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0"/>
    <p:restoredTop sz="94653"/>
  </p:normalViewPr>
  <p:slideViewPr>
    <p:cSldViewPr snapToGrid="0" snapToObjects="1">
      <p:cViewPr varScale="1">
        <p:scale>
          <a:sx n="125" d="100"/>
          <a:sy n="12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Workbook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Workbook2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Workbook2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Workbook2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Search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23295.08</c:v>
                </c:pt>
                <c:pt idx="1">
                  <c:v>98.02</c:v>
                </c:pt>
                <c:pt idx="2">
                  <c:v>3152.92</c:v>
                </c:pt>
                <c:pt idx="3">
                  <c:v>4757.08</c:v>
                </c:pt>
                <c:pt idx="4">
                  <c:v>12788.56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4750960"/>
        <c:axId val="-532393296"/>
      </c:barChart>
      <c:catAx>
        <c:axId val="-53475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2393296"/>
        <c:crosses val="autoZero"/>
        <c:auto val="1"/>
        <c:lblAlgn val="ctr"/>
        <c:lblOffset val="100"/>
        <c:noMultiLvlLbl val="0"/>
      </c:catAx>
      <c:valAx>
        <c:axId val="-53239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475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Sheet1!$C$2</c:f>
              <c:strCache>
                <c:ptCount val="1"/>
                <c:pt idx="0">
                  <c:v>Solution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11.48</c:v>
                </c:pt>
                <c:pt idx="1">
                  <c:v>24.48</c:v>
                </c:pt>
                <c:pt idx="2">
                  <c:v>54.32</c:v>
                </c:pt>
                <c:pt idx="3">
                  <c:v>11.52</c:v>
                </c:pt>
                <c:pt idx="4">
                  <c:v>11.56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0119248"/>
        <c:axId val="-530116928"/>
      </c:barChart>
      <c:catAx>
        <c:axId val="-53011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0116928"/>
        <c:crosses val="autoZero"/>
        <c:auto val="1"/>
        <c:lblAlgn val="ctr"/>
        <c:lblOffset val="100"/>
        <c:noMultiLvlLbl val="0"/>
      </c:catAx>
      <c:valAx>
        <c:axId val="-53011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011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Sheet1!$D$2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13.12</c:v>
                </c:pt>
                <c:pt idx="1">
                  <c:v>38.4</c:v>
                </c:pt>
                <c:pt idx="2">
                  <c:v>85.02</c:v>
                </c:pt>
                <c:pt idx="3">
                  <c:v>13.12</c:v>
                </c:pt>
                <c:pt idx="4">
                  <c:v>13.12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1220304"/>
        <c:axId val="-531269584"/>
      </c:barChart>
      <c:catAx>
        <c:axId val="-53122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1269584"/>
        <c:crosses val="autoZero"/>
        <c:auto val="1"/>
        <c:lblAlgn val="ctr"/>
        <c:lblOffset val="100"/>
        <c:noMultiLvlLbl val="0"/>
      </c:catAx>
      <c:valAx>
        <c:axId val="-53126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122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Sheet1!$E$2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Sheet1!$E$3:$E$7</c:f>
              <c:numCache>
                <c:formatCode>General</c:formatCode>
                <c:ptCount val="5"/>
                <c:pt idx="0">
                  <c:v>0.748656</c:v>
                </c:pt>
                <c:pt idx="1">
                  <c:v>0.003953</c:v>
                </c:pt>
                <c:pt idx="2">
                  <c:v>0.190796</c:v>
                </c:pt>
                <c:pt idx="3">
                  <c:v>0.176818</c:v>
                </c:pt>
                <c:pt idx="4">
                  <c:v>0.766411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4528384"/>
        <c:axId val="-534526064"/>
      </c:barChart>
      <c:catAx>
        <c:axId val="-53452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4526064"/>
        <c:crosses val="autoZero"/>
        <c:auto val="1"/>
        <c:lblAlgn val="ctr"/>
        <c:lblOffset val="100"/>
        <c:noMultiLvlLbl val="0"/>
      </c:catAx>
      <c:valAx>
        <c:axId val="-53452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452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GBFS with h1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35939586499056"/>
          <c:y val="0.119927020148745"/>
          <c:w val="0.863774462402726"/>
          <c:h val="0.732467346825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Length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Sheet1!$B$19</c:f>
              <c:strCache>
                <c:ptCount val="1"/>
                <c:pt idx="0">
                  <c:v>Search</c:v>
                </c:pt>
              </c:strCache>
            </c:strRef>
          </c:cat>
          <c:val>
            <c:numRef>
              <c:f>Sheet1!$B$20</c:f>
              <c:numCache>
                <c:formatCode>General</c:formatCode>
                <c:ptCount val="1"/>
                <c:pt idx="0">
                  <c:v>98.02</c:v>
                </c:pt>
              </c:numCache>
            </c:numRef>
          </c:val>
        </c:ser>
        <c:ser>
          <c:idx val="1"/>
          <c:order val="1"/>
          <c:tx>
            <c:strRef>
              <c:f>Sheet1!$A$21</c:f>
              <c:strCache>
                <c:ptCount val="1"/>
                <c:pt idx="0">
                  <c:v>Length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Sheet1!$B$19</c:f>
              <c:strCache>
                <c:ptCount val="1"/>
                <c:pt idx="0">
                  <c:v>Search</c:v>
                </c:pt>
              </c:strCache>
            </c:strRef>
          </c:cat>
          <c:val>
            <c:numRef>
              <c:f>Sheet1!$B$21</c:f>
              <c:numCache>
                <c:formatCode>General</c:formatCode>
                <c:ptCount val="1"/>
                <c:pt idx="0">
                  <c:v>282.4</c:v>
                </c:pt>
              </c:numCache>
            </c:numRef>
          </c:val>
        </c:ser>
        <c:ser>
          <c:idx val="2"/>
          <c:order val="2"/>
          <c:tx>
            <c:strRef>
              <c:f>Sheet1!$A$22</c:f>
              <c:strCache>
                <c:ptCount val="1"/>
                <c:pt idx="0">
                  <c:v>Length 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Sheet1!$B$19</c:f>
              <c:strCache>
                <c:ptCount val="1"/>
                <c:pt idx="0">
                  <c:v>Search</c:v>
                </c:pt>
              </c:strCache>
            </c:strRef>
          </c:cat>
          <c:val>
            <c:numRef>
              <c:f>Sheet1!$B$22</c:f>
              <c:numCache>
                <c:formatCode>General</c:formatCode>
                <c:ptCount val="1"/>
                <c:pt idx="0">
                  <c:v>1545.0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29485248"/>
        <c:axId val="-529483200"/>
      </c:barChart>
      <c:catAx>
        <c:axId val="-52948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9483200"/>
        <c:crosses val="autoZero"/>
        <c:auto val="1"/>
        <c:lblAlgn val="ctr"/>
        <c:lblOffset val="100"/>
        <c:noMultiLvlLbl val="0"/>
      </c:catAx>
      <c:valAx>
        <c:axId val="-52948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948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GBFS with h1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Length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Sheet1!$C$19</c:f>
              <c:strCache>
                <c:ptCount val="1"/>
                <c:pt idx="0">
                  <c:v>Solution</c:v>
                </c:pt>
              </c:strCache>
            </c:strRef>
          </c:cat>
          <c:val>
            <c:numRef>
              <c:f>Sheet1!$C$20</c:f>
              <c:numCache>
                <c:formatCode>General</c:formatCode>
                <c:ptCount val="1"/>
                <c:pt idx="0">
                  <c:v>24.48</c:v>
                </c:pt>
              </c:numCache>
            </c:numRef>
          </c:val>
        </c:ser>
        <c:ser>
          <c:idx val="1"/>
          <c:order val="1"/>
          <c:tx>
            <c:strRef>
              <c:f>Sheet1!$A$21</c:f>
              <c:strCache>
                <c:ptCount val="1"/>
                <c:pt idx="0">
                  <c:v>Length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Sheet1!$C$19</c:f>
              <c:strCache>
                <c:ptCount val="1"/>
                <c:pt idx="0">
                  <c:v>Solution</c:v>
                </c:pt>
              </c:strCache>
            </c:strRef>
          </c:cat>
          <c:val>
            <c:numRef>
              <c:f>Sheet1!$C$21</c:f>
              <c:numCache>
                <c:formatCode>General</c:formatCode>
                <c:ptCount val="1"/>
                <c:pt idx="0">
                  <c:v>51.0</c:v>
                </c:pt>
              </c:numCache>
            </c:numRef>
          </c:val>
        </c:ser>
        <c:ser>
          <c:idx val="2"/>
          <c:order val="2"/>
          <c:tx>
            <c:strRef>
              <c:f>Sheet1!$A$22</c:f>
              <c:strCache>
                <c:ptCount val="1"/>
                <c:pt idx="0">
                  <c:v>Length 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Sheet1!$C$19</c:f>
              <c:strCache>
                <c:ptCount val="1"/>
                <c:pt idx="0">
                  <c:v>Solution</c:v>
                </c:pt>
              </c:strCache>
            </c:strRef>
          </c:cat>
          <c:val>
            <c:numRef>
              <c:f>Sheet1!$C$22</c:f>
              <c:numCache>
                <c:formatCode>General</c:formatCode>
                <c:ptCount val="1"/>
                <c:pt idx="0">
                  <c:v>112.4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3915760"/>
        <c:axId val="-533898560"/>
      </c:barChart>
      <c:catAx>
        <c:axId val="-53391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3898560"/>
        <c:crosses val="autoZero"/>
        <c:auto val="1"/>
        <c:lblAlgn val="ctr"/>
        <c:lblOffset val="100"/>
        <c:noMultiLvlLbl val="0"/>
      </c:catAx>
      <c:valAx>
        <c:axId val="-53389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391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GBFS with h1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Length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Sheet1!$D$19</c:f>
              <c:strCache>
                <c:ptCount val="1"/>
                <c:pt idx="0">
                  <c:v>Cost</c:v>
                </c:pt>
              </c:strCache>
            </c:strRef>
          </c:cat>
          <c:val>
            <c:numRef>
              <c:f>Sheet1!$D$20</c:f>
              <c:numCache>
                <c:formatCode>General</c:formatCode>
                <c:ptCount val="1"/>
                <c:pt idx="0">
                  <c:v>38.4</c:v>
                </c:pt>
              </c:numCache>
            </c:numRef>
          </c:val>
        </c:ser>
        <c:ser>
          <c:idx val="1"/>
          <c:order val="1"/>
          <c:tx>
            <c:strRef>
              <c:f>Sheet1!$A$21</c:f>
              <c:strCache>
                <c:ptCount val="1"/>
                <c:pt idx="0">
                  <c:v>Length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Sheet1!$D$19</c:f>
              <c:strCache>
                <c:ptCount val="1"/>
                <c:pt idx="0">
                  <c:v>Cost</c:v>
                </c:pt>
              </c:strCache>
            </c:strRef>
          </c:cat>
          <c:val>
            <c:numRef>
              <c:f>Sheet1!$D$21</c:f>
              <c:numCache>
                <c:formatCode>General</c:formatCode>
                <c:ptCount val="1"/>
                <c:pt idx="0">
                  <c:v>79.6</c:v>
                </c:pt>
              </c:numCache>
            </c:numRef>
          </c:val>
        </c:ser>
        <c:ser>
          <c:idx val="2"/>
          <c:order val="2"/>
          <c:tx>
            <c:strRef>
              <c:f>Sheet1!$A$22</c:f>
              <c:strCache>
                <c:ptCount val="1"/>
                <c:pt idx="0">
                  <c:v>Length 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Sheet1!$D$19</c:f>
              <c:strCache>
                <c:ptCount val="1"/>
                <c:pt idx="0">
                  <c:v>Cost</c:v>
                </c:pt>
              </c:strCache>
            </c:strRef>
          </c:cat>
          <c:val>
            <c:numRef>
              <c:f>Sheet1!$D$22</c:f>
              <c:numCache>
                <c:formatCode>General</c:formatCode>
                <c:ptCount val="1"/>
                <c:pt idx="0">
                  <c:v>172.0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3749184"/>
        <c:axId val="-533747136"/>
      </c:barChart>
      <c:catAx>
        <c:axId val="-53374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3747136"/>
        <c:crosses val="autoZero"/>
        <c:auto val="1"/>
        <c:lblAlgn val="ctr"/>
        <c:lblOffset val="100"/>
        <c:noMultiLvlLbl val="0"/>
      </c:catAx>
      <c:valAx>
        <c:axId val="-53374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374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GBFS with h1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Length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Sheet1!$E$19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Sheet1!$E$20</c:f>
              <c:numCache>
                <c:formatCode>General</c:formatCode>
                <c:ptCount val="1"/>
                <c:pt idx="0">
                  <c:v>0.003953</c:v>
                </c:pt>
              </c:numCache>
            </c:numRef>
          </c:val>
        </c:ser>
        <c:ser>
          <c:idx val="1"/>
          <c:order val="1"/>
          <c:tx>
            <c:strRef>
              <c:f>Sheet1!$A$21</c:f>
              <c:strCache>
                <c:ptCount val="1"/>
                <c:pt idx="0">
                  <c:v>Length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Sheet1!$E$19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Sheet1!$E$21</c:f>
              <c:numCache>
                <c:formatCode>General</c:formatCode>
                <c:ptCount val="1"/>
                <c:pt idx="0">
                  <c:v>0.015077</c:v>
                </c:pt>
              </c:numCache>
            </c:numRef>
          </c:val>
        </c:ser>
        <c:ser>
          <c:idx val="2"/>
          <c:order val="2"/>
          <c:tx>
            <c:strRef>
              <c:f>Sheet1!$A$22</c:f>
              <c:strCache>
                <c:ptCount val="1"/>
                <c:pt idx="0">
                  <c:v>Length 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Sheet1!$E$19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Sheet1!$E$22</c:f>
              <c:numCache>
                <c:formatCode>General</c:formatCode>
                <c:ptCount val="1"/>
                <c:pt idx="0">
                  <c:v>0.093639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29856256"/>
        <c:axId val="-529854480"/>
      </c:barChart>
      <c:catAx>
        <c:axId val="-52985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9854480"/>
        <c:crosses val="autoZero"/>
        <c:auto val="1"/>
        <c:lblAlgn val="ctr"/>
        <c:lblOffset val="100"/>
        <c:noMultiLvlLbl val="0"/>
      </c:catAx>
      <c:valAx>
        <c:axId val="-52985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985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4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1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3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2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 472</a:t>
            </a:r>
          </a:p>
          <a:p>
            <a:r>
              <a:rPr lang="en-US" dirty="0" smtClean="0"/>
              <a:t>Olivier Hébert 40051654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puzzle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11709"/>
              </p:ext>
            </p:extLst>
          </p:nvPr>
        </p:nvGraphicFramePr>
        <p:xfrm>
          <a:off x="248920" y="1845945"/>
          <a:ext cx="300228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780679"/>
              </p:ext>
            </p:extLst>
          </p:nvPr>
        </p:nvGraphicFramePr>
        <p:xfrm>
          <a:off x="3251200" y="1845945"/>
          <a:ext cx="30683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075452"/>
              </p:ext>
            </p:extLst>
          </p:nvPr>
        </p:nvGraphicFramePr>
        <p:xfrm>
          <a:off x="6319520" y="1845945"/>
          <a:ext cx="287528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929748"/>
              </p:ext>
            </p:extLst>
          </p:nvPr>
        </p:nvGraphicFramePr>
        <p:xfrm>
          <a:off x="9194800" y="1845944"/>
          <a:ext cx="291592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8884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H1 : Modified </a:t>
            </a:r>
            <a:r>
              <a:rPr lang="en-US" dirty="0"/>
              <a:t>H</a:t>
            </a:r>
            <a:r>
              <a:rPr lang="en-US" dirty="0" smtClean="0"/>
              <a:t>amming Distance</a:t>
            </a:r>
          </a:p>
          <a:p>
            <a:endParaRPr lang="en-US" dirty="0"/>
          </a:p>
          <a:p>
            <a:pPr lvl="1"/>
            <a:r>
              <a:rPr lang="en-US" dirty="0" smtClean="0"/>
              <a:t>Calculates lowest hamming distance for each goal state</a:t>
            </a:r>
          </a:p>
          <a:p>
            <a:pPr lvl="1"/>
            <a:r>
              <a:rPr lang="en-US" dirty="0" smtClean="0"/>
              <a:t>Modified by lowering the cost of a move to the lowest possible movement cost per tile ( cost 2, moves 3)</a:t>
            </a:r>
          </a:p>
          <a:p>
            <a:pPr lvl="1"/>
            <a:r>
              <a:rPr lang="en-US" dirty="0" smtClean="0"/>
              <a:t>Movement tile (0) not counted, for efficiency, since there are at least 2 wrong tiles if it isn’t the goal state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1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H2 : Modified Manhattan Distance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Calculates lowest </a:t>
            </a:r>
            <a:r>
              <a:rPr lang="en-US" dirty="0"/>
              <a:t>M</a:t>
            </a:r>
            <a:r>
              <a:rPr lang="en-US" dirty="0" smtClean="0"/>
              <a:t>anhattan distance for each goal state</a:t>
            </a:r>
          </a:p>
          <a:p>
            <a:pPr lvl="1"/>
            <a:r>
              <a:rPr lang="en-US" dirty="0" smtClean="0"/>
              <a:t>Each move can have a maximum value of 2, since a distance of 3 might only cost 2</a:t>
            </a:r>
            <a:r>
              <a:rPr lang="en-US" smtClean="0"/>
              <a:t>. </a:t>
            </a:r>
          </a:p>
          <a:p>
            <a:pPr lvl="1"/>
            <a:r>
              <a:rPr lang="en-US" smtClean="0"/>
              <a:t>Movement </a:t>
            </a:r>
            <a:r>
              <a:rPr lang="en-US" dirty="0" smtClean="0"/>
              <a:t>tile (0) not counted, for efficiency, since there are at least 2 wrong tiles if it isn’t the goal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3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48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56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774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78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29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458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459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71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with h1 provides good balance of speed and path length, while guaranteeing optimality</a:t>
            </a:r>
          </a:p>
          <a:p>
            <a:endParaRPr lang="en-US" dirty="0"/>
          </a:p>
          <a:p>
            <a:r>
              <a:rPr lang="en-US" dirty="0" smtClean="0"/>
              <a:t>GBFS provides fastest speeds, regardless of heuristic used. </a:t>
            </a:r>
          </a:p>
          <a:p>
            <a:endParaRPr lang="en-US" dirty="0" smtClean="0"/>
          </a:p>
          <a:p>
            <a:r>
              <a:rPr lang="en-US" dirty="0" smtClean="0"/>
              <a:t>GBFS found path was , on average 3.15x more costly than optimal for h1, and 4.5x more costly than optimal for h2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GBFS with h1 </a:t>
            </a:r>
          </a:p>
          <a:p>
            <a:pPr lvl="1"/>
            <a:r>
              <a:rPr lang="en-US" dirty="0" smtClean="0"/>
              <a:t>Initially tried a*, too slow &amp; memory-intensive</a:t>
            </a:r>
          </a:p>
          <a:p>
            <a:pPr lvl="1"/>
            <a:r>
              <a:rPr lang="en-US" dirty="0" smtClean="0"/>
              <a:t>Algorithm could be more efficient</a:t>
            </a:r>
          </a:p>
          <a:p>
            <a:r>
              <a:rPr lang="en-US" dirty="0" smtClean="0"/>
              <a:t>Modifying puzzle length (4, 5,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0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230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Assignment 2 Demo</vt:lpstr>
      <vt:lpstr>Heuristics</vt:lpstr>
      <vt:lpstr>Heuristics</vt:lpstr>
      <vt:lpstr>Analysis</vt:lpstr>
      <vt:lpstr>Analysis</vt:lpstr>
      <vt:lpstr>Analysis</vt:lpstr>
      <vt:lpstr>Analysis</vt:lpstr>
      <vt:lpstr>Analysis</vt:lpstr>
      <vt:lpstr>Extended puzzle</vt:lpstr>
      <vt:lpstr>Extended puzzle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Demo</dc:title>
  <dc:creator>olivier hebert</dc:creator>
  <cp:lastModifiedBy>olivier hebert</cp:lastModifiedBy>
  <cp:revision>11</cp:revision>
  <cp:lastPrinted>2020-11-18T02:23:56Z</cp:lastPrinted>
  <dcterms:created xsi:type="dcterms:W3CDTF">2020-11-17T18:35:07Z</dcterms:created>
  <dcterms:modified xsi:type="dcterms:W3CDTF">2020-11-18T02:25:06Z</dcterms:modified>
</cp:coreProperties>
</file>