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66"/>
  </p:normalViewPr>
  <p:slideViewPr>
    <p:cSldViewPr snapToGrid="0" snapToObjects="1">
      <p:cViewPr varScale="1">
        <p:scale>
          <a:sx n="94" d="100"/>
          <a:sy n="94" d="100"/>
        </p:scale>
        <p:origin x="200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Class: ”yes” 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OV </c:v>
                </c:pt>
                <c:pt idx="1">
                  <c:v>FV</c:v>
                </c:pt>
                <c:pt idx="2">
                  <c:v>LSTM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0.688889</c:v>
                </c:pt>
                <c:pt idx="1">
                  <c:v>0.731707</c:v>
                </c:pt>
                <c:pt idx="2">
                  <c:v>0.76874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OV </c:v>
                </c:pt>
                <c:pt idx="1">
                  <c:v>FV</c:v>
                </c:pt>
                <c:pt idx="2">
                  <c:v>LSTM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0.939394</c:v>
                </c:pt>
                <c:pt idx="1">
                  <c:v>0.909091</c:v>
                </c:pt>
                <c:pt idx="2">
                  <c:v>0.88486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OV </c:v>
                </c:pt>
                <c:pt idx="1">
                  <c:v>FV</c:v>
                </c:pt>
                <c:pt idx="2">
                  <c:v>LSTM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0.794872</c:v>
                </c:pt>
                <c:pt idx="1">
                  <c:v>0.810811</c:v>
                </c:pt>
                <c:pt idx="2">
                  <c:v>0.8188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31830832"/>
        <c:axId val="-531828512"/>
      </c:barChart>
      <c:catAx>
        <c:axId val="-531830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31828512"/>
        <c:crosses val="autoZero"/>
        <c:auto val="1"/>
        <c:lblAlgn val="ctr"/>
        <c:lblOffset val="100"/>
        <c:noMultiLvlLbl val="0"/>
      </c:catAx>
      <c:valAx>
        <c:axId val="-531828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31830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Class : “no”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OV</c:v>
                </c:pt>
                <c:pt idx="1">
                  <c:v>FV</c:v>
                </c:pt>
                <c:pt idx="2">
                  <c:v>LSTM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0.777778</c:v>
                </c:pt>
                <c:pt idx="1">
                  <c:v>0.769231</c:v>
                </c:pt>
                <c:pt idx="2">
                  <c:v>0.7835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OV</c:v>
                </c:pt>
                <c:pt idx="1">
                  <c:v>FV</c:v>
                </c:pt>
                <c:pt idx="2">
                  <c:v>LSTM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0.333333</c:v>
                </c:pt>
                <c:pt idx="1">
                  <c:v>0.47619</c:v>
                </c:pt>
                <c:pt idx="2">
                  <c:v>0.57142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OV</c:v>
                </c:pt>
                <c:pt idx="1">
                  <c:v>FV</c:v>
                </c:pt>
                <c:pt idx="2">
                  <c:v>LSTM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0.466667</c:v>
                </c:pt>
                <c:pt idx="1">
                  <c:v>0.588235</c:v>
                </c:pt>
                <c:pt idx="2">
                  <c:v>0.64784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29335216"/>
        <c:axId val="-532223712"/>
      </c:barChart>
      <c:catAx>
        <c:axId val="-52933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32223712"/>
        <c:crosses val="autoZero"/>
        <c:auto val="1"/>
        <c:lblAlgn val="ctr"/>
        <c:lblOffset val="100"/>
        <c:noMultiLvlLbl val="0"/>
      </c:catAx>
      <c:valAx>
        <c:axId val="-532223712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933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OV</c:v>
                </c:pt>
                <c:pt idx="1">
                  <c:v>FV</c:v>
                </c:pt>
                <c:pt idx="2">
                  <c:v>LSTM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0.703704</c:v>
                </c:pt>
                <c:pt idx="1">
                  <c:v>0.740741</c:v>
                </c:pt>
                <c:pt idx="2">
                  <c:v>0.76298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11697040"/>
        <c:axId val="-608867712"/>
      </c:barChart>
      <c:catAx>
        <c:axId val="-611697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08867712"/>
        <c:crosses val="autoZero"/>
        <c:auto val="1"/>
        <c:lblAlgn val="ctr"/>
        <c:lblOffset val="100"/>
        <c:noMultiLvlLbl val="0"/>
      </c:catAx>
      <c:valAx>
        <c:axId val="-608867712"/>
        <c:scaling>
          <c:orientation val="minMax"/>
          <c:max val="1.0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1697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Class “Yes”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0.7778</c:v>
                </c:pt>
                <c:pt idx="1">
                  <c:v>0.7778</c:v>
                </c:pt>
                <c:pt idx="2">
                  <c:v>0.7407</c:v>
                </c:pt>
                <c:pt idx="3">
                  <c:v>0.7593</c:v>
                </c:pt>
                <c:pt idx="4">
                  <c:v>0.7593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0.7838</c:v>
                </c:pt>
                <c:pt idx="1">
                  <c:v>0.8276</c:v>
                </c:pt>
                <c:pt idx="2">
                  <c:v>0.7381</c:v>
                </c:pt>
                <c:pt idx="3">
                  <c:v>0.7561</c:v>
                </c:pt>
                <c:pt idx="4">
                  <c:v>0.7381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0.8788</c:v>
                </c:pt>
                <c:pt idx="1">
                  <c:v>0.7273</c:v>
                </c:pt>
                <c:pt idx="2">
                  <c:v>0.9394</c:v>
                </c:pt>
                <c:pt idx="3">
                  <c:v>0.9394</c:v>
                </c:pt>
                <c:pt idx="4">
                  <c:v>0.9394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0.8286</c:v>
                </c:pt>
                <c:pt idx="1">
                  <c:v>0.7742</c:v>
                </c:pt>
                <c:pt idx="2">
                  <c:v>0.8267</c:v>
                </c:pt>
                <c:pt idx="3">
                  <c:v>0.8378</c:v>
                </c:pt>
                <c:pt idx="4">
                  <c:v>0.8267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499736368"/>
        <c:axId val="-499817648"/>
      </c:barChart>
      <c:catAx>
        <c:axId val="-499736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99817648"/>
        <c:crosses val="autoZero"/>
        <c:auto val="1"/>
        <c:lblAlgn val="ctr"/>
        <c:lblOffset val="100"/>
        <c:noMultiLvlLbl val="0"/>
      </c:catAx>
      <c:valAx>
        <c:axId val="-49981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99736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Class “No”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0.7647</c:v>
                </c:pt>
                <c:pt idx="1">
                  <c:v>0.8462</c:v>
                </c:pt>
                <c:pt idx="2">
                  <c:v>0.64</c:v>
                </c:pt>
                <c:pt idx="3">
                  <c:v>0.8333</c:v>
                </c:pt>
                <c:pt idx="4">
                  <c:v>0.8333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0.619</c:v>
                </c:pt>
                <c:pt idx="1">
                  <c:v>0.5238</c:v>
                </c:pt>
                <c:pt idx="2">
                  <c:v>0.7619</c:v>
                </c:pt>
                <c:pt idx="3">
                  <c:v>0.4762</c:v>
                </c:pt>
                <c:pt idx="4">
                  <c:v>0.4762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0.6842</c:v>
                </c:pt>
                <c:pt idx="1">
                  <c:v>0.6471</c:v>
                </c:pt>
                <c:pt idx="2">
                  <c:v>0.6957</c:v>
                </c:pt>
                <c:pt idx="3">
                  <c:v>0.6061</c:v>
                </c:pt>
                <c:pt idx="4">
                  <c:v>0.6061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499668144"/>
        <c:axId val="-499411152"/>
      </c:barChart>
      <c:catAx>
        <c:axId val="-49966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99411152"/>
        <c:crosses val="autoZero"/>
        <c:auto val="1"/>
        <c:lblAlgn val="ctr"/>
        <c:lblOffset val="100"/>
        <c:noMultiLvlLbl val="0"/>
      </c:catAx>
      <c:valAx>
        <c:axId val="-49941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9966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FAA3-51AA-6749-8CAB-C6F4CF9E55CB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DB02-C736-AA4F-8624-69DB58F6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0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FAA3-51AA-6749-8CAB-C6F4CF9E55CB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DB02-C736-AA4F-8624-69DB58F6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FAA3-51AA-6749-8CAB-C6F4CF9E55CB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DB02-C736-AA4F-8624-69DB58F6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1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FAA3-51AA-6749-8CAB-C6F4CF9E55CB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DB02-C736-AA4F-8624-69DB58F6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9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FAA3-51AA-6749-8CAB-C6F4CF9E55CB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DB02-C736-AA4F-8624-69DB58F6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FAA3-51AA-6749-8CAB-C6F4CF9E55CB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DB02-C736-AA4F-8624-69DB58F6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2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FAA3-51AA-6749-8CAB-C6F4CF9E55CB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DB02-C736-AA4F-8624-69DB58F6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0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FAA3-51AA-6749-8CAB-C6F4CF9E55CB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DB02-C736-AA4F-8624-69DB58F6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9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FAA3-51AA-6749-8CAB-C6F4CF9E55CB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DB02-C736-AA4F-8624-69DB58F6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9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FAA3-51AA-6749-8CAB-C6F4CF9E55CB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DB02-C736-AA4F-8624-69DB58F6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FAA3-51AA-6749-8CAB-C6F4CF9E55CB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DB02-C736-AA4F-8624-69DB58F6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5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4FAA3-51AA-6749-8CAB-C6F4CF9E55CB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FDB02-C736-AA4F-8624-69DB58F6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0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 472 </a:t>
            </a:r>
            <a:r>
              <a:rPr lang="mr-IN" dirty="0" smtClean="0"/>
              <a:t>–</a:t>
            </a:r>
            <a:r>
              <a:rPr lang="en-US" dirty="0" smtClean="0"/>
              <a:t> Olivier Hébert</a:t>
            </a:r>
          </a:p>
          <a:p>
            <a:r>
              <a:rPr lang="en-US" dirty="0" smtClean="0"/>
              <a:t>ID: 40051654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0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OV: 4304 words</a:t>
            </a:r>
          </a:p>
          <a:p>
            <a:r>
              <a:rPr lang="en-US" dirty="0" smtClean="0"/>
              <a:t>FV: 1193 words</a:t>
            </a:r>
          </a:p>
          <a:p>
            <a:endParaRPr lang="en-US" dirty="0"/>
          </a:p>
          <a:p>
            <a:r>
              <a:rPr lang="en-US" dirty="0" smtClean="0"/>
              <a:t>Tests using </a:t>
            </a:r>
            <a:r>
              <a:rPr lang="en-US" dirty="0" err="1" smtClean="0"/>
              <a:t>CountVectorizer</a:t>
            </a:r>
            <a:r>
              <a:rPr lang="en-US" dirty="0" smtClean="0"/>
              <a:t> and </a:t>
            </a:r>
            <a:r>
              <a:rPr lang="en-US" dirty="0" err="1" smtClean="0"/>
              <a:t>MultinomialNB</a:t>
            </a:r>
            <a:r>
              <a:rPr lang="en-US" dirty="0" smtClean="0"/>
              <a:t> : Different values</a:t>
            </a:r>
          </a:p>
        </p:txBody>
      </p:sp>
    </p:spTree>
    <p:extLst>
      <p:ext uri="{BB962C8B-B14F-4D97-AF65-F5344CB8AC3E}">
        <p14:creationId xmlns:p14="http://schemas.microsoft.com/office/powerpoint/2010/main" val="120153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Plurals, hyphens,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Contains non-language (Links)</a:t>
            </a:r>
          </a:p>
          <a:p>
            <a:r>
              <a:rPr lang="en-US" dirty="0" smtClean="0"/>
              <a:t>Contains emoji and special 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45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7753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422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9425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43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1034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20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 Details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2172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8773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 Details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8988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2638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(feature) filtering (stop words, links, </a:t>
            </a:r>
            <a:r>
              <a:rPr lang="en-US" dirty="0" err="1" smtClean="0"/>
              <a:t>etc</a:t>
            </a:r>
            <a:r>
              <a:rPr lang="en-US" dirty="0" smtClean="0"/>
              <a:t>) improves performance</a:t>
            </a:r>
          </a:p>
          <a:p>
            <a:r>
              <a:rPr lang="en-US" dirty="0" smtClean="0"/>
              <a:t>Imbalanced dataset leading to low score for the least populated class</a:t>
            </a:r>
          </a:p>
          <a:p>
            <a:r>
              <a:rPr lang="en-US" dirty="0" smtClean="0"/>
              <a:t>Larger training set would help</a:t>
            </a:r>
          </a:p>
          <a:p>
            <a:endParaRPr lang="en-US" dirty="0"/>
          </a:p>
          <a:p>
            <a:r>
              <a:rPr lang="en-US" dirty="0" smtClean="0"/>
              <a:t>LSTM (individual runs)</a:t>
            </a:r>
          </a:p>
          <a:p>
            <a:pPr lvl="1"/>
            <a:r>
              <a:rPr lang="en-US" dirty="0" smtClean="0"/>
              <a:t>Low precision, high recall &amp; vice-versa</a:t>
            </a:r>
          </a:p>
          <a:p>
            <a:pPr lvl="1"/>
            <a:r>
              <a:rPr lang="en-US" dirty="0" smtClean="0"/>
              <a:t>Might indicate a limit in features</a:t>
            </a:r>
            <a:r>
              <a:rPr lang="en-US" smtClean="0"/>
              <a:t>, cannot </a:t>
            </a:r>
            <a:r>
              <a:rPr lang="en-US" dirty="0" smtClean="0"/>
              <a:t>improve false positives without increasing false negatives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62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131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Mangal</vt:lpstr>
      <vt:lpstr>Arial</vt:lpstr>
      <vt:lpstr>Office Theme</vt:lpstr>
      <vt:lpstr>Assignment 3</vt:lpstr>
      <vt:lpstr>Vocabulary</vt:lpstr>
      <vt:lpstr>Dataset</vt:lpstr>
      <vt:lpstr>Evaluation metrics</vt:lpstr>
      <vt:lpstr>Evaluation metrics</vt:lpstr>
      <vt:lpstr>Evaluation metrics</vt:lpstr>
      <vt:lpstr>LSTM Details</vt:lpstr>
      <vt:lpstr>LSTM Details</vt:lpstr>
      <vt:lpstr>Observations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</dc:title>
  <dc:creator>olivier hebert</dc:creator>
  <cp:lastModifiedBy>olivier hebert</cp:lastModifiedBy>
  <cp:revision>11</cp:revision>
  <dcterms:created xsi:type="dcterms:W3CDTF">2020-12-11T01:07:14Z</dcterms:created>
  <dcterms:modified xsi:type="dcterms:W3CDTF">2020-12-12T03:09:24Z</dcterms:modified>
</cp:coreProperties>
</file>