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08635" y="3149600"/>
            <a:ext cx="3806264" cy="42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43519" y="6195783"/>
            <a:ext cx="2741295" cy="921385"/>
          </a:xfrm>
          <a:custGeom>
            <a:avLst/>
            <a:gdLst/>
            <a:ahLst/>
            <a:cxnLst/>
            <a:rect l="l" t="t" r="r" b="b"/>
            <a:pathLst>
              <a:path w="2741295" h="921384">
                <a:moveTo>
                  <a:pt x="2529878" y="0"/>
                </a:moveTo>
                <a:lnTo>
                  <a:pt x="212077" y="0"/>
                </a:lnTo>
                <a:lnTo>
                  <a:pt x="171228" y="161"/>
                </a:lnTo>
                <a:lnTo>
                  <a:pt x="138844" y="1292"/>
                </a:lnTo>
                <a:lnTo>
                  <a:pt x="87223" y="10337"/>
                </a:lnTo>
                <a:lnTo>
                  <a:pt x="40266" y="40254"/>
                </a:lnTo>
                <a:lnTo>
                  <a:pt x="10350" y="87210"/>
                </a:lnTo>
                <a:lnTo>
                  <a:pt x="1289" y="138831"/>
                </a:lnTo>
                <a:lnTo>
                  <a:pt x="0" y="211124"/>
                </a:lnTo>
                <a:lnTo>
                  <a:pt x="3" y="709637"/>
                </a:lnTo>
                <a:lnTo>
                  <a:pt x="175" y="749943"/>
                </a:lnTo>
                <a:lnTo>
                  <a:pt x="4370" y="808927"/>
                </a:lnTo>
                <a:lnTo>
                  <a:pt x="22824" y="858805"/>
                </a:lnTo>
                <a:lnTo>
                  <a:pt x="61969" y="897950"/>
                </a:lnTo>
                <a:lnTo>
                  <a:pt x="111848" y="916408"/>
                </a:lnTo>
                <a:lnTo>
                  <a:pt x="170832" y="920613"/>
                </a:lnTo>
                <a:lnTo>
                  <a:pt x="211137" y="920775"/>
                </a:lnTo>
                <a:lnTo>
                  <a:pt x="2528938" y="920775"/>
                </a:lnTo>
                <a:lnTo>
                  <a:pt x="2569786" y="920613"/>
                </a:lnTo>
                <a:lnTo>
                  <a:pt x="2629152" y="916408"/>
                </a:lnTo>
                <a:lnTo>
                  <a:pt x="2679046" y="897950"/>
                </a:lnTo>
                <a:lnTo>
                  <a:pt x="2718191" y="858805"/>
                </a:lnTo>
                <a:lnTo>
                  <a:pt x="2736650" y="808912"/>
                </a:lnTo>
                <a:lnTo>
                  <a:pt x="2740855" y="749546"/>
                </a:lnTo>
                <a:lnTo>
                  <a:pt x="2741015" y="709637"/>
                </a:lnTo>
                <a:lnTo>
                  <a:pt x="2741011" y="211124"/>
                </a:lnTo>
                <a:lnTo>
                  <a:pt x="2740840" y="170819"/>
                </a:lnTo>
                <a:lnTo>
                  <a:pt x="2736645" y="111835"/>
                </a:lnTo>
                <a:lnTo>
                  <a:pt x="2718191" y="61956"/>
                </a:lnTo>
                <a:lnTo>
                  <a:pt x="2679046" y="22811"/>
                </a:lnTo>
                <a:lnTo>
                  <a:pt x="2629167" y="4361"/>
                </a:lnTo>
                <a:lnTo>
                  <a:pt x="2570183" y="161"/>
                </a:lnTo>
                <a:lnTo>
                  <a:pt x="2529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78913" y="5133663"/>
            <a:ext cx="832586" cy="83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53972" y="6108700"/>
            <a:ext cx="1099897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845623" y="5976620"/>
            <a:ext cx="782916" cy="103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74800" y="5452364"/>
            <a:ext cx="326597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76816" y="5195417"/>
            <a:ext cx="976083" cy="710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922917" y="6413500"/>
            <a:ext cx="1099897" cy="5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5200" y="1689100"/>
            <a:ext cx="14325600" cy="134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6875" y="647700"/>
            <a:ext cx="53022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3519" y="3784600"/>
            <a:ext cx="10728960" cy="274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oonycor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9.png"/><Relationship Id="rId5" Type="http://schemas.openxmlformats.org/officeDocument/2006/relationships/image" Target="../media/image24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965" y="6075057"/>
            <a:ext cx="2144534" cy="222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3800" y="6515100"/>
            <a:ext cx="4483735" cy="139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770"/>
              </a:lnSpc>
              <a:spcBef>
                <a:spcPts val="100"/>
              </a:spcBef>
            </a:pPr>
            <a:r>
              <a:rPr sz="3200" spc="-25" dirty="0">
                <a:solidFill>
                  <a:srgbClr val="F05A28"/>
                </a:solidFill>
                <a:latin typeface="Verdana"/>
                <a:cs typeface="Verdana"/>
              </a:rPr>
              <a:t>Swetha</a:t>
            </a:r>
            <a:r>
              <a:rPr sz="32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F05A28"/>
                </a:solidFill>
                <a:latin typeface="Verdana"/>
                <a:cs typeface="Verdana"/>
              </a:rPr>
              <a:t>Kolalapudi</a:t>
            </a:r>
            <a:endParaRPr sz="3200">
              <a:latin typeface="Verdana"/>
              <a:cs typeface="Verdana"/>
            </a:endParaRPr>
          </a:p>
          <a:p>
            <a:pPr marL="38100">
              <a:lnSpc>
                <a:spcPts val="2810"/>
              </a:lnSpc>
            </a:pPr>
            <a:r>
              <a:rPr sz="2400" spc="40" dirty="0">
                <a:latin typeface="Verdana"/>
                <a:cs typeface="Verdana"/>
              </a:rPr>
              <a:t>CO-FOUNDER,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LOONYCORN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www.loonycorn.com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372743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20" dirty="0">
                <a:solidFill>
                  <a:srgbClr val="171717"/>
                </a:solidFill>
                <a:latin typeface="Verdana"/>
                <a:cs typeface="Verdana"/>
              </a:rPr>
              <a:t>Mining</a:t>
            </a:r>
            <a:r>
              <a:rPr sz="6000" spc="-63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160" dirty="0">
                <a:solidFill>
                  <a:srgbClr val="171717"/>
                </a:solidFill>
                <a:latin typeface="Verdana"/>
                <a:cs typeface="Verdana"/>
              </a:rPr>
              <a:t>Data</a:t>
            </a:r>
            <a:r>
              <a:rPr sz="6000" spc="-62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60" dirty="0">
                <a:solidFill>
                  <a:srgbClr val="171717"/>
                </a:solidFill>
                <a:latin typeface="Verdana"/>
                <a:cs typeface="Verdana"/>
              </a:rPr>
              <a:t>for</a:t>
            </a:r>
            <a:r>
              <a:rPr sz="6000" spc="-63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160" dirty="0">
                <a:solidFill>
                  <a:srgbClr val="171717"/>
                </a:solidFill>
                <a:latin typeface="Verdana"/>
                <a:cs typeface="Verdana"/>
              </a:rPr>
              <a:t>Rules</a:t>
            </a:r>
            <a:r>
              <a:rPr sz="6000" spc="-62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125" dirty="0">
                <a:solidFill>
                  <a:srgbClr val="171717"/>
                </a:solidFill>
                <a:latin typeface="Verdana"/>
                <a:cs typeface="Verdana"/>
              </a:rPr>
              <a:t>Underlying</a:t>
            </a:r>
            <a:r>
              <a:rPr sz="6000" spc="-62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190" dirty="0">
                <a:solidFill>
                  <a:srgbClr val="171717"/>
                </a:solidFill>
                <a:latin typeface="Verdana"/>
                <a:cs typeface="Verdana"/>
              </a:rPr>
              <a:t>User  </a:t>
            </a:r>
            <a:r>
              <a:rPr sz="6000" spc="-175" dirty="0">
                <a:solidFill>
                  <a:srgbClr val="171717"/>
                </a:solidFill>
                <a:latin typeface="Verdana"/>
                <a:cs typeface="Verdana"/>
              </a:rPr>
              <a:t>Behavior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0200" y="6896100"/>
            <a:ext cx="1476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latin typeface="Verdana"/>
                <a:cs typeface="Verdana"/>
              </a:rPr>
              <a:t>Support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1900" y="6896100"/>
            <a:ext cx="20599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Verdana"/>
                <a:cs typeface="Verdana"/>
              </a:rPr>
              <a:t>C</a:t>
            </a:r>
            <a:r>
              <a:rPr sz="2800" spc="55" dirty="0">
                <a:latin typeface="Verdana"/>
                <a:cs typeface="Verdana"/>
              </a:rPr>
              <a:t>onfiden</a:t>
            </a:r>
            <a:r>
              <a:rPr sz="2800" spc="10" dirty="0">
                <a:latin typeface="Verdana"/>
                <a:cs typeface="Verdana"/>
              </a:rPr>
              <a:t>c</a:t>
            </a:r>
            <a:r>
              <a:rPr sz="2800" spc="20" dirty="0"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724905" y="2324101"/>
          <a:ext cx="4914900" cy="4481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6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solidFill>
                      <a:srgbClr val="F15B2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988300" y="2819400"/>
            <a:ext cx="669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latin typeface="Verdana"/>
                <a:cs typeface="Verdana"/>
              </a:rPr>
              <a:t>Lift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61094" y="4419600"/>
            <a:ext cx="968932" cy="735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77500" y="4267200"/>
            <a:ext cx="642059" cy="104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600" y="2324100"/>
            <a:ext cx="6762115" cy="442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Verdana"/>
                <a:cs typeface="Verdana"/>
              </a:rPr>
              <a:t>What </a:t>
            </a:r>
            <a:r>
              <a:rPr sz="3000" spc="60" dirty="0">
                <a:latin typeface="Verdana"/>
                <a:cs typeface="Verdana"/>
              </a:rPr>
              <a:t>proportion </a:t>
            </a:r>
            <a:r>
              <a:rPr sz="3000" spc="110" dirty="0">
                <a:latin typeface="Verdana"/>
                <a:cs typeface="Verdana"/>
              </a:rPr>
              <a:t>of</a:t>
            </a:r>
            <a:r>
              <a:rPr sz="3000" spc="-7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all </a:t>
            </a:r>
            <a:r>
              <a:rPr sz="3000" dirty="0">
                <a:latin typeface="Verdana"/>
                <a:cs typeface="Verdana"/>
              </a:rPr>
              <a:t>transactions  </a:t>
            </a:r>
            <a:r>
              <a:rPr sz="3000" spc="30" dirty="0">
                <a:latin typeface="Verdana"/>
                <a:cs typeface="Verdana"/>
              </a:rPr>
              <a:t>contain </a:t>
            </a:r>
            <a:r>
              <a:rPr sz="3000" spc="75" dirty="0">
                <a:latin typeface="Verdana"/>
                <a:cs typeface="Verdana"/>
              </a:rPr>
              <a:t>both</a:t>
            </a:r>
            <a:r>
              <a:rPr sz="3000" spc="-34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items?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19200">
              <a:lnSpc>
                <a:spcPct val="100000"/>
              </a:lnSpc>
              <a:spcBef>
                <a:spcPts val="3329"/>
              </a:spcBef>
              <a:tabLst>
                <a:tab pos="3065145" algn="l"/>
                <a:tab pos="4000500" algn="l"/>
                <a:tab pos="5269865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-600" dirty="0">
                <a:latin typeface="Verdana"/>
                <a:cs typeface="Verdana"/>
              </a:rPr>
              <a:t>,	</a:t>
            </a:r>
            <a:r>
              <a:rPr sz="6300" spc="-90" dirty="0">
                <a:latin typeface="Verdana"/>
                <a:cs typeface="Verdana"/>
              </a:rPr>
              <a:t>)</a:t>
            </a:r>
            <a:r>
              <a:rPr sz="6300" spc="-894" dirty="0">
                <a:latin typeface="Verdana"/>
                <a:cs typeface="Verdana"/>
              </a:rPr>
              <a:t> </a:t>
            </a:r>
            <a:r>
              <a:rPr sz="7200" spc="-1327" baseline="1157" dirty="0">
                <a:latin typeface="Verdana"/>
                <a:cs typeface="Verdana"/>
              </a:rPr>
              <a:t>=	</a:t>
            </a:r>
            <a:r>
              <a:rPr sz="7200" spc="-1687" baseline="1157" dirty="0">
                <a:latin typeface="Verdana"/>
                <a:cs typeface="Verdana"/>
              </a:rPr>
              <a:t>1%</a:t>
            </a:r>
            <a:endParaRPr sz="7200" baseline="1157">
              <a:latin typeface="Verdana"/>
              <a:cs typeface="Verdana"/>
            </a:endParaRPr>
          </a:p>
          <a:p>
            <a:pPr marL="2235200">
              <a:lnSpc>
                <a:spcPct val="100000"/>
              </a:lnSpc>
              <a:spcBef>
                <a:spcPts val="6440"/>
              </a:spcBef>
            </a:pPr>
            <a:r>
              <a:rPr sz="4800" spc="60" dirty="0">
                <a:solidFill>
                  <a:srgbClr val="F15B2A"/>
                </a:solidFill>
                <a:latin typeface="Verdana"/>
                <a:cs typeface="Verdana"/>
              </a:rPr>
              <a:t>Support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1100" y="5994400"/>
            <a:ext cx="3513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4800" spc="95" dirty="0">
                <a:solidFill>
                  <a:srgbClr val="F15B2A"/>
                </a:solidFill>
                <a:latin typeface="Verdana"/>
                <a:cs typeface="Verdana"/>
              </a:rPr>
              <a:t>onfiden</a:t>
            </a:r>
            <a:r>
              <a:rPr sz="4800" spc="2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4800" spc="35" dirty="0">
                <a:solidFill>
                  <a:srgbClr val="F15B2A"/>
                </a:solidFill>
                <a:latin typeface="Verdana"/>
                <a:cs typeface="Verdana"/>
              </a:rPr>
              <a:t>e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600" y="1587500"/>
            <a:ext cx="68065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820160" algn="l"/>
                <a:tab pos="5988050" algn="l"/>
              </a:tabLst>
            </a:pPr>
            <a:r>
              <a:rPr sz="3000" spc="65" dirty="0">
                <a:latin typeface="Verdana"/>
                <a:cs typeface="Verdana"/>
              </a:rPr>
              <a:t>Out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all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</a:t>
            </a:r>
            <a:r>
              <a:rPr sz="3000" spc="-75" dirty="0">
                <a:latin typeface="Verdana"/>
                <a:cs typeface="Verdana"/>
              </a:rPr>
              <a:t>r</a:t>
            </a:r>
            <a:r>
              <a:rPr sz="3000" spc="5" dirty="0">
                <a:latin typeface="Verdana"/>
                <a:cs typeface="Verdana"/>
              </a:rPr>
              <a:t>ansactions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</a:t>
            </a:r>
            <a:r>
              <a:rPr sz="3000" dirty="0">
                <a:latin typeface="Verdana"/>
                <a:cs typeface="Verdana"/>
              </a:rPr>
              <a:t>	</a:t>
            </a:r>
            <a:r>
              <a:rPr sz="3000" spc="55" dirty="0">
                <a:latin typeface="Verdana"/>
                <a:cs typeface="Verdana"/>
              </a:rPr>
              <a:t>h</a:t>
            </a:r>
            <a:r>
              <a:rPr sz="3000" spc="-25" dirty="0">
                <a:latin typeface="Verdana"/>
                <a:cs typeface="Verdana"/>
              </a:rPr>
              <a:t>o</a:t>
            </a:r>
            <a:r>
              <a:rPr sz="3000" spc="75" dirty="0">
                <a:latin typeface="Verdana"/>
                <a:cs typeface="Verdana"/>
              </a:rPr>
              <a:t>w  </a:t>
            </a:r>
            <a:r>
              <a:rPr sz="3000" spc="-45" dirty="0">
                <a:latin typeface="Verdana"/>
                <a:cs typeface="Verdana"/>
              </a:rPr>
              <a:t>many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include	</a:t>
            </a:r>
            <a:r>
              <a:rPr sz="3000" spc="-15" dirty="0">
                <a:latin typeface="Verdana"/>
                <a:cs typeface="Verdana"/>
              </a:rPr>
              <a:t>?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69800" y="1298580"/>
            <a:ext cx="635000" cy="1045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2500" y="2273300"/>
            <a:ext cx="965200" cy="733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7000" y="4216400"/>
            <a:ext cx="36010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  <a:tab pos="3235960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420" dirty="0">
                <a:latin typeface="Verdana"/>
                <a:cs typeface="Verdana"/>
              </a:rPr>
              <a:t>/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25535" y="4419600"/>
            <a:ext cx="962964" cy="735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0000" y="4267200"/>
            <a:ext cx="635000" cy="104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4356100"/>
            <a:ext cx="1491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85" dirty="0">
                <a:latin typeface="Verdana"/>
                <a:cs typeface="Verdana"/>
              </a:rPr>
              <a:t>=</a:t>
            </a:r>
            <a:r>
              <a:rPr sz="4800" spc="-340" dirty="0">
                <a:latin typeface="Verdana"/>
                <a:cs typeface="Verdana"/>
              </a:rPr>
              <a:t> </a:t>
            </a:r>
            <a:r>
              <a:rPr sz="4800" spc="-580" dirty="0">
                <a:latin typeface="Verdana"/>
                <a:cs typeface="Verdana"/>
              </a:rPr>
              <a:t>5%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5400" y="5283200"/>
            <a:ext cx="3513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4800" spc="95" dirty="0">
                <a:solidFill>
                  <a:srgbClr val="F15B2A"/>
                </a:solidFill>
                <a:latin typeface="Verdana"/>
                <a:cs typeface="Verdana"/>
              </a:rPr>
              <a:t>onfiden</a:t>
            </a:r>
            <a:r>
              <a:rPr sz="4800" spc="2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4800" spc="35" dirty="0">
                <a:solidFill>
                  <a:srgbClr val="F15B2A"/>
                </a:solidFill>
                <a:latin typeface="Verdana"/>
                <a:cs typeface="Verdana"/>
              </a:rPr>
              <a:t>e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4076700"/>
            <a:ext cx="2289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420" dirty="0">
                <a:latin typeface="Verdana"/>
                <a:cs typeface="Verdana"/>
              </a:rPr>
              <a:t>/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00900" y="4284383"/>
            <a:ext cx="965200" cy="73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0805" y="4129752"/>
            <a:ext cx="641794" cy="1045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48203" y="4025900"/>
            <a:ext cx="11385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450" spc="-135" baseline="-3527" dirty="0">
                <a:latin typeface="Verdana"/>
                <a:cs typeface="Verdana"/>
              </a:rPr>
              <a:t>)</a:t>
            </a:r>
            <a:r>
              <a:rPr sz="9450" spc="944" baseline="-3527" dirty="0">
                <a:latin typeface="Verdana"/>
                <a:cs typeface="Verdana"/>
              </a:rPr>
              <a:t> </a:t>
            </a:r>
            <a:r>
              <a:rPr sz="4800" spc="-885" dirty="0">
                <a:latin typeface="Verdana"/>
                <a:cs typeface="Verdana"/>
              </a:rPr>
              <a:t>=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226800" y="3822700"/>
            <a:ext cx="33997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  <a:tab pos="3034030" algn="l"/>
              </a:tabLst>
            </a:pPr>
            <a:r>
              <a:rPr sz="6300" spc="160" dirty="0">
                <a:solidFill>
                  <a:srgbClr val="000000"/>
                </a:solidFill>
                <a:latin typeface="Verdana"/>
                <a:cs typeface="Verdana"/>
              </a:rPr>
              <a:t>P(	</a:t>
            </a:r>
            <a:r>
              <a:rPr sz="6300" spc="-600" dirty="0">
                <a:solidFill>
                  <a:srgbClr val="000000"/>
                </a:solidFill>
                <a:latin typeface="Verdana"/>
                <a:cs typeface="Verdana"/>
              </a:rPr>
              <a:t>,	</a:t>
            </a:r>
            <a:r>
              <a:rPr sz="6300" spc="-9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01500" y="4026090"/>
            <a:ext cx="965200" cy="736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30453" y="3873500"/>
            <a:ext cx="642746" cy="104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46662" y="5107508"/>
            <a:ext cx="3162300" cy="0"/>
          </a:xfrm>
          <a:custGeom>
            <a:avLst/>
            <a:gdLst/>
            <a:ahLst/>
            <a:cxnLst/>
            <a:rect l="l" t="t" r="r" b="b"/>
            <a:pathLst>
              <a:path w="3162300">
                <a:moveTo>
                  <a:pt x="0" y="0"/>
                </a:moveTo>
                <a:lnTo>
                  <a:pt x="3161880" y="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065000" y="5156200"/>
            <a:ext cx="19843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8615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4800" y="5197480"/>
            <a:ext cx="643876" cy="1045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4600" y="4076700"/>
            <a:ext cx="2289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420" dirty="0">
                <a:latin typeface="Verdana"/>
                <a:cs typeface="Verdana"/>
              </a:rPr>
              <a:t>/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0900" y="4284383"/>
            <a:ext cx="965200" cy="73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0805" y="4129752"/>
            <a:ext cx="641794" cy="1045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48203" y="3924300"/>
            <a:ext cx="633222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1075" algn="l"/>
                <a:tab pos="5966460" algn="l"/>
              </a:tabLst>
            </a:pPr>
            <a:r>
              <a:rPr sz="9450" spc="-135" baseline="-10582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r>
              <a:rPr sz="9450" spc="1095" baseline="-1058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7200" spc="-1327" baseline="-9259" dirty="0">
                <a:solidFill>
                  <a:srgbClr val="000000"/>
                </a:solidFill>
                <a:latin typeface="Verdana"/>
                <a:cs typeface="Verdana"/>
              </a:rPr>
              <a:t>=</a:t>
            </a:r>
            <a:r>
              <a:rPr sz="7200" spc="-67" baseline="-925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300" spc="25" dirty="0">
                <a:solidFill>
                  <a:srgbClr val="000000"/>
                </a:solidFill>
                <a:latin typeface="Verdana"/>
                <a:cs typeface="Verdana"/>
              </a:rPr>
              <a:t>Supp(</a:t>
            </a:r>
            <a:r>
              <a:rPr sz="6300" dirty="0">
                <a:solidFill>
                  <a:srgbClr val="000000"/>
                </a:solidFill>
                <a:latin typeface="Verdana"/>
                <a:cs typeface="Verdana"/>
              </a:rPr>
              <a:t>	</a:t>
            </a:r>
            <a:r>
              <a:rPr sz="6300" spc="-6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6300" dirty="0">
                <a:solidFill>
                  <a:srgbClr val="000000"/>
                </a:solidFill>
                <a:latin typeface="Verdana"/>
                <a:cs typeface="Verdana"/>
              </a:rPr>
              <a:t>	</a:t>
            </a:r>
            <a:r>
              <a:rPr sz="6300" spc="-9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39444" y="4127500"/>
            <a:ext cx="968932" cy="735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57400" y="3975100"/>
            <a:ext cx="635000" cy="104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68748" y="5107508"/>
            <a:ext cx="4655820" cy="0"/>
          </a:xfrm>
          <a:custGeom>
            <a:avLst/>
            <a:gdLst/>
            <a:ahLst/>
            <a:cxnLst/>
            <a:rect l="l" t="t" r="r" b="b"/>
            <a:pathLst>
              <a:path w="4655819">
                <a:moveTo>
                  <a:pt x="0" y="0"/>
                </a:moveTo>
                <a:lnTo>
                  <a:pt x="4655400" y="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45900" y="5156200"/>
            <a:ext cx="35299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4840" algn="l"/>
              </a:tabLst>
            </a:pPr>
            <a:r>
              <a:rPr sz="6300" spc="25" dirty="0">
                <a:latin typeface="Verdana"/>
                <a:cs typeface="Verdana"/>
              </a:rPr>
              <a:t>Supp(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84300" y="5197480"/>
            <a:ext cx="643622" cy="1045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75400" y="5283200"/>
            <a:ext cx="3513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4800" spc="95" dirty="0">
                <a:solidFill>
                  <a:srgbClr val="F15B2A"/>
                </a:solidFill>
                <a:latin typeface="Verdana"/>
                <a:cs typeface="Verdana"/>
              </a:rPr>
              <a:t>onfiden</a:t>
            </a:r>
            <a:r>
              <a:rPr sz="4800" spc="2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4800" spc="35" dirty="0">
                <a:solidFill>
                  <a:srgbClr val="F15B2A"/>
                </a:solidFill>
                <a:latin typeface="Verdana"/>
                <a:cs typeface="Verdana"/>
              </a:rPr>
              <a:t>e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0" y="5872480"/>
            <a:ext cx="1056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5" dirty="0">
                <a:solidFill>
                  <a:srgbClr val="F15B2A"/>
                </a:solidFill>
                <a:latin typeface="Verdana"/>
                <a:cs typeface="Verdana"/>
              </a:rPr>
              <a:t>Lift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0" y="2298700"/>
            <a:ext cx="643445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74595" algn="l"/>
                <a:tab pos="6007100" algn="l"/>
                <a:tab pos="6027420" algn="l"/>
              </a:tabLst>
            </a:pPr>
            <a:r>
              <a:rPr sz="3000" spc="95" dirty="0">
                <a:latin typeface="Verdana"/>
                <a:cs typeface="Verdana"/>
              </a:rPr>
              <a:t>H</a:t>
            </a:r>
            <a:r>
              <a:rPr sz="3000" dirty="0">
                <a:latin typeface="Verdana"/>
                <a:cs typeface="Verdana"/>
              </a:rPr>
              <a:t>o</a:t>
            </a:r>
            <a:r>
              <a:rPr sz="3000" spc="125" dirty="0">
                <a:latin typeface="Verdana"/>
                <a:cs typeface="Verdana"/>
              </a:rPr>
              <a:t>w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much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does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the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li</a:t>
            </a:r>
            <a:r>
              <a:rPr sz="3000" spc="-55" dirty="0">
                <a:latin typeface="Verdana"/>
                <a:cs typeface="Verdana"/>
              </a:rPr>
              <a:t>k</a:t>
            </a:r>
            <a:r>
              <a:rPr sz="3000" spc="70" dirty="0">
                <a:latin typeface="Verdana"/>
                <a:cs typeface="Verdana"/>
              </a:rPr>
              <a:t>elihood</a:t>
            </a:r>
            <a:r>
              <a:rPr sz="3000" dirty="0">
                <a:latin typeface="Verdana"/>
                <a:cs typeface="Verdana"/>
              </a:rPr>
              <a:t>		</a:t>
            </a:r>
            <a:r>
              <a:rPr sz="3000" spc="95" dirty="0">
                <a:latin typeface="Verdana"/>
                <a:cs typeface="Verdana"/>
              </a:rPr>
              <a:t>of  </a:t>
            </a:r>
            <a:r>
              <a:rPr sz="3000" spc="40" dirty="0">
                <a:latin typeface="Verdana"/>
                <a:cs typeface="Verdana"/>
              </a:rPr>
              <a:t>buying	</a:t>
            </a:r>
            <a:r>
              <a:rPr sz="3000" spc="-5" dirty="0">
                <a:latin typeface="Verdana"/>
                <a:cs typeface="Verdana"/>
              </a:rPr>
              <a:t>increase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when	</a:t>
            </a:r>
            <a:r>
              <a:rPr sz="3000" spc="-15" dirty="0">
                <a:latin typeface="Verdana"/>
                <a:cs typeface="Verdana"/>
              </a:rPr>
              <a:t>is  </a:t>
            </a:r>
            <a:r>
              <a:rPr sz="3000" spc="55" dirty="0">
                <a:latin typeface="Verdana"/>
                <a:cs typeface="Verdana"/>
              </a:rPr>
              <a:t>bought?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29249" y="2975348"/>
            <a:ext cx="644638" cy="1045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6343" y="2978073"/>
            <a:ext cx="968932" cy="730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2000" y="3937000"/>
            <a:ext cx="965200" cy="73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2497" y="5008829"/>
            <a:ext cx="968932" cy="73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31996" y="4854199"/>
            <a:ext cx="644638" cy="1045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88300" y="6159500"/>
            <a:ext cx="593016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6159500"/>
            <a:ext cx="125730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64962" y="7067512"/>
            <a:ext cx="1128395" cy="0"/>
          </a:xfrm>
          <a:custGeom>
            <a:avLst/>
            <a:gdLst/>
            <a:ahLst/>
            <a:cxnLst/>
            <a:rect l="l" t="t" r="r" b="b"/>
            <a:pathLst>
              <a:path w="1128395">
                <a:moveTo>
                  <a:pt x="0" y="0"/>
                </a:moveTo>
                <a:lnTo>
                  <a:pt x="1128295" y="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12600" y="7023100"/>
            <a:ext cx="920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90" dirty="0">
                <a:latin typeface="Verdana"/>
                <a:cs typeface="Verdana"/>
              </a:rPr>
              <a:t>3%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3200" y="3538220"/>
            <a:ext cx="8176259" cy="3543300"/>
          </a:xfrm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2413000">
              <a:lnSpc>
                <a:spcPct val="100000"/>
              </a:lnSpc>
              <a:spcBef>
                <a:spcPts val="2740"/>
              </a:spcBef>
              <a:tabLst>
                <a:tab pos="4002404" algn="l"/>
                <a:tab pos="4799965" algn="l"/>
              </a:tabLst>
            </a:pPr>
            <a:r>
              <a:rPr sz="4800" spc="120" dirty="0">
                <a:latin typeface="Verdana"/>
                <a:cs typeface="Verdana"/>
              </a:rPr>
              <a:t>P(	</a:t>
            </a:r>
            <a:r>
              <a:rPr sz="4800" spc="-70" dirty="0">
                <a:latin typeface="Verdana"/>
                <a:cs typeface="Verdana"/>
              </a:rPr>
              <a:t>)	</a:t>
            </a:r>
            <a:r>
              <a:rPr sz="4800" spc="-885" dirty="0">
                <a:latin typeface="Verdana"/>
                <a:cs typeface="Verdana"/>
              </a:rPr>
              <a:t>=</a:t>
            </a:r>
            <a:r>
              <a:rPr sz="4800" spc="-350" dirty="0">
                <a:latin typeface="Verdana"/>
                <a:cs typeface="Verdana"/>
              </a:rPr>
              <a:t> </a:t>
            </a:r>
            <a:r>
              <a:rPr sz="4800" spc="-590" dirty="0">
                <a:latin typeface="Verdana"/>
                <a:cs typeface="Verdana"/>
              </a:rPr>
              <a:t>3%</a:t>
            </a:r>
            <a:endParaRPr sz="4800">
              <a:latin typeface="Verdana"/>
              <a:cs typeface="Verdana"/>
            </a:endParaRPr>
          </a:p>
          <a:p>
            <a:pPr marL="1231900">
              <a:lnSpc>
                <a:spcPct val="100000"/>
              </a:lnSpc>
              <a:spcBef>
                <a:spcPts val="2640"/>
              </a:spcBef>
              <a:tabLst>
                <a:tab pos="3004185" algn="l"/>
                <a:tab pos="4053204" algn="l"/>
                <a:tab pos="4799965" algn="l"/>
              </a:tabLst>
            </a:pPr>
            <a:r>
              <a:rPr sz="4800" spc="120" dirty="0">
                <a:latin typeface="Verdana"/>
                <a:cs typeface="Verdana"/>
              </a:rPr>
              <a:t>P(	</a:t>
            </a:r>
            <a:r>
              <a:rPr sz="4800" spc="320" dirty="0">
                <a:latin typeface="Verdana"/>
                <a:cs typeface="Verdana"/>
              </a:rPr>
              <a:t>/	</a:t>
            </a:r>
            <a:r>
              <a:rPr sz="4800" spc="-70" dirty="0">
                <a:latin typeface="Verdana"/>
                <a:cs typeface="Verdana"/>
              </a:rPr>
              <a:t>)	</a:t>
            </a:r>
            <a:r>
              <a:rPr sz="4800" spc="-885" dirty="0">
                <a:latin typeface="Verdana"/>
                <a:cs typeface="Verdana"/>
              </a:rPr>
              <a:t>=</a:t>
            </a:r>
            <a:r>
              <a:rPr sz="4800" spc="-350" dirty="0">
                <a:latin typeface="Verdana"/>
                <a:cs typeface="Verdana"/>
              </a:rPr>
              <a:t> </a:t>
            </a:r>
            <a:r>
              <a:rPr sz="4800" spc="-580" dirty="0">
                <a:latin typeface="Verdana"/>
                <a:cs typeface="Verdana"/>
              </a:rPr>
              <a:t>5%</a:t>
            </a:r>
            <a:endParaRPr sz="4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140"/>
              </a:spcBef>
              <a:tabLst>
                <a:tab pos="2132965" algn="l"/>
                <a:tab pos="4054475" algn="l"/>
                <a:tab pos="4863465" algn="l"/>
              </a:tabLst>
            </a:pPr>
            <a:r>
              <a:rPr sz="4800" spc="95" dirty="0">
                <a:latin typeface="Verdana"/>
                <a:cs typeface="Verdana"/>
              </a:rPr>
              <a:t>Lift(	</a:t>
            </a:r>
            <a:r>
              <a:rPr sz="7200" spc="4305" baseline="6944" dirty="0">
                <a:latin typeface="Arial"/>
                <a:cs typeface="Arial"/>
              </a:rPr>
              <a:t>‹	</a:t>
            </a:r>
            <a:r>
              <a:rPr sz="4800" spc="-70" dirty="0">
                <a:latin typeface="Verdana"/>
                <a:cs typeface="Verdana"/>
              </a:rPr>
              <a:t>)	</a:t>
            </a:r>
            <a:r>
              <a:rPr sz="7200" spc="-1327" baseline="-3472" dirty="0">
                <a:latin typeface="Verdana"/>
                <a:cs typeface="Verdana"/>
              </a:rPr>
              <a:t>= </a:t>
            </a:r>
            <a:r>
              <a:rPr sz="7200" spc="-869" baseline="5787" dirty="0">
                <a:latin typeface="Verdana"/>
                <a:cs typeface="Verdana"/>
              </a:rPr>
              <a:t>5% </a:t>
            </a:r>
            <a:r>
              <a:rPr sz="7200" spc="-1327" baseline="-3472" dirty="0">
                <a:latin typeface="Verdana"/>
                <a:cs typeface="Verdana"/>
              </a:rPr>
              <a:t>=</a:t>
            </a:r>
            <a:r>
              <a:rPr sz="7200" spc="-1260" baseline="-3472" dirty="0">
                <a:latin typeface="Verdana"/>
                <a:cs typeface="Verdana"/>
              </a:rPr>
              <a:t> </a:t>
            </a:r>
            <a:r>
              <a:rPr sz="7200" spc="-652" baseline="-3472" dirty="0">
                <a:latin typeface="Verdana"/>
                <a:cs typeface="Verdana"/>
              </a:rPr>
              <a:t>1.67</a:t>
            </a:r>
            <a:endParaRPr sz="7200" baseline="-3472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000" y="927100"/>
            <a:ext cx="643445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74595" algn="l"/>
                <a:tab pos="6007100" algn="l"/>
                <a:tab pos="6027420" algn="l"/>
              </a:tabLst>
            </a:pPr>
            <a:r>
              <a:rPr sz="3000" spc="95" dirty="0">
                <a:latin typeface="Verdana"/>
                <a:cs typeface="Verdana"/>
              </a:rPr>
              <a:t>H</a:t>
            </a:r>
            <a:r>
              <a:rPr sz="3000" dirty="0">
                <a:latin typeface="Verdana"/>
                <a:cs typeface="Verdana"/>
              </a:rPr>
              <a:t>o</a:t>
            </a:r>
            <a:r>
              <a:rPr sz="3000" spc="125" dirty="0">
                <a:latin typeface="Verdana"/>
                <a:cs typeface="Verdana"/>
              </a:rPr>
              <a:t>w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much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does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the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li</a:t>
            </a:r>
            <a:r>
              <a:rPr sz="3000" spc="-55" dirty="0">
                <a:latin typeface="Verdana"/>
                <a:cs typeface="Verdana"/>
              </a:rPr>
              <a:t>k</a:t>
            </a:r>
            <a:r>
              <a:rPr sz="3000" spc="70" dirty="0">
                <a:latin typeface="Verdana"/>
                <a:cs typeface="Verdana"/>
              </a:rPr>
              <a:t>elihood</a:t>
            </a:r>
            <a:r>
              <a:rPr sz="3000" dirty="0">
                <a:latin typeface="Verdana"/>
                <a:cs typeface="Verdana"/>
              </a:rPr>
              <a:t>		</a:t>
            </a:r>
            <a:r>
              <a:rPr sz="3000" spc="95" dirty="0">
                <a:latin typeface="Verdana"/>
                <a:cs typeface="Verdana"/>
              </a:rPr>
              <a:t>of  </a:t>
            </a:r>
            <a:r>
              <a:rPr sz="3000" spc="40" dirty="0">
                <a:latin typeface="Verdana"/>
                <a:cs typeface="Verdana"/>
              </a:rPr>
              <a:t>buying	</a:t>
            </a:r>
            <a:r>
              <a:rPr sz="3000" spc="-5" dirty="0">
                <a:latin typeface="Verdana"/>
                <a:cs typeface="Verdana"/>
              </a:rPr>
              <a:t>increase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when	</a:t>
            </a:r>
            <a:r>
              <a:rPr sz="3000" spc="-15" dirty="0">
                <a:latin typeface="Verdana"/>
                <a:cs typeface="Verdana"/>
              </a:rPr>
              <a:t>is  </a:t>
            </a:r>
            <a:r>
              <a:rPr sz="3000" spc="55" dirty="0">
                <a:latin typeface="Verdana"/>
                <a:cs typeface="Verdana"/>
              </a:rPr>
              <a:t>bought?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14200" y="1601678"/>
            <a:ext cx="642415" cy="1039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69084" y="1604403"/>
            <a:ext cx="968932" cy="732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4200" y="3378200"/>
            <a:ext cx="36010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  <a:tab pos="3235960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420" dirty="0">
                <a:latin typeface="Verdana"/>
                <a:cs typeface="Verdana"/>
              </a:rPr>
              <a:t>/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70433" y="3581400"/>
            <a:ext cx="968932" cy="736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39900" y="3429000"/>
            <a:ext cx="635000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86992" y="3721100"/>
            <a:ext cx="593327" cy="960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3200" y="3721100"/>
            <a:ext cx="1257300" cy="96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0900" y="3822700"/>
            <a:ext cx="59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870" dirty="0">
                <a:latin typeface="Arial"/>
                <a:cs typeface="Arial"/>
              </a:rPr>
              <a:t>‹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7600" y="3733800"/>
            <a:ext cx="5047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1490" algn="l"/>
              </a:tabLst>
            </a:pPr>
            <a:r>
              <a:rPr sz="5600" spc="110" dirty="0">
                <a:latin typeface="Verdana"/>
                <a:cs typeface="Verdana"/>
              </a:rPr>
              <a:t>Lift(	</a:t>
            </a:r>
            <a:r>
              <a:rPr sz="5600" spc="180" dirty="0">
                <a:latin typeface="Verdana"/>
                <a:cs typeface="Verdana"/>
              </a:rPr>
              <a:t>)</a:t>
            </a:r>
            <a:r>
              <a:rPr sz="7200" spc="-1327" baseline="-9259" dirty="0">
                <a:latin typeface="Verdana"/>
                <a:cs typeface="Verdana"/>
              </a:rPr>
              <a:t>=</a:t>
            </a:r>
            <a:endParaRPr sz="7200" baseline="-9259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70805" y="4562551"/>
            <a:ext cx="4655820" cy="0"/>
          </a:xfrm>
          <a:custGeom>
            <a:avLst/>
            <a:gdLst/>
            <a:ahLst/>
            <a:cxnLst/>
            <a:rect l="l" t="t" r="r" b="b"/>
            <a:pathLst>
              <a:path w="4655819">
                <a:moveTo>
                  <a:pt x="0" y="0"/>
                </a:moveTo>
                <a:lnTo>
                  <a:pt x="4655400" y="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66800" y="4652522"/>
            <a:ext cx="642733" cy="1045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33100" y="4071620"/>
            <a:ext cx="5354320" cy="3022600"/>
          </a:xfrm>
          <a:prstGeom prst="rect">
            <a:avLst/>
          </a:prstGeom>
        </p:spPr>
        <p:txBody>
          <a:bodyPr vert="horz" wrap="square" lIns="0" tIns="55118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340"/>
              </a:spcBef>
              <a:tabLst>
                <a:tab pos="3612515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40"/>
              </a:spcBef>
              <a:tabLst>
                <a:tab pos="3851910" algn="l"/>
                <a:tab pos="4988560" algn="l"/>
              </a:tabLst>
            </a:pPr>
            <a:r>
              <a:rPr sz="7200" spc="-1327" baseline="-38194" dirty="0">
                <a:latin typeface="Verdana"/>
                <a:cs typeface="Verdana"/>
              </a:rPr>
              <a:t>=</a:t>
            </a:r>
            <a:r>
              <a:rPr sz="7200" spc="-412" baseline="-38194" dirty="0">
                <a:latin typeface="Verdana"/>
                <a:cs typeface="Verdana"/>
              </a:rPr>
              <a:t> </a:t>
            </a:r>
            <a:r>
              <a:rPr sz="6300" spc="185" dirty="0">
                <a:latin typeface="Verdana"/>
                <a:cs typeface="Verdana"/>
              </a:rPr>
              <a:t>C</a:t>
            </a:r>
            <a:r>
              <a:rPr sz="6300" spc="75" dirty="0">
                <a:latin typeface="Verdana"/>
                <a:cs typeface="Verdana"/>
              </a:rPr>
              <a:t>onf(</a:t>
            </a:r>
            <a:r>
              <a:rPr sz="6300" dirty="0">
                <a:latin typeface="Verdana"/>
                <a:cs typeface="Verdana"/>
              </a:rPr>
              <a:t>	</a:t>
            </a:r>
            <a:r>
              <a:rPr sz="6300" spc="420" dirty="0">
                <a:latin typeface="Verdana"/>
                <a:cs typeface="Verdana"/>
              </a:rPr>
              <a:t>/</a:t>
            </a:r>
            <a:r>
              <a:rPr sz="6300" dirty="0">
                <a:latin typeface="Verdana"/>
                <a:cs typeface="Verdana"/>
              </a:rPr>
              <a:t>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41527" y="6313830"/>
            <a:ext cx="965073" cy="734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55417" y="6159500"/>
            <a:ext cx="643382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70805" y="7295019"/>
            <a:ext cx="4655820" cy="0"/>
          </a:xfrm>
          <a:custGeom>
            <a:avLst/>
            <a:gdLst/>
            <a:ahLst/>
            <a:cxnLst/>
            <a:rect l="l" t="t" r="r" b="b"/>
            <a:pathLst>
              <a:path w="4655819">
                <a:moveTo>
                  <a:pt x="0" y="0"/>
                </a:moveTo>
                <a:lnTo>
                  <a:pt x="4655400" y="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052300" y="7340600"/>
            <a:ext cx="35299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4840" algn="l"/>
              </a:tabLst>
            </a:pPr>
            <a:r>
              <a:rPr sz="6300" spc="25" dirty="0">
                <a:latin typeface="Verdana"/>
                <a:cs typeface="Verdana"/>
              </a:rPr>
              <a:t>Supp(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90700" y="7384988"/>
            <a:ext cx="635000" cy="1045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31000" y="927100"/>
            <a:ext cx="643445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474595" algn="l"/>
                <a:tab pos="6007100" algn="l"/>
                <a:tab pos="6027420" algn="l"/>
              </a:tabLst>
            </a:pPr>
            <a:r>
              <a:rPr sz="3000" spc="95" dirty="0">
                <a:latin typeface="Verdana"/>
                <a:cs typeface="Verdana"/>
              </a:rPr>
              <a:t>H</a:t>
            </a:r>
            <a:r>
              <a:rPr sz="3000" dirty="0">
                <a:latin typeface="Verdana"/>
                <a:cs typeface="Verdana"/>
              </a:rPr>
              <a:t>o</a:t>
            </a:r>
            <a:r>
              <a:rPr sz="3000" spc="125" dirty="0">
                <a:latin typeface="Verdana"/>
                <a:cs typeface="Verdana"/>
              </a:rPr>
              <a:t>w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much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does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the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li</a:t>
            </a:r>
            <a:r>
              <a:rPr sz="3000" spc="-55" dirty="0">
                <a:latin typeface="Verdana"/>
                <a:cs typeface="Verdana"/>
              </a:rPr>
              <a:t>k</a:t>
            </a:r>
            <a:r>
              <a:rPr sz="3000" spc="70" dirty="0">
                <a:latin typeface="Verdana"/>
                <a:cs typeface="Verdana"/>
              </a:rPr>
              <a:t>elihood</a:t>
            </a:r>
            <a:r>
              <a:rPr sz="3000" dirty="0">
                <a:latin typeface="Verdana"/>
                <a:cs typeface="Verdana"/>
              </a:rPr>
              <a:t>		</a:t>
            </a:r>
            <a:r>
              <a:rPr sz="3000" spc="95" dirty="0">
                <a:latin typeface="Verdana"/>
                <a:cs typeface="Verdana"/>
              </a:rPr>
              <a:t>of  </a:t>
            </a:r>
            <a:r>
              <a:rPr sz="3000" spc="40" dirty="0">
                <a:latin typeface="Verdana"/>
                <a:cs typeface="Verdana"/>
              </a:rPr>
              <a:t>buying	</a:t>
            </a:r>
            <a:r>
              <a:rPr sz="3000" spc="-5" dirty="0">
                <a:latin typeface="Verdana"/>
                <a:cs typeface="Verdana"/>
              </a:rPr>
              <a:t>increase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when	</a:t>
            </a:r>
            <a:r>
              <a:rPr sz="3000" spc="-15" dirty="0">
                <a:latin typeface="Verdana"/>
                <a:cs typeface="Verdana"/>
              </a:rPr>
              <a:t>is  </a:t>
            </a:r>
            <a:r>
              <a:rPr sz="3000" spc="55" dirty="0">
                <a:latin typeface="Verdana"/>
                <a:cs typeface="Verdana"/>
              </a:rPr>
              <a:t>bought?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14200" y="1601678"/>
            <a:ext cx="642415" cy="1039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69084" y="1604403"/>
            <a:ext cx="968932" cy="732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2108200"/>
            <a:ext cx="423100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27100" marR="5080" indent="-914400">
              <a:lnSpc>
                <a:spcPct val="100800"/>
              </a:lnSpc>
              <a:spcBef>
                <a:spcPts val="55"/>
              </a:spcBef>
            </a:pPr>
            <a:r>
              <a:rPr sz="4300" spc="5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4300" spc="-15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300" y="4305300"/>
            <a:ext cx="7493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300" y="4305300"/>
            <a:ext cx="16129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7100" y="4279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88200" y="1063752"/>
            <a:ext cx="6563995" cy="18827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pc="60" dirty="0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</a:p>
          <a:p>
            <a:pPr marL="419100" marR="5080">
              <a:lnSpc>
                <a:spcPct val="100000"/>
              </a:lnSpc>
              <a:spcBef>
                <a:spcPts val="635"/>
              </a:spcBef>
            </a:pPr>
            <a:r>
              <a:rPr sz="3000" spc="20" dirty="0">
                <a:solidFill>
                  <a:srgbClr val="000000"/>
                </a:solidFill>
                <a:latin typeface="Verdana"/>
                <a:cs typeface="Verdana"/>
              </a:rPr>
              <a:t>Likelihood</a:t>
            </a:r>
            <a:r>
              <a:rPr sz="3000" spc="-1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0" spc="8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000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3000" spc="-1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000000"/>
                </a:solidFill>
                <a:latin typeface="Verdana"/>
                <a:cs typeface="Verdana"/>
              </a:rPr>
              <a:t>items</a:t>
            </a:r>
            <a:r>
              <a:rPr sz="3000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3000" spc="-1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0" spc="-15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3000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000000"/>
                </a:solidFill>
                <a:latin typeface="Verdana"/>
                <a:cs typeface="Verdana"/>
              </a:rPr>
              <a:t>rule  </a:t>
            </a:r>
            <a:r>
              <a:rPr sz="3000" spc="30" dirty="0">
                <a:solidFill>
                  <a:srgbClr val="000000"/>
                </a:solidFill>
                <a:latin typeface="Verdana"/>
                <a:cs typeface="Verdana"/>
              </a:rPr>
              <a:t>being </a:t>
            </a:r>
            <a:r>
              <a:rPr sz="3000" spc="-45" dirty="0">
                <a:solidFill>
                  <a:srgbClr val="000000"/>
                </a:solidFill>
                <a:latin typeface="Verdana"/>
                <a:cs typeface="Verdana"/>
              </a:rPr>
              <a:t>in </a:t>
            </a:r>
            <a:r>
              <a:rPr sz="3000" spc="-65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3000" spc="-15" dirty="0">
                <a:solidFill>
                  <a:srgbClr val="000000"/>
                </a:solidFill>
                <a:latin typeface="Verdana"/>
                <a:cs typeface="Verdana"/>
              </a:rPr>
              <a:t>single</a:t>
            </a:r>
            <a:r>
              <a:rPr sz="3000" spc="-5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0" spc="-15" dirty="0">
                <a:solidFill>
                  <a:srgbClr val="000000"/>
                </a:solidFill>
                <a:latin typeface="Verdana"/>
                <a:cs typeface="Verdana"/>
              </a:rPr>
              <a:t>transaction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8200" y="3431032"/>
            <a:ext cx="6487795" cy="19157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4800" spc="90" dirty="0">
                <a:latin typeface="Verdana"/>
                <a:cs typeface="Verdana"/>
              </a:rPr>
              <a:t>Confidence</a:t>
            </a:r>
            <a:endParaRPr sz="4800">
              <a:latin typeface="Verdana"/>
              <a:cs typeface="Verdana"/>
            </a:endParaRPr>
          </a:p>
          <a:p>
            <a:pPr marL="419100" marR="5080">
              <a:lnSpc>
                <a:spcPct val="100000"/>
              </a:lnSpc>
              <a:spcBef>
                <a:spcPts val="740"/>
              </a:spcBef>
            </a:pPr>
            <a:r>
              <a:rPr sz="3000" spc="20" dirty="0">
                <a:latin typeface="Verdana"/>
                <a:cs typeface="Verdana"/>
              </a:rPr>
              <a:t>Likelihood </a:t>
            </a:r>
            <a:r>
              <a:rPr sz="3000" spc="80" dirty="0">
                <a:latin typeface="Verdana"/>
                <a:cs typeface="Verdana"/>
              </a:rPr>
              <a:t>of </a:t>
            </a:r>
            <a:r>
              <a:rPr sz="3000" spc="35" dirty="0">
                <a:latin typeface="Verdana"/>
                <a:cs typeface="Verdana"/>
              </a:rPr>
              <a:t>second</a:t>
            </a:r>
            <a:r>
              <a:rPr sz="3000" spc="-73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item </a:t>
            </a:r>
            <a:r>
              <a:rPr sz="3000" spc="30" dirty="0">
                <a:latin typeface="Verdana"/>
                <a:cs typeface="Verdana"/>
              </a:rPr>
              <a:t>being  </a:t>
            </a:r>
            <a:r>
              <a:rPr sz="3000" spc="45" dirty="0">
                <a:latin typeface="Verdana"/>
                <a:cs typeface="Verdana"/>
              </a:rPr>
              <a:t>bought </a:t>
            </a:r>
            <a:r>
              <a:rPr sz="3000" spc="40" dirty="0">
                <a:latin typeface="Verdana"/>
                <a:cs typeface="Verdana"/>
              </a:rPr>
              <a:t>once</a:t>
            </a:r>
            <a:r>
              <a:rPr sz="3000" spc="-75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the </a:t>
            </a:r>
            <a:r>
              <a:rPr sz="3000" spc="-25" dirty="0">
                <a:latin typeface="Verdana"/>
                <a:cs typeface="Verdana"/>
              </a:rPr>
              <a:t>first </a:t>
            </a:r>
            <a:r>
              <a:rPr sz="3000" spc="-55" dirty="0">
                <a:latin typeface="Verdana"/>
                <a:cs typeface="Verdana"/>
              </a:rPr>
              <a:t>is </a:t>
            </a:r>
            <a:r>
              <a:rPr sz="3000" spc="45" dirty="0">
                <a:latin typeface="Verdana"/>
                <a:cs typeface="Verdana"/>
              </a:rPr>
              <a:t>bought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8200" y="5818632"/>
            <a:ext cx="7491730" cy="191579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4800" spc="135" dirty="0">
                <a:latin typeface="Verdana"/>
                <a:cs typeface="Verdana"/>
              </a:rPr>
              <a:t>Lift</a:t>
            </a:r>
            <a:endParaRPr sz="4800">
              <a:latin typeface="Verdana"/>
              <a:cs typeface="Verdana"/>
            </a:endParaRPr>
          </a:p>
          <a:p>
            <a:pPr marL="419100" marR="5080">
              <a:lnSpc>
                <a:spcPct val="100000"/>
              </a:lnSpc>
              <a:spcBef>
                <a:spcPts val="740"/>
              </a:spcBef>
            </a:pPr>
            <a:r>
              <a:rPr sz="3000" spc="10" dirty="0">
                <a:latin typeface="Verdana"/>
                <a:cs typeface="Verdana"/>
              </a:rPr>
              <a:t>Change </a:t>
            </a:r>
            <a:r>
              <a:rPr sz="3000" spc="-45" dirty="0">
                <a:latin typeface="Verdana"/>
                <a:cs typeface="Verdana"/>
              </a:rPr>
              <a:t>in </a:t>
            </a:r>
            <a:r>
              <a:rPr sz="3000" dirty="0">
                <a:latin typeface="Verdana"/>
                <a:cs typeface="Verdana"/>
              </a:rPr>
              <a:t>likelihood </a:t>
            </a:r>
            <a:r>
              <a:rPr sz="3000" spc="80" dirty="0">
                <a:latin typeface="Verdana"/>
                <a:cs typeface="Verdana"/>
              </a:rPr>
              <a:t>of </a:t>
            </a:r>
            <a:r>
              <a:rPr sz="3000" spc="35" dirty="0">
                <a:latin typeface="Verdana"/>
                <a:cs typeface="Verdana"/>
              </a:rPr>
              <a:t>second </a:t>
            </a:r>
            <a:r>
              <a:rPr sz="3000" spc="-35" dirty="0">
                <a:latin typeface="Verdana"/>
                <a:cs typeface="Verdana"/>
              </a:rPr>
              <a:t>item  </a:t>
            </a:r>
            <a:r>
              <a:rPr sz="3000" spc="30" dirty="0">
                <a:latin typeface="Verdana"/>
                <a:cs typeface="Verdana"/>
              </a:rPr>
              <a:t>being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bought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once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the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first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is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bought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5906" y="3668610"/>
            <a:ext cx="13461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202020"/>
                </a:solidFill>
                <a:latin typeface="Verdana"/>
                <a:cs typeface="Verdana"/>
              </a:rPr>
              <a:t>Mining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202020"/>
                </a:solidFill>
                <a:latin typeface="Verdana"/>
                <a:cs typeface="Verdana"/>
              </a:rPr>
              <a:t>for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202020"/>
                </a:solidFill>
                <a:latin typeface="Verdana"/>
                <a:cs typeface="Verdana"/>
              </a:rPr>
              <a:t>Rules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202020"/>
                </a:solidFill>
                <a:latin typeface="Verdana"/>
                <a:cs typeface="Verdana"/>
              </a:rPr>
              <a:t>Using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202020"/>
                </a:solidFill>
                <a:latin typeface="Verdana"/>
                <a:cs typeface="Verdana"/>
              </a:rPr>
              <a:t>the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80" dirty="0">
                <a:solidFill>
                  <a:srgbClr val="202020"/>
                </a:solidFill>
                <a:latin typeface="Verdana"/>
                <a:cs typeface="Verdana"/>
              </a:rPr>
              <a:t>Apriori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60" dirty="0">
                <a:solidFill>
                  <a:srgbClr val="202020"/>
                </a:solidFill>
                <a:latin typeface="Verdana"/>
                <a:cs typeface="Verdana"/>
              </a:rPr>
              <a:t>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00" y="273050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2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800" spc="240" dirty="0">
                <a:solidFill>
                  <a:srgbClr val="FFFFFF"/>
                </a:solidFill>
                <a:latin typeface="Arial"/>
                <a:cs typeface="Arial"/>
              </a:rPr>
              <a:t>ervi</a:t>
            </a:r>
            <a:r>
              <a:rPr sz="48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spc="66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514600"/>
            <a:ext cx="594296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5" dirty="0">
                <a:solidFill>
                  <a:srgbClr val="000000"/>
                </a:solidFill>
                <a:latin typeface="Verdana"/>
                <a:cs typeface="Verdana"/>
              </a:rPr>
              <a:t>Understand </a:t>
            </a:r>
            <a:r>
              <a:rPr sz="3200" spc="20" dirty="0">
                <a:solidFill>
                  <a:srgbClr val="000000"/>
                </a:solidFill>
                <a:latin typeface="Verdana"/>
                <a:cs typeface="Verdana"/>
              </a:rPr>
              <a:t>what</a:t>
            </a:r>
            <a:r>
              <a:rPr sz="3200" spc="-3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000000"/>
                </a:solidFill>
                <a:latin typeface="Verdana"/>
                <a:cs typeface="Verdana"/>
              </a:rPr>
              <a:t>association  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rules</a:t>
            </a:r>
            <a:r>
              <a:rPr sz="3200" spc="-1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57979" marR="1157605">
              <a:lnSpc>
                <a:spcPts val="3800"/>
              </a:lnSpc>
              <a:spcBef>
                <a:spcPts val="260"/>
              </a:spcBef>
            </a:pPr>
            <a:r>
              <a:rPr spc="25" dirty="0"/>
              <a:t>Mine </a:t>
            </a:r>
            <a:r>
              <a:rPr spc="5" dirty="0"/>
              <a:t>transaction </a:t>
            </a:r>
            <a:r>
              <a:rPr spc="20" dirty="0"/>
              <a:t>data </a:t>
            </a:r>
            <a:r>
              <a:rPr spc="50" dirty="0"/>
              <a:t>for  </a:t>
            </a:r>
            <a:r>
              <a:rPr spc="25" dirty="0"/>
              <a:t>association </a:t>
            </a:r>
            <a:r>
              <a:rPr spc="-20" dirty="0"/>
              <a:t>rules </a:t>
            </a:r>
            <a:r>
              <a:rPr spc="5" dirty="0"/>
              <a:t>using</a:t>
            </a:r>
            <a:r>
              <a:rPr spc="-555" dirty="0"/>
              <a:t> </a:t>
            </a:r>
            <a:r>
              <a:rPr spc="10" dirty="0"/>
              <a:t>the  </a:t>
            </a:r>
            <a:r>
              <a:rPr spc="35" dirty="0"/>
              <a:t>apriori</a:t>
            </a:r>
            <a:r>
              <a:rPr spc="-170" dirty="0"/>
              <a:t> </a:t>
            </a:r>
            <a:r>
              <a:rPr spc="25" dirty="0"/>
              <a:t>algorithm</a:t>
            </a:r>
          </a:p>
          <a:p>
            <a:pPr marL="4157979" marR="5080">
              <a:lnSpc>
                <a:spcPts val="3800"/>
              </a:lnSpc>
              <a:spcBef>
                <a:spcPts val="2400"/>
              </a:spcBef>
            </a:pPr>
            <a:r>
              <a:rPr spc="-30" dirty="0"/>
              <a:t>Implement </a:t>
            </a:r>
            <a:r>
              <a:rPr spc="10" dirty="0"/>
              <a:t>the </a:t>
            </a:r>
            <a:r>
              <a:rPr spc="35" dirty="0"/>
              <a:t>apriori</a:t>
            </a:r>
            <a:r>
              <a:rPr spc="-509" dirty="0"/>
              <a:t> </a:t>
            </a:r>
            <a:r>
              <a:rPr spc="25" dirty="0"/>
              <a:t>algorithm  </a:t>
            </a:r>
            <a:r>
              <a:rPr spc="55" dirty="0"/>
              <a:t>on </a:t>
            </a:r>
            <a:r>
              <a:rPr spc="-45" dirty="0"/>
              <a:t>a </a:t>
            </a:r>
            <a:r>
              <a:rPr spc="-5" dirty="0"/>
              <a:t>bakery </a:t>
            </a:r>
            <a:r>
              <a:rPr spc="-25" dirty="0"/>
              <a:t>sales</a:t>
            </a:r>
            <a:r>
              <a:rPr spc="-680" dirty="0"/>
              <a:t> </a:t>
            </a:r>
            <a:r>
              <a:rPr spc="15" dirty="0"/>
              <a:t>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647700"/>
            <a:ext cx="850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Mining </a:t>
            </a:r>
            <a:r>
              <a:rPr spc="355" dirty="0"/>
              <a:t>for </a:t>
            </a:r>
            <a:r>
              <a:rPr spc="254" dirty="0"/>
              <a:t>Association</a:t>
            </a:r>
            <a:r>
              <a:rPr spc="-310" dirty="0"/>
              <a:t> </a:t>
            </a:r>
            <a:r>
              <a:rPr spc="10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4981689" y="3771900"/>
            <a:ext cx="1608683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771900"/>
            <a:ext cx="7493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4200" y="5575300"/>
            <a:ext cx="1003300" cy="1329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554827"/>
            <a:ext cx="1229813" cy="1365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2256" y="2076084"/>
            <a:ext cx="1515008" cy="981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0950" y="1955800"/>
            <a:ext cx="850049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64000" y="1854200"/>
            <a:ext cx="10491470" cy="617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7329" algn="ctr">
              <a:lnSpc>
                <a:spcPct val="100000"/>
              </a:lnSpc>
              <a:spcBef>
                <a:spcPts val="100"/>
              </a:spcBef>
            </a:pPr>
            <a:r>
              <a:rPr sz="4300" spc="15" dirty="0">
                <a:solidFill>
                  <a:srgbClr val="F15B2A"/>
                </a:solidFill>
                <a:latin typeface="Verdana"/>
                <a:cs typeface="Verdana"/>
              </a:rPr>
              <a:t>Brute</a:t>
            </a:r>
            <a:r>
              <a:rPr sz="4300" spc="-23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105" dirty="0">
                <a:solidFill>
                  <a:srgbClr val="F15B2A"/>
                </a:solidFill>
                <a:latin typeface="Verdana"/>
                <a:cs typeface="Verdana"/>
              </a:rPr>
              <a:t>Force</a:t>
            </a:r>
            <a:endParaRPr sz="4300">
              <a:latin typeface="Verdana"/>
              <a:cs typeface="Verdana"/>
            </a:endParaRPr>
          </a:p>
          <a:p>
            <a:pPr marL="4059554" algn="ctr">
              <a:lnSpc>
                <a:spcPct val="100000"/>
              </a:lnSpc>
              <a:spcBef>
                <a:spcPts val="4040"/>
              </a:spcBef>
              <a:tabLst>
                <a:tab pos="9761855" algn="l"/>
              </a:tabLst>
            </a:pPr>
            <a:r>
              <a:rPr sz="3000" spc="95" dirty="0">
                <a:latin typeface="Verdana"/>
                <a:cs typeface="Verdana"/>
              </a:rPr>
              <a:t>Find </a:t>
            </a:r>
            <a:r>
              <a:rPr sz="3000" spc="5" dirty="0">
                <a:latin typeface="Verdana"/>
                <a:cs typeface="Verdana"/>
              </a:rPr>
              <a:t>all </a:t>
            </a:r>
            <a:r>
              <a:rPr sz="3000" spc="45" dirty="0">
                <a:latin typeface="Verdana"/>
                <a:cs typeface="Verdana"/>
              </a:rPr>
              <a:t>possible </a:t>
            </a:r>
            <a:r>
              <a:rPr sz="3000" spc="-70" dirty="0">
                <a:latin typeface="Verdana"/>
                <a:cs typeface="Verdana"/>
              </a:rPr>
              <a:t>2</a:t>
            </a:r>
            <a:r>
              <a:rPr sz="3000" spc="-74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	</a:t>
            </a:r>
            <a:r>
              <a:rPr sz="3000" spc="-40" dirty="0">
                <a:solidFill>
                  <a:srgbClr val="F15B2A"/>
                </a:solidFill>
                <a:latin typeface="Verdana"/>
                <a:cs typeface="Verdana"/>
              </a:rPr>
              <a:t>x</a:t>
            </a:r>
            <a:r>
              <a:rPr sz="3000" spc="-24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000" spc="-70" dirty="0">
                <a:solidFill>
                  <a:srgbClr val="F15B2A"/>
                </a:solidFill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>
              <a:latin typeface="Times New Roman"/>
              <a:cs typeface="Times New Roman"/>
            </a:endParaRPr>
          </a:p>
          <a:p>
            <a:pPr marL="4061460" algn="ctr">
              <a:lnSpc>
                <a:spcPct val="100000"/>
              </a:lnSpc>
              <a:tabLst>
                <a:tab pos="9763760" algn="l"/>
              </a:tabLst>
            </a:pPr>
            <a:r>
              <a:rPr sz="3000" spc="95" dirty="0">
                <a:latin typeface="Verdana"/>
                <a:cs typeface="Verdana"/>
              </a:rPr>
              <a:t>Find </a:t>
            </a:r>
            <a:r>
              <a:rPr sz="3000" spc="5" dirty="0">
                <a:latin typeface="Verdana"/>
                <a:cs typeface="Verdana"/>
              </a:rPr>
              <a:t>all </a:t>
            </a:r>
            <a:r>
              <a:rPr sz="3000" spc="45" dirty="0">
                <a:latin typeface="Verdana"/>
                <a:cs typeface="Verdana"/>
              </a:rPr>
              <a:t>possible </a:t>
            </a:r>
            <a:r>
              <a:rPr sz="3000" spc="-55" dirty="0">
                <a:latin typeface="Verdana"/>
                <a:cs typeface="Verdana"/>
              </a:rPr>
              <a:t>3</a:t>
            </a:r>
            <a:r>
              <a:rPr sz="3000" spc="-74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	</a:t>
            </a:r>
            <a:r>
              <a:rPr sz="3000" spc="-40" dirty="0">
                <a:solidFill>
                  <a:srgbClr val="F15B2A"/>
                </a:solidFill>
                <a:latin typeface="Verdana"/>
                <a:cs typeface="Verdana"/>
              </a:rPr>
              <a:t>x</a:t>
            </a:r>
            <a:r>
              <a:rPr sz="3000" spc="-24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F15B2A"/>
                </a:solidFill>
                <a:latin typeface="Verdana"/>
                <a:cs typeface="Verdana"/>
              </a:rPr>
              <a:t>3</a:t>
            </a:r>
            <a:endParaRPr sz="3000">
              <a:latin typeface="Verdana"/>
              <a:cs typeface="Verdana"/>
            </a:endParaRPr>
          </a:p>
          <a:p>
            <a:pPr marL="3178175" algn="ctr">
              <a:lnSpc>
                <a:spcPts val="3450"/>
              </a:lnSpc>
              <a:spcBef>
                <a:spcPts val="3100"/>
              </a:spcBef>
            </a:pPr>
            <a:r>
              <a:rPr sz="3000" spc="-530" dirty="0">
                <a:latin typeface="Verdana"/>
                <a:cs typeface="Verdana"/>
              </a:rPr>
              <a:t>:</a:t>
            </a:r>
            <a:endParaRPr sz="3000">
              <a:latin typeface="Verdana"/>
              <a:cs typeface="Verdana"/>
            </a:endParaRPr>
          </a:p>
          <a:p>
            <a:pPr marL="3178175" algn="ctr">
              <a:lnSpc>
                <a:spcPts val="3300"/>
              </a:lnSpc>
            </a:pPr>
            <a:r>
              <a:rPr sz="3000" spc="-530" dirty="0">
                <a:latin typeface="Verdana"/>
                <a:cs typeface="Verdana"/>
              </a:rPr>
              <a:t>:</a:t>
            </a:r>
            <a:endParaRPr sz="3000">
              <a:latin typeface="Verdana"/>
              <a:cs typeface="Verdana"/>
            </a:endParaRPr>
          </a:p>
          <a:p>
            <a:pPr marL="3178175" algn="ctr">
              <a:lnSpc>
                <a:spcPts val="3450"/>
              </a:lnSpc>
            </a:pPr>
            <a:r>
              <a:rPr sz="3000" spc="-530" dirty="0">
                <a:latin typeface="Verdana"/>
                <a:cs typeface="Verdana"/>
              </a:rPr>
              <a:t>:</a:t>
            </a:r>
            <a:endParaRPr sz="3000">
              <a:latin typeface="Verdana"/>
              <a:cs typeface="Verdana"/>
            </a:endParaRPr>
          </a:p>
          <a:p>
            <a:pPr marL="4127500" algn="ctr">
              <a:lnSpc>
                <a:spcPct val="100000"/>
              </a:lnSpc>
              <a:spcBef>
                <a:spcPts val="3100"/>
              </a:spcBef>
              <a:tabLst>
                <a:tab pos="9829165" algn="l"/>
              </a:tabLst>
            </a:pPr>
            <a:r>
              <a:rPr sz="3000" spc="95" dirty="0">
                <a:latin typeface="Verdana"/>
                <a:cs typeface="Verdana"/>
              </a:rPr>
              <a:t>Find </a:t>
            </a:r>
            <a:r>
              <a:rPr sz="3000" spc="5" dirty="0">
                <a:latin typeface="Verdana"/>
                <a:cs typeface="Verdana"/>
              </a:rPr>
              <a:t>all </a:t>
            </a:r>
            <a:r>
              <a:rPr sz="3000" spc="45" dirty="0">
                <a:latin typeface="Verdana"/>
                <a:cs typeface="Verdana"/>
              </a:rPr>
              <a:t>possible </a:t>
            </a:r>
            <a:r>
              <a:rPr sz="3000" spc="125" dirty="0">
                <a:latin typeface="Verdana"/>
                <a:cs typeface="Verdana"/>
              </a:rPr>
              <a:t>N</a:t>
            </a:r>
            <a:r>
              <a:rPr sz="3000" spc="-74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	</a:t>
            </a:r>
            <a:r>
              <a:rPr sz="3000" spc="-40" dirty="0">
                <a:solidFill>
                  <a:srgbClr val="F15B2A"/>
                </a:solidFill>
                <a:latin typeface="Verdana"/>
                <a:cs typeface="Verdana"/>
              </a:rPr>
              <a:t>x</a:t>
            </a:r>
            <a:r>
              <a:rPr sz="3000" spc="-24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F15B2A"/>
                </a:solidFill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4000" spc="75" dirty="0">
                <a:latin typeface="Verdana"/>
                <a:cs typeface="Verdana"/>
              </a:rPr>
              <a:t>Catalog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647700"/>
            <a:ext cx="850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Mining </a:t>
            </a:r>
            <a:r>
              <a:rPr spc="355" dirty="0"/>
              <a:t>for </a:t>
            </a:r>
            <a:r>
              <a:rPr spc="254" dirty="0"/>
              <a:t>Association</a:t>
            </a:r>
            <a:r>
              <a:rPr spc="-310" dirty="0"/>
              <a:t> </a:t>
            </a:r>
            <a:r>
              <a:rPr spc="10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4981689" y="3771900"/>
            <a:ext cx="1608683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771900"/>
            <a:ext cx="7493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4200" y="5575300"/>
            <a:ext cx="1003300" cy="1329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554827"/>
            <a:ext cx="1229813" cy="1365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2256" y="2076084"/>
            <a:ext cx="1515008" cy="981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0950" y="1955800"/>
            <a:ext cx="850049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64000" y="7391400"/>
            <a:ext cx="202183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latin typeface="Verdana"/>
                <a:cs typeface="Verdana"/>
              </a:rPr>
              <a:t>C</a:t>
            </a:r>
            <a:r>
              <a:rPr sz="4000" spc="25" dirty="0">
                <a:latin typeface="Verdana"/>
                <a:cs typeface="Verdana"/>
              </a:rPr>
              <a:t>a</a:t>
            </a:r>
            <a:r>
              <a:rPr sz="4000" spc="85" dirty="0">
                <a:latin typeface="Verdana"/>
                <a:cs typeface="Verdana"/>
              </a:rPr>
              <a:t>talog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05900" y="2281258"/>
            <a:ext cx="4884420" cy="3992879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4300" spc="120" dirty="0">
                <a:solidFill>
                  <a:srgbClr val="F15B2A"/>
                </a:solidFill>
                <a:latin typeface="Verdana"/>
                <a:cs typeface="Verdana"/>
              </a:rPr>
              <a:t>Apriori</a:t>
            </a:r>
            <a:r>
              <a:rPr sz="4300" spc="-2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90" dirty="0">
                <a:solidFill>
                  <a:srgbClr val="F15B2A"/>
                </a:solidFill>
                <a:latin typeface="Verdana"/>
                <a:cs typeface="Verdana"/>
              </a:rPr>
              <a:t>Algorithm</a:t>
            </a:r>
            <a:endParaRPr sz="4300">
              <a:latin typeface="Verdana"/>
              <a:cs typeface="Verdana"/>
            </a:endParaRPr>
          </a:p>
          <a:p>
            <a:pPr marL="190500" marR="735330">
              <a:lnSpc>
                <a:spcPct val="108300"/>
              </a:lnSpc>
              <a:spcBef>
                <a:spcPts val="1540"/>
              </a:spcBef>
            </a:pPr>
            <a:r>
              <a:rPr sz="3000" spc="20" dirty="0">
                <a:latin typeface="Verdana"/>
                <a:cs typeface="Verdana"/>
              </a:rPr>
              <a:t>Prune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-5" dirty="0">
                <a:latin typeface="Verdana"/>
                <a:cs typeface="Verdana"/>
              </a:rPr>
              <a:t>number</a:t>
            </a:r>
            <a:r>
              <a:rPr sz="3000" spc="-580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-15" dirty="0">
                <a:latin typeface="Verdana"/>
                <a:cs typeface="Verdana"/>
              </a:rPr>
              <a:t>items </a:t>
            </a:r>
            <a:r>
              <a:rPr sz="3000" spc="-5" dirty="0">
                <a:latin typeface="Verdana"/>
                <a:cs typeface="Verdana"/>
              </a:rPr>
              <a:t>in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484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stage</a:t>
            </a:r>
            <a:endParaRPr sz="3000">
              <a:latin typeface="Verdana"/>
              <a:cs typeface="Verdana"/>
            </a:endParaRPr>
          </a:p>
          <a:p>
            <a:pPr marL="190500" marR="320040">
              <a:lnSpc>
                <a:spcPct val="108300"/>
              </a:lnSpc>
              <a:spcBef>
                <a:spcPts val="2405"/>
              </a:spcBef>
            </a:pPr>
            <a:r>
              <a:rPr sz="3000" spc="10" dirty="0">
                <a:latin typeface="Verdana"/>
                <a:cs typeface="Verdana"/>
              </a:rPr>
              <a:t>Use metrics </a:t>
            </a:r>
            <a:r>
              <a:rPr sz="3000" spc="75" dirty="0">
                <a:latin typeface="Verdana"/>
                <a:cs typeface="Verdana"/>
              </a:rPr>
              <a:t>to </a:t>
            </a:r>
            <a:r>
              <a:rPr sz="3000" spc="50" dirty="0">
                <a:latin typeface="Verdana"/>
                <a:cs typeface="Verdana"/>
              </a:rPr>
              <a:t>check  how </a:t>
            </a:r>
            <a:r>
              <a:rPr sz="3000" spc="25" dirty="0">
                <a:latin typeface="Verdana"/>
                <a:cs typeface="Verdana"/>
              </a:rPr>
              <a:t>important </a:t>
            </a:r>
            <a:r>
              <a:rPr sz="3000" spc="-40" dirty="0">
                <a:latin typeface="Verdana"/>
                <a:cs typeface="Verdana"/>
              </a:rPr>
              <a:t>an</a:t>
            </a:r>
            <a:r>
              <a:rPr sz="3000" spc="-60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  </a:t>
            </a:r>
            <a:r>
              <a:rPr sz="3000" dirty="0">
                <a:latin typeface="Verdana"/>
                <a:cs typeface="Verdana"/>
              </a:rPr>
              <a:t>set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is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9700" y="6474459"/>
            <a:ext cx="2496185" cy="165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5600">
              <a:lnSpc>
                <a:spcPct val="156900"/>
              </a:lnSpc>
              <a:spcBef>
                <a:spcPts val="95"/>
              </a:spcBef>
            </a:pPr>
            <a:r>
              <a:rPr sz="3400" spc="40" dirty="0">
                <a:solidFill>
                  <a:srgbClr val="F15B2A"/>
                </a:solidFill>
                <a:latin typeface="Verdana"/>
                <a:cs typeface="Verdana"/>
              </a:rPr>
              <a:t>Support  </a:t>
            </a:r>
            <a:r>
              <a:rPr sz="3400" spc="10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3400" spc="70" dirty="0">
                <a:solidFill>
                  <a:srgbClr val="F15B2A"/>
                </a:solidFill>
                <a:latin typeface="Verdana"/>
                <a:cs typeface="Verdana"/>
              </a:rPr>
              <a:t>onfiden</a:t>
            </a:r>
            <a:r>
              <a:rPr sz="3400" spc="10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3400" spc="25" dirty="0">
                <a:solidFill>
                  <a:srgbClr val="F15B2A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0304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03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75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71800" y="5600191"/>
            <a:ext cx="4024629" cy="1969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7628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50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09270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9270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9554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5549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2778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9600" y="5678932"/>
            <a:ext cx="4024629" cy="19411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3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01477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521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3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3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43109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4310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0" y="2146300"/>
            <a:ext cx="5245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Find </a:t>
            </a:r>
            <a:r>
              <a:rPr sz="3000" spc="5" dirty="0">
                <a:latin typeface="Verdana"/>
                <a:cs typeface="Verdana"/>
              </a:rPr>
              <a:t>all </a:t>
            </a:r>
            <a:r>
              <a:rPr sz="3000" spc="45" dirty="0">
                <a:latin typeface="Verdana"/>
                <a:cs typeface="Verdana"/>
              </a:rPr>
              <a:t>possible </a:t>
            </a:r>
            <a:r>
              <a:rPr sz="3000" spc="-720" dirty="0">
                <a:latin typeface="Verdana"/>
                <a:cs typeface="Verdana"/>
              </a:rPr>
              <a:t>1 </a:t>
            </a:r>
            <a:r>
              <a:rPr lang="en-US" sz="3000" spc="-72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59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</a:t>
            </a:r>
            <a:endParaRPr sz="30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5548" y="1784146"/>
          <a:ext cx="8805542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734286" y="1939010"/>
            <a:ext cx="692157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22830" y="2133600"/>
            <a:ext cx="694169" cy="693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13265" y="2135357"/>
            <a:ext cx="1000527" cy="391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0400" y="1974124"/>
            <a:ext cx="921439" cy="717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9309" y="2055266"/>
            <a:ext cx="698512" cy="849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88800" y="2074174"/>
            <a:ext cx="961501" cy="516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61669" y="1993900"/>
            <a:ext cx="961132" cy="67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8700" y="4051300"/>
            <a:ext cx="4647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/>
                <a:cs typeface="Verdana"/>
              </a:rPr>
              <a:t>Compute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support</a:t>
            </a:r>
            <a:r>
              <a:rPr sz="3000" spc="-56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set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68499" y="5186959"/>
          <a:ext cx="3695064" cy="341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794000" y="6121400"/>
            <a:ext cx="684510" cy="3629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7856" y="5952706"/>
            <a:ext cx="492769" cy="5605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6965" y="5236654"/>
            <a:ext cx="497252" cy="604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2200" y="5245100"/>
            <a:ext cx="682536" cy="482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8400" y="6643626"/>
            <a:ext cx="489557" cy="4937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3628" y="6621433"/>
            <a:ext cx="683171" cy="4842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4600" y="6718300"/>
            <a:ext cx="901700" cy="35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7882" y="5258599"/>
            <a:ext cx="492769" cy="5605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8615" y="5981700"/>
            <a:ext cx="656055" cy="506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6965" y="7999266"/>
            <a:ext cx="497252" cy="6044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1500" y="7404100"/>
            <a:ext cx="684002" cy="362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2136" y="8064500"/>
            <a:ext cx="683463" cy="479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7085" y="7375880"/>
            <a:ext cx="492773" cy="560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8969" y="6643496"/>
            <a:ext cx="492769" cy="5605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5752" y="5501383"/>
            <a:ext cx="1548196" cy="15112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851650" y="3917950"/>
          <a:ext cx="8805542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3/5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2400" spc="25" dirty="0">
                          <a:latin typeface="Verdana"/>
                          <a:cs typeface="Verdana"/>
                        </a:rPr>
                        <a:t>4/5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0" y="2146300"/>
            <a:ext cx="5245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Find </a:t>
            </a:r>
            <a:r>
              <a:rPr sz="3000" spc="5" dirty="0">
                <a:latin typeface="Verdana"/>
                <a:cs typeface="Verdana"/>
              </a:rPr>
              <a:t>all </a:t>
            </a:r>
            <a:r>
              <a:rPr sz="3000" spc="45" dirty="0">
                <a:latin typeface="Verdana"/>
                <a:cs typeface="Verdana"/>
              </a:rPr>
              <a:t>possible </a:t>
            </a:r>
            <a:r>
              <a:rPr sz="3000" spc="-720" dirty="0">
                <a:latin typeface="Verdana"/>
                <a:cs typeface="Verdana"/>
              </a:rPr>
              <a:t>1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59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5548" y="1784146"/>
          <a:ext cx="8805542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734286" y="1939010"/>
            <a:ext cx="692157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22830" y="2133600"/>
            <a:ext cx="694169" cy="693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13265" y="2135357"/>
            <a:ext cx="1000527" cy="391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0400" y="1974124"/>
            <a:ext cx="921439" cy="717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9309" y="2055266"/>
            <a:ext cx="698512" cy="849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88800" y="2074174"/>
            <a:ext cx="961501" cy="516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61669" y="1993900"/>
            <a:ext cx="961132" cy="67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8700" y="4051300"/>
            <a:ext cx="4647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/>
                <a:cs typeface="Verdana"/>
              </a:rPr>
              <a:t>Compute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support</a:t>
            </a:r>
            <a:r>
              <a:rPr sz="3000" spc="-56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8700" y="6121400"/>
            <a:ext cx="37706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Drop </a:t>
            </a: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5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  </a:t>
            </a:r>
            <a:r>
              <a:rPr sz="3000" spc="45" dirty="0">
                <a:latin typeface="Verdana"/>
                <a:cs typeface="Verdana"/>
              </a:rPr>
              <a:t>support </a:t>
            </a:r>
            <a:r>
              <a:rPr sz="3000" spc="80" dirty="0">
                <a:latin typeface="Verdana"/>
                <a:cs typeface="Verdana"/>
              </a:rPr>
              <a:t>below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90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21700" y="4340961"/>
            <a:ext cx="4635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245" dirty="0">
                <a:latin typeface="Verdana"/>
                <a:cs typeface="Verdana"/>
              </a:rPr>
              <a:t>1</a:t>
            </a:r>
            <a:r>
              <a:rPr sz="2400" spc="-22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9000" y="4340961"/>
            <a:ext cx="4635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245" dirty="0">
                <a:latin typeface="Verdana"/>
                <a:cs typeface="Verdana"/>
              </a:rPr>
              <a:t>1</a:t>
            </a:r>
            <a:r>
              <a:rPr sz="2400" spc="-22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36300" y="4340961"/>
            <a:ext cx="4635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245" dirty="0">
                <a:latin typeface="Verdana"/>
                <a:cs typeface="Verdana"/>
              </a:rPr>
              <a:t>1</a:t>
            </a:r>
            <a:r>
              <a:rPr sz="2400" spc="-22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682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5500" y="4340961"/>
            <a:ext cx="527685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latin typeface="Verdana"/>
                <a:cs typeface="Verdana"/>
              </a:rPr>
              <a:t>3</a:t>
            </a:r>
            <a:r>
              <a:rPr sz="2400" spc="-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70100" y="4340961"/>
            <a:ext cx="537845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25" dirty="0">
                <a:latin typeface="Verdana"/>
                <a:cs typeface="Verdana"/>
              </a:rPr>
              <a:t>4/5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70700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087" y="0"/>
                </a:lnTo>
                <a:lnTo>
                  <a:pt x="1258087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03049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087" y="0"/>
                </a:lnTo>
                <a:lnTo>
                  <a:pt x="1258087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61137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061" y="0"/>
                </a:lnTo>
                <a:lnTo>
                  <a:pt x="1258061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19198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189" y="0"/>
                </a:lnTo>
                <a:lnTo>
                  <a:pt x="1258189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851650" y="3917950"/>
          <a:ext cx="8805542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5E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5E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5E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3/5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2400" spc="25" dirty="0">
                          <a:latin typeface="Verdana"/>
                          <a:cs typeface="Verdana"/>
                        </a:rPr>
                        <a:t>4/5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858177" y="6051905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6265" y="6051905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9127" y="6070955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9127" y="7307948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6609" y="6183312"/>
            <a:ext cx="698512" cy="849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1875198" y="6051905"/>
          <a:ext cx="3773804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4721586" y="6206756"/>
            <a:ext cx="692150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76100" y="6341933"/>
            <a:ext cx="961501" cy="516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348969" y="6261100"/>
            <a:ext cx="961132" cy="679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0304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03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75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1800" y="5600191"/>
            <a:ext cx="4024629" cy="1969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0" y="4051300"/>
            <a:ext cx="4647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/>
                <a:cs typeface="Verdana"/>
              </a:rPr>
              <a:t>Compute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support</a:t>
            </a:r>
            <a:r>
              <a:rPr sz="3000" spc="-56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341" y="6131052"/>
            <a:ext cx="401320" cy="488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000" spc="-100" dirty="0">
                <a:latin typeface="Verdana"/>
                <a:cs typeface="Verdana"/>
              </a:rPr>
              <a:t>r</a:t>
            </a:r>
            <a:r>
              <a:rPr sz="3000" spc="150" dirty="0">
                <a:latin typeface="Verdana"/>
                <a:cs typeface="Verdana"/>
              </a:rPr>
              <a:t>o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9724" y="6131052"/>
            <a:ext cx="2677160" cy="488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3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900" y="6588252"/>
            <a:ext cx="746760" cy="488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000" spc="80" dirty="0">
                <a:latin typeface="Verdana"/>
                <a:cs typeface="Verdana"/>
              </a:rPr>
              <a:t>upp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8660" y="6588252"/>
            <a:ext cx="2179320" cy="488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000" spc="50" dirty="0">
                <a:latin typeface="Verdana"/>
                <a:cs typeface="Verdana"/>
              </a:rPr>
              <a:t>ort </a:t>
            </a:r>
            <a:r>
              <a:rPr sz="3000" spc="80" dirty="0">
                <a:latin typeface="Verdana"/>
                <a:cs typeface="Verdana"/>
              </a:rPr>
              <a:t>below</a:t>
            </a:r>
            <a:r>
              <a:rPr sz="3000" spc="-45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50" y="7045452"/>
            <a:ext cx="454659" cy="488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000" spc="10" dirty="0">
                <a:latin typeface="Verdana"/>
                <a:cs typeface="Verdana"/>
              </a:rPr>
              <a:t>ini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9452" y="7045452"/>
            <a:ext cx="2527300" cy="488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000" spc="-55" dirty="0">
                <a:latin typeface="Verdana"/>
                <a:cs typeface="Verdana"/>
              </a:rPr>
              <a:t>um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93152" y="1786699"/>
          <a:ext cx="7547608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68499" y="5186959"/>
          <a:ext cx="3695064" cy="376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0" spc="44" baseline="-27777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4500" spc="-757" baseline="-27777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16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354"/>
                        </a:lnSpc>
                        <a:spcBef>
                          <a:spcPts val="1925"/>
                        </a:spcBef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p</a:t>
                      </a:r>
                      <a:endParaRPr sz="3000">
                        <a:latin typeface="Verdana"/>
                        <a:cs typeface="Verdana"/>
                      </a:endParaRPr>
                    </a:p>
                  </a:txBody>
                  <a:tcPr marL="0" marR="0" marT="244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099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000" spc="-6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3000" spc="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3600" b="1" spc="232" baseline="-4629" dirty="0">
                          <a:latin typeface="Arial"/>
                          <a:cs typeface="Arial"/>
                        </a:rPr>
                        <a:t>3</a:t>
                      </a:r>
                      <a:endParaRPr sz="3600" baseline="-4629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m</a:t>
                      </a:r>
                      <a:endParaRPr sz="3000">
                        <a:latin typeface="Verdana"/>
                        <a:cs typeface="Verdana"/>
                      </a:endParaRPr>
                    </a:p>
                    <a:p>
                      <a:pPr marL="40005" algn="ctr">
                        <a:lnSpc>
                          <a:spcPts val="238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64"/>
                        </a:lnSpc>
                      </a:pPr>
                      <a:r>
                        <a:rPr sz="3000" dirty="0">
                          <a:latin typeface="Verdana"/>
                          <a:cs typeface="Verdana"/>
                        </a:rPr>
                        <a:t>m</a:t>
                      </a:r>
                      <a:endParaRPr sz="3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29845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418904" y="2205901"/>
            <a:ext cx="692208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7200" y="2375089"/>
            <a:ext cx="837206" cy="444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39700" y="2198429"/>
            <a:ext cx="952500" cy="68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39478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06963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4775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96700" y="1905000"/>
            <a:ext cx="838057" cy="44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49285" y="2030514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66700" y="1905000"/>
            <a:ext cx="838200" cy="44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64800" y="2260600"/>
            <a:ext cx="959404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01134" y="186109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98600" y="2198429"/>
            <a:ext cx="952500" cy="68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05781" y="272402"/>
          <a:ext cx="5021580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53975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583272" y="403821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9922" y="42726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1000" y="562442"/>
            <a:ext cx="964930" cy="517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7362" y="482600"/>
            <a:ext cx="960437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549" y="5889345"/>
            <a:ext cx="852805" cy="683895"/>
          </a:xfrm>
          <a:custGeom>
            <a:avLst/>
            <a:gdLst/>
            <a:ahLst/>
            <a:cxnLst/>
            <a:rect l="l" t="t" r="r" b="b"/>
            <a:pathLst>
              <a:path w="852805" h="683895">
                <a:moveTo>
                  <a:pt x="0" y="0"/>
                </a:moveTo>
                <a:lnTo>
                  <a:pt x="852197" y="0"/>
                </a:lnTo>
                <a:lnTo>
                  <a:pt x="852197" y="683323"/>
                </a:lnTo>
                <a:lnTo>
                  <a:pt x="0" y="683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39747" y="5889345"/>
            <a:ext cx="2842895" cy="683895"/>
          </a:xfrm>
          <a:custGeom>
            <a:avLst/>
            <a:gdLst/>
            <a:ahLst/>
            <a:cxnLst/>
            <a:rect l="l" t="t" r="r" b="b"/>
            <a:pathLst>
              <a:path w="2842895" h="683895">
                <a:moveTo>
                  <a:pt x="0" y="0"/>
                </a:moveTo>
                <a:lnTo>
                  <a:pt x="2842666" y="0"/>
                </a:lnTo>
                <a:lnTo>
                  <a:pt x="2842666" y="683323"/>
                </a:lnTo>
                <a:lnTo>
                  <a:pt x="0" y="683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7549" y="6572669"/>
            <a:ext cx="852805" cy="683895"/>
          </a:xfrm>
          <a:custGeom>
            <a:avLst/>
            <a:gdLst/>
            <a:ahLst/>
            <a:cxnLst/>
            <a:rect l="l" t="t" r="r" b="b"/>
            <a:pathLst>
              <a:path w="852805" h="683895">
                <a:moveTo>
                  <a:pt x="0" y="0"/>
                </a:moveTo>
                <a:lnTo>
                  <a:pt x="852197" y="0"/>
                </a:lnTo>
                <a:lnTo>
                  <a:pt x="852197" y="683323"/>
                </a:lnTo>
                <a:lnTo>
                  <a:pt x="0" y="683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9747" y="6572669"/>
            <a:ext cx="2842895" cy="683895"/>
          </a:xfrm>
          <a:custGeom>
            <a:avLst/>
            <a:gdLst/>
            <a:ahLst/>
            <a:cxnLst/>
            <a:rect l="l" t="t" r="r" b="b"/>
            <a:pathLst>
              <a:path w="2842895" h="683895">
                <a:moveTo>
                  <a:pt x="0" y="0"/>
                </a:moveTo>
                <a:lnTo>
                  <a:pt x="2842666" y="0"/>
                </a:lnTo>
                <a:lnTo>
                  <a:pt x="2842666" y="683323"/>
                </a:lnTo>
                <a:lnTo>
                  <a:pt x="0" y="683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7549" y="7255992"/>
            <a:ext cx="852805" cy="683895"/>
          </a:xfrm>
          <a:custGeom>
            <a:avLst/>
            <a:gdLst/>
            <a:ahLst/>
            <a:cxnLst/>
            <a:rect l="l" t="t" r="r" b="b"/>
            <a:pathLst>
              <a:path w="852805" h="683895">
                <a:moveTo>
                  <a:pt x="0" y="0"/>
                </a:moveTo>
                <a:lnTo>
                  <a:pt x="852197" y="0"/>
                </a:lnTo>
                <a:lnTo>
                  <a:pt x="852197" y="683324"/>
                </a:lnTo>
                <a:lnTo>
                  <a:pt x="0" y="683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9747" y="7255992"/>
            <a:ext cx="2842895" cy="683895"/>
          </a:xfrm>
          <a:custGeom>
            <a:avLst/>
            <a:gdLst/>
            <a:ahLst/>
            <a:cxnLst/>
            <a:rect l="l" t="t" r="r" b="b"/>
            <a:pathLst>
              <a:path w="2842895" h="683895">
                <a:moveTo>
                  <a:pt x="0" y="0"/>
                </a:moveTo>
                <a:lnTo>
                  <a:pt x="2842666" y="0"/>
                </a:lnTo>
                <a:lnTo>
                  <a:pt x="2842666" y="683324"/>
                </a:lnTo>
                <a:lnTo>
                  <a:pt x="0" y="683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94000" y="6121400"/>
            <a:ext cx="684510" cy="362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07856" y="5952706"/>
            <a:ext cx="492769" cy="5605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6965" y="5236654"/>
            <a:ext cx="497252" cy="6044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32200" y="5245100"/>
            <a:ext cx="682536" cy="48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8400" y="6643626"/>
            <a:ext cx="489557" cy="493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3628" y="6621433"/>
            <a:ext cx="683171" cy="4842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84600" y="6718300"/>
            <a:ext cx="901700" cy="3511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7882" y="5258599"/>
            <a:ext cx="492769" cy="5605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8615" y="5981700"/>
            <a:ext cx="656055" cy="5065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66965" y="7999266"/>
            <a:ext cx="497252" cy="6044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1500" y="7404100"/>
            <a:ext cx="684002" cy="362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12136" y="8064500"/>
            <a:ext cx="683463" cy="479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67085" y="7375880"/>
            <a:ext cx="492773" cy="560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68969" y="6643496"/>
            <a:ext cx="492769" cy="5605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67830" y="5183096"/>
            <a:ext cx="1548196" cy="1511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7689850" y="3917950"/>
          <a:ext cx="7547608" cy="1236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6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1028700" y="2146300"/>
            <a:ext cx="5327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Find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all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possible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2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0" y="4051300"/>
            <a:ext cx="4647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/>
                <a:cs typeface="Verdana"/>
              </a:rPr>
              <a:t>Compute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support</a:t>
            </a:r>
            <a:r>
              <a:rPr sz="3000" spc="-56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700" y="6121400"/>
            <a:ext cx="37706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Drop </a:t>
            </a: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5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  </a:t>
            </a:r>
            <a:r>
              <a:rPr sz="3000" spc="45" dirty="0">
                <a:latin typeface="Verdana"/>
                <a:cs typeface="Verdana"/>
              </a:rPr>
              <a:t>support </a:t>
            </a:r>
            <a:r>
              <a:rPr sz="3000" spc="80" dirty="0">
                <a:latin typeface="Verdana"/>
                <a:cs typeface="Verdana"/>
              </a:rPr>
              <a:t>below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93152" y="1786699"/>
          <a:ext cx="7547608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418904" y="2205901"/>
            <a:ext cx="692208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2375089"/>
            <a:ext cx="837206" cy="444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39700" y="2198429"/>
            <a:ext cx="952500" cy="68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9478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6963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4775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96700" y="1905000"/>
            <a:ext cx="838057" cy="44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49285" y="2030514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66700" y="1905000"/>
            <a:ext cx="838200" cy="44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64800" y="2260600"/>
            <a:ext cx="959404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01134" y="186109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8600" y="2198429"/>
            <a:ext cx="952500" cy="68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5781" y="272402"/>
          <a:ext cx="5021580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53975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3272" y="403821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9922" y="42726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1000" y="562442"/>
            <a:ext cx="964930" cy="517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7362" y="482600"/>
            <a:ext cx="960437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64500" y="4340961"/>
            <a:ext cx="5524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latin typeface="Verdana"/>
                <a:cs typeface="Verdana"/>
              </a:rPr>
              <a:t>0</a:t>
            </a:r>
            <a:r>
              <a:rPr sz="2400" spc="10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9900" y="4340961"/>
            <a:ext cx="4635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245" dirty="0">
                <a:latin typeface="Verdana"/>
                <a:cs typeface="Verdana"/>
              </a:rPr>
              <a:t>1</a:t>
            </a:r>
            <a:r>
              <a:rPr sz="2400" spc="-22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918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491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93700" y="4340961"/>
            <a:ext cx="5524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latin typeface="Verdana"/>
                <a:cs typeface="Verdana"/>
              </a:rPr>
              <a:t>0</a:t>
            </a:r>
            <a:r>
              <a:rPr sz="2400" spc="10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3637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8700" y="2146300"/>
            <a:ext cx="5327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Find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all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possible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2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25075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087" y="0"/>
                </a:lnTo>
                <a:lnTo>
                  <a:pt x="1258087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83161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112" y="0"/>
                </a:lnTo>
                <a:lnTo>
                  <a:pt x="1258112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999337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061" y="0"/>
                </a:lnTo>
                <a:lnTo>
                  <a:pt x="1258061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689850" y="3917950"/>
          <a:ext cx="7547608" cy="1236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6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10228376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6463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744551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02652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260739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09326" y="6235928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983602" y="6235928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09326" y="7472921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83602" y="7472921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06963" y="6260452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96700" y="6329183"/>
            <a:ext cx="838057" cy="44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849285" y="6460693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64800" y="6692900"/>
            <a:ext cx="959404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101134" y="6291275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198600" y="6629400"/>
            <a:ext cx="952500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0304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03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75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1800" y="5600191"/>
            <a:ext cx="4024629" cy="1969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7628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50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09270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9270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200" y="2032000"/>
            <a:ext cx="407606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9000" marR="5080" indent="-876300">
              <a:lnSpc>
                <a:spcPct val="100800"/>
              </a:lnSpc>
              <a:spcBef>
                <a:spcPts val="55"/>
              </a:spcBef>
            </a:pPr>
            <a:r>
              <a:rPr sz="4300" spc="45" dirty="0">
                <a:solidFill>
                  <a:srgbClr val="F15B2A"/>
                </a:solidFill>
                <a:latin typeface="Verdana"/>
                <a:cs typeface="Verdana"/>
              </a:rPr>
              <a:t>Content</a:t>
            </a:r>
            <a:r>
              <a:rPr sz="4300" spc="-28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45" dirty="0">
                <a:solidFill>
                  <a:srgbClr val="F15B2A"/>
                </a:solidFill>
                <a:latin typeface="Verdana"/>
                <a:cs typeface="Verdana"/>
              </a:rPr>
              <a:t>Based  </a:t>
            </a:r>
            <a:r>
              <a:rPr sz="4300" spc="65" dirty="0">
                <a:solidFill>
                  <a:srgbClr val="F15B2A"/>
                </a:solidFill>
                <a:latin typeface="Verdana"/>
                <a:cs typeface="Verdana"/>
              </a:rPr>
              <a:t>Filtering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85800" marR="5080" indent="-673100">
              <a:lnSpc>
                <a:spcPct val="100800"/>
              </a:lnSpc>
              <a:spcBef>
                <a:spcPts val="55"/>
              </a:spcBef>
            </a:pPr>
            <a:r>
              <a:rPr sz="4300" spc="125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4300" spc="110" dirty="0">
                <a:solidFill>
                  <a:srgbClr val="F15B2A"/>
                </a:solidFill>
                <a:latin typeface="Verdana"/>
                <a:cs typeface="Verdana"/>
              </a:rPr>
              <a:t>ollabo</a:t>
            </a:r>
            <a:r>
              <a:rPr sz="4300" spc="-170" dirty="0">
                <a:solidFill>
                  <a:srgbClr val="F15B2A"/>
                </a:solidFill>
                <a:latin typeface="Verdana"/>
                <a:cs typeface="Verdana"/>
              </a:rPr>
              <a:t>r</a:t>
            </a:r>
            <a:r>
              <a:rPr sz="4300" spc="-85" dirty="0">
                <a:solidFill>
                  <a:srgbClr val="F15B2A"/>
                </a:solidFill>
                <a:latin typeface="Verdana"/>
                <a:cs typeface="Verdana"/>
              </a:rPr>
              <a:t>a</a:t>
            </a:r>
            <a:r>
              <a:rPr sz="4300" spc="55" dirty="0">
                <a:solidFill>
                  <a:srgbClr val="F15B2A"/>
                </a:solidFill>
                <a:latin typeface="Verdana"/>
                <a:cs typeface="Verdana"/>
              </a:rPr>
              <a:t>ti</a:t>
            </a:r>
            <a:r>
              <a:rPr sz="4300" spc="-120" dirty="0">
                <a:solidFill>
                  <a:srgbClr val="F15B2A"/>
                </a:solidFill>
                <a:latin typeface="Verdana"/>
                <a:cs typeface="Verdana"/>
              </a:rPr>
              <a:t>v</a:t>
            </a:r>
            <a:r>
              <a:rPr sz="4300" spc="25" dirty="0">
                <a:solidFill>
                  <a:srgbClr val="F15B2A"/>
                </a:solidFill>
                <a:latin typeface="Verdana"/>
                <a:cs typeface="Verdana"/>
              </a:rPr>
              <a:t>e  </a:t>
            </a:r>
            <a:r>
              <a:rPr sz="4300" spc="65" dirty="0">
                <a:solidFill>
                  <a:srgbClr val="F15B2A"/>
                </a:solidFill>
                <a:latin typeface="Verdana"/>
                <a:cs typeface="Verdana"/>
              </a:rPr>
              <a:t>Filtering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4600" y="2032000"/>
            <a:ext cx="409003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31800">
              <a:lnSpc>
                <a:spcPct val="100800"/>
              </a:lnSpc>
              <a:spcBef>
                <a:spcPts val="55"/>
              </a:spcBef>
            </a:pPr>
            <a:r>
              <a:rPr sz="4300" spc="80" dirty="0">
                <a:solidFill>
                  <a:srgbClr val="F15B2A"/>
                </a:solidFill>
                <a:latin typeface="Verdana"/>
                <a:cs typeface="Verdana"/>
              </a:rPr>
              <a:t>Association  </a:t>
            </a:r>
            <a:r>
              <a:rPr sz="4300" spc="10" dirty="0">
                <a:solidFill>
                  <a:srgbClr val="F15B2A"/>
                </a:solidFill>
                <a:latin typeface="Verdana"/>
                <a:cs typeface="Verdana"/>
              </a:rPr>
              <a:t>Rules</a:t>
            </a:r>
            <a:r>
              <a:rPr sz="4300" spc="-31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Learning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8400" y="647700"/>
            <a:ext cx="8848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80" dirty="0">
                <a:latin typeface="Verdana"/>
                <a:cs typeface="Verdana"/>
              </a:rPr>
              <a:t>Find </a:t>
            </a:r>
            <a:r>
              <a:rPr sz="2600" spc="45" dirty="0">
                <a:latin typeface="Verdana"/>
                <a:cs typeface="Verdana"/>
              </a:rPr>
              <a:t>products</a:t>
            </a:r>
            <a:r>
              <a:rPr sz="2600" spc="-420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with  </a:t>
            </a:r>
            <a:r>
              <a:rPr sz="2600" spc="20" dirty="0">
                <a:latin typeface="Verdana"/>
                <a:cs typeface="Verdana"/>
              </a:rPr>
              <a:t>“similar”</a:t>
            </a:r>
            <a:r>
              <a:rPr sz="2600" spc="-19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attributes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80" dirty="0">
                <a:latin typeface="Verdana"/>
                <a:cs typeface="Verdana"/>
              </a:rPr>
              <a:t>Find </a:t>
            </a:r>
            <a:r>
              <a:rPr sz="2600" spc="45" dirty="0">
                <a:latin typeface="Verdana"/>
                <a:cs typeface="Verdana"/>
              </a:rPr>
              <a:t>products</a:t>
            </a:r>
            <a:r>
              <a:rPr sz="2600" spc="-415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liked  </a:t>
            </a:r>
            <a:r>
              <a:rPr sz="2600" spc="30" dirty="0">
                <a:latin typeface="Verdana"/>
                <a:cs typeface="Verdana"/>
              </a:rPr>
              <a:t>by </a:t>
            </a:r>
            <a:r>
              <a:rPr sz="2600" spc="20" dirty="0">
                <a:latin typeface="Verdana"/>
                <a:cs typeface="Verdana"/>
              </a:rPr>
              <a:t>“similar”</a:t>
            </a:r>
            <a:r>
              <a:rPr sz="2600" spc="-340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users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80" dirty="0">
                <a:latin typeface="Verdana"/>
                <a:cs typeface="Verdana"/>
              </a:rPr>
              <a:t>Find</a:t>
            </a:r>
            <a:r>
              <a:rPr sz="2600" spc="-175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“complementary”  </a:t>
            </a:r>
            <a:r>
              <a:rPr sz="2600" spc="45" dirty="0">
                <a:latin typeface="Verdana"/>
                <a:cs typeface="Verdana"/>
              </a:rPr>
              <a:t>products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0" y="4051300"/>
            <a:ext cx="4647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/>
                <a:cs typeface="Verdana"/>
              </a:rPr>
              <a:t>Compute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support</a:t>
            </a:r>
            <a:r>
              <a:rPr sz="3000" spc="-56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700" y="6121400"/>
            <a:ext cx="37706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Drop </a:t>
            </a: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5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  </a:t>
            </a:r>
            <a:r>
              <a:rPr sz="3000" spc="45" dirty="0">
                <a:latin typeface="Verdana"/>
                <a:cs typeface="Verdana"/>
              </a:rPr>
              <a:t>support </a:t>
            </a:r>
            <a:r>
              <a:rPr sz="3000" spc="80" dirty="0">
                <a:latin typeface="Verdana"/>
                <a:cs typeface="Verdana"/>
              </a:rPr>
              <a:t>below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93152" y="1786699"/>
          <a:ext cx="7547608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418904" y="2205901"/>
            <a:ext cx="692208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2375089"/>
            <a:ext cx="837206" cy="444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39700" y="2198429"/>
            <a:ext cx="952500" cy="68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9478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06963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4775" y="183027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96700" y="1905000"/>
            <a:ext cx="838057" cy="44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49285" y="2030514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66700" y="1905000"/>
            <a:ext cx="838200" cy="443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64800" y="2260600"/>
            <a:ext cx="959404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01134" y="186109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8600" y="2198429"/>
            <a:ext cx="952500" cy="680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5781" y="272402"/>
          <a:ext cx="5021580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53975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83272" y="403821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9922" y="42726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1000" y="562442"/>
            <a:ext cx="964930" cy="517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7362" y="482600"/>
            <a:ext cx="960437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64500" y="4340961"/>
            <a:ext cx="5524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latin typeface="Verdana"/>
                <a:cs typeface="Verdana"/>
              </a:rPr>
              <a:t>0</a:t>
            </a:r>
            <a:r>
              <a:rPr sz="2400" spc="10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9900" y="4340961"/>
            <a:ext cx="4635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245" dirty="0">
                <a:latin typeface="Verdana"/>
                <a:cs typeface="Verdana"/>
              </a:rPr>
              <a:t>1</a:t>
            </a:r>
            <a:r>
              <a:rPr sz="2400" spc="-22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918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491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93700" y="4340961"/>
            <a:ext cx="5524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latin typeface="Verdana"/>
                <a:cs typeface="Verdana"/>
              </a:rPr>
              <a:t>0</a:t>
            </a:r>
            <a:r>
              <a:rPr sz="2400" spc="10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363700" y="4340961"/>
            <a:ext cx="52959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60" dirty="0">
                <a:latin typeface="Verdana"/>
                <a:cs typeface="Verdana"/>
              </a:rPr>
              <a:t>2</a:t>
            </a:r>
            <a:r>
              <a:rPr sz="2400" spc="-10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8700" y="2146300"/>
            <a:ext cx="5327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Find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all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possible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2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25075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087" y="0"/>
                </a:lnTo>
                <a:lnTo>
                  <a:pt x="1258087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83161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112" y="0"/>
                </a:lnTo>
                <a:lnTo>
                  <a:pt x="1258112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999337" y="3937000"/>
            <a:ext cx="1258570" cy="1237615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061" y="0"/>
                </a:lnTo>
                <a:lnTo>
                  <a:pt x="1258061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689850" y="3917950"/>
          <a:ext cx="7547608" cy="1236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6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Verdana"/>
                          <a:cs typeface="Verdana"/>
                        </a:rPr>
                        <a:t>2/5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10228376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86463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744551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02652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260739" y="621687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09326" y="6235928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983602" y="6235928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09326" y="7472921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83602" y="7472921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06963" y="6260452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96700" y="6329183"/>
            <a:ext cx="838057" cy="44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849285" y="6460693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64800" y="6692900"/>
            <a:ext cx="959404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101134" y="6291275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198600" y="6629400"/>
            <a:ext cx="952500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2153" y="3964762"/>
            <a:ext cx="2864485" cy="1214755"/>
          </a:xfrm>
          <a:custGeom>
            <a:avLst/>
            <a:gdLst/>
            <a:ahLst/>
            <a:cxnLst/>
            <a:rect l="l" t="t" r="r" b="b"/>
            <a:pathLst>
              <a:path w="2864484" h="1214754">
                <a:moveTo>
                  <a:pt x="0" y="0"/>
                </a:moveTo>
                <a:lnTo>
                  <a:pt x="2864065" y="0"/>
                </a:lnTo>
                <a:lnTo>
                  <a:pt x="2864065" y="1214475"/>
                </a:lnTo>
                <a:lnTo>
                  <a:pt x="0" y="1214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700" y="2057400"/>
            <a:ext cx="37706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Drop </a:t>
            </a: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5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  </a:t>
            </a:r>
            <a:r>
              <a:rPr sz="3000" spc="45" dirty="0">
                <a:latin typeface="Verdana"/>
                <a:cs typeface="Verdana"/>
              </a:rPr>
              <a:t>support </a:t>
            </a:r>
            <a:r>
              <a:rPr sz="3000" spc="80" dirty="0">
                <a:latin typeface="Verdana"/>
                <a:cs typeface="Verdana"/>
              </a:rPr>
              <a:t>below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8376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86463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44551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02652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60739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09326" y="2172563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83602" y="2172563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09326" y="3409556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83602" y="3409556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6977" y="2197088"/>
            <a:ext cx="698512" cy="8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96700" y="2265831"/>
            <a:ext cx="838057" cy="44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49285" y="2397328"/>
            <a:ext cx="692205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64800" y="2628900"/>
            <a:ext cx="959404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01134" y="2227922"/>
            <a:ext cx="692205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198600" y="2565400"/>
            <a:ext cx="952500" cy="6800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28700" y="4089400"/>
            <a:ext cx="38195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From </a:t>
            </a:r>
            <a:r>
              <a:rPr sz="3000" spc="20" dirty="0">
                <a:latin typeface="Verdana"/>
                <a:cs typeface="Verdana"/>
              </a:rPr>
              <a:t>each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59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set,  </a:t>
            </a:r>
            <a:r>
              <a:rPr sz="3000" dirty="0">
                <a:latin typeface="Verdana"/>
                <a:cs typeface="Verdana"/>
              </a:rPr>
              <a:t>generate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rules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71608" y="1936612"/>
            <a:ext cx="1703705" cy="1689100"/>
          </a:xfrm>
          <a:custGeom>
            <a:avLst/>
            <a:gdLst/>
            <a:ahLst/>
            <a:cxnLst/>
            <a:rect l="l" t="t" r="r" b="b"/>
            <a:pathLst>
              <a:path w="1703704" h="1689100">
                <a:moveTo>
                  <a:pt x="7136" y="1388423"/>
                </a:moveTo>
                <a:lnTo>
                  <a:pt x="4076" y="1397000"/>
                </a:lnTo>
                <a:lnTo>
                  <a:pt x="5721" y="1422400"/>
                </a:lnTo>
                <a:lnTo>
                  <a:pt x="8594" y="1435100"/>
                </a:lnTo>
                <a:lnTo>
                  <a:pt x="12091" y="1460500"/>
                </a:lnTo>
                <a:lnTo>
                  <a:pt x="15608" y="1473200"/>
                </a:lnTo>
                <a:lnTo>
                  <a:pt x="19771" y="1498600"/>
                </a:lnTo>
                <a:lnTo>
                  <a:pt x="22652" y="1511300"/>
                </a:lnTo>
                <a:lnTo>
                  <a:pt x="26611" y="1524000"/>
                </a:lnTo>
                <a:lnTo>
                  <a:pt x="34010" y="1536700"/>
                </a:lnTo>
                <a:lnTo>
                  <a:pt x="47250" y="1562100"/>
                </a:lnTo>
                <a:lnTo>
                  <a:pt x="83968" y="1600200"/>
                </a:lnTo>
                <a:lnTo>
                  <a:pt x="100787" y="1612900"/>
                </a:lnTo>
                <a:lnTo>
                  <a:pt x="118266" y="1638300"/>
                </a:lnTo>
                <a:lnTo>
                  <a:pt x="143306" y="1651000"/>
                </a:lnTo>
                <a:lnTo>
                  <a:pt x="169156" y="1663700"/>
                </a:lnTo>
                <a:lnTo>
                  <a:pt x="189064" y="1676400"/>
                </a:lnTo>
                <a:lnTo>
                  <a:pt x="226180" y="1676400"/>
                </a:lnTo>
                <a:lnTo>
                  <a:pt x="250583" y="1689100"/>
                </a:lnTo>
                <a:lnTo>
                  <a:pt x="556895" y="1689100"/>
                </a:lnTo>
                <a:lnTo>
                  <a:pt x="551260" y="1663700"/>
                </a:lnTo>
                <a:lnTo>
                  <a:pt x="558292" y="1638300"/>
                </a:lnTo>
                <a:lnTo>
                  <a:pt x="279446" y="1638300"/>
                </a:lnTo>
                <a:lnTo>
                  <a:pt x="256000" y="1625600"/>
                </a:lnTo>
                <a:lnTo>
                  <a:pt x="208179" y="1625600"/>
                </a:lnTo>
                <a:lnTo>
                  <a:pt x="181636" y="1612900"/>
                </a:lnTo>
                <a:lnTo>
                  <a:pt x="158354" y="1600200"/>
                </a:lnTo>
                <a:lnTo>
                  <a:pt x="143230" y="1587500"/>
                </a:lnTo>
                <a:lnTo>
                  <a:pt x="136543" y="1574800"/>
                </a:lnTo>
                <a:lnTo>
                  <a:pt x="126853" y="1574800"/>
                </a:lnTo>
                <a:lnTo>
                  <a:pt x="115602" y="1562100"/>
                </a:lnTo>
                <a:lnTo>
                  <a:pt x="104228" y="1549400"/>
                </a:lnTo>
                <a:lnTo>
                  <a:pt x="94121" y="1536700"/>
                </a:lnTo>
                <a:lnTo>
                  <a:pt x="85888" y="1524000"/>
                </a:lnTo>
                <a:lnTo>
                  <a:pt x="79834" y="1511300"/>
                </a:lnTo>
                <a:lnTo>
                  <a:pt x="76263" y="1498600"/>
                </a:lnTo>
                <a:lnTo>
                  <a:pt x="72403" y="1485900"/>
                </a:lnTo>
                <a:lnTo>
                  <a:pt x="69491" y="1447800"/>
                </a:lnTo>
                <a:lnTo>
                  <a:pt x="67440" y="1422400"/>
                </a:lnTo>
                <a:lnTo>
                  <a:pt x="67016" y="1409700"/>
                </a:lnTo>
                <a:lnTo>
                  <a:pt x="35760" y="1409700"/>
                </a:lnTo>
                <a:lnTo>
                  <a:pt x="14083" y="1397000"/>
                </a:lnTo>
                <a:lnTo>
                  <a:pt x="7136" y="1388423"/>
                </a:lnTo>
                <a:close/>
              </a:path>
              <a:path w="1703704" h="1689100">
                <a:moveTo>
                  <a:pt x="586521" y="1638300"/>
                </a:moveTo>
                <a:lnTo>
                  <a:pt x="558292" y="1638300"/>
                </a:lnTo>
                <a:lnTo>
                  <a:pt x="551260" y="1663700"/>
                </a:lnTo>
                <a:lnTo>
                  <a:pt x="556895" y="1689100"/>
                </a:lnTo>
                <a:lnTo>
                  <a:pt x="587181" y="1689100"/>
                </a:lnTo>
                <a:lnTo>
                  <a:pt x="592377" y="1663700"/>
                </a:lnTo>
                <a:lnTo>
                  <a:pt x="586521" y="1638300"/>
                </a:lnTo>
                <a:close/>
              </a:path>
              <a:path w="1703704" h="1689100">
                <a:moveTo>
                  <a:pt x="1281837" y="1638300"/>
                </a:moveTo>
                <a:lnTo>
                  <a:pt x="586521" y="1638300"/>
                </a:lnTo>
                <a:lnTo>
                  <a:pt x="592377" y="1663700"/>
                </a:lnTo>
                <a:lnTo>
                  <a:pt x="587181" y="1689100"/>
                </a:lnTo>
                <a:lnTo>
                  <a:pt x="946678" y="1689100"/>
                </a:lnTo>
                <a:lnTo>
                  <a:pt x="974089" y="1676400"/>
                </a:lnTo>
                <a:lnTo>
                  <a:pt x="1279511" y="1676400"/>
                </a:lnTo>
                <a:lnTo>
                  <a:pt x="1277937" y="1663700"/>
                </a:lnTo>
                <a:lnTo>
                  <a:pt x="1278252" y="1651000"/>
                </a:lnTo>
                <a:lnTo>
                  <a:pt x="1281837" y="1638300"/>
                </a:lnTo>
                <a:close/>
              </a:path>
              <a:path w="1703704" h="1689100">
                <a:moveTo>
                  <a:pt x="1279511" y="1676400"/>
                </a:moveTo>
                <a:lnTo>
                  <a:pt x="1009497" y="1676400"/>
                </a:lnTo>
                <a:lnTo>
                  <a:pt x="1035240" y="1689100"/>
                </a:lnTo>
                <a:lnTo>
                  <a:pt x="1284043" y="1689100"/>
                </a:lnTo>
                <a:lnTo>
                  <a:pt x="1279511" y="1676400"/>
                </a:lnTo>
                <a:close/>
              </a:path>
              <a:path w="1703704" h="1689100">
                <a:moveTo>
                  <a:pt x="1323811" y="1638300"/>
                </a:moveTo>
                <a:lnTo>
                  <a:pt x="1281837" y="1638300"/>
                </a:lnTo>
                <a:lnTo>
                  <a:pt x="1278252" y="1651000"/>
                </a:lnTo>
                <a:lnTo>
                  <a:pt x="1277937" y="1663700"/>
                </a:lnTo>
                <a:lnTo>
                  <a:pt x="1279511" y="1676400"/>
                </a:lnTo>
                <a:lnTo>
                  <a:pt x="1284043" y="1689100"/>
                </a:lnTo>
                <a:lnTo>
                  <a:pt x="1321850" y="1689100"/>
                </a:lnTo>
                <a:lnTo>
                  <a:pt x="1330862" y="1676400"/>
                </a:lnTo>
                <a:lnTo>
                  <a:pt x="1334630" y="1663700"/>
                </a:lnTo>
                <a:lnTo>
                  <a:pt x="1331906" y="1651000"/>
                </a:lnTo>
                <a:lnTo>
                  <a:pt x="1323811" y="1638300"/>
                </a:lnTo>
                <a:close/>
              </a:path>
              <a:path w="1703704" h="1689100">
                <a:moveTo>
                  <a:pt x="1642886" y="1200455"/>
                </a:moveTo>
                <a:lnTo>
                  <a:pt x="1640585" y="1206500"/>
                </a:lnTo>
                <a:lnTo>
                  <a:pt x="1641448" y="1219200"/>
                </a:lnTo>
                <a:lnTo>
                  <a:pt x="1642949" y="1231900"/>
                </a:lnTo>
                <a:lnTo>
                  <a:pt x="1643463" y="1257300"/>
                </a:lnTo>
                <a:lnTo>
                  <a:pt x="1641360" y="1270000"/>
                </a:lnTo>
                <a:lnTo>
                  <a:pt x="1640324" y="1282700"/>
                </a:lnTo>
                <a:lnTo>
                  <a:pt x="1642929" y="1320800"/>
                </a:lnTo>
                <a:lnTo>
                  <a:pt x="1646172" y="1346200"/>
                </a:lnTo>
                <a:lnTo>
                  <a:pt x="1647050" y="1371600"/>
                </a:lnTo>
                <a:lnTo>
                  <a:pt x="1645448" y="1384300"/>
                </a:lnTo>
                <a:lnTo>
                  <a:pt x="1643664" y="1409700"/>
                </a:lnTo>
                <a:lnTo>
                  <a:pt x="1642287" y="1422400"/>
                </a:lnTo>
                <a:lnTo>
                  <a:pt x="1641906" y="1447800"/>
                </a:lnTo>
                <a:lnTo>
                  <a:pt x="1640076" y="1460500"/>
                </a:lnTo>
                <a:lnTo>
                  <a:pt x="1634910" y="1473200"/>
                </a:lnTo>
                <a:lnTo>
                  <a:pt x="1627756" y="1498600"/>
                </a:lnTo>
                <a:lnTo>
                  <a:pt x="1619961" y="1524000"/>
                </a:lnTo>
                <a:lnTo>
                  <a:pt x="1606116" y="1549400"/>
                </a:lnTo>
                <a:lnTo>
                  <a:pt x="1584494" y="1562100"/>
                </a:lnTo>
                <a:lnTo>
                  <a:pt x="1562223" y="1587500"/>
                </a:lnTo>
                <a:lnTo>
                  <a:pt x="1546428" y="1600200"/>
                </a:lnTo>
                <a:lnTo>
                  <a:pt x="1538967" y="1600200"/>
                </a:lnTo>
                <a:lnTo>
                  <a:pt x="1527736" y="1612900"/>
                </a:lnTo>
                <a:lnTo>
                  <a:pt x="1514206" y="1612900"/>
                </a:lnTo>
                <a:lnTo>
                  <a:pt x="1499844" y="1625600"/>
                </a:lnTo>
                <a:lnTo>
                  <a:pt x="1460169" y="1625600"/>
                </a:lnTo>
                <a:lnTo>
                  <a:pt x="1451724" y="1638300"/>
                </a:lnTo>
                <a:lnTo>
                  <a:pt x="1323811" y="1638300"/>
                </a:lnTo>
                <a:lnTo>
                  <a:pt x="1331906" y="1651000"/>
                </a:lnTo>
                <a:lnTo>
                  <a:pt x="1334630" y="1663700"/>
                </a:lnTo>
                <a:lnTo>
                  <a:pt x="1330862" y="1676400"/>
                </a:lnTo>
                <a:lnTo>
                  <a:pt x="1321850" y="1689100"/>
                </a:lnTo>
                <a:lnTo>
                  <a:pt x="1480985" y="1689100"/>
                </a:lnTo>
                <a:lnTo>
                  <a:pt x="1496051" y="1676400"/>
                </a:lnTo>
                <a:lnTo>
                  <a:pt x="1517380" y="1663700"/>
                </a:lnTo>
                <a:lnTo>
                  <a:pt x="1541342" y="1651000"/>
                </a:lnTo>
                <a:lnTo>
                  <a:pt x="1564309" y="1651000"/>
                </a:lnTo>
                <a:lnTo>
                  <a:pt x="1583752" y="1638300"/>
                </a:lnTo>
                <a:lnTo>
                  <a:pt x="1606035" y="1612900"/>
                </a:lnTo>
                <a:lnTo>
                  <a:pt x="1627128" y="1600200"/>
                </a:lnTo>
                <a:lnTo>
                  <a:pt x="1642998" y="1574800"/>
                </a:lnTo>
                <a:lnTo>
                  <a:pt x="1654302" y="1562100"/>
                </a:lnTo>
                <a:lnTo>
                  <a:pt x="1667533" y="1536700"/>
                </a:lnTo>
                <a:lnTo>
                  <a:pt x="1680248" y="1511300"/>
                </a:lnTo>
                <a:lnTo>
                  <a:pt x="1690001" y="1485900"/>
                </a:lnTo>
                <a:lnTo>
                  <a:pt x="1695188" y="1473200"/>
                </a:lnTo>
                <a:lnTo>
                  <a:pt x="1696840" y="1447800"/>
                </a:lnTo>
                <a:lnTo>
                  <a:pt x="1696859" y="1397000"/>
                </a:lnTo>
                <a:lnTo>
                  <a:pt x="1697652" y="1371600"/>
                </a:lnTo>
                <a:lnTo>
                  <a:pt x="1698426" y="1333500"/>
                </a:lnTo>
                <a:lnTo>
                  <a:pt x="1700136" y="1282700"/>
                </a:lnTo>
                <a:lnTo>
                  <a:pt x="1701820" y="1244600"/>
                </a:lnTo>
                <a:lnTo>
                  <a:pt x="1702284" y="1219200"/>
                </a:lnTo>
                <a:lnTo>
                  <a:pt x="1650079" y="1219200"/>
                </a:lnTo>
                <a:lnTo>
                  <a:pt x="1642886" y="1200455"/>
                </a:lnTo>
                <a:close/>
              </a:path>
              <a:path w="1703704" h="1689100">
                <a:moveTo>
                  <a:pt x="920889" y="1625600"/>
                </a:moveTo>
                <a:lnTo>
                  <a:pt x="889085" y="1625600"/>
                </a:lnTo>
                <a:lnTo>
                  <a:pt x="854554" y="1638300"/>
                </a:lnTo>
                <a:lnTo>
                  <a:pt x="948491" y="1638300"/>
                </a:lnTo>
                <a:lnTo>
                  <a:pt x="920889" y="1625600"/>
                </a:lnTo>
                <a:close/>
              </a:path>
              <a:path w="1703704" h="1689100">
                <a:moveTo>
                  <a:pt x="34245" y="1358900"/>
                </a:moveTo>
                <a:lnTo>
                  <a:pt x="13138" y="1371600"/>
                </a:lnTo>
                <a:lnTo>
                  <a:pt x="7136" y="1388423"/>
                </a:lnTo>
                <a:lnTo>
                  <a:pt x="14083" y="1397000"/>
                </a:lnTo>
                <a:lnTo>
                  <a:pt x="35760" y="1409700"/>
                </a:lnTo>
                <a:lnTo>
                  <a:pt x="57107" y="1397000"/>
                </a:lnTo>
                <a:lnTo>
                  <a:pt x="66177" y="1384615"/>
                </a:lnTo>
                <a:lnTo>
                  <a:pt x="66166" y="1384300"/>
                </a:lnTo>
                <a:lnTo>
                  <a:pt x="55790" y="1371600"/>
                </a:lnTo>
                <a:lnTo>
                  <a:pt x="34245" y="1358900"/>
                </a:lnTo>
                <a:close/>
              </a:path>
              <a:path w="1703704" h="1689100">
                <a:moveTo>
                  <a:pt x="66177" y="1384615"/>
                </a:moveTo>
                <a:lnTo>
                  <a:pt x="57107" y="1397000"/>
                </a:lnTo>
                <a:lnTo>
                  <a:pt x="35760" y="1409700"/>
                </a:lnTo>
                <a:lnTo>
                  <a:pt x="67016" y="1409700"/>
                </a:lnTo>
                <a:lnTo>
                  <a:pt x="66177" y="1384615"/>
                </a:lnTo>
                <a:close/>
              </a:path>
              <a:path w="1703704" h="1689100">
                <a:moveTo>
                  <a:pt x="65214" y="635000"/>
                </a:moveTo>
                <a:lnTo>
                  <a:pt x="55528" y="660400"/>
                </a:lnTo>
                <a:lnTo>
                  <a:pt x="4139" y="660400"/>
                </a:lnTo>
                <a:lnTo>
                  <a:pt x="5811" y="673100"/>
                </a:lnTo>
                <a:lnTo>
                  <a:pt x="6638" y="698500"/>
                </a:lnTo>
                <a:lnTo>
                  <a:pt x="5016" y="711200"/>
                </a:lnTo>
                <a:lnTo>
                  <a:pt x="5042" y="736600"/>
                </a:lnTo>
                <a:lnTo>
                  <a:pt x="9263" y="762000"/>
                </a:lnTo>
                <a:lnTo>
                  <a:pt x="14062" y="774700"/>
                </a:lnTo>
                <a:lnTo>
                  <a:pt x="15824" y="800100"/>
                </a:lnTo>
                <a:lnTo>
                  <a:pt x="14425" y="825500"/>
                </a:lnTo>
                <a:lnTo>
                  <a:pt x="12723" y="850900"/>
                </a:lnTo>
                <a:lnTo>
                  <a:pt x="11286" y="876300"/>
                </a:lnTo>
                <a:lnTo>
                  <a:pt x="10680" y="889000"/>
                </a:lnTo>
                <a:lnTo>
                  <a:pt x="10320" y="914400"/>
                </a:lnTo>
                <a:lnTo>
                  <a:pt x="9923" y="927100"/>
                </a:lnTo>
                <a:lnTo>
                  <a:pt x="10514" y="952500"/>
                </a:lnTo>
                <a:lnTo>
                  <a:pt x="13119" y="965200"/>
                </a:lnTo>
                <a:lnTo>
                  <a:pt x="13239" y="1003300"/>
                </a:lnTo>
                <a:lnTo>
                  <a:pt x="8488" y="1054100"/>
                </a:lnTo>
                <a:lnTo>
                  <a:pt x="2773" y="1092200"/>
                </a:lnTo>
                <a:lnTo>
                  <a:pt x="0" y="1117600"/>
                </a:lnTo>
                <a:lnTo>
                  <a:pt x="1869" y="1143000"/>
                </a:lnTo>
                <a:lnTo>
                  <a:pt x="6078" y="1168400"/>
                </a:lnTo>
                <a:lnTo>
                  <a:pt x="10528" y="1193800"/>
                </a:lnTo>
                <a:lnTo>
                  <a:pt x="13119" y="1219200"/>
                </a:lnTo>
                <a:lnTo>
                  <a:pt x="13065" y="1231900"/>
                </a:lnTo>
                <a:lnTo>
                  <a:pt x="12117" y="1244600"/>
                </a:lnTo>
                <a:lnTo>
                  <a:pt x="10552" y="1270000"/>
                </a:lnTo>
                <a:lnTo>
                  <a:pt x="8648" y="1282700"/>
                </a:lnTo>
                <a:lnTo>
                  <a:pt x="6699" y="1308100"/>
                </a:lnTo>
                <a:lnTo>
                  <a:pt x="5801" y="1320800"/>
                </a:lnTo>
                <a:lnTo>
                  <a:pt x="5016" y="1346200"/>
                </a:lnTo>
                <a:lnTo>
                  <a:pt x="4397" y="1346200"/>
                </a:lnTo>
                <a:lnTo>
                  <a:pt x="3968" y="1358900"/>
                </a:lnTo>
                <a:lnTo>
                  <a:pt x="3759" y="1371600"/>
                </a:lnTo>
                <a:lnTo>
                  <a:pt x="3797" y="1384300"/>
                </a:lnTo>
                <a:lnTo>
                  <a:pt x="7136" y="1388423"/>
                </a:lnTo>
                <a:lnTo>
                  <a:pt x="13138" y="1371600"/>
                </a:lnTo>
                <a:lnTo>
                  <a:pt x="34245" y="1358900"/>
                </a:lnTo>
                <a:lnTo>
                  <a:pt x="65181" y="1358900"/>
                </a:lnTo>
                <a:lnTo>
                  <a:pt x="62198" y="1320800"/>
                </a:lnTo>
                <a:lnTo>
                  <a:pt x="61607" y="1295400"/>
                </a:lnTo>
                <a:lnTo>
                  <a:pt x="62311" y="1270000"/>
                </a:lnTo>
                <a:lnTo>
                  <a:pt x="63473" y="1244600"/>
                </a:lnTo>
                <a:lnTo>
                  <a:pt x="63670" y="1219200"/>
                </a:lnTo>
                <a:lnTo>
                  <a:pt x="61480" y="1206500"/>
                </a:lnTo>
                <a:lnTo>
                  <a:pt x="60163" y="1168400"/>
                </a:lnTo>
                <a:lnTo>
                  <a:pt x="62026" y="1117600"/>
                </a:lnTo>
                <a:lnTo>
                  <a:pt x="63938" y="1054100"/>
                </a:lnTo>
                <a:lnTo>
                  <a:pt x="62763" y="1016000"/>
                </a:lnTo>
                <a:lnTo>
                  <a:pt x="60982" y="990600"/>
                </a:lnTo>
                <a:lnTo>
                  <a:pt x="59999" y="965200"/>
                </a:lnTo>
                <a:lnTo>
                  <a:pt x="60272" y="939800"/>
                </a:lnTo>
                <a:lnTo>
                  <a:pt x="62255" y="914400"/>
                </a:lnTo>
                <a:lnTo>
                  <a:pt x="65543" y="889000"/>
                </a:lnTo>
                <a:lnTo>
                  <a:pt x="68408" y="863600"/>
                </a:lnTo>
                <a:lnTo>
                  <a:pt x="69320" y="825500"/>
                </a:lnTo>
                <a:lnTo>
                  <a:pt x="66751" y="800100"/>
                </a:lnTo>
                <a:lnTo>
                  <a:pt x="64006" y="787400"/>
                </a:lnTo>
                <a:lnTo>
                  <a:pt x="64454" y="762000"/>
                </a:lnTo>
                <a:lnTo>
                  <a:pt x="66370" y="749300"/>
                </a:lnTo>
                <a:lnTo>
                  <a:pt x="68033" y="723900"/>
                </a:lnTo>
                <a:lnTo>
                  <a:pt x="68139" y="711200"/>
                </a:lnTo>
                <a:lnTo>
                  <a:pt x="67109" y="685800"/>
                </a:lnTo>
                <a:lnTo>
                  <a:pt x="65837" y="660400"/>
                </a:lnTo>
                <a:lnTo>
                  <a:pt x="12911" y="660400"/>
                </a:lnTo>
                <a:lnTo>
                  <a:pt x="3225" y="635000"/>
                </a:lnTo>
                <a:lnTo>
                  <a:pt x="65214" y="635000"/>
                </a:lnTo>
                <a:close/>
              </a:path>
              <a:path w="1703704" h="1689100">
                <a:moveTo>
                  <a:pt x="65181" y="1358900"/>
                </a:moveTo>
                <a:lnTo>
                  <a:pt x="34245" y="1358900"/>
                </a:lnTo>
                <a:lnTo>
                  <a:pt x="55790" y="1371600"/>
                </a:lnTo>
                <a:lnTo>
                  <a:pt x="66166" y="1384300"/>
                </a:lnTo>
                <a:lnTo>
                  <a:pt x="66177" y="1384615"/>
                </a:lnTo>
                <a:lnTo>
                  <a:pt x="66408" y="1384300"/>
                </a:lnTo>
                <a:lnTo>
                  <a:pt x="65181" y="1358900"/>
                </a:lnTo>
                <a:close/>
              </a:path>
              <a:path w="1703704" h="1689100">
                <a:moveTo>
                  <a:pt x="1692781" y="1181100"/>
                </a:moveTo>
                <a:lnTo>
                  <a:pt x="1650251" y="1181100"/>
                </a:lnTo>
                <a:lnTo>
                  <a:pt x="1642892" y="1200472"/>
                </a:lnTo>
                <a:lnTo>
                  <a:pt x="1650079" y="1219200"/>
                </a:lnTo>
                <a:lnTo>
                  <a:pt x="1692967" y="1219200"/>
                </a:lnTo>
                <a:lnTo>
                  <a:pt x="1700147" y="1200455"/>
                </a:lnTo>
                <a:lnTo>
                  <a:pt x="1692781" y="1181100"/>
                </a:lnTo>
                <a:close/>
              </a:path>
              <a:path w="1703704" h="1689100">
                <a:moveTo>
                  <a:pt x="1700153" y="1200472"/>
                </a:moveTo>
                <a:lnTo>
                  <a:pt x="1692967" y="1219200"/>
                </a:lnTo>
                <a:lnTo>
                  <a:pt x="1702284" y="1219200"/>
                </a:lnTo>
                <a:lnTo>
                  <a:pt x="1702447" y="1206500"/>
                </a:lnTo>
                <a:lnTo>
                  <a:pt x="1700153" y="1200472"/>
                </a:lnTo>
                <a:close/>
              </a:path>
              <a:path w="1703704" h="1689100">
                <a:moveTo>
                  <a:pt x="1701802" y="1181100"/>
                </a:moveTo>
                <a:lnTo>
                  <a:pt x="1692781" y="1181100"/>
                </a:lnTo>
                <a:lnTo>
                  <a:pt x="1700153" y="1200472"/>
                </a:lnTo>
                <a:lnTo>
                  <a:pt x="1702714" y="1193800"/>
                </a:lnTo>
                <a:lnTo>
                  <a:pt x="1701802" y="1181100"/>
                </a:lnTo>
                <a:close/>
              </a:path>
              <a:path w="1703704" h="1689100">
                <a:moveTo>
                  <a:pt x="1640729" y="470087"/>
                </a:moveTo>
                <a:lnTo>
                  <a:pt x="1641448" y="508000"/>
                </a:lnTo>
                <a:lnTo>
                  <a:pt x="1644626" y="584200"/>
                </a:lnTo>
                <a:lnTo>
                  <a:pt x="1645348" y="609600"/>
                </a:lnTo>
                <a:lnTo>
                  <a:pt x="1644974" y="635000"/>
                </a:lnTo>
                <a:lnTo>
                  <a:pt x="1644383" y="660400"/>
                </a:lnTo>
                <a:lnTo>
                  <a:pt x="1644373" y="685800"/>
                </a:lnTo>
                <a:lnTo>
                  <a:pt x="1645742" y="711200"/>
                </a:lnTo>
                <a:lnTo>
                  <a:pt x="1649006" y="762000"/>
                </a:lnTo>
                <a:lnTo>
                  <a:pt x="1646702" y="800100"/>
                </a:lnTo>
                <a:lnTo>
                  <a:pt x="1642372" y="825500"/>
                </a:lnTo>
                <a:lnTo>
                  <a:pt x="1639557" y="850900"/>
                </a:lnTo>
                <a:lnTo>
                  <a:pt x="1639327" y="889000"/>
                </a:lnTo>
                <a:lnTo>
                  <a:pt x="1640303" y="914400"/>
                </a:lnTo>
                <a:lnTo>
                  <a:pt x="1641807" y="952500"/>
                </a:lnTo>
                <a:lnTo>
                  <a:pt x="1643164" y="977900"/>
                </a:lnTo>
                <a:lnTo>
                  <a:pt x="1643324" y="1003300"/>
                </a:lnTo>
                <a:lnTo>
                  <a:pt x="1642630" y="1028700"/>
                </a:lnTo>
                <a:lnTo>
                  <a:pt x="1642203" y="1054100"/>
                </a:lnTo>
                <a:lnTo>
                  <a:pt x="1643164" y="1079500"/>
                </a:lnTo>
                <a:lnTo>
                  <a:pt x="1644854" y="1092200"/>
                </a:lnTo>
                <a:lnTo>
                  <a:pt x="1646061" y="1104900"/>
                </a:lnTo>
                <a:lnTo>
                  <a:pt x="1646784" y="1117600"/>
                </a:lnTo>
                <a:lnTo>
                  <a:pt x="1647024" y="1143000"/>
                </a:lnTo>
                <a:lnTo>
                  <a:pt x="1645979" y="1155700"/>
                </a:lnTo>
                <a:lnTo>
                  <a:pt x="1641377" y="1181100"/>
                </a:lnTo>
                <a:lnTo>
                  <a:pt x="1640331" y="1193800"/>
                </a:lnTo>
                <a:lnTo>
                  <a:pt x="1642886" y="1200455"/>
                </a:lnTo>
                <a:lnTo>
                  <a:pt x="1650251" y="1181100"/>
                </a:lnTo>
                <a:lnTo>
                  <a:pt x="1701802" y="1181100"/>
                </a:lnTo>
                <a:lnTo>
                  <a:pt x="1699590" y="1168400"/>
                </a:lnTo>
                <a:lnTo>
                  <a:pt x="1698006" y="1155700"/>
                </a:lnTo>
                <a:lnTo>
                  <a:pt x="1698980" y="1130300"/>
                </a:lnTo>
                <a:lnTo>
                  <a:pt x="1700509" y="1117600"/>
                </a:lnTo>
                <a:lnTo>
                  <a:pt x="1700532" y="1079500"/>
                </a:lnTo>
                <a:lnTo>
                  <a:pt x="1700910" y="1066800"/>
                </a:lnTo>
                <a:lnTo>
                  <a:pt x="1700630" y="1054100"/>
                </a:lnTo>
                <a:lnTo>
                  <a:pt x="1699445" y="1041400"/>
                </a:lnTo>
                <a:lnTo>
                  <a:pt x="1699444" y="1016000"/>
                </a:lnTo>
                <a:lnTo>
                  <a:pt x="1702714" y="1003300"/>
                </a:lnTo>
                <a:lnTo>
                  <a:pt x="1703313" y="990600"/>
                </a:lnTo>
                <a:lnTo>
                  <a:pt x="1702322" y="965200"/>
                </a:lnTo>
                <a:lnTo>
                  <a:pt x="1701333" y="952500"/>
                </a:lnTo>
                <a:lnTo>
                  <a:pt x="1701939" y="914400"/>
                </a:lnTo>
                <a:lnTo>
                  <a:pt x="1702056" y="889000"/>
                </a:lnTo>
                <a:lnTo>
                  <a:pt x="1700268" y="876300"/>
                </a:lnTo>
                <a:lnTo>
                  <a:pt x="1697705" y="863600"/>
                </a:lnTo>
                <a:lnTo>
                  <a:pt x="1695500" y="850900"/>
                </a:lnTo>
                <a:lnTo>
                  <a:pt x="1694121" y="838200"/>
                </a:lnTo>
                <a:lnTo>
                  <a:pt x="1691955" y="825500"/>
                </a:lnTo>
                <a:lnTo>
                  <a:pt x="1690244" y="800100"/>
                </a:lnTo>
                <a:lnTo>
                  <a:pt x="1690230" y="762000"/>
                </a:lnTo>
                <a:lnTo>
                  <a:pt x="1691763" y="736600"/>
                </a:lnTo>
                <a:lnTo>
                  <a:pt x="1693979" y="723900"/>
                </a:lnTo>
                <a:lnTo>
                  <a:pt x="1696220" y="698500"/>
                </a:lnTo>
                <a:lnTo>
                  <a:pt x="1697824" y="685800"/>
                </a:lnTo>
                <a:lnTo>
                  <a:pt x="1697822" y="660400"/>
                </a:lnTo>
                <a:lnTo>
                  <a:pt x="1696566" y="635000"/>
                </a:lnTo>
                <a:lnTo>
                  <a:pt x="1695069" y="609600"/>
                </a:lnTo>
                <a:lnTo>
                  <a:pt x="1694345" y="596900"/>
                </a:lnTo>
                <a:lnTo>
                  <a:pt x="1695652" y="571500"/>
                </a:lnTo>
                <a:lnTo>
                  <a:pt x="1698529" y="546100"/>
                </a:lnTo>
                <a:lnTo>
                  <a:pt x="1701406" y="508000"/>
                </a:lnTo>
                <a:lnTo>
                  <a:pt x="1702060" y="495300"/>
                </a:lnTo>
                <a:lnTo>
                  <a:pt x="1671650" y="495300"/>
                </a:lnTo>
                <a:lnTo>
                  <a:pt x="1650293" y="482600"/>
                </a:lnTo>
                <a:lnTo>
                  <a:pt x="1640729" y="470087"/>
                </a:lnTo>
                <a:close/>
              </a:path>
              <a:path w="1703704" h="1689100">
                <a:moveTo>
                  <a:pt x="34220" y="609600"/>
                </a:moveTo>
                <a:lnTo>
                  <a:pt x="12911" y="622300"/>
                </a:lnTo>
                <a:lnTo>
                  <a:pt x="3225" y="635000"/>
                </a:lnTo>
                <a:lnTo>
                  <a:pt x="12911" y="660400"/>
                </a:lnTo>
                <a:lnTo>
                  <a:pt x="55528" y="660400"/>
                </a:lnTo>
                <a:lnTo>
                  <a:pt x="65214" y="635000"/>
                </a:lnTo>
                <a:lnTo>
                  <a:pt x="55528" y="622300"/>
                </a:lnTo>
                <a:lnTo>
                  <a:pt x="34220" y="609600"/>
                </a:lnTo>
                <a:close/>
              </a:path>
              <a:path w="1703704" h="1689100">
                <a:moveTo>
                  <a:pt x="259219" y="25400"/>
                </a:moveTo>
                <a:lnTo>
                  <a:pt x="231870" y="25400"/>
                </a:lnTo>
                <a:lnTo>
                  <a:pt x="218721" y="38100"/>
                </a:lnTo>
                <a:lnTo>
                  <a:pt x="175067" y="38100"/>
                </a:lnTo>
                <a:lnTo>
                  <a:pt x="158737" y="50800"/>
                </a:lnTo>
                <a:lnTo>
                  <a:pt x="139700" y="63500"/>
                </a:lnTo>
                <a:lnTo>
                  <a:pt x="123453" y="63500"/>
                </a:lnTo>
                <a:lnTo>
                  <a:pt x="111894" y="76200"/>
                </a:lnTo>
                <a:lnTo>
                  <a:pt x="99214" y="88900"/>
                </a:lnTo>
                <a:lnTo>
                  <a:pt x="79603" y="101600"/>
                </a:lnTo>
                <a:lnTo>
                  <a:pt x="67402" y="114300"/>
                </a:lnTo>
                <a:lnTo>
                  <a:pt x="56480" y="127000"/>
                </a:lnTo>
                <a:lnTo>
                  <a:pt x="44552" y="152400"/>
                </a:lnTo>
                <a:lnTo>
                  <a:pt x="29336" y="177800"/>
                </a:lnTo>
                <a:lnTo>
                  <a:pt x="20059" y="203200"/>
                </a:lnTo>
                <a:lnTo>
                  <a:pt x="16878" y="228600"/>
                </a:lnTo>
                <a:lnTo>
                  <a:pt x="17192" y="241300"/>
                </a:lnTo>
                <a:lnTo>
                  <a:pt x="18402" y="241300"/>
                </a:lnTo>
                <a:lnTo>
                  <a:pt x="18718" y="254000"/>
                </a:lnTo>
                <a:lnTo>
                  <a:pt x="18173" y="292100"/>
                </a:lnTo>
                <a:lnTo>
                  <a:pt x="16446" y="330200"/>
                </a:lnTo>
                <a:lnTo>
                  <a:pt x="11855" y="381000"/>
                </a:lnTo>
                <a:lnTo>
                  <a:pt x="9649" y="393700"/>
                </a:lnTo>
                <a:lnTo>
                  <a:pt x="8102" y="419100"/>
                </a:lnTo>
                <a:lnTo>
                  <a:pt x="8640" y="457200"/>
                </a:lnTo>
                <a:lnTo>
                  <a:pt x="10856" y="495300"/>
                </a:lnTo>
                <a:lnTo>
                  <a:pt x="11379" y="508000"/>
                </a:lnTo>
                <a:lnTo>
                  <a:pt x="11582" y="508000"/>
                </a:lnTo>
                <a:lnTo>
                  <a:pt x="10276" y="533400"/>
                </a:lnTo>
                <a:lnTo>
                  <a:pt x="7404" y="558800"/>
                </a:lnTo>
                <a:lnTo>
                  <a:pt x="4531" y="596900"/>
                </a:lnTo>
                <a:lnTo>
                  <a:pt x="3225" y="635000"/>
                </a:lnTo>
                <a:lnTo>
                  <a:pt x="12911" y="622300"/>
                </a:lnTo>
                <a:lnTo>
                  <a:pt x="34220" y="609600"/>
                </a:lnTo>
                <a:lnTo>
                  <a:pt x="64490" y="609600"/>
                </a:lnTo>
                <a:lnTo>
                  <a:pt x="61303" y="533400"/>
                </a:lnTo>
                <a:lnTo>
                  <a:pt x="60578" y="495300"/>
                </a:lnTo>
                <a:lnTo>
                  <a:pt x="60946" y="482600"/>
                </a:lnTo>
                <a:lnTo>
                  <a:pt x="61528" y="444500"/>
                </a:lnTo>
                <a:lnTo>
                  <a:pt x="61543" y="419100"/>
                </a:lnTo>
                <a:lnTo>
                  <a:pt x="60210" y="393700"/>
                </a:lnTo>
                <a:lnTo>
                  <a:pt x="57853" y="355600"/>
                </a:lnTo>
                <a:lnTo>
                  <a:pt x="57572" y="330200"/>
                </a:lnTo>
                <a:lnTo>
                  <a:pt x="58896" y="317500"/>
                </a:lnTo>
                <a:lnTo>
                  <a:pt x="61353" y="292100"/>
                </a:lnTo>
                <a:lnTo>
                  <a:pt x="64437" y="279400"/>
                </a:lnTo>
                <a:lnTo>
                  <a:pt x="67735" y="279400"/>
                </a:lnTo>
                <a:lnTo>
                  <a:pt x="70890" y="266700"/>
                </a:lnTo>
                <a:lnTo>
                  <a:pt x="73545" y="254000"/>
                </a:lnTo>
                <a:lnTo>
                  <a:pt x="79626" y="228600"/>
                </a:lnTo>
                <a:lnTo>
                  <a:pt x="88109" y="203200"/>
                </a:lnTo>
                <a:lnTo>
                  <a:pt x="98645" y="177800"/>
                </a:lnTo>
                <a:lnTo>
                  <a:pt x="110883" y="165100"/>
                </a:lnTo>
                <a:lnTo>
                  <a:pt x="126229" y="139700"/>
                </a:lnTo>
                <a:lnTo>
                  <a:pt x="144219" y="127000"/>
                </a:lnTo>
                <a:lnTo>
                  <a:pt x="161788" y="114300"/>
                </a:lnTo>
                <a:lnTo>
                  <a:pt x="175869" y="101600"/>
                </a:lnTo>
                <a:lnTo>
                  <a:pt x="186848" y="101600"/>
                </a:lnTo>
                <a:lnTo>
                  <a:pt x="197356" y="88900"/>
                </a:lnTo>
                <a:lnTo>
                  <a:pt x="264045" y="88900"/>
                </a:lnTo>
                <a:lnTo>
                  <a:pt x="267847" y="85710"/>
                </a:lnTo>
                <a:lnTo>
                  <a:pt x="255514" y="76200"/>
                </a:lnTo>
                <a:lnTo>
                  <a:pt x="248973" y="63500"/>
                </a:lnTo>
                <a:lnTo>
                  <a:pt x="252620" y="38100"/>
                </a:lnTo>
                <a:lnTo>
                  <a:pt x="263446" y="28343"/>
                </a:lnTo>
                <a:lnTo>
                  <a:pt x="259219" y="25400"/>
                </a:lnTo>
                <a:close/>
              </a:path>
              <a:path w="1703704" h="1689100">
                <a:moveTo>
                  <a:pt x="64490" y="609600"/>
                </a:moveTo>
                <a:lnTo>
                  <a:pt x="34220" y="609600"/>
                </a:lnTo>
                <a:lnTo>
                  <a:pt x="55528" y="622300"/>
                </a:lnTo>
                <a:lnTo>
                  <a:pt x="65214" y="635000"/>
                </a:lnTo>
                <a:lnTo>
                  <a:pt x="64490" y="609600"/>
                </a:lnTo>
                <a:close/>
              </a:path>
              <a:path w="1703704" h="1689100">
                <a:moveTo>
                  <a:pt x="1671720" y="444500"/>
                </a:moveTo>
                <a:lnTo>
                  <a:pt x="1650411" y="457200"/>
                </a:lnTo>
                <a:lnTo>
                  <a:pt x="1640725" y="469900"/>
                </a:lnTo>
                <a:lnTo>
                  <a:pt x="1640729" y="470087"/>
                </a:lnTo>
                <a:lnTo>
                  <a:pt x="1650293" y="482600"/>
                </a:lnTo>
                <a:lnTo>
                  <a:pt x="1671650" y="495300"/>
                </a:lnTo>
                <a:lnTo>
                  <a:pt x="1693006" y="482600"/>
                </a:lnTo>
                <a:lnTo>
                  <a:pt x="1699483" y="474126"/>
                </a:lnTo>
                <a:lnTo>
                  <a:pt x="1693028" y="457200"/>
                </a:lnTo>
                <a:lnTo>
                  <a:pt x="1671720" y="444500"/>
                </a:lnTo>
                <a:close/>
              </a:path>
              <a:path w="1703704" h="1689100">
                <a:moveTo>
                  <a:pt x="1699483" y="474126"/>
                </a:moveTo>
                <a:lnTo>
                  <a:pt x="1693006" y="482600"/>
                </a:lnTo>
                <a:lnTo>
                  <a:pt x="1671650" y="495300"/>
                </a:lnTo>
                <a:lnTo>
                  <a:pt x="1702060" y="495300"/>
                </a:lnTo>
                <a:lnTo>
                  <a:pt x="1702714" y="482600"/>
                </a:lnTo>
                <a:lnTo>
                  <a:pt x="1699483" y="474126"/>
                </a:lnTo>
                <a:close/>
              </a:path>
              <a:path w="1703704" h="1689100">
                <a:moveTo>
                  <a:pt x="1702307" y="444500"/>
                </a:moveTo>
                <a:lnTo>
                  <a:pt x="1671720" y="444500"/>
                </a:lnTo>
                <a:lnTo>
                  <a:pt x="1693028" y="457200"/>
                </a:lnTo>
                <a:lnTo>
                  <a:pt x="1699483" y="474126"/>
                </a:lnTo>
                <a:lnTo>
                  <a:pt x="1702714" y="469900"/>
                </a:lnTo>
                <a:lnTo>
                  <a:pt x="1702307" y="444500"/>
                </a:lnTo>
                <a:close/>
              </a:path>
              <a:path w="1703704" h="1689100">
                <a:moveTo>
                  <a:pt x="1580122" y="76200"/>
                </a:moveTo>
                <a:lnTo>
                  <a:pt x="1441140" y="76200"/>
                </a:lnTo>
                <a:lnTo>
                  <a:pt x="1455185" y="88900"/>
                </a:lnTo>
                <a:lnTo>
                  <a:pt x="1502642" y="88900"/>
                </a:lnTo>
                <a:lnTo>
                  <a:pt x="1520898" y="101600"/>
                </a:lnTo>
                <a:lnTo>
                  <a:pt x="1541024" y="114300"/>
                </a:lnTo>
                <a:lnTo>
                  <a:pt x="1562811" y="127000"/>
                </a:lnTo>
                <a:lnTo>
                  <a:pt x="1584169" y="139700"/>
                </a:lnTo>
                <a:lnTo>
                  <a:pt x="1602201" y="165100"/>
                </a:lnTo>
                <a:lnTo>
                  <a:pt x="1615655" y="203200"/>
                </a:lnTo>
                <a:lnTo>
                  <a:pt x="1623275" y="215900"/>
                </a:lnTo>
                <a:lnTo>
                  <a:pt x="1625816" y="215900"/>
                </a:lnTo>
                <a:lnTo>
                  <a:pt x="1628941" y="228600"/>
                </a:lnTo>
                <a:lnTo>
                  <a:pt x="1632335" y="241300"/>
                </a:lnTo>
                <a:lnTo>
                  <a:pt x="1635683" y="254000"/>
                </a:lnTo>
                <a:lnTo>
                  <a:pt x="1638607" y="279400"/>
                </a:lnTo>
                <a:lnTo>
                  <a:pt x="1640928" y="292100"/>
                </a:lnTo>
                <a:lnTo>
                  <a:pt x="1642659" y="304800"/>
                </a:lnTo>
                <a:lnTo>
                  <a:pt x="1643811" y="317500"/>
                </a:lnTo>
                <a:lnTo>
                  <a:pt x="1644223" y="342900"/>
                </a:lnTo>
                <a:lnTo>
                  <a:pt x="1641395" y="431800"/>
                </a:lnTo>
                <a:lnTo>
                  <a:pt x="1640585" y="469900"/>
                </a:lnTo>
                <a:lnTo>
                  <a:pt x="1640729" y="470087"/>
                </a:lnTo>
                <a:lnTo>
                  <a:pt x="1640725" y="469900"/>
                </a:lnTo>
                <a:lnTo>
                  <a:pt x="1650411" y="457200"/>
                </a:lnTo>
                <a:lnTo>
                  <a:pt x="1671720" y="444500"/>
                </a:lnTo>
                <a:lnTo>
                  <a:pt x="1702307" y="444500"/>
                </a:lnTo>
                <a:lnTo>
                  <a:pt x="1701331" y="406400"/>
                </a:lnTo>
                <a:lnTo>
                  <a:pt x="1699158" y="355600"/>
                </a:lnTo>
                <a:lnTo>
                  <a:pt x="1699045" y="330200"/>
                </a:lnTo>
                <a:lnTo>
                  <a:pt x="1700026" y="317500"/>
                </a:lnTo>
                <a:lnTo>
                  <a:pt x="1700110" y="292100"/>
                </a:lnTo>
                <a:lnTo>
                  <a:pt x="1697304" y="292100"/>
                </a:lnTo>
                <a:lnTo>
                  <a:pt x="1691584" y="266700"/>
                </a:lnTo>
                <a:lnTo>
                  <a:pt x="1685196" y="254000"/>
                </a:lnTo>
                <a:lnTo>
                  <a:pt x="1679582" y="228600"/>
                </a:lnTo>
                <a:lnTo>
                  <a:pt x="1676184" y="203200"/>
                </a:lnTo>
                <a:lnTo>
                  <a:pt x="1670125" y="190500"/>
                </a:lnTo>
                <a:lnTo>
                  <a:pt x="1657353" y="165100"/>
                </a:lnTo>
                <a:lnTo>
                  <a:pt x="1641804" y="139700"/>
                </a:lnTo>
                <a:lnTo>
                  <a:pt x="1627416" y="114300"/>
                </a:lnTo>
                <a:lnTo>
                  <a:pt x="1613168" y="101600"/>
                </a:lnTo>
                <a:lnTo>
                  <a:pt x="1592333" y="88900"/>
                </a:lnTo>
                <a:lnTo>
                  <a:pt x="1580122" y="76200"/>
                </a:lnTo>
                <a:close/>
              </a:path>
              <a:path w="1703704" h="1689100">
                <a:moveTo>
                  <a:pt x="403631" y="0"/>
                </a:moveTo>
                <a:lnTo>
                  <a:pt x="344325" y="0"/>
                </a:lnTo>
                <a:lnTo>
                  <a:pt x="323986" y="12700"/>
                </a:lnTo>
                <a:lnTo>
                  <a:pt x="302404" y="25400"/>
                </a:lnTo>
                <a:lnTo>
                  <a:pt x="266712" y="25400"/>
                </a:lnTo>
                <a:lnTo>
                  <a:pt x="263446" y="28343"/>
                </a:lnTo>
                <a:lnTo>
                  <a:pt x="277454" y="38100"/>
                </a:lnTo>
                <a:lnTo>
                  <a:pt x="283883" y="50800"/>
                </a:lnTo>
                <a:lnTo>
                  <a:pt x="279186" y="76200"/>
                </a:lnTo>
                <a:lnTo>
                  <a:pt x="267847" y="85710"/>
                </a:lnTo>
                <a:lnTo>
                  <a:pt x="271983" y="88900"/>
                </a:lnTo>
                <a:lnTo>
                  <a:pt x="325654" y="88900"/>
                </a:lnTo>
                <a:lnTo>
                  <a:pt x="346808" y="101600"/>
                </a:lnTo>
                <a:lnTo>
                  <a:pt x="384370" y="101600"/>
                </a:lnTo>
                <a:lnTo>
                  <a:pt x="370103" y="88900"/>
                </a:lnTo>
                <a:lnTo>
                  <a:pt x="362635" y="63500"/>
                </a:lnTo>
                <a:lnTo>
                  <a:pt x="364843" y="38100"/>
                </a:lnTo>
                <a:lnTo>
                  <a:pt x="376059" y="25400"/>
                </a:lnTo>
                <a:lnTo>
                  <a:pt x="376298" y="25235"/>
                </a:lnTo>
                <a:lnTo>
                  <a:pt x="388553" y="12700"/>
                </a:lnTo>
                <a:lnTo>
                  <a:pt x="403618" y="1280"/>
                </a:lnTo>
                <a:lnTo>
                  <a:pt x="403631" y="0"/>
                </a:lnTo>
                <a:close/>
              </a:path>
              <a:path w="1703704" h="1689100">
                <a:moveTo>
                  <a:pt x="376298" y="25235"/>
                </a:moveTo>
                <a:lnTo>
                  <a:pt x="376059" y="25400"/>
                </a:lnTo>
                <a:lnTo>
                  <a:pt x="364843" y="38100"/>
                </a:lnTo>
                <a:lnTo>
                  <a:pt x="362635" y="63500"/>
                </a:lnTo>
                <a:lnTo>
                  <a:pt x="370103" y="88900"/>
                </a:lnTo>
                <a:lnTo>
                  <a:pt x="384370" y="101600"/>
                </a:lnTo>
                <a:lnTo>
                  <a:pt x="403617" y="101600"/>
                </a:lnTo>
                <a:lnTo>
                  <a:pt x="403605" y="100347"/>
                </a:lnTo>
                <a:lnTo>
                  <a:pt x="388035" y="88900"/>
                </a:lnTo>
                <a:lnTo>
                  <a:pt x="376089" y="88900"/>
                </a:lnTo>
                <a:lnTo>
                  <a:pt x="369008" y="76200"/>
                </a:lnTo>
                <a:lnTo>
                  <a:pt x="366331" y="50800"/>
                </a:lnTo>
                <a:lnTo>
                  <a:pt x="368562" y="38100"/>
                </a:lnTo>
                <a:lnTo>
                  <a:pt x="376137" y="25400"/>
                </a:lnTo>
                <a:lnTo>
                  <a:pt x="376298" y="25235"/>
                </a:lnTo>
                <a:close/>
              </a:path>
              <a:path w="1703704" h="1689100">
                <a:moveTo>
                  <a:pt x="403605" y="100347"/>
                </a:moveTo>
                <a:lnTo>
                  <a:pt x="403617" y="101600"/>
                </a:lnTo>
                <a:lnTo>
                  <a:pt x="404075" y="101600"/>
                </a:lnTo>
                <a:lnTo>
                  <a:pt x="404071" y="100690"/>
                </a:lnTo>
                <a:lnTo>
                  <a:pt x="403605" y="100347"/>
                </a:lnTo>
                <a:close/>
              </a:path>
              <a:path w="1703704" h="1689100">
                <a:moveTo>
                  <a:pt x="404071" y="100690"/>
                </a:moveTo>
                <a:lnTo>
                  <a:pt x="404075" y="101600"/>
                </a:lnTo>
                <a:lnTo>
                  <a:pt x="404977" y="101600"/>
                </a:lnTo>
                <a:lnTo>
                  <a:pt x="404978" y="101358"/>
                </a:lnTo>
                <a:lnTo>
                  <a:pt x="404071" y="100690"/>
                </a:lnTo>
                <a:close/>
              </a:path>
              <a:path w="1703704" h="1689100">
                <a:moveTo>
                  <a:pt x="404978" y="101358"/>
                </a:moveTo>
                <a:lnTo>
                  <a:pt x="404977" y="101600"/>
                </a:lnTo>
                <a:lnTo>
                  <a:pt x="405307" y="101600"/>
                </a:lnTo>
                <a:lnTo>
                  <a:pt x="404978" y="101358"/>
                </a:lnTo>
                <a:close/>
              </a:path>
              <a:path w="1703704" h="1689100">
                <a:moveTo>
                  <a:pt x="405307" y="6934"/>
                </a:moveTo>
                <a:lnTo>
                  <a:pt x="404922" y="7140"/>
                </a:lnTo>
                <a:lnTo>
                  <a:pt x="404977" y="25400"/>
                </a:lnTo>
                <a:lnTo>
                  <a:pt x="404572" y="25400"/>
                </a:lnTo>
                <a:lnTo>
                  <a:pt x="404494" y="88900"/>
                </a:lnTo>
                <a:lnTo>
                  <a:pt x="405041" y="88900"/>
                </a:lnTo>
                <a:lnTo>
                  <a:pt x="404978" y="101358"/>
                </a:lnTo>
                <a:lnTo>
                  <a:pt x="405307" y="101600"/>
                </a:lnTo>
                <a:lnTo>
                  <a:pt x="405307" y="6934"/>
                </a:lnTo>
                <a:close/>
              </a:path>
              <a:path w="1703704" h="1689100">
                <a:moveTo>
                  <a:pt x="405371" y="6901"/>
                </a:moveTo>
                <a:lnTo>
                  <a:pt x="405307" y="101600"/>
                </a:lnTo>
                <a:lnTo>
                  <a:pt x="405490" y="87207"/>
                </a:lnTo>
                <a:lnTo>
                  <a:pt x="405371" y="6901"/>
                </a:lnTo>
                <a:close/>
              </a:path>
              <a:path w="1703704" h="1689100">
                <a:moveTo>
                  <a:pt x="438097" y="0"/>
                </a:moveTo>
                <a:lnTo>
                  <a:pt x="418325" y="0"/>
                </a:lnTo>
                <a:lnTo>
                  <a:pt x="405371" y="6901"/>
                </a:lnTo>
                <a:lnTo>
                  <a:pt x="405490" y="87207"/>
                </a:lnTo>
                <a:lnTo>
                  <a:pt x="405363" y="101600"/>
                </a:lnTo>
                <a:lnTo>
                  <a:pt x="444646" y="101600"/>
                </a:lnTo>
                <a:lnTo>
                  <a:pt x="461808" y="88900"/>
                </a:lnTo>
                <a:lnTo>
                  <a:pt x="525322" y="88900"/>
                </a:lnTo>
                <a:lnTo>
                  <a:pt x="526346" y="88127"/>
                </a:lnTo>
                <a:lnTo>
                  <a:pt x="510197" y="76200"/>
                </a:lnTo>
                <a:lnTo>
                  <a:pt x="504812" y="50800"/>
                </a:lnTo>
                <a:lnTo>
                  <a:pt x="511848" y="25400"/>
                </a:lnTo>
                <a:lnTo>
                  <a:pt x="524040" y="25400"/>
                </a:lnTo>
                <a:lnTo>
                  <a:pt x="478222" y="12700"/>
                </a:lnTo>
                <a:lnTo>
                  <a:pt x="453818" y="12700"/>
                </a:lnTo>
                <a:lnTo>
                  <a:pt x="438097" y="0"/>
                </a:lnTo>
                <a:close/>
              </a:path>
              <a:path w="1703704" h="1689100">
                <a:moveTo>
                  <a:pt x="405041" y="88900"/>
                </a:moveTo>
                <a:lnTo>
                  <a:pt x="404012" y="88900"/>
                </a:lnTo>
                <a:lnTo>
                  <a:pt x="404071" y="100690"/>
                </a:lnTo>
                <a:lnTo>
                  <a:pt x="404978" y="101358"/>
                </a:lnTo>
                <a:lnTo>
                  <a:pt x="405041" y="88900"/>
                </a:lnTo>
                <a:close/>
              </a:path>
              <a:path w="1703704" h="1689100">
                <a:moveTo>
                  <a:pt x="404046" y="7606"/>
                </a:moveTo>
                <a:lnTo>
                  <a:pt x="403552" y="7869"/>
                </a:lnTo>
                <a:lnTo>
                  <a:pt x="403482" y="86642"/>
                </a:lnTo>
                <a:lnTo>
                  <a:pt x="403605" y="100347"/>
                </a:lnTo>
                <a:lnTo>
                  <a:pt x="404071" y="100690"/>
                </a:lnTo>
                <a:lnTo>
                  <a:pt x="404012" y="88900"/>
                </a:lnTo>
                <a:lnTo>
                  <a:pt x="404456" y="88900"/>
                </a:lnTo>
                <a:lnTo>
                  <a:pt x="404382" y="25400"/>
                </a:lnTo>
                <a:lnTo>
                  <a:pt x="404037" y="25400"/>
                </a:lnTo>
                <a:lnTo>
                  <a:pt x="404046" y="7606"/>
                </a:lnTo>
                <a:close/>
              </a:path>
              <a:path w="1703704" h="1689100">
                <a:moveTo>
                  <a:pt x="403552" y="7869"/>
                </a:moveTo>
                <a:lnTo>
                  <a:pt x="368562" y="38100"/>
                </a:lnTo>
                <a:lnTo>
                  <a:pt x="366331" y="50800"/>
                </a:lnTo>
                <a:lnTo>
                  <a:pt x="369008" y="76200"/>
                </a:lnTo>
                <a:lnTo>
                  <a:pt x="376089" y="88900"/>
                </a:lnTo>
                <a:lnTo>
                  <a:pt x="388035" y="88900"/>
                </a:lnTo>
                <a:lnTo>
                  <a:pt x="403605" y="100347"/>
                </a:lnTo>
                <a:lnTo>
                  <a:pt x="403482" y="86642"/>
                </a:lnTo>
                <a:lnTo>
                  <a:pt x="403552" y="7869"/>
                </a:lnTo>
                <a:close/>
              </a:path>
              <a:path w="1703704" h="1689100">
                <a:moveTo>
                  <a:pt x="404475" y="86642"/>
                </a:moveTo>
                <a:lnTo>
                  <a:pt x="404456" y="88900"/>
                </a:lnTo>
                <a:lnTo>
                  <a:pt x="404475" y="86642"/>
                </a:lnTo>
                <a:close/>
              </a:path>
              <a:path w="1703704" h="1689100">
                <a:moveTo>
                  <a:pt x="1049032" y="25400"/>
                </a:moveTo>
                <a:lnTo>
                  <a:pt x="541147" y="25400"/>
                </a:lnTo>
                <a:lnTo>
                  <a:pt x="547298" y="50800"/>
                </a:lnTo>
                <a:lnTo>
                  <a:pt x="542140" y="76200"/>
                </a:lnTo>
                <a:lnTo>
                  <a:pt x="526346" y="88127"/>
                </a:lnTo>
                <a:lnTo>
                  <a:pt x="527392" y="88900"/>
                </a:lnTo>
                <a:lnTo>
                  <a:pt x="553169" y="88900"/>
                </a:lnTo>
                <a:lnTo>
                  <a:pt x="571241" y="76200"/>
                </a:lnTo>
                <a:lnTo>
                  <a:pt x="1241605" y="76200"/>
                </a:lnTo>
                <a:lnTo>
                  <a:pt x="1235748" y="50800"/>
                </a:lnTo>
                <a:lnTo>
                  <a:pt x="1238343" y="38100"/>
                </a:lnTo>
                <a:lnTo>
                  <a:pt x="1074321" y="38100"/>
                </a:lnTo>
                <a:lnTo>
                  <a:pt x="1049032" y="25400"/>
                </a:lnTo>
                <a:close/>
              </a:path>
              <a:path w="1703704" h="1689100">
                <a:moveTo>
                  <a:pt x="1109319" y="76200"/>
                </a:moveTo>
                <a:lnTo>
                  <a:pt x="978001" y="76200"/>
                </a:lnTo>
                <a:lnTo>
                  <a:pt x="1005294" y="88900"/>
                </a:lnTo>
                <a:lnTo>
                  <a:pt x="1089482" y="88900"/>
                </a:lnTo>
                <a:lnTo>
                  <a:pt x="1109319" y="76200"/>
                </a:lnTo>
                <a:close/>
              </a:path>
              <a:path w="1703704" h="1689100">
                <a:moveTo>
                  <a:pt x="1241605" y="76200"/>
                </a:moveTo>
                <a:lnTo>
                  <a:pt x="1109319" y="76200"/>
                </a:lnTo>
                <a:lnTo>
                  <a:pt x="1128807" y="88900"/>
                </a:lnTo>
                <a:lnTo>
                  <a:pt x="1253794" y="88900"/>
                </a:lnTo>
                <a:lnTo>
                  <a:pt x="1256430" y="87207"/>
                </a:lnTo>
                <a:lnTo>
                  <a:pt x="1241605" y="76200"/>
                </a:lnTo>
                <a:close/>
              </a:path>
              <a:path w="1703704" h="1689100">
                <a:moveTo>
                  <a:pt x="1470608" y="25400"/>
                </a:moveTo>
                <a:lnTo>
                  <a:pt x="1274011" y="25400"/>
                </a:lnTo>
                <a:lnTo>
                  <a:pt x="1280525" y="50800"/>
                </a:lnTo>
                <a:lnTo>
                  <a:pt x="1273575" y="76200"/>
                </a:lnTo>
                <a:lnTo>
                  <a:pt x="1256430" y="87207"/>
                </a:lnTo>
                <a:lnTo>
                  <a:pt x="1258709" y="88900"/>
                </a:lnTo>
                <a:lnTo>
                  <a:pt x="1278715" y="88900"/>
                </a:lnTo>
                <a:lnTo>
                  <a:pt x="1295363" y="76200"/>
                </a:lnTo>
                <a:lnTo>
                  <a:pt x="1580122" y="76200"/>
                </a:lnTo>
                <a:lnTo>
                  <a:pt x="1567910" y="63500"/>
                </a:lnTo>
                <a:lnTo>
                  <a:pt x="1518302" y="38100"/>
                </a:lnTo>
                <a:lnTo>
                  <a:pt x="1493823" y="38100"/>
                </a:lnTo>
                <a:lnTo>
                  <a:pt x="1470608" y="25400"/>
                </a:lnTo>
                <a:close/>
              </a:path>
              <a:path w="1703704" h="1689100">
                <a:moveTo>
                  <a:pt x="1380162" y="76200"/>
                </a:moveTo>
                <a:lnTo>
                  <a:pt x="1311689" y="76200"/>
                </a:lnTo>
                <a:lnTo>
                  <a:pt x="1330731" y="88900"/>
                </a:lnTo>
                <a:lnTo>
                  <a:pt x="1354338" y="88900"/>
                </a:lnTo>
                <a:lnTo>
                  <a:pt x="1380162" y="76200"/>
                </a:lnTo>
                <a:close/>
              </a:path>
              <a:path w="1703704" h="1689100">
                <a:moveTo>
                  <a:pt x="541147" y="25400"/>
                </a:moveTo>
                <a:lnTo>
                  <a:pt x="511848" y="25400"/>
                </a:lnTo>
                <a:lnTo>
                  <a:pt x="504812" y="50800"/>
                </a:lnTo>
                <a:lnTo>
                  <a:pt x="510197" y="76200"/>
                </a:lnTo>
                <a:lnTo>
                  <a:pt x="526346" y="88127"/>
                </a:lnTo>
                <a:lnTo>
                  <a:pt x="542140" y="76200"/>
                </a:lnTo>
                <a:lnTo>
                  <a:pt x="547298" y="50800"/>
                </a:lnTo>
                <a:lnTo>
                  <a:pt x="541147" y="25400"/>
                </a:lnTo>
                <a:close/>
              </a:path>
              <a:path w="1703704" h="1689100">
                <a:moveTo>
                  <a:pt x="1274011" y="25400"/>
                </a:moveTo>
                <a:lnTo>
                  <a:pt x="1240939" y="25400"/>
                </a:lnTo>
                <a:lnTo>
                  <a:pt x="1235748" y="50800"/>
                </a:lnTo>
                <a:lnTo>
                  <a:pt x="1241605" y="76200"/>
                </a:lnTo>
                <a:lnTo>
                  <a:pt x="1256430" y="87207"/>
                </a:lnTo>
                <a:lnTo>
                  <a:pt x="1273575" y="76200"/>
                </a:lnTo>
                <a:lnTo>
                  <a:pt x="1280525" y="50800"/>
                </a:lnTo>
                <a:lnTo>
                  <a:pt x="1274011" y="25400"/>
                </a:lnTo>
                <a:close/>
              </a:path>
              <a:path w="1703704" h="1689100">
                <a:moveTo>
                  <a:pt x="404572" y="25400"/>
                </a:moveTo>
                <a:lnTo>
                  <a:pt x="404382" y="25400"/>
                </a:lnTo>
                <a:lnTo>
                  <a:pt x="404366" y="63500"/>
                </a:lnTo>
                <a:lnTo>
                  <a:pt x="404475" y="86642"/>
                </a:lnTo>
                <a:lnTo>
                  <a:pt x="404583" y="63500"/>
                </a:lnTo>
                <a:lnTo>
                  <a:pt x="404572" y="25400"/>
                </a:lnTo>
                <a:close/>
              </a:path>
              <a:path w="1703704" h="1689100">
                <a:moveTo>
                  <a:pt x="263446" y="28343"/>
                </a:moveTo>
                <a:lnTo>
                  <a:pt x="252620" y="38100"/>
                </a:lnTo>
                <a:lnTo>
                  <a:pt x="248973" y="63500"/>
                </a:lnTo>
                <a:lnTo>
                  <a:pt x="255514" y="76200"/>
                </a:lnTo>
                <a:lnTo>
                  <a:pt x="267847" y="85710"/>
                </a:lnTo>
                <a:lnTo>
                  <a:pt x="279186" y="76200"/>
                </a:lnTo>
                <a:lnTo>
                  <a:pt x="283883" y="50800"/>
                </a:lnTo>
                <a:lnTo>
                  <a:pt x="277454" y="38100"/>
                </a:lnTo>
                <a:lnTo>
                  <a:pt x="263446" y="28343"/>
                </a:lnTo>
                <a:close/>
              </a:path>
              <a:path w="1703704" h="1689100">
                <a:moveTo>
                  <a:pt x="1240939" y="25400"/>
                </a:moveTo>
                <a:lnTo>
                  <a:pt x="1134465" y="25400"/>
                </a:lnTo>
                <a:lnTo>
                  <a:pt x="1115253" y="38100"/>
                </a:lnTo>
                <a:lnTo>
                  <a:pt x="1238343" y="38100"/>
                </a:lnTo>
                <a:lnTo>
                  <a:pt x="1240939" y="25400"/>
                </a:lnTo>
                <a:close/>
              </a:path>
              <a:path w="1703704" h="1689100">
                <a:moveTo>
                  <a:pt x="404922" y="7140"/>
                </a:moveTo>
                <a:lnTo>
                  <a:pt x="404046" y="7606"/>
                </a:lnTo>
                <a:lnTo>
                  <a:pt x="404037" y="25400"/>
                </a:lnTo>
                <a:lnTo>
                  <a:pt x="404977" y="25400"/>
                </a:lnTo>
                <a:lnTo>
                  <a:pt x="404922" y="7140"/>
                </a:lnTo>
                <a:close/>
              </a:path>
              <a:path w="1703704" h="1689100">
                <a:moveTo>
                  <a:pt x="774128" y="12700"/>
                </a:moveTo>
                <a:lnTo>
                  <a:pt x="753488" y="25400"/>
                </a:lnTo>
                <a:lnTo>
                  <a:pt x="799905" y="25400"/>
                </a:lnTo>
                <a:lnTo>
                  <a:pt x="774128" y="12700"/>
                </a:lnTo>
                <a:close/>
              </a:path>
              <a:path w="1703704" h="1689100">
                <a:moveTo>
                  <a:pt x="403618" y="1280"/>
                </a:moveTo>
                <a:lnTo>
                  <a:pt x="388553" y="12700"/>
                </a:lnTo>
                <a:lnTo>
                  <a:pt x="376298" y="25235"/>
                </a:lnTo>
                <a:lnTo>
                  <a:pt x="394486" y="12700"/>
                </a:lnTo>
                <a:lnTo>
                  <a:pt x="403552" y="7869"/>
                </a:lnTo>
                <a:lnTo>
                  <a:pt x="403618" y="1280"/>
                </a:lnTo>
                <a:close/>
              </a:path>
              <a:path w="1703704" h="1689100">
                <a:moveTo>
                  <a:pt x="404050" y="953"/>
                </a:moveTo>
                <a:lnTo>
                  <a:pt x="403618" y="1280"/>
                </a:lnTo>
                <a:lnTo>
                  <a:pt x="403552" y="7869"/>
                </a:lnTo>
                <a:lnTo>
                  <a:pt x="404046" y="7606"/>
                </a:lnTo>
                <a:lnTo>
                  <a:pt x="404050" y="953"/>
                </a:lnTo>
                <a:close/>
              </a:path>
              <a:path w="1703704" h="1689100">
                <a:moveTo>
                  <a:pt x="404902" y="307"/>
                </a:moveTo>
                <a:lnTo>
                  <a:pt x="404050" y="953"/>
                </a:lnTo>
                <a:lnTo>
                  <a:pt x="404046" y="7606"/>
                </a:lnTo>
                <a:lnTo>
                  <a:pt x="404922" y="7140"/>
                </a:lnTo>
                <a:lnTo>
                  <a:pt x="404902" y="307"/>
                </a:lnTo>
                <a:close/>
              </a:path>
              <a:path w="1703704" h="1689100">
                <a:moveTo>
                  <a:pt x="405307" y="0"/>
                </a:moveTo>
                <a:lnTo>
                  <a:pt x="404902" y="307"/>
                </a:lnTo>
                <a:lnTo>
                  <a:pt x="404922" y="7140"/>
                </a:lnTo>
                <a:lnTo>
                  <a:pt x="405307" y="6934"/>
                </a:lnTo>
                <a:lnTo>
                  <a:pt x="405307" y="0"/>
                </a:lnTo>
                <a:close/>
              </a:path>
              <a:path w="1703704" h="1689100">
                <a:moveTo>
                  <a:pt x="405313" y="0"/>
                </a:moveTo>
                <a:lnTo>
                  <a:pt x="405307" y="6934"/>
                </a:lnTo>
                <a:lnTo>
                  <a:pt x="405313" y="0"/>
                </a:lnTo>
                <a:close/>
              </a:path>
              <a:path w="1703704" h="1689100">
                <a:moveTo>
                  <a:pt x="404050" y="0"/>
                </a:moveTo>
                <a:lnTo>
                  <a:pt x="403631" y="0"/>
                </a:lnTo>
                <a:lnTo>
                  <a:pt x="403618" y="1280"/>
                </a:lnTo>
                <a:lnTo>
                  <a:pt x="404050" y="953"/>
                </a:lnTo>
                <a:lnTo>
                  <a:pt x="404050" y="0"/>
                </a:lnTo>
                <a:close/>
              </a:path>
              <a:path w="1703704" h="1689100">
                <a:moveTo>
                  <a:pt x="404901" y="0"/>
                </a:moveTo>
                <a:lnTo>
                  <a:pt x="404050" y="0"/>
                </a:lnTo>
                <a:lnTo>
                  <a:pt x="404050" y="953"/>
                </a:lnTo>
                <a:lnTo>
                  <a:pt x="404902" y="307"/>
                </a:lnTo>
                <a:lnTo>
                  <a:pt x="404901" y="0"/>
                </a:lnTo>
                <a:close/>
              </a:path>
              <a:path w="1703704" h="1689100">
                <a:moveTo>
                  <a:pt x="405307" y="0"/>
                </a:moveTo>
                <a:lnTo>
                  <a:pt x="404901" y="0"/>
                </a:lnTo>
                <a:lnTo>
                  <a:pt x="404902" y="307"/>
                </a:lnTo>
                <a:lnTo>
                  <a:pt x="40530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60980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10771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41930" y="3967518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41930" y="520451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2252" y="4096437"/>
            <a:ext cx="698512" cy="8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753600" y="4025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680700" y="4256630"/>
            <a:ext cx="952500" cy="680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05423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55214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386373" y="3967518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386373" y="520451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83753" y="4157929"/>
            <a:ext cx="698461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703300" y="39243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578397" y="4157887"/>
            <a:ext cx="959802" cy="680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28700" y="6096000"/>
            <a:ext cx="33248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Verdana"/>
                <a:cs typeface="Verdana"/>
              </a:rPr>
              <a:t>Keep </a:t>
            </a:r>
            <a:r>
              <a:rPr sz="3000" spc="-20" dirty="0">
                <a:latin typeface="Verdana"/>
                <a:cs typeface="Verdana"/>
              </a:rPr>
              <a:t>rules </a:t>
            </a:r>
            <a:r>
              <a:rPr sz="3000" spc="40" dirty="0">
                <a:latin typeface="Verdana"/>
                <a:cs typeface="Verdana"/>
              </a:rPr>
              <a:t>with</a:t>
            </a:r>
            <a:r>
              <a:rPr sz="3000" spc="-54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  </a:t>
            </a:r>
            <a:r>
              <a:rPr sz="3000" spc="55" dirty="0">
                <a:latin typeface="Verdana"/>
                <a:cs typeface="Verdana"/>
              </a:rPr>
              <a:t>confidence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31942" y="5465864"/>
            <a:ext cx="2864485" cy="666115"/>
          </a:xfrm>
          <a:custGeom>
            <a:avLst/>
            <a:gdLst/>
            <a:ahLst/>
            <a:cxnLst/>
            <a:rect l="l" t="t" r="r" b="b"/>
            <a:pathLst>
              <a:path w="2864484" h="666114">
                <a:moveTo>
                  <a:pt x="0" y="0"/>
                </a:moveTo>
                <a:lnTo>
                  <a:pt x="2864065" y="0"/>
                </a:lnTo>
                <a:lnTo>
                  <a:pt x="2864065" y="666064"/>
                </a:lnTo>
                <a:lnTo>
                  <a:pt x="0" y="6660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31942" y="8193322"/>
            <a:ext cx="2864485" cy="666115"/>
          </a:xfrm>
          <a:custGeom>
            <a:avLst/>
            <a:gdLst/>
            <a:ahLst/>
            <a:cxnLst/>
            <a:rect l="l" t="t" r="r" b="b"/>
            <a:pathLst>
              <a:path w="2864484" h="666115">
                <a:moveTo>
                  <a:pt x="0" y="0"/>
                </a:moveTo>
                <a:lnTo>
                  <a:pt x="2864065" y="0"/>
                </a:lnTo>
                <a:lnTo>
                  <a:pt x="2864065" y="666057"/>
                </a:lnTo>
                <a:lnTo>
                  <a:pt x="0" y="66605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603203" y="5438241"/>
          <a:ext cx="3695064" cy="341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6325920" y="6367480"/>
            <a:ext cx="684479" cy="36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2558" y="6203987"/>
            <a:ext cx="492769" cy="560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1667" y="5487936"/>
            <a:ext cx="497252" cy="6044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65238" y="5499100"/>
            <a:ext cx="683361" cy="4800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9000" y="6896100"/>
            <a:ext cx="493659" cy="493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64300" y="6872715"/>
            <a:ext cx="673100" cy="48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17092" y="6964062"/>
            <a:ext cx="899807" cy="351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42584" y="5509882"/>
            <a:ext cx="492769" cy="560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43330" y="6228982"/>
            <a:ext cx="656055" cy="5105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01667" y="8250548"/>
            <a:ext cx="497252" cy="6044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2913" y="7649746"/>
            <a:ext cx="684987" cy="363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3100" y="8310664"/>
            <a:ext cx="673100" cy="4842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01791" y="7627163"/>
            <a:ext cx="492769" cy="560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3671" y="6894779"/>
            <a:ext cx="492769" cy="560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860980" y="6298209"/>
            <a:ext cx="2950210" cy="1237615"/>
          </a:xfrm>
          <a:prstGeom prst="rect">
            <a:avLst/>
          </a:prstGeom>
          <a:ln w="38100">
            <a:solidFill>
              <a:srgbClr val="164F86"/>
            </a:solidFill>
          </a:ln>
        </p:spPr>
        <p:txBody>
          <a:bodyPr vert="horz" wrap="square" lIns="0" tIns="31813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505"/>
              </a:spcBef>
            </a:pPr>
            <a:r>
              <a:rPr sz="3300" dirty="0">
                <a:latin typeface="Verdana"/>
                <a:cs typeface="Verdana"/>
              </a:rPr>
              <a:t>2/2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46584" y="3964762"/>
            <a:ext cx="2864485" cy="1214755"/>
          </a:xfrm>
          <a:custGeom>
            <a:avLst/>
            <a:gdLst/>
            <a:ahLst/>
            <a:cxnLst/>
            <a:rect l="l" t="t" r="r" b="b"/>
            <a:pathLst>
              <a:path w="2864484" h="1214754">
                <a:moveTo>
                  <a:pt x="0" y="0"/>
                </a:moveTo>
                <a:lnTo>
                  <a:pt x="2864027" y="0"/>
                </a:lnTo>
                <a:lnTo>
                  <a:pt x="2864027" y="1214475"/>
                </a:lnTo>
                <a:lnTo>
                  <a:pt x="0" y="1214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1942" y="5465864"/>
            <a:ext cx="2864485" cy="666115"/>
          </a:xfrm>
          <a:custGeom>
            <a:avLst/>
            <a:gdLst/>
            <a:ahLst/>
            <a:cxnLst/>
            <a:rect l="l" t="t" r="r" b="b"/>
            <a:pathLst>
              <a:path w="2864484" h="666114">
                <a:moveTo>
                  <a:pt x="0" y="0"/>
                </a:moveTo>
                <a:lnTo>
                  <a:pt x="2864065" y="0"/>
                </a:lnTo>
                <a:lnTo>
                  <a:pt x="2864065" y="666064"/>
                </a:lnTo>
                <a:lnTo>
                  <a:pt x="0" y="6660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1942" y="8193322"/>
            <a:ext cx="2864485" cy="666115"/>
          </a:xfrm>
          <a:custGeom>
            <a:avLst/>
            <a:gdLst/>
            <a:ahLst/>
            <a:cxnLst/>
            <a:rect l="l" t="t" r="r" b="b"/>
            <a:pathLst>
              <a:path w="2864484" h="666115">
                <a:moveTo>
                  <a:pt x="0" y="0"/>
                </a:moveTo>
                <a:lnTo>
                  <a:pt x="2864065" y="0"/>
                </a:lnTo>
                <a:lnTo>
                  <a:pt x="2864065" y="666057"/>
                </a:lnTo>
                <a:lnTo>
                  <a:pt x="0" y="66605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3888" y="6832422"/>
            <a:ext cx="2864485" cy="666115"/>
          </a:xfrm>
          <a:custGeom>
            <a:avLst/>
            <a:gdLst/>
            <a:ahLst/>
            <a:cxnLst/>
            <a:rect l="l" t="t" r="r" b="b"/>
            <a:pathLst>
              <a:path w="2864484" h="666115">
                <a:moveTo>
                  <a:pt x="0" y="0"/>
                </a:moveTo>
                <a:lnTo>
                  <a:pt x="2864065" y="0"/>
                </a:lnTo>
                <a:lnTo>
                  <a:pt x="2864065" y="666051"/>
                </a:lnTo>
                <a:lnTo>
                  <a:pt x="0" y="66605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8700" y="2057400"/>
            <a:ext cx="37706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Drop </a:t>
            </a: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5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  </a:t>
            </a:r>
            <a:r>
              <a:rPr sz="3000" spc="45" dirty="0">
                <a:latin typeface="Verdana"/>
                <a:cs typeface="Verdana"/>
              </a:rPr>
              <a:t>support </a:t>
            </a:r>
            <a:r>
              <a:rPr sz="3000" spc="80" dirty="0">
                <a:latin typeface="Verdana"/>
                <a:cs typeface="Verdana"/>
              </a:rPr>
              <a:t>below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28376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86463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44551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02652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60739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09326" y="2172563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83602" y="2172563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09326" y="3409556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83602" y="3409556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28700" y="4089400"/>
            <a:ext cx="38195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From </a:t>
            </a:r>
            <a:r>
              <a:rPr sz="3000" spc="20" dirty="0">
                <a:latin typeface="Verdana"/>
                <a:cs typeface="Verdana"/>
              </a:rPr>
              <a:t>each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59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set,  </a:t>
            </a:r>
            <a:r>
              <a:rPr sz="3000" dirty="0">
                <a:latin typeface="Verdana"/>
                <a:cs typeface="Verdana"/>
              </a:rPr>
              <a:t>generate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rules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53600" y="4025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03300" y="39243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60980" y="6298209"/>
            <a:ext cx="2950210" cy="1237615"/>
          </a:xfrm>
          <a:prstGeom prst="rect">
            <a:avLst/>
          </a:prstGeom>
          <a:ln w="38100">
            <a:solidFill>
              <a:srgbClr val="164F86"/>
            </a:solidFill>
          </a:ln>
        </p:spPr>
        <p:txBody>
          <a:bodyPr vert="horz" wrap="square" lIns="0" tIns="31813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505"/>
              </a:spcBef>
            </a:pPr>
            <a:r>
              <a:rPr sz="3300" dirty="0">
                <a:latin typeface="Verdana"/>
                <a:cs typeface="Verdana"/>
              </a:rPr>
              <a:t>2/2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6096000"/>
            <a:ext cx="33248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Verdana"/>
                <a:cs typeface="Verdana"/>
              </a:rPr>
              <a:t>Keep </a:t>
            </a:r>
            <a:r>
              <a:rPr sz="3000" spc="-20" dirty="0">
                <a:latin typeface="Verdana"/>
                <a:cs typeface="Verdana"/>
              </a:rPr>
              <a:t>rules </a:t>
            </a:r>
            <a:r>
              <a:rPr sz="3000" spc="40" dirty="0">
                <a:latin typeface="Verdana"/>
                <a:cs typeface="Verdana"/>
              </a:rPr>
              <a:t>with</a:t>
            </a:r>
            <a:r>
              <a:rPr sz="3000" spc="-54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  </a:t>
            </a:r>
            <a:r>
              <a:rPr sz="3000" spc="55" dirty="0">
                <a:latin typeface="Verdana"/>
                <a:cs typeface="Verdana"/>
              </a:rPr>
              <a:t>confidence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03203" y="5438241"/>
          <a:ext cx="3695064" cy="341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R="302260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0406977" y="2197088"/>
            <a:ext cx="698512" cy="8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96700" y="2265831"/>
            <a:ext cx="838057" cy="44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49285" y="2397328"/>
            <a:ext cx="692205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64800" y="2628900"/>
            <a:ext cx="959404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01134" y="2227922"/>
            <a:ext cx="692205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198600" y="2565400"/>
            <a:ext cx="952500" cy="6800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71608" y="1936612"/>
            <a:ext cx="1703705" cy="1689100"/>
          </a:xfrm>
          <a:custGeom>
            <a:avLst/>
            <a:gdLst/>
            <a:ahLst/>
            <a:cxnLst/>
            <a:rect l="l" t="t" r="r" b="b"/>
            <a:pathLst>
              <a:path w="1703704" h="1689100">
                <a:moveTo>
                  <a:pt x="7136" y="1388423"/>
                </a:moveTo>
                <a:lnTo>
                  <a:pt x="4076" y="1397000"/>
                </a:lnTo>
                <a:lnTo>
                  <a:pt x="5721" y="1422400"/>
                </a:lnTo>
                <a:lnTo>
                  <a:pt x="8594" y="1435100"/>
                </a:lnTo>
                <a:lnTo>
                  <a:pt x="12091" y="1460500"/>
                </a:lnTo>
                <a:lnTo>
                  <a:pt x="15608" y="1473200"/>
                </a:lnTo>
                <a:lnTo>
                  <a:pt x="19771" y="1498600"/>
                </a:lnTo>
                <a:lnTo>
                  <a:pt x="22652" y="1511300"/>
                </a:lnTo>
                <a:lnTo>
                  <a:pt x="26611" y="1524000"/>
                </a:lnTo>
                <a:lnTo>
                  <a:pt x="34010" y="1536700"/>
                </a:lnTo>
                <a:lnTo>
                  <a:pt x="47250" y="1562100"/>
                </a:lnTo>
                <a:lnTo>
                  <a:pt x="83968" y="1600200"/>
                </a:lnTo>
                <a:lnTo>
                  <a:pt x="100787" y="1612900"/>
                </a:lnTo>
                <a:lnTo>
                  <a:pt x="118266" y="1638300"/>
                </a:lnTo>
                <a:lnTo>
                  <a:pt x="143306" y="1651000"/>
                </a:lnTo>
                <a:lnTo>
                  <a:pt x="169156" y="1663700"/>
                </a:lnTo>
                <a:lnTo>
                  <a:pt x="189064" y="1676400"/>
                </a:lnTo>
                <a:lnTo>
                  <a:pt x="226180" y="1676400"/>
                </a:lnTo>
                <a:lnTo>
                  <a:pt x="250583" y="1689100"/>
                </a:lnTo>
                <a:lnTo>
                  <a:pt x="556895" y="1689100"/>
                </a:lnTo>
                <a:lnTo>
                  <a:pt x="551260" y="1663700"/>
                </a:lnTo>
                <a:lnTo>
                  <a:pt x="558292" y="1638300"/>
                </a:lnTo>
                <a:lnTo>
                  <a:pt x="279446" y="1638300"/>
                </a:lnTo>
                <a:lnTo>
                  <a:pt x="256000" y="1625600"/>
                </a:lnTo>
                <a:lnTo>
                  <a:pt x="208179" y="1625600"/>
                </a:lnTo>
                <a:lnTo>
                  <a:pt x="181636" y="1612900"/>
                </a:lnTo>
                <a:lnTo>
                  <a:pt x="158354" y="1600200"/>
                </a:lnTo>
                <a:lnTo>
                  <a:pt x="143230" y="1587500"/>
                </a:lnTo>
                <a:lnTo>
                  <a:pt x="136543" y="1574800"/>
                </a:lnTo>
                <a:lnTo>
                  <a:pt x="126853" y="1574800"/>
                </a:lnTo>
                <a:lnTo>
                  <a:pt x="115602" y="1562100"/>
                </a:lnTo>
                <a:lnTo>
                  <a:pt x="104228" y="1549400"/>
                </a:lnTo>
                <a:lnTo>
                  <a:pt x="94121" y="1536700"/>
                </a:lnTo>
                <a:lnTo>
                  <a:pt x="85888" y="1524000"/>
                </a:lnTo>
                <a:lnTo>
                  <a:pt x="79834" y="1511300"/>
                </a:lnTo>
                <a:lnTo>
                  <a:pt x="76263" y="1498600"/>
                </a:lnTo>
                <a:lnTo>
                  <a:pt x="72403" y="1485900"/>
                </a:lnTo>
                <a:lnTo>
                  <a:pt x="69491" y="1447800"/>
                </a:lnTo>
                <a:lnTo>
                  <a:pt x="67440" y="1422400"/>
                </a:lnTo>
                <a:lnTo>
                  <a:pt x="67016" y="1409700"/>
                </a:lnTo>
                <a:lnTo>
                  <a:pt x="35760" y="1409700"/>
                </a:lnTo>
                <a:lnTo>
                  <a:pt x="14083" y="1397000"/>
                </a:lnTo>
                <a:lnTo>
                  <a:pt x="7136" y="1388423"/>
                </a:lnTo>
                <a:close/>
              </a:path>
              <a:path w="1703704" h="1689100">
                <a:moveTo>
                  <a:pt x="586521" y="1638300"/>
                </a:moveTo>
                <a:lnTo>
                  <a:pt x="558292" y="1638300"/>
                </a:lnTo>
                <a:lnTo>
                  <a:pt x="551260" y="1663700"/>
                </a:lnTo>
                <a:lnTo>
                  <a:pt x="556895" y="1689100"/>
                </a:lnTo>
                <a:lnTo>
                  <a:pt x="587181" y="1689100"/>
                </a:lnTo>
                <a:lnTo>
                  <a:pt x="592377" y="1663700"/>
                </a:lnTo>
                <a:lnTo>
                  <a:pt x="586521" y="1638300"/>
                </a:lnTo>
                <a:close/>
              </a:path>
              <a:path w="1703704" h="1689100">
                <a:moveTo>
                  <a:pt x="1281837" y="1638300"/>
                </a:moveTo>
                <a:lnTo>
                  <a:pt x="586521" y="1638300"/>
                </a:lnTo>
                <a:lnTo>
                  <a:pt x="592377" y="1663700"/>
                </a:lnTo>
                <a:lnTo>
                  <a:pt x="587181" y="1689100"/>
                </a:lnTo>
                <a:lnTo>
                  <a:pt x="946678" y="1689100"/>
                </a:lnTo>
                <a:lnTo>
                  <a:pt x="974089" y="1676400"/>
                </a:lnTo>
                <a:lnTo>
                  <a:pt x="1279511" y="1676400"/>
                </a:lnTo>
                <a:lnTo>
                  <a:pt x="1277937" y="1663700"/>
                </a:lnTo>
                <a:lnTo>
                  <a:pt x="1278252" y="1651000"/>
                </a:lnTo>
                <a:lnTo>
                  <a:pt x="1281837" y="1638300"/>
                </a:lnTo>
                <a:close/>
              </a:path>
              <a:path w="1703704" h="1689100">
                <a:moveTo>
                  <a:pt x="1279511" y="1676400"/>
                </a:moveTo>
                <a:lnTo>
                  <a:pt x="1009497" y="1676400"/>
                </a:lnTo>
                <a:lnTo>
                  <a:pt x="1035240" y="1689100"/>
                </a:lnTo>
                <a:lnTo>
                  <a:pt x="1284043" y="1689100"/>
                </a:lnTo>
                <a:lnTo>
                  <a:pt x="1279511" y="1676400"/>
                </a:lnTo>
                <a:close/>
              </a:path>
              <a:path w="1703704" h="1689100">
                <a:moveTo>
                  <a:pt x="1323811" y="1638300"/>
                </a:moveTo>
                <a:lnTo>
                  <a:pt x="1281837" y="1638300"/>
                </a:lnTo>
                <a:lnTo>
                  <a:pt x="1278252" y="1651000"/>
                </a:lnTo>
                <a:lnTo>
                  <a:pt x="1277937" y="1663700"/>
                </a:lnTo>
                <a:lnTo>
                  <a:pt x="1279511" y="1676400"/>
                </a:lnTo>
                <a:lnTo>
                  <a:pt x="1284043" y="1689100"/>
                </a:lnTo>
                <a:lnTo>
                  <a:pt x="1321850" y="1689100"/>
                </a:lnTo>
                <a:lnTo>
                  <a:pt x="1330862" y="1676400"/>
                </a:lnTo>
                <a:lnTo>
                  <a:pt x="1334630" y="1663700"/>
                </a:lnTo>
                <a:lnTo>
                  <a:pt x="1331906" y="1651000"/>
                </a:lnTo>
                <a:lnTo>
                  <a:pt x="1323811" y="1638300"/>
                </a:lnTo>
                <a:close/>
              </a:path>
              <a:path w="1703704" h="1689100">
                <a:moveTo>
                  <a:pt x="1642886" y="1200455"/>
                </a:moveTo>
                <a:lnTo>
                  <a:pt x="1640585" y="1206500"/>
                </a:lnTo>
                <a:lnTo>
                  <a:pt x="1641448" y="1219200"/>
                </a:lnTo>
                <a:lnTo>
                  <a:pt x="1642949" y="1231900"/>
                </a:lnTo>
                <a:lnTo>
                  <a:pt x="1643463" y="1257300"/>
                </a:lnTo>
                <a:lnTo>
                  <a:pt x="1641360" y="1270000"/>
                </a:lnTo>
                <a:lnTo>
                  <a:pt x="1640324" y="1282700"/>
                </a:lnTo>
                <a:lnTo>
                  <a:pt x="1642929" y="1320800"/>
                </a:lnTo>
                <a:lnTo>
                  <a:pt x="1646172" y="1346200"/>
                </a:lnTo>
                <a:lnTo>
                  <a:pt x="1647050" y="1371600"/>
                </a:lnTo>
                <a:lnTo>
                  <a:pt x="1645448" y="1384300"/>
                </a:lnTo>
                <a:lnTo>
                  <a:pt x="1643664" y="1409700"/>
                </a:lnTo>
                <a:lnTo>
                  <a:pt x="1642287" y="1422400"/>
                </a:lnTo>
                <a:lnTo>
                  <a:pt x="1641906" y="1447800"/>
                </a:lnTo>
                <a:lnTo>
                  <a:pt x="1640076" y="1460500"/>
                </a:lnTo>
                <a:lnTo>
                  <a:pt x="1634910" y="1473200"/>
                </a:lnTo>
                <a:lnTo>
                  <a:pt x="1627756" y="1498600"/>
                </a:lnTo>
                <a:lnTo>
                  <a:pt x="1619961" y="1524000"/>
                </a:lnTo>
                <a:lnTo>
                  <a:pt x="1606116" y="1549400"/>
                </a:lnTo>
                <a:lnTo>
                  <a:pt x="1584494" y="1562100"/>
                </a:lnTo>
                <a:lnTo>
                  <a:pt x="1562223" y="1587500"/>
                </a:lnTo>
                <a:lnTo>
                  <a:pt x="1546428" y="1600200"/>
                </a:lnTo>
                <a:lnTo>
                  <a:pt x="1538967" y="1600200"/>
                </a:lnTo>
                <a:lnTo>
                  <a:pt x="1527736" y="1612900"/>
                </a:lnTo>
                <a:lnTo>
                  <a:pt x="1514206" y="1612900"/>
                </a:lnTo>
                <a:lnTo>
                  <a:pt x="1499844" y="1625600"/>
                </a:lnTo>
                <a:lnTo>
                  <a:pt x="1460169" y="1625600"/>
                </a:lnTo>
                <a:lnTo>
                  <a:pt x="1451724" y="1638300"/>
                </a:lnTo>
                <a:lnTo>
                  <a:pt x="1323811" y="1638300"/>
                </a:lnTo>
                <a:lnTo>
                  <a:pt x="1331906" y="1651000"/>
                </a:lnTo>
                <a:lnTo>
                  <a:pt x="1334630" y="1663700"/>
                </a:lnTo>
                <a:lnTo>
                  <a:pt x="1330862" y="1676400"/>
                </a:lnTo>
                <a:lnTo>
                  <a:pt x="1321850" y="1689100"/>
                </a:lnTo>
                <a:lnTo>
                  <a:pt x="1480985" y="1689100"/>
                </a:lnTo>
                <a:lnTo>
                  <a:pt x="1496051" y="1676400"/>
                </a:lnTo>
                <a:lnTo>
                  <a:pt x="1517380" y="1663700"/>
                </a:lnTo>
                <a:lnTo>
                  <a:pt x="1541342" y="1651000"/>
                </a:lnTo>
                <a:lnTo>
                  <a:pt x="1564309" y="1651000"/>
                </a:lnTo>
                <a:lnTo>
                  <a:pt x="1583752" y="1638300"/>
                </a:lnTo>
                <a:lnTo>
                  <a:pt x="1606035" y="1612900"/>
                </a:lnTo>
                <a:lnTo>
                  <a:pt x="1627128" y="1600200"/>
                </a:lnTo>
                <a:lnTo>
                  <a:pt x="1642998" y="1574800"/>
                </a:lnTo>
                <a:lnTo>
                  <a:pt x="1654302" y="1562100"/>
                </a:lnTo>
                <a:lnTo>
                  <a:pt x="1667533" y="1536700"/>
                </a:lnTo>
                <a:lnTo>
                  <a:pt x="1680248" y="1511300"/>
                </a:lnTo>
                <a:lnTo>
                  <a:pt x="1690001" y="1485900"/>
                </a:lnTo>
                <a:lnTo>
                  <a:pt x="1695188" y="1473200"/>
                </a:lnTo>
                <a:lnTo>
                  <a:pt x="1696840" y="1447800"/>
                </a:lnTo>
                <a:lnTo>
                  <a:pt x="1696859" y="1397000"/>
                </a:lnTo>
                <a:lnTo>
                  <a:pt x="1697652" y="1371600"/>
                </a:lnTo>
                <a:lnTo>
                  <a:pt x="1698426" y="1333500"/>
                </a:lnTo>
                <a:lnTo>
                  <a:pt x="1700136" y="1282700"/>
                </a:lnTo>
                <a:lnTo>
                  <a:pt x="1701820" y="1244600"/>
                </a:lnTo>
                <a:lnTo>
                  <a:pt x="1702284" y="1219200"/>
                </a:lnTo>
                <a:lnTo>
                  <a:pt x="1650079" y="1219200"/>
                </a:lnTo>
                <a:lnTo>
                  <a:pt x="1642886" y="1200455"/>
                </a:lnTo>
                <a:close/>
              </a:path>
              <a:path w="1703704" h="1689100">
                <a:moveTo>
                  <a:pt x="920889" y="1625600"/>
                </a:moveTo>
                <a:lnTo>
                  <a:pt x="889085" y="1625600"/>
                </a:lnTo>
                <a:lnTo>
                  <a:pt x="854554" y="1638300"/>
                </a:lnTo>
                <a:lnTo>
                  <a:pt x="948491" y="1638300"/>
                </a:lnTo>
                <a:lnTo>
                  <a:pt x="920889" y="1625600"/>
                </a:lnTo>
                <a:close/>
              </a:path>
              <a:path w="1703704" h="1689100">
                <a:moveTo>
                  <a:pt x="34245" y="1358900"/>
                </a:moveTo>
                <a:lnTo>
                  <a:pt x="13138" y="1371600"/>
                </a:lnTo>
                <a:lnTo>
                  <a:pt x="7136" y="1388423"/>
                </a:lnTo>
                <a:lnTo>
                  <a:pt x="14083" y="1397000"/>
                </a:lnTo>
                <a:lnTo>
                  <a:pt x="35760" y="1409700"/>
                </a:lnTo>
                <a:lnTo>
                  <a:pt x="57107" y="1397000"/>
                </a:lnTo>
                <a:lnTo>
                  <a:pt x="66177" y="1384615"/>
                </a:lnTo>
                <a:lnTo>
                  <a:pt x="66166" y="1384300"/>
                </a:lnTo>
                <a:lnTo>
                  <a:pt x="55790" y="1371600"/>
                </a:lnTo>
                <a:lnTo>
                  <a:pt x="34245" y="1358900"/>
                </a:lnTo>
                <a:close/>
              </a:path>
              <a:path w="1703704" h="1689100">
                <a:moveTo>
                  <a:pt x="66177" y="1384615"/>
                </a:moveTo>
                <a:lnTo>
                  <a:pt x="57107" y="1397000"/>
                </a:lnTo>
                <a:lnTo>
                  <a:pt x="35760" y="1409700"/>
                </a:lnTo>
                <a:lnTo>
                  <a:pt x="67016" y="1409700"/>
                </a:lnTo>
                <a:lnTo>
                  <a:pt x="66177" y="1384615"/>
                </a:lnTo>
                <a:close/>
              </a:path>
              <a:path w="1703704" h="1689100">
                <a:moveTo>
                  <a:pt x="65214" y="635000"/>
                </a:moveTo>
                <a:lnTo>
                  <a:pt x="55528" y="660400"/>
                </a:lnTo>
                <a:lnTo>
                  <a:pt x="4139" y="660400"/>
                </a:lnTo>
                <a:lnTo>
                  <a:pt x="5811" y="673100"/>
                </a:lnTo>
                <a:lnTo>
                  <a:pt x="6638" y="698500"/>
                </a:lnTo>
                <a:lnTo>
                  <a:pt x="5016" y="711200"/>
                </a:lnTo>
                <a:lnTo>
                  <a:pt x="5042" y="736600"/>
                </a:lnTo>
                <a:lnTo>
                  <a:pt x="9263" y="762000"/>
                </a:lnTo>
                <a:lnTo>
                  <a:pt x="14062" y="774700"/>
                </a:lnTo>
                <a:lnTo>
                  <a:pt x="15824" y="800100"/>
                </a:lnTo>
                <a:lnTo>
                  <a:pt x="14425" y="825500"/>
                </a:lnTo>
                <a:lnTo>
                  <a:pt x="12723" y="850900"/>
                </a:lnTo>
                <a:lnTo>
                  <a:pt x="11286" y="876300"/>
                </a:lnTo>
                <a:lnTo>
                  <a:pt x="10680" y="889000"/>
                </a:lnTo>
                <a:lnTo>
                  <a:pt x="10320" y="914400"/>
                </a:lnTo>
                <a:lnTo>
                  <a:pt x="9923" y="927100"/>
                </a:lnTo>
                <a:lnTo>
                  <a:pt x="10514" y="952500"/>
                </a:lnTo>
                <a:lnTo>
                  <a:pt x="13119" y="965200"/>
                </a:lnTo>
                <a:lnTo>
                  <a:pt x="13239" y="1003300"/>
                </a:lnTo>
                <a:lnTo>
                  <a:pt x="8488" y="1054100"/>
                </a:lnTo>
                <a:lnTo>
                  <a:pt x="2773" y="1092200"/>
                </a:lnTo>
                <a:lnTo>
                  <a:pt x="0" y="1117600"/>
                </a:lnTo>
                <a:lnTo>
                  <a:pt x="1869" y="1143000"/>
                </a:lnTo>
                <a:lnTo>
                  <a:pt x="6078" y="1168400"/>
                </a:lnTo>
                <a:lnTo>
                  <a:pt x="10528" y="1193800"/>
                </a:lnTo>
                <a:lnTo>
                  <a:pt x="13119" y="1219200"/>
                </a:lnTo>
                <a:lnTo>
                  <a:pt x="13065" y="1231900"/>
                </a:lnTo>
                <a:lnTo>
                  <a:pt x="12117" y="1244600"/>
                </a:lnTo>
                <a:lnTo>
                  <a:pt x="10552" y="1270000"/>
                </a:lnTo>
                <a:lnTo>
                  <a:pt x="8648" y="1282700"/>
                </a:lnTo>
                <a:lnTo>
                  <a:pt x="6699" y="1308100"/>
                </a:lnTo>
                <a:lnTo>
                  <a:pt x="5801" y="1320800"/>
                </a:lnTo>
                <a:lnTo>
                  <a:pt x="5016" y="1346200"/>
                </a:lnTo>
                <a:lnTo>
                  <a:pt x="4397" y="1346200"/>
                </a:lnTo>
                <a:lnTo>
                  <a:pt x="3968" y="1358900"/>
                </a:lnTo>
                <a:lnTo>
                  <a:pt x="3759" y="1371600"/>
                </a:lnTo>
                <a:lnTo>
                  <a:pt x="3797" y="1384300"/>
                </a:lnTo>
                <a:lnTo>
                  <a:pt x="7136" y="1388423"/>
                </a:lnTo>
                <a:lnTo>
                  <a:pt x="13138" y="1371600"/>
                </a:lnTo>
                <a:lnTo>
                  <a:pt x="34245" y="1358900"/>
                </a:lnTo>
                <a:lnTo>
                  <a:pt x="65181" y="1358900"/>
                </a:lnTo>
                <a:lnTo>
                  <a:pt x="62198" y="1320800"/>
                </a:lnTo>
                <a:lnTo>
                  <a:pt x="61607" y="1295400"/>
                </a:lnTo>
                <a:lnTo>
                  <a:pt x="62311" y="1270000"/>
                </a:lnTo>
                <a:lnTo>
                  <a:pt x="63473" y="1244600"/>
                </a:lnTo>
                <a:lnTo>
                  <a:pt x="63670" y="1219200"/>
                </a:lnTo>
                <a:lnTo>
                  <a:pt x="61480" y="1206500"/>
                </a:lnTo>
                <a:lnTo>
                  <a:pt x="60163" y="1168400"/>
                </a:lnTo>
                <a:lnTo>
                  <a:pt x="62026" y="1117600"/>
                </a:lnTo>
                <a:lnTo>
                  <a:pt x="63938" y="1054100"/>
                </a:lnTo>
                <a:lnTo>
                  <a:pt x="62763" y="1016000"/>
                </a:lnTo>
                <a:lnTo>
                  <a:pt x="60982" y="990600"/>
                </a:lnTo>
                <a:lnTo>
                  <a:pt x="59999" y="965200"/>
                </a:lnTo>
                <a:lnTo>
                  <a:pt x="60272" y="939800"/>
                </a:lnTo>
                <a:lnTo>
                  <a:pt x="62255" y="914400"/>
                </a:lnTo>
                <a:lnTo>
                  <a:pt x="65543" y="889000"/>
                </a:lnTo>
                <a:lnTo>
                  <a:pt x="68408" y="863600"/>
                </a:lnTo>
                <a:lnTo>
                  <a:pt x="69320" y="825500"/>
                </a:lnTo>
                <a:lnTo>
                  <a:pt x="66751" y="800100"/>
                </a:lnTo>
                <a:lnTo>
                  <a:pt x="64006" y="787400"/>
                </a:lnTo>
                <a:lnTo>
                  <a:pt x="64454" y="762000"/>
                </a:lnTo>
                <a:lnTo>
                  <a:pt x="66370" y="749300"/>
                </a:lnTo>
                <a:lnTo>
                  <a:pt x="68033" y="723900"/>
                </a:lnTo>
                <a:lnTo>
                  <a:pt x="68139" y="711200"/>
                </a:lnTo>
                <a:lnTo>
                  <a:pt x="67109" y="685800"/>
                </a:lnTo>
                <a:lnTo>
                  <a:pt x="65837" y="660400"/>
                </a:lnTo>
                <a:lnTo>
                  <a:pt x="12911" y="660400"/>
                </a:lnTo>
                <a:lnTo>
                  <a:pt x="3225" y="635000"/>
                </a:lnTo>
                <a:lnTo>
                  <a:pt x="65214" y="635000"/>
                </a:lnTo>
                <a:close/>
              </a:path>
              <a:path w="1703704" h="1689100">
                <a:moveTo>
                  <a:pt x="65181" y="1358900"/>
                </a:moveTo>
                <a:lnTo>
                  <a:pt x="34245" y="1358900"/>
                </a:lnTo>
                <a:lnTo>
                  <a:pt x="55790" y="1371600"/>
                </a:lnTo>
                <a:lnTo>
                  <a:pt x="66166" y="1384300"/>
                </a:lnTo>
                <a:lnTo>
                  <a:pt x="66177" y="1384615"/>
                </a:lnTo>
                <a:lnTo>
                  <a:pt x="66408" y="1384300"/>
                </a:lnTo>
                <a:lnTo>
                  <a:pt x="65181" y="1358900"/>
                </a:lnTo>
                <a:close/>
              </a:path>
              <a:path w="1703704" h="1689100">
                <a:moveTo>
                  <a:pt x="1692781" y="1181100"/>
                </a:moveTo>
                <a:lnTo>
                  <a:pt x="1650251" y="1181100"/>
                </a:lnTo>
                <a:lnTo>
                  <a:pt x="1642892" y="1200472"/>
                </a:lnTo>
                <a:lnTo>
                  <a:pt x="1650079" y="1219200"/>
                </a:lnTo>
                <a:lnTo>
                  <a:pt x="1692967" y="1219200"/>
                </a:lnTo>
                <a:lnTo>
                  <a:pt x="1700147" y="1200455"/>
                </a:lnTo>
                <a:lnTo>
                  <a:pt x="1692781" y="1181100"/>
                </a:lnTo>
                <a:close/>
              </a:path>
              <a:path w="1703704" h="1689100">
                <a:moveTo>
                  <a:pt x="1700153" y="1200472"/>
                </a:moveTo>
                <a:lnTo>
                  <a:pt x="1692967" y="1219200"/>
                </a:lnTo>
                <a:lnTo>
                  <a:pt x="1702284" y="1219200"/>
                </a:lnTo>
                <a:lnTo>
                  <a:pt x="1702447" y="1206500"/>
                </a:lnTo>
                <a:lnTo>
                  <a:pt x="1700153" y="1200472"/>
                </a:lnTo>
                <a:close/>
              </a:path>
              <a:path w="1703704" h="1689100">
                <a:moveTo>
                  <a:pt x="1701802" y="1181100"/>
                </a:moveTo>
                <a:lnTo>
                  <a:pt x="1692781" y="1181100"/>
                </a:lnTo>
                <a:lnTo>
                  <a:pt x="1700153" y="1200472"/>
                </a:lnTo>
                <a:lnTo>
                  <a:pt x="1702714" y="1193800"/>
                </a:lnTo>
                <a:lnTo>
                  <a:pt x="1701802" y="1181100"/>
                </a:lnTo>
                <a:close/>
              </a:path>
              <a:path w="1703704" h="1689100">
                <a:moveTo>
                  <a:pt x="1640729" y="470087"/>
                </a:moveTo>
                <a:lnTo>
                  <a:pt x="1641448" y="508000"/>
                </a:lnTo>
                <a:lnTo>
                  <a:pt x="1644626" y="584200"/>
                </a:lnTo>
                <a:lnTo>
                  <a:pt x="1645348" y="609600"/>
                </a:lnTo>
                <a:lnTo>
                  <a:pt x="1644974" y="635000"/>
                </a:lnTo>
                <a:lnTo>
                  <a:pt x="1644383" y="660400"/>
                </a:lnTo>
                <a:lnTo>
                  <a:pt x="1644373" y="685800"/>
                </a:lnTo>
                <a:lnTo>
                  <a:pt x="1645742" y="711200"/>
                </a:lnTo>
                <a:lnTo>
                  <a:pt x="1649006" y="762000"/>
                </a:lnTo>
                <a:lnTo>
                  <a:pt x="1646702" y="800100"/>
                </a:lnTo>
                <a:lnTo>
                  <a:pt x="1642372" y="825500"/>
                </a:lnTo>
                <a:lnTo>
                  <a:pt x="1639557" y="850900"/>
                </a:lnTo>
                <a:lnTo>
                  <a:pt x="1639327" y="889000"/>
                </a:lnTo>
                <a:lnTo>
                  <a:pt x="1640303" y="914400"/>
                </a:lnTo>
                <a:lnTo>
                  <a:pt x="1641807" y="952500"/>
                </a:lnTo>
                <a:lnTo>
                  <a:pt x="1643164" y="977900"/>
                </a:lnTo>
                <a:lnTo>
                  <a:pt x="1643324" y="1003300"/>
                </a:lnTo>
                <a:lnTo>
                  <a:pt x="1642630" y="1028700"/>
                </a:lnTo>
                <a:lnTo>
                  <a:pt x="1642203" y="1054100"/>
                </a:lnTo>
                <a:lnTo>
                  <a:pt x="1643164" y="1079500"/>
                </a:lnTo>
                <a:lnTo>
                  <a:pt x="1644854" y="1092200"/>
                </a:lnTo>
                <a:lnTo>
                  <a:pt x="1646061" y="1104900"/>
                </a:lnTo>
                <a:lnTo>
                  <a:pt x="1646784" y="1117600"/>
                </a:lnTo>
                <a:lnTo>
                  <a:pt x="1647024" y="1143000"/>
                </a:lnTo>
                <a:lnTo>
                  <a:pt x="1645979" y="1155700"/>
                </a:lnTo>
                <a:lnTo>
                  <a:pt x="1641377" y="1181100"/>
                </a:lnTo>
                <a:lnTo>
                  <a:pt x="1640331" y="1193800"/>
                </a:lnTo>
                <a:lnTo>
                  <a:pt x="1642886" y="1200455"/>
                </a:lnTo>
                <a:lnTo>
                  <a:pt x="1650251" y="1181100"/>
                </a:lnTo>
                <a:lnTo>
                  <a:pt x="1701802" y="1181100"/>
                </a:lnTo>
                <a:lnTo>
                  <a:pt x="1699590" y="1168400"/>
                </a:lnTo>
                <a:lnTo>
                  <a:pt x="1698006" y="1155700"/>
                </a:lnTo>
                <a:lnTo>
                  <a:pt x="1698980" y="1130300"/>
                </a:lnTo>
                <a:lnTo>
                  <a:pt x="1700509" y="1117600"/>
                </a:lnTo>
                <a:lnTo>
                  <a:pt x="1700532" y="1079500"/>
                </a:lnTo>
                <a:lnTo>
                  <a:pt x="1700910" y="1066800"/>
                </a:lnTo>
                <a:lnTo>
                  <a:pt x="1700630" y="1054100"/>
                </a:lnTo>
                <a:lnTo>
                  <a:pt x="1699445" y="1041400"/>
                </a:lnTo>
                <a:lnTo>
                  <a:pt x="1699444" y="1016000"/>
                </a:lnTo>
                <a:lnTo>
                  <a:pt x="1702714" y="1003300"/>
                </a:lnTo>
                <a:lnTo>
                  <a:pt x="1703313" y="990600"/>
                </a:lnTo>
                <a:lnTo>
                  <a:pt x="1702322" y="965200"/>
                </a:lnTo>
                <a:lnTo>
                  <a:pt x="1701333" y="952500"/>
                </a:lnTo>
                <a:lnTo>
                  <a:pt x="1701939" y="914400"/>
                </a:lnTo>
                <a:lnTo>
                  <a:pt x="1702056" y="889000"/>
                </a:lnTo>
                <a:lnTo>
                  <a:pt x="1700268" y="876300"/>
                </a:lnTo>
                <a:lnTo>
                  <a:pt x="1697705" y="863600"/>
                </a:lnTo>
                <a:lnTo>
                  <a:pt x="1695500" y="850900"/>
                </a:lnTo>
                <a:lnTo>
                  <a:pt x="1694121" y="838200"/>
                </a:lnTo>
                <a:lnTo>
                  <a:pt x="1691955" y="825500"/>
                </a:lnTo>
                <a:lnTo>
                  <a:pt x="1690244" y="800100"/>
                </a:lnTo>
                <a:lnTo>
                  <a:pt x="1690230" y="762000"/>
                </a:lnTo>
                <a:lnTo>
                  <a:pt x="1691763" y="736600"/>
                </a:lnTo>
                <a:lnTo>
                  <a:pt x="1693979" y="723900"/>
                </a:lnTo>
                <a:lnTo>
                  <a:pt x="1696220" y="698500"/>
                </a:lnTo>
                <a:lnTo>
                  <a:pt x="1697824" y="685800"/>
                </a:lnTo>
                <a:lnTo>
                  <a:pt x="1697822" y="660400"/>
                </a:lnTo>
                <a:lnTo>
                  <a:pt x="1696566" y="635000"/>
                </a:lnTo>
                <a:lnTo>
                  <a:pt x="1695069" y="609600"/>
                </a:lnTo>
                <a:lnTo>
                  <a:pt x="1694345" y="596900"/>
                </a:lnTo>
                <a:lnTo>
                  <a:pt x="1695652" y="571500"/>
                </a:lnTo>
                <a:lnTo>
                  <a:pt x="1698529" y="546100"/>
                </a:lnTo>
                <a:lnTo>
                  <a:pt x="1701406" y="508000"/>
                </a:lnTo>
                <a:lnTo>
                  <a:pt x="1702060" y="495300"/>
                </a:lnTo>
                <a:lnTo>
                  <a:pt x="1671650" y="495300"/>
                </a:lnTo>
                <a:lnTo>
                  <a:pt x="1650293" y="482600"/>
                </a:lnTo>
                <a:lnTo>
                  <a:pt x="1640729" y="470087"/>
                </a:lnTo>
                <a:close/>
              </a:path>
              <a:path w="1703704" h="1689100">
                <a:moveTo>
                  <a:pt x="34220" y="609600"/>
                </a:moveTo>
                <a:lnTo>
                  <a:pt x="12911" y="622300"/>
                </a:lnTo>
                <a:lnTo>
                  <a:pt x="3225" y="635000"/>
                </a:lnTo>
                <a:lnTo>
                  <a:pt x="12911" y="660400"/>
                </a:lnTo>
                <a:lnTo>
                  <a:pt x="55528" y="660400"/>
                </a:lnTo>
                <a:lnTo>
                  <a:pt x="65214" y="635000"/>
                </a:lnTo>
                <a:lnTo>
                  <a:pt x="55528" y="622300"/>
                </a:lnTo>
                <a:lnTo>
                  <a:pt x="34220" y="609600"/>
                </a:lnTo>
                <a:close/>
              </a:path>
              <a:path w="1703704" h="1689100">
                <a:moveTo>
                  <a:pt x="259219" y="25400"/>
                </a:moveTo>
                <a:lnTo>
                  <a:pt x="231870" y="25400"/>
                </a:lnTo>
                <a:lnTo>
                  <a:pt x="218721" y="38100"/>
                </a:lnTo>
                <a:lnTo>
                  <a:pt x="175067" y="38100"/>
                </a:lnTo>
                <a:lnTo>
                  <a:pt x="158737" y="50800"/>
                </a:lnTo>
                <a:lnTo>
                  <a:pt x="139700" y="63500"/>
                </a:lnTo>
                <a:lnTo>
                  <a:pt x="123453" y="63500"/>
                </a:lnTo>
                <a:lnTo>
                  <a:pt x="111894" y="76200"/>
                </a:lnTo>
                <a:lnTo>
                  <a:pt x="99214" y="88900"/>
                </a:lnTo>
                <a:lnTo>
                  <a:pt x="79603" y="101600"/>
                </a:lnTo>
                <a:lnTo>
                  <a:pt x="67402" y="114300"/>
                </a:lnTo>
                <a:lnTo>
                  <a:pt x="56480" y="127000"/>
                </a:lnTo>
                <a:lnTo>
                  <a:pt x="44552" y="152400"/>
                </a:lnTo>
                <a:lnTo>
                  <a:pt x="29336" y="177800"/>
                </a:lnTo>
                <a:lnTo>
                  <a:pt x="20059" y="203200"/>
                </a:lnTo>
                <a:lnTo>
                  <a:pt x="16878" y="228600"/>
                </a:lnTo>
                <a:lnTo>
                  <a:pt x="17192" y="241300"/>
                </a:lnTo>
                <a:lnTo>
                  <a:pt x="18402" y="241300"/>
                </a:lnTo>
                <a:lnTo>
                  <a:pt x="18718" y="254000"/>
                </a:lnTo>
                <a:lnTo>
                  <a:pt x="18173" y="292100"/>
                </a:lnTo>
                <a:lnTo>
                  <a:pt x="16446" y="330200"/>
                </a:lnTo>
                <a:lnTo>
                  <a:pt x="11855" y="381000"/>
                </a:lnTo>
                <a:lnTo>
                  <a:pt x="9649" y="393700"/>
                </a:lnTo>
                <a:lnTo>
                  <a:pt x="8102" y="419100"/>
                </a:lnTo>
                <a:lnTo>
                  <a:pt x="8640" y="457200"/>
                </a:lnTo>
                <a:lnTo>
                  <a:pt x="10856" y="495300"/>
                </a:lnTo>
                <a:lnTo>
                  <a:pt x="11379" y="508000"/>
                </a:lnTo>
                <a:lnTo>
                  <a:pt x="11582" y="508000"/>
                </a:lnTo>
                <a:lnTo>
                  <a:pt x="10276" y="533400"/>
                </a:lnTo>
                <a:lnTo>
                  <a:pt x="7404" y="558800"/>
                </a:lnTo>
                <a:lnTo>
                  <a:pt x="4531" y="596900"/>
                </a:lnTo>
                <a:lnTo>
                  <a:pt x="3225" y="635000"/>
                </a:lnTo>
                <a:lnTo>
                  <a:pt x="12911" y="622300"/>
                </a:lnTo>
                <a:lnTo>
                  <a:pt x="34220" y="609600"/>
                </a:lnTo>
                <a:lnTo>
                  <a:pt x="64490" y="609600"/>
                </a:lnTo>
                <a:lnTo>
                  <a:pt x="61303" y="533400"/>
                </a:lnTo>
                <a:lnTo>
                  <a:pt x="60578" y="495300"/>
                </a:lnTo>
                <a:lnTo>
                  <a:pt x="60946" y="482600"/>
                </a:lnTo>
                <a:lnTo>
                  <a:pt x="61528" y="444500"/>
                </a:lnTo>
                <a:lnTo>
                  <a:pt x="61543" y="419100"/>
                </a:lnTo>
                <a:lnTo>
                  <a:pt x="60210" y="393700"/>
                </a:lnTo>
                <a:lnTo>
                  <a:pt x="57853" y="355600"/>
                </a:lnTo>
                <a:lnTo>
                  <a:pt x="57572" y="330200"/>
                </a:lnTo>
                <a:lnTo>
                  <a:pt x="58896" y="317500"/>
                </a:lnTo>
                <a:lnTo>
                  <a:pt x="61353" y="292100"/>
                </a:lnTo>
                <a:lnTo>
                  <a:pt x="64437" y="279400"/>
                </a:lnTo>
                <a:lnTo>
                  <a:pt x="67735" y="279400"/>
                </a:lnTo>
                <a:lnTo>
                  <a:pt x="70890" y="266700"/>
                </a:lnTo>
                <a:lnTo>
                  <a:pt x="73545" y="254000"/>
                </a:lnTo>
                <a:lnTo>
                  <a:pt x="79626" y="228600"/>
                </a:lnTo>
                <a:lnTo>
                  <a:pt x="88109" y="203200"/>
                </a:lnTo>
                <a:lnTo>
                  <a:pt x="98645" y="177800"/>
                </a:lnTo>
                <a:lnTo>
                  <a:pt x="110883" y="165100"/>
                </a:lnTo>
                <a:lnTo>
                  <a:pt x="126229" y="139700"/>
                </a:lnTo>
                <a:lnTo>
                  <a:pt x="144219" y="127000"/>
                </a:lnTo>
                <a:lnTo>
                  <a:pt x="161788" y="114300"/>
                </a:lnTo>
                <a:lnTo>
                  <a:pt x="175869" y="101600"/>
                </a:lnTo>
                <a:lnTo>
                  <a:pt x="186848" y="101600"/>
                </a:lnTo>
                <a:lnTo>
                  <a:pt x="197356" y="88900"/>
                </a:lnTo>
                <a:lnTo>
                  <a:pt x="264045" y="88900"/>
                </a:lnTo>
                <a:lnTo>
                  <a:pt x="267847" y="85710"/>
                </a:lnTo>
                <a:lnTo>
                  <a:pt x="255514" y="76200"/>
                </a:lnTo>
                <a:lnTo>
                  <a:pt x="248973" y="63500"/>
                </a:lnTo>
                <a:lnTo>
                  <a:pt x="252620" y="38100"/>
                </a:lnTo>
                <a:lnTo>
                  <a:pt x="263446" y="28343"/>
                </a:lnTo>
                <a:lnTo>
                  <a:pt x="259219" y="25400"/>
                </a:lnTo>
                <a:close/>
              </a:path>
              <a:path w="1703704" h="1689100">
                <a:moveTo>
                  <a:pt x="64490" y="609600"/>
                </a:moveTo>
                <a:lnTo>
                  <a:pt x="34220" y="609600"/>
                </a:lnTo>
                <a:lnTo>
                  <a:pt x="55528" y="622300"/>
                </a:lnTo>
                <a:lnTo>
                  <a:pt x="65214" y="635000"/>
                </a:lnTo>
                <a:lnTo>
                  <a:pt x="64490" y="609600"/>
                </a:lnTo>
                <a:close/>
              </a:path>
              <a:path w="1703704" h="1689100">
                <a:moveTo>
                  <a:pt x="1671720" y="444500"/>
                </a:moveTo>
                <a:lnTo>
                  <a:pt x="1650411" y="457200"/>
                </a:lnTo>
                <a:lnTo>
                  <a:pt x="1640725" y="469900"/>
                </a:lnTo>
                <a:lnTo>
                  <a:pt x="1640729" y="470087"/>
                </a:lnTo>
                <a:lnTo>
                  <a:pt x="1650293" y="482600"/>
                </a:lnTo>
                <a:lnTo>
                  <a:pt x="1671650" y="495300"/>
                </a:lnTo>
                <a:lnTo>
                  <a:pt x="1693006" y="482600"/>
                </a:lnTo>
                <a:lnTo>
                  <a:pt x="1699483" y="474126"/>
                </a:lnTo>
                <a:lnTo>
                  <a:pt x="1693028" y="457200"/>
                </a:lnTo>
                <a:lnTo>
                  <a:pt x="1671720" y="444500"/>
                </a:lnTo>
                <a:close/>
              </a:path>
              <a:path w="1703704" h="1689100">
                <a:moveTo>
                  <a:pt x="1699483" y="474126"/>
                </a:moveTo>
                <a:lnTo>
                  <a:pt x="1693006" y="482600"/>
                </a:lnTo>
                <a:lnTo>
                  <a:pt x="1671650" y="495300"/>
                </a:lnTo>
                <a:lnTo>
                  <a:pt x="1702060" y="495300"/>
                </a:lnTo>
                <a:lnTo>
                  <a:pt x="1702714" y="482600"/>
                </a:lnTo>
                <a:lnTo>
                  <a:pt x="1699483" y="474126"/>
                </a:lnTo>
                <a:close/>
              </a:path>
              <a:path w="1703704" h="1689100">
                <a:moveTo>
                  <a:pt x="1702307" y="444500"/>
                </a:moveTo>
                <a:lnTo>
                  <a:pt x="1671720" y="444500"/>
                </a:lnTo>
                <a:lnTo>
                  <a:pt x="1693028" y="457200"/>
                </a:lnTo>
                <a:lnTo>
                  <a:pt x="1699483" y="474126"/>
                </a:lnTo>
                <a:lnTo>
                  <a:pt x="1702714" y="469900"/>
                </a:lnTo>
                <a:lnTo>
                  <a:pt x="1702307" y="444500"/>
                </a:lnTo>
                <a:close/>
              </a:path>
              <a:path w="1703704" h="1689100">
                <a:moveTo>
                  <a:pt x="1580122" y="76200"/>
                </a:moveTo>
                <a:lnTo>
                  <a:pt x="1441140" y="76200"/>
                </a:lnTo>
                <a:lnTo>
                  <a:pt x="1455185" y="88900"/>
                </a:lnTo>
                <a:lnTo>
                  <a:pt x="1502642" y="88900"/>
                </a:lnTo>
                <a:lnTo>
                  <a:pt x="1520898" y="101600"/>
                </a:lnTo>
                <a:lnTo>
                  <a:pt x="1541024" y="114300"/>
                </a:lnTo>
                <a:lnTo>
                  <a:pt x="1562811" y="127000"/>
                </a:lnTo>
                <a:lnTo>
                  <a:pt x="1584169" y="139700"/>
                </a:lnTo>
                <a:lnTo>
                  <a:pt x="1602201" y="165100"/>
                </a:lnTo>
                <a:lnTo>
                  <a:pt x="1615655" y="203200"/>
                </a:lnTo>
                <a:lnTo>
                  <a:pt x="1623275" y="215900"/>
                </a:lnTo>
                <a:lnTo>
                  <a:pt x="1625816" y="215900"/>
                </a:lnTo>
                <a:lnTo>
                  <a:pt x="1628941" y="228600"/>
                </a:lnTo>
                <a:lnTo>
                  <a:pt x="1632335" y="241300"/>
                </a:lnTo>
                <a:lnTo>
                  <a:pt x="1635683" y="254000"/>
                </a:lnTo>
                <a:lnTo>
                  <a:pt x="1638607" y="279400"/>
                </a:lnTo>
                <a:lnTo>
                  <a:pt x="1640928" y="292100"/>
                </a:lnTo>
                <a:lnTo>
                  <a:pt x="1642659" y="304800"/>
                </a:lnTo>
                <a:lnTo>
                  <a:pt x="1643811" y="317500"/>
                </a:lnTo>
                <a:lnTo>
                  <a:pt x="1644223" y="342900"/>
                </a:lnTo>
                <a:lnTo>
                  <a:pt x="1641395" y="431800"/>
                </a:lnTo>
                <a:lnTo>
                  <a:pt x="1640585" y="469900"/>
                </a:lnTo>
                <a:lnTo>
                  <a:pt x="1640729" y="470087"/>
                </a:lnTo>
                <a:lnTo>
                  <a:pt x="1640725" y="469900"/>
                </a:lnTo>
                <a:lnTo>
                  <a:pt x="1650411" y="457200"/>
                </a:lnTo>
                <a:lnTo>
                  <a:pt x="1671720" y="444500"/>
                </a:lnTo>
                <a:lnTo>
                  <a:pt x="1702307" y="444500"/>
                </a:lnTo>
                <a:lnTo>
                  <a:pt x="1701331" y="406400"/>
                </a:lnTo>
                <a:lnTo>
                  <a:pt x="1699158" y="355600"/>
                </a:lnTo>
                <a:lnTo>
                  <a:pt x="1699045" y="330200"/>
                </a:lnTo>
                <a:lnTo>
                  <a:pt x="1700026" y="317500"/>
                </a:lnTo>
                <a:lnTo>
                  <a:pt x="1700110" y="292100"/>
                </a:lnTo>
                <a:lnTo>
                  <a:pt x="1697304" y="292100"/>
                </a:lnTo>
                <a:lnTo>
                  <a:pt x="1691584" y="266700"/>
                </a:lnTo>
                <a:lnTo>
                  <a:pt x="1685196" y="254000"/>
                </a:lnTo>
                <a:lnTo>
                  <a:pt x="1679582" y="228600"/>
                </a:lnTo>
                <a:lnTo>
                  <a:pt x="1676184" y="203200"/>
                </a:lnTo>
                <a:lnTo>
                  <a:pt x="1670125" y="190500"/>
                </a:lnTo>
                <a:lnTo>
                  <a:pt x="1657353" y="165100"/>
                </a:lnTo>
                <a:lnTo>
                  <a:pt x="1641804" y="139700"/>
                </a:lnTo>
                <a:lnTo>
                  <a:pt x="1627416" y="114300"/>
                </a:lnTo>
                <a:lnTo>
                  <a:pt x="1613168" y="101600"/>
                </a:lnTo>
                <a:lnTo>
                  <a:pt x="1592333" y="88900"/>
                </a:lnTo>
                <a:lnTo>
                  <a:pt x="1580122" y="76200"/>
                </a:lnTo>
                <a:close/>
              </a:path>
              <a:path w="1703704" h="1689100">
                <a:moveTo>
                  <a:pt x="403631" y="0"/>
                </a:moveTo>
                <a:lnTo>
                  <a:pt x="344325" y="0"/>
                </a:lnTo>
                <a:lnTo>
                  <a:pt x="323986" y="12700"/>
                </a:lnTo>
                <a:lnTo>
                  <a:pt x="302404" y="25400"/>
                </a:lnTo>
                <a:lnTo>
                  <a:pt x="266712" y="25400"/>
                </a:lnTo>
                <a:lnTo>
                  <a:pt x="263446" y="28343"/>
                </a:lnTo>
                <a:lnTo>
                  <a:pt x="277454" y="38100"/>
                </a:lnTo>
                <a:lnTo>
                  <a:pt x="283883" y="50800"/>
                </a:lnTo>
                <a:lnTo>
                  <a:pt x="279186" y="76200"/>
                </a:lnTo>
                <a:lnTo>
                  <a:pt x="267847" y="85710"/>
                </a:lnTo>
                <a:lnTo>
                  <a:pt x="271983" y="88900"/>
                </a:lnTo>
                <a:lnTo>
                  <a:pt x="325654" y="88900"/>
                </a:lnTo>
                <a:lnTo>
                  <a:pt x="346808" y="101600"/>
                </a:lnTo>
                <a:lnTo>
                  <a:pt x="384370" y="101600"/>
                </a:lnTo>
                <a:lnTo>
                  <a:pt x="370103" y="88900"/>
                </a:lnTo>
                <a:lnTo>
                  <a:pt x="362635" y="63500"/>
                </a:lnTo>
                <a:lnTo>
                  <a:pt x="364843" y="38100"/>
                </a:lnTo>
                <a:lnTo>
                  <a:pt x="376059" y="25400"/>
                </a:lnTo>
                <a:lnTo>
                  <a:pt x="376298" y="25235"/>
                </a:lnTo>
                <a:lnTo>
                  <a:pt x="388553" y="12700"/>
                </a:lnTo>
                <a:lnTo>
                  <a:pt x="403618" y="1280"/>
                </a:lnTo>
                <a:lnTo>
                  <a:pt x="403631" y="0"/>
                </a:lnTo>
                <a:close/>
              </a:path>
              <a:path w="1703704" h="1689100">
                <a:moveTo>
                  <a:pt x="376298" y="25235"/>
                </a:moveTo>
                <a:lnTo>
                  <a:pt x="376059" y="25400"/>
                </a:lnTo>
                <a:lnTo>
                  <a:pt x="364843" y="38100"/>
                </a:lnTo>
                <a:lnTo>
                  <a:pt x="362635" y="63500"/>
                </a:lnTo>
                <a:lnTo>
                  <a:pt x="370103" y="88900"/>
                </a:lnTo>
                <a:lnTo>
                  <a:pt x="384370" y="101600"/>
                </a:lnTo>
                <a:lnTo>
                  <a:pt x="403617" y="101600"/>
                </a:lnTo>
                <a:lnTo>
                  <a:pt x="403605" y="100347"/>
                </a:lnTo>
                <a:lnTo>
                  <a:pt x="388035" y="88900"/>
                </a:lnTo>
                <a:lnTo>
                  <a:pt x="376089" y="88900"/>
                </a:lnTo>
                <a:lnTo>
                  <a:pt x="369008" y="76200"/>
                </a:lnTo>
                <a:lnTo>
                  <a:pt x="366331" y="50800"/>
                </a:lnTo>
                <a:lnTo>
                  <a:pt x="368562" y="38100"/>
                </a:lnTo>
                <a:lnTo>
                  <a:pt x="376137" y="25400"/>
                </a:lnTo>
                <a:lnTo>
                  <a:pt x="376298" y="25235"/>
                </a:lnTo>
                <a:close/>
              </a:path>
              <a:path w="1703704" h="1689100">
                <a:moveTo>
                  <a:pt x="403605" y="100347"/>
                </a:moveTo>
                <a:lnTo>
                  <a:pt x="403617" y="101600"/>
                </a:lnTo>
                <a:lnTo>
                  <a:pt x="404075" y="101600"/>
                </a:lnTo>
                <a:lnTo>
                  <a:pt x="404071" y="100690"/>
                </a:lnTo>
                <a:lnTo>
                  <a:pt x="403605" y="100347"/>
                </a:lnTo>
                <a:close/>
              </a:path>
              <a:path w="1703704" h="1689100">
                <a:moveTo>
                  <a:pt x="404071" y="100690"/>
                </a:moveTo>
                <a:lnTo>
                  <a:pt x="404075" y="101600"/>
                </a:lnTo>
                <a:lnTo>
                  <a:pt x="404977" y="101600"/>
                </a:lnTo>
                <a:lnTo>
                  <a:pt x="404978" y="101358"/>
                </a:lnTo>
                <a:lnTo>
                  <a:pt x="404071" y="100690"/>
                </a:lnTo>
                <a:close/>
              </a:path>
              <a:path w="1703704" h="1689100">
                <a:moveTo>
                  <a:pt x="404978" y="101358"/>
                </a:moveTo>
                <a:lnTo>
                  <a:pt x="404977" y="101600"/>
                </a:lnTo>
                <a:lnTo>
                  <a:pt x="405307" y="101600"/>
                </a:lnTo>
                <a:lnTo>
                  <a:pt x="404978" y="101358"/>
                </a:lnTo>
                <a:close/>
              </a:path>
              <a:path w="1703704" h="1689100">
                <a:moveTo>
                  <a:pt x="405307" y="6934"/>
                </a:moveTo>
                <a:lnTo>
                  <a:pt x="404922" y="7140"/>
                </a:lnTo>
                <a:lnTo>
                  <a:pt x="404977" y="25400"/>
                </a:lnTo>
                <a:lnTo>
                  <a:pt x="404572" y="25400"/>
                </a:lnTo>
                <a:lnTo>
                  <a:pt x="404494" y="88900"/>
                </a:lnTo>
                <a:lnTo>
                  <a:pt x="405041" y="88900"/>
                </a:lnTo>
                <a:lnTo>
                  <a:pt x="404978" y="101358"/>
                </a:lnTo>
                <a:lnTo>
                  <a:pt x="405307" y="101600"/>
                </a:lnTo>
                <a:lnTo>
                  <a:pt x="405307" y="6934"/>
                </a:lnTo>
                <a:close/>
              </a:path>
              <a:path w="1703704" h="1689100">
                <a:moveTo>
                  <a:pt x="405371" y="6901"/>
                </a:moveTo>
                <a:lnTo>
                  <a:pt x="405307" y="101600"/>
                </a:lnTo>
                <a:lnTo>
                  <a:pt x="405490" y="87207"/>
                </a:lnTo>
                <a:lnTo>
                  <a:pt x="405371" y="6901"/>
                </a:lnTo>
                <a:close/>
              </a:path>
              <a:path w="1703704" h="1689100">
                <a:moveTo>
                  <a:pt x="438097" y="0"/>
                </a:moveTo>
                <a:lnTo>
                  <a:pt x="418325" y="0"/>
                </a:lnTo>
                <a:lnTo>
                  <a:pt x="405371" y="6901"/>
                </a:lnTo>
                <a:lnTo>
                  <a:pt x="405490" y="87207"/>
                </a:lnTo>
                <a:lnTo>
                  <a:pt x="405363" y="101600"/>
                </a:lnTo>
                <a:lnTo>
                  <a:pt x="444646" y="101600"/>
                </a:lnTo>
                <a:lnTo>
                  <a:pt x="461808" y="88900"/>
                </a:lnTo>
                <a:lnTo>
                  <a:pt x="525322" y="88900"/>
                </a:lnTo>
                <a:lnTo>
                  <a:pt x="526346" y="88127"/>
                </a:lnTo>
                <a:lnTo>
                  <a:pt x="510197" y="76200"/>
                </a:lnTo>
                <a:lnTo>
                  <a:pt x="504812" y="50800"/>
                </a:lnTo>
                <a:lnTo>
                  <a:pt x="511848" y="25400"/>
                </a:lnTo>
                <a:lnTo>
                  <a:pt x="524040" y="25400"/>
                </a:lnTo>
                <a:lnTo>
                  <a:pt x="478222" y="12700"/>
                </a:lnTo>
                <a:lnTo>
                  <a:pt x="453818" y="12700"/>
                </a:lnTo>
                <a:lnTo>
                  <a:pt x="438097" y="0"/>
                </a:lnTo>
                <a:close/>
              </a:path>
              <a:path w="1703704" h="1689100">
                <a:moveTo>
                  <a:pt x="405041" y="88900"/>
                </a:moveTo>
                <a:lnTo>
                  <a:pt x="404012" y="88900"/>
                </a:lnTo>
                <a:lnTo>
                  <a:pt x="404071" y="100690"/>
                </a:lnTo>
                <a:lnTo>
                  <a:pt x="404978" y="101358"/>
                </a:lnTo>
                <a:lnTo>
                  <a:pt x="405041" y="88900"/>
                </a:lnTo>
                <a:close/>
              </a:path>
              <a:path w="1703704" h="1689100">
                <a:moveTo>
                  <a:pt x="404046" y="7606"/>
                </a:moveTo>
                <a:lnTo>
                  <a:pt x="403552" y="7869"/>
                </a:lnTo>
                <a:lnTo>
                  <a:pt x="403482" y="86642"/>
                </a:lnTo>
                <a:lnTo>
                  <a:pt x="403605" y="100347"/>
                </a:lnTo>
                <a:lnTo>
                  <a:pt x="404071" y="100690"/>
                </a:lnTo>
                <a:lnTo>
                  <a:pt x="404012" y="88900"/>
                </a:lnTo>
                <a:lnTo>
                  <a:pt x="404456" y="88900"/>
                </a:lnTo>
                <a:lnTo>
                  <a:pt x="404382" y="25400"/>
                </a:lnTo>
                <a:lnTo>
                  <a:pt x="404037" y="25400"/>
                </a:lnTo>
                <a:lnTo>
                  <a:pt x="404046" y="7606"/>
                </a:lnTo>
                <a:close/>
              </a:path>
              <a:path w="1703704" h="1689100">
                <a:moveTo>
                  <a:pt x="403552" y="7869"/>
                </a:moveTo>
                <a:lnTo>
                  <a:pt x="368562" y="38100"/>
                </a:lnTo>
                <a:lnTo>
                  <a:pt x="366331" y="50800"/>
                </a:lnTo>
                <a:lnTo>
                  <a:pt x="369008" y="76200"/>
                </a:lnTo>
                <a:lnTo>
                  <a:pt x="376089" y="88900"/>
                </a:lnTo>
                <a:lnTo>
                  <a:pt x="388035" y="88900"/>
                </a:lnTo>
                <a:lnTo>
                  <a:pt x="403605" y="100347"/>
                </a:lnTo>
                <a:lnTo>
                  <a:pt x="403482" y="86642"/>
                </a:lnTo>
                <a:lnTo>
                  <a:pt x="403552" y="7869"/>
                </a:lnTo>
                <a:close/>
              </a:path>
              <a:path w="1703704" h="1689100">
                <a:moveTo>
                  <a:pt x="404475" y="86642"/>
                </a:moveTo>
                <a:lnTo>
                  <a:pt x="404456" y="88900"/>
                </a:lnTo>
                <a:lnTo>
                  <a:pt x="404475" y="86642"/>
                </a:lnTo>
                <a:close/>
              </a:path>
              <a:path w="1703704" h="1689100">
                <a:moveTo>
                  <a:pt x="1049032" y="25400"/>
                </a:moveTo>
                <a:lnTo>
                  <a:pt x="541147" y="25400"/>
                </a:lnTo>
                <a:lnTo>
                  <a:pt x="547298" y="50800"/>
                </a:lnTo>
                <a:lnTo>
                  <a:pt x="542140" y="76200"/>
                </a:lnTo>
                <a:lnTo>
                  <a:pt x="526346" y="88127"/>
                </a:lnTo>
                <a:lnTo>
                  <a:pt x="527392" y="88900"/>
                </a:lnTo>
                <a:lnTo>
                  <a:pt x="553169" y="88900"/>
                </a:lnTo>
                <a:lnTo>
                  <a:pt x="571241" y="76200"/>
                </a:lnTo>
                <a:lnTo>
                  <a:pt x="1241605" y="76200"/>
                </a:lnTo>
                <a:lnTo>
                  <a:pt x="1235748" y="50800"/>
                </a:lnTo>
                <a:lnTo>
                  <a:pt x="1238343" y="38100"/>
                </a:lnTo>
                <a:lnTo>
                  <a:pt x="1074321" y="38100"/>
                </a:lnTo>
                <a:lnTo>
                  <a:pt x="1049032" y="25400"/>
                </a:lnTo>
                <a:close/>
              </a:path>
              <a:path w="1703704" h="1689100">
                <a:moveTo>
                  <a:pt x="1109319" y="76200"/>
                </a:moveTo>
                <a:lnTo>
                  <a:pt x="978001" y="76200"/>
                </a:lnTo>
                <a:lnTo>
                  <a:pt x="1005294" y="88900"/>
                </a:lnTo>
                <a:lnTo>
                  <a:pt x="1089482" y="88900"/>
                </a:lnTo>
                <a:lnTo>
                  <a:pt x="1109319" y="76200"/>
                </a:lnTo>
                <a:close/>
              </a:path>
              <a:path w="1703704" h="1689100">
                <a:moveTo>
                  <a:pt x="1241605" y="76200"/>
                </a:moveTo>
                <a:lnTo>
                  <a:pt x="1109319" y="76200"/>
                </a:lnTo>
                <a:lnTo>
                  <a:pt x="1128807" y="88900"/>
                </a:lnTo>
                <a:lnTo>
                  <a:pt x="1253794" y="88900"/>
                </a:lnTo>
                <a:lnTo>
                  <a:pt x="1256430" y="87207"/>
                </a:lnTo>
                <a:lnTo>
                  <a:pt x="1241605" y="76200"/>
                </a:lnTo>
                <a:close/>
              </a:path>
              <a:path w="1703704" h="1689100">
                <a:moveTo>
                  <a:pt x="1470608" y="25400"/>
                </a:moveTo>
                <a:lnTo>
                  <a:pt x="1274011" y="25400"/>
                </a:lnTo>
                <a:lnTo>
                  <a:pt x="1280525" y="50800"/>
                </a:lnTo>
                <a:lnTo>
                  <a:pt x="1273575" y="76200"/>
                </a:lnTo>
                <a:lnTo>
                  <a:pt x="1256430" y="87207"/>
                </a:lnTo>
                <a:lnTo>
                  <a:pt x="1258709" y="88900"/>
                </a:lnTo>
                <a:lnTo>
                  <a:pt x="1278715" y="88900"/>
                </a:lnTo>
                <a:lnTo>
                  <a:pt x="1295363" y="76200"/>
                </a:lnTo>
                <a:lnTo>
                  <a:pt x="1580122" y="76200"/>
                </a:lnTo>
                <a:lnTo>
                  <a:pt x="1567910" y="63500"/>
                </a:lnTo>
                <a:lnTo>
                  <a:pt x="1518302" y="38100"/>
                </a:lnTo>
                <a:lnTo>
                  <a:pt x="1493823" y="38100"/>
                </a:lnTo>
                <a:lnTo>
                  <a:pt x="1470608" y="25400"/>
                </a:lnTo>
                <a:close/>
              </a:path>
              <a:path w="1703704" h="1689100">
                <a:moveTo>
                  <a:pt x="1380162" y="76200"/>
                </a:moveTo>
                <a:lnTo>
                  <a:pt x="1311689" y="76200"/>
                </a:lnTo>
                <a:lnTo>
                  <a:pt x="1330731" y="88900"/>
                </a:lnTo>
                <a:lnTo>
                  <a:pt x="1354338" y="88900"/>
                </a:lnTo>
                <a:lnTo>
                  <a:pt x="1380162" y="76200"/>
                </a:lnTo>
                <a:close/>
              </a:path>
              <a:path w="1703704" h="1689100">
                <a:moveTo>
                  <a:pt x="541147" y="25400"/>
                </a:moveTo>
                <a:lnTo>
                  <a:pt x="511848" y="25400"/>
                </a:lnTo>
                <a:lnTo>
                  <a:pt x="504812" y="50800"/>
                </a:lnTo>
                <a:lnTo>
                  <a:pt x="510197" y="76200"/>
                </a:lnTo>
                <a:lnTo>
                  <a:pt x="526346" y="88127"/>
                </a:lnTo>
                <a:lnTo>
                  <a:pt x="542140" y="76200"/>
                </a:lnTo>
                <a:lnTo>
                  <a:pt x="547298" y="50800"/>
                </a:lnTo>
                <a:lnTo>
                  <a:pt x="541147" y="25400"/>
                </a:lnTo>
                <a:close/>
              </a:path>
              <a:path w="1703704" h="1689100">
                <a:moveTo>
                  <a:pt x="1274011" y="25400"/>
                </a:moveTo>
                <a:lnTo>
                  <a:pt x="1240939" y="25400"/>
                </a:lnTo>
                <a:lnTo>
                  <a:pt x="1235748" y="50800"/>
                </a:lnTo>
                <a:lnTo>
                  <a:pt x="1241605" y="76200"/>
                </a:lnTo>
                <a:lnTo>
                  <a:pt x="1256430" y="87207"/>
                </a:lnTo>
                <a:lnTo>
                  <a:pt x="1273575" y="76200"/>
                </a:lnTo>
                <a:lnTo>
                  <a:pt x="1280525" y="50800"/>
                </a:lnTo>
                <a:lnTo>
                  <a:pt x="1274011" y="25400"/>
                </a:lnTo>
                <a:close/>
              </a:path>
              <a:path w="1703704" h="1689100">
                <a:moveTo>
                  <a:pt x="404572" y="25400"/>
                </a:moveTo>
                <a:lnTo>
                  <a:pt x="404382" y="25400"/>
                </a:lnTo>
                <a:lnTo>
                  <a:pt x="404366" y="63500"/>
                </a:lnTo>
                <a:lnTo>
                  <a:pt x="404475" y="86642"/>
                </a:lnTo>
                <a:lnTo>
                  <a:pt x="404583" y="63500"/>
                </a:lnTo>
                <a:lnTo>
                  <a:pt x="404572" y="25400"/>
                </a:lnTo>
                <a:close/>
              </a:path>
              <a:path w="1703704" h="1689100">
                <a:moveTo>
                  <a:pt x="263446" y="28343"/>
                </a:moveTo>
                <a:lnTo>
                  <a:pt x="252620" y="38100"/>
                </a:lnTo>
                <a:lnTo>
                  <a:pt x="248973" y="63500"/>
                </a:lnTo>
                <a:lnTo>
                  <a:pt x="255514" y="76200"/>
                </a:lnTo>
                <a:lnTo>
                  <a:pt x="267847" y="85710"/>
                </a:lnTo>
                <a:lnTo>
                  <a:pt x="279186" y="76200"/>
                </a:lnTo>
                <a:lnTo>
                  <a:pt x="283883" y="50800"/>
                </a:lnTo>
                <a:lnTo>
                  <a:pt x="277454" y="38100"/>
                </a:lnTo>
                <a:lnTo>
                  <a:pt x="263446" y="28343"/>
                </a:lnTo>
                <a:close/>
              </a:path>
              <a:path w="1703704" h="1689100">
                <a:moveTo>
                  <a:pt x="1240939" y="25400"/>
                </a:moveTo>
                <a:lnTo>
                  <a:pt x="1134465" y="25400"/>
                </a:lnTo>
                <a:lnTo>
                  <a:pt x="1115253" y="38100"/>
                </a:lnTo>
                <a:lnTo>
                  <a:pt x="1238343" y="38100"/>
                </a:lnTo>
                <a:lnTo>
                  <a:pt x="1240939" y="25400"/>
                </a:lnTo>
                <a:close/>
              </a:path>
              <a:path w="1703704" h="1689100">
                <a:moveTo>
                  <a:pt x="404922" y="7140"/>
                </a:moveTo>
                <a:lnTo>
                  <a:pt x="404046" y="7606"/>
                </a:lnTo>
                <a:lnTo>
                  <a:pt x="404037" y="25400"/>
                </a:lnTo>
                <a:lnTo>
                  <a:pt x="404977" y="25400"/>
                </a:lnTo>
                <a:lnTo>
                  <a:pt x="404922" y="7140"/>
                </a:lnTo>
                <a:close/>
              </a:path>
              <a:path w="1703704" h="1689100">
                <a:moveTo>
                  <a:pt x="774128" y="12700"/>
                </a:moveTo>
                <a:lnTo>
                  <a:pt x="753488" y="25400"/>
                </a:lnTo>
                <a:lnTo>
                  <a:pt x="799905" y="25400"/>
                </a:lnTo>
                <a:lnTo>
                  <a:pt x="774128" y="12700"/>
                </a:lnTo>
                <a:close/>
              </a:path>
              <a:path w="1703704" h="1689100">
                <a:moveTo>
                  <a:pt x="403618" y="1280"/>
                </a:moveTo>
                <a:lnTo>
                  <a:pt x="388553" y="12700"/>
                </a:lnTo>
                <a:lnTo>
                  <a:pt x="376298" y="25235"/>
                </a:lnTo>
                <a:lnTo>
                  <a:pt x="394486" y="12700"/>
                </a:lnTo>
                <a:lnTo>
                  <a:pt x="403552" y="7869"/>
                </a:lnTo>
                <a:lnTo>
                  <a:pt x="403618" y="1280"/>
                </a:lnTo>
                <a:close/>
              </a:path>
              <a:path w="1703704" h="1689100">
                <a:moveTo>
                  <a:pt x="404050" y="953"/>
                </a:moveTo>
                <a:lnTo>
                  <a:pt x="403618" y="1280"/>
                </a:lnTo>
                <a:lnTo>
                  <a:pt x="403552" y="7869"/>
                </a:lnTo>
                <a:lnTo>
                  <a:pt x="404046" y="7606"/>
                </a:lnTo>
                <a:lnTo>
                  <a:pt x="404050" y="953"/>
                </a:lnTo>
                <a:close/>
              </a:path>
              <a:path w="1703704" h="1689100">
                <a:moveTo>
                  <a:pt x="404902" y="307"/>
                </a:moveTo>
                <a:lnTo>
                  <a:pt x="404050" y="953"/>
                </a:lnTo>
                <a:lnTo>
                  <a:pt x="404046" y="7606"/>
                </a:lnTo>
                <a:lnTo>
                  <a:pt x="404922" y="7140"/>
                </a:lnTo>
                <a:lnTo>
                  <a:pt x="404902" y="307"/>
                </a:lnTo>
                <a:close/>
              </a:path>
              <a:path w="1703704" h="1689100">
                <a:moveTo>
                  <a:pt x="405307" y="0"/>
                </a:moveTo>
                <a:lnTo>
                  <a:pt x="404902" y="307"/>
                </a:lnTo>
                <a:lnTo>
                  <a:pt x="404922" y="7140"/>
                </a:lnTo>
                <a:lnTo>
                  <a:pt x="405307" y="6934"/>
                </a:lnTo>
                <a:lnTo>
                  <a:pt x="405307" y="0"/>
                </a:lnTo>
                <a:close/>
              </a:path>
              <a:path w="1703704" h="1689100">
                <a:moveTo>
                  <a:pt x="405313" y="0"/>
                </a:moveTo>
                <a:lnTo>
                  <a:pt x="405307" y="6934"/>
                </a:lnTo>
                <a:lnTo>
                  <a:pt x="405313" y="0"/>
                </a:lnTo>
                <a:close/>
              </a:path>
              <a:path w="1703704" h="1689100">
                <a:moveTo>
                  <a:pt x="404050" y="0"/>
                </a:moveTo>
                <a:lnTo>
                  <a:pt x="403631" y="0"/>
                </a:lnTo>
                <a:lnTo>
                  <a:pt x="403618" y="1280"/>
                </a:lnTo>
                <a:lnTo>
                  <a:pt x="404050" y="953"/>
                </a:lnTo>
                <a:lnTo>
                  <a:pt x="404050" y="0"/>
                </a:lnTo>
                <a:close/>
              </a:path>
              <a:path w="1703704" h="1689100">
                <a:moveTo>
                  <a:pt x="404901" y="0"/>
                </a:moveTo>
                <a:lnTo>
                  <a:pt x="404050" y="0"/>
                </a:lnTo>
                <a:lnTo>
                  <a:pt x="404050" y="953"/>
                </a:lnTo>
                <a:lnTo>
                  <a:pt x="404902" y="307"/>
                </a:lnTo>
                <a:lnTo>
                  <a:pt x="404901" y="0"/>
                </a:lnTo>
                <a:close/>
              </a:path>
              <a:path w="1703704" h="1689100">
                <a:moveTo>
                  <a:pt x="405307" y="0"/>
                </a:moveTo>
                <a:lnTo>
                  <a:pt x="404901" y="0"/>
                </a:lnTo>
                <a:lnTo>
                  <a:pt x="404902" y="307"/>
                </a:lnTo>
                <a:lnTo>
                  <a:pt x="405307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60980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10771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41930" y="3967518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41930" y="520451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32252" y="4096437"/>
            <a:ext cx="698512" cy="8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680700" y="4256630"/>
            <a:ext cx="952500" cy="680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05423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355214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86373" y="3967518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86373" y="520451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83753" y="4157929"/>
            <a:ext cx="698461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78397" y="4157887"/>
            <a:ext cx="959802" cy="680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5920" y="6367480"/>
            <a:ext cx="684479" cy="36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42558" y="6203987"/>
            <a:ext cx="492769" cy="560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01667" y="5487936"/>
            <a:ext cx="497252" cy="6044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65238" y="5499100"/>
            <a:ext cx="683361" cy="4800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69000" y="6896100"/>
            <a:ext cx="493659" cy="493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64300" y="6872715"/>
            <a:ext cx="673100" cy="48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17092" y="6964062"/>
            <a:ext cx="899807" cy="351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42584" y="5509882"/>
            <a:ext cx="492769" cy="560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3330" y="6228982"/>
            <a:ext cx="656055" cy="5105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01667" y="8250548"/>
            <a:ext cx="497252" cy="6044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42913" y="7649746"/>
            <a:ext cx="684987" cy="363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53100" y="8310664"/>
            <a:ext cx="673100" cy="4842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01791" y="7627163"/>
            <a:ext cx="492769" cy="560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03671" y="6894779"/>
            <a:ext cx="492769" cy="560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350407" y="6298209"/>
            <a:ext cx="2950210" cy="1237615"/>
          </a:xfrm>
          <a:prstGeom prst="rect">
            <a:avLst/>
          </a:prstGeom>
          <a:ln w="38100">
            <a:solidFill>
              <a:srgbClr val="164F86"/>
            </a:solidFill>
          </a:ln>
        </p:spPr>
        <p:txBody>
          <a:bodyPr vert="horz" wrap="square" lIns="0" tIns="3181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505"/>
              </a:spcBef>
            </a:pPr>
            <a:r>
              <a:rPr sz="3300" spc="15" dirty="0">
                <a:latin typeface="Verdana"/>
                <a:cs typeface="Verdana"/>
              </a:rPr>
              <a:t>2/3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5423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55214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86373" y="3967518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86373" y="520451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83753" y="4157929"/>
            <a:ext cx="698461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03300" y="39243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78397" y="4157887"/>
            <a:ext cx="959802" cy="680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8700" y="2057400"/>
            <a:ext cx="37706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Drop </a:t>
            </a: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5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  </a:t>
            </a:r>
            <a:r>
              <a:rPr sz="3000" spc="45" dirty="0">
                <a:latin typeface="Verdana"/>
                <a:cs typeface="Verdana"/>
              </a:rPr>
              <a:t>support </a:t>
            </a:r>
            <a:r>
              <a:rPr sz="3000" spc="80" dirty="0">
                <a:latin typeface="Verdana"/>
                <a:cs typeface="Verdana"/>
              </a:rPr>
              <a:t>below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28376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86463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4551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02652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60739" y="215351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09326" y="2172563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83602" y="2172563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09326" y="3409556"/>
            <a:ext cx="2554605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83602" y="3409556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06977" y="2197088"/>
            <a:ext cx="698512" cy="8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96700" y="2265831"/>
            <a:ext cx="838057" cy="449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49285" y="2397328"/>
            <a:ext cx="692205" cy="787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64800" y="2628900"/>
            <a:ext cx="959404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01134" y="2227922"/>
            <a:ext cx="692205" cy="787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8600" y="2565400"/>
            <a:ext cx="952500" cy="6800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28700" y="4089400"/>
            <a:ext cx="38195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From </a:t>
            </a:r>
            <a:r>
              <a:rPr sz="3000" spc="20" dirty="0">
                <a:latin typeface="Verdana"/>
                <a:cs typeface="Verdana"/>
              </a:rPr>
              <a:t>each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59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set,  </a:t>
            </a:r>
            <a:r>
              <a:rPr sz="3000" dirty="0">
                <a:latin typeface="Verdana"/>
                <a:cs typeface="Verdana"/>
              </a:rPr>
              <a:t>generate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rules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60980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10771" y="394846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41930" y="3967518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41930" y="520451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32252" y="4096437"/>
            <a:ext cx="698512" cy="8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753600" y="4025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680700" y="4256630"/>
            <a:ext cx="952500" cy="680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28700" y="6096000"/>
            <a:ext cx="33248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Verdana"/>
                <a:cs typeface="Verdana"/>
              </a:rPr>
              <a:t>Keep </a:t>
            </a:r>
            <a:r>
              <a:rPr sz="3000" spc="-20" dirty="0">
                <a:latin typeface="Verdana"/>
                <a:cs typeface="Verdana"/>
              </a:rPr>
              <a:t>rules </a:t>
            </a:r>
            <a:r>
              <a:rPr sz="3000" spc="40" dirty="0">
                <a:latin typeface="Verdana"/>
                <a:cs typeface="Verdana"/>
              </a:rPr>
              <a:t>with</a:t>
            </a:r>
            <a:r>
              <a:rPr sz="3000" spc="-54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  </a:t>
            </a:r>
            <a:r>
              <a:rPr sz="3000" spc="55" dirty="0">
                <a:latin typeface="Verdana"/>
                <a:cs typeface="Verdana"/>
              </a:rPr>
              <a:t>confidence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06617" y="573886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56408" y="573886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87567" y="5757913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7567" y="6994906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7877" y="5886830"/>
            <a:ext cx="698512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010400" y="58166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24800" y="6047025"/>
            <a:ext cx="960332" cy="680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6617" y="7224877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56408" y="7224877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87567" y="7243927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87567" y="848092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4921" y="7434327"/>
            <a:ext cx="698512" cy="84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04100" y="7200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79578" y="7434294"/>
            <a:ext cx="959421" cy="680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391390" y="5743422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341181" y="5743422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372340" y="5762472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372340" y="6999465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284200" y="58166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4211300" y="6057900"/>
            <a:ext cx="9525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05423" y="7224877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355214" y="7224877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386373" y="7243927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386373" y="848092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703300" y="7200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578397" y="7434294"/>
            <a:ext cx="959802" cy="680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448606" y="7466139"/>
            <a:ext cx="692205" cy="787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622600" y="5984697"/>
            <a:ext cx="692205" cy="787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49003" y="5743422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198794" y="5743422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29953" y="5762472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29953" y="6999465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363200" y="58166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360713" y="6149314"/>
            <a:ext cx="837387" cy="449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49003" y="7224877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198794" y="7224877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29953" y="7243927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29953" y="848092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0363200" y="7200900"/>
            <a:ext cx="75882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229937" y="7635244"/>
            <a:ext cx="835063" cy="449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140231" y="6042647"/>
            <a:ext cx="692205" cy="787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33903" y="7466139"/>
            <a:ext cx="692208" cy="787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0304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03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75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1800" y="5600191"/>
            <a:ext cx="4024629" cy="1969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7628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50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09270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9270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9554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5549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2778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9600" y="5678932"/>
            <a:ext cx="4024629" cy="19411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3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0" y="4051300"/>
            <a:ext cx="4647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/>
                <a:cs typeface="Verdana"/>
              </a:rPr>
              <a:t>Compute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support</a:t>
            </a:r>
            <a:r>
              <a:rPr sz="3000" spc="-56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set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5781" y="272402"/>
          <a:ext cx="5021580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53975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3272" y="403821"/>
            <a:ext cx="698512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9922" y="427266"/>
            <a:ext cx="692205" cy="78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1000" y="562442"/>
            <a:ext cx="964930" cy="517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7362" y="482600"/>
            <a:ext cx="960437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8700" y="2146300"/>
            <a:ext cx="532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Find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all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possible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3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93152" y="1786699"/>
          <a:ext cx="8349613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345400" y="1861198"/>
            <a:ext cx="692205" cy="78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51888" y="2199689"/>
            <a:ext cx="833412" cy="4490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3504" y="1830273"/>
            <a:ext cx="698512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24775" y="1830273"/>
            <a:ext cx="698512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88800" y="2084129"/>
            <a:ext cx="959849" cy="68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88233" y="2030615"/>
            <a:ext cx="692208" cy="78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58138" y="2030615"/>
            <a:ext cx="692150" cy="78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75410" y="2084129"/>
            <a:ext cx="961132" cy="68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00300" y="2199689"/>
            <a:ext cx="835809" cy="4490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85251" y="5404739"/>
          <a:ext cx="3695064" cy="341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807957" y="6337300"/>
            <a:ext cx="684542" cy="364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4604" y="6170472"/>
            <a:ext cx="492773" cy="560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3716" y="5454434"/>
            <a:ext cx="497252" cy="6044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7287" y="5461377"/>
            <a:ext cx="683412" cy="482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1100" y="6861405"/>
            <a:ext cx="493608" cy="4918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6400" y="6845300"/>
            <a:ext cx="673100" cy="478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9141" y="6934200"/>
            <a:ext cx="899858" cy="3530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24633" y="5476379"/>
            <a:ext cx="492769" cy="5605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5379" y="6197600"/>
            <a:ext cx="656055" cy="5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3716" y="8217044"/>
            <a:ext cx="497252" cy="604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4949" y="7620000"/>
            <a:ext cx="685050" cy="364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35200" y="8280400"/>
            <a:ext cx="673100" cy="4810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3841" y="7593660"/>
            <a:ext cx="492769" cy="5605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85721" y="6861276"/>
            <a:ext cx="492769" cy="5605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67830" y="5183096"/>
            <a:ext cx="1548196" cy="1511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689850" y="3867150"/>
          <a:ext cx="8349613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700" y="4051300"/>
            <a:ext cx="4647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Verdana"/>
                <a:cs typeface="Verdana"/>
              </a:rPr>
              <a:t>Compute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support</a:t>
            </a:r>
            <a:r>
              <a:rPr sz="3000" spc="-565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of  </a:t>
            </a:r>
            <a:r>
              <a:rPr sz="3000" spc="20" dirty="0">
                <a:latin typeface="Verdana"/>
                <a:cs typeface="Verdana"/>
              </a:rPr>
              <a:t>each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set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5781" y="272402"/>
          <a:ext cx="5021580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53975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3272" y="403821"/>
            <a:ext cx="698512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9922" y="427266"/>
            <a:ext cx="692205" cy="78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1000" y="562442"/>
            <a:ext cx="964930" cy="517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7362" y="482600"/>
            <a:ext cx="960437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8700" y="2146300"/>
            <a:ext cx="532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Verdana"/>
                <a:cs typeface="Verdana"/>
              </a:rPr>
              <a:t>Find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all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possible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3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item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sets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93152" y="1786699"/>
          <a:ext cx="8349613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345400" y="1861198"/>
            <a:ext cx="692205" cy="78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51888" y="2199689"/>
            <a:ext cx="833412" cy="4490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3504" y="1830273"/>
            <a:ext cx="698512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24775" y="1830273"/>
            <a:ext cx="698512" cy="84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88800" y="2084129"/>
            <a:ext cx="959849" cy="68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88233" y="2030615"/>
            <a:ext cx="692208" cy="78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58138" y="2030615"/>
            <a:ext cx="692150" cy="78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75410" y="2084129"/>
            <a:ext cx="961132" cy="680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00300" y="2199689"/>
            <a:ext cx="835809" cy="4490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63000" y="4290161"/>
            <a:ext cx="5524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latin typeface="Verdana"/>
                <a:cs typeface="Verdana"/>
              </a:rPr>
              <a:t>0</a:t>
            </a:r>
            <a:r>
              <a:rPr sz="2400" spc="10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95100" y="4290161"/>
            <a:ext cx="4635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245" dirty="0">
                <a:latin typeface="Verdana"/>
                <a:cs typeface="Verdana"/>
              </a:rPr>
              <a:t>1</a:t>
            </a:r>
            <a:r>
              <a:rPr sz="2400" spc="-22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89100" y="4290161"/>
            <a:ext cx="552450" cy="391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30" dirty="0">
                <a:latin typeface="Verdana"/>
                <a:cs typeface="Verdana"/>
              </a:rPr>
              <a:t>0</a:t>
            </a:r>
            <a:r>
              <a:rPr sz="2400" spc="105" dirty="0">
                <a:latin typeface="Verdana"/>
                <a:cs typeface="Verdana"/>
              </a:rPr>
              <a:t>/</a:t>
            </a:r>
            <a:r>
              <a:rPr sz="2400" spc="-35" dirty="0"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700" y="6121400"/>
            <a:ext cx="377062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/>
                <a:cs typeface="Verdana"/>
              </a:rPr>
              <a:t>Drop </a:t>
            </a:r>
            <a:r>
              <a:rPr sz="3000" spc="-5" dirty="0">
                <a:latin typeface="Verdana"/>
                <a:cs typeface="Verdana"/>
              </a:rPr>
              <a:t>item </a:t>
            </a:r>
            <a:r>
              <a:rPr sz="3000" spc="-15" dirty="0">
                <a:latin typeface="Verdana"/>
                <a:cs typeface="Verdana"/>
              </a:rPr>
              <a:t>sets</a:t>
            </a:r>
            <a:r>
              <a:rPr sz="3000" spc="-575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with  </a:t>
            </a:r>
            <a:r>
              <a:rPr sz="3000" spc="45" dirty="0">
                <a:latin typeface="Verdana"/>
                <a:cs typeface="Verdana"/>
              </a:rPr>
              <a:t>support </a:t>
            </a:r>
            <a:r>
              <a:rPr sz="3000" spc="80" dirty="0">
                <a:latin typeface="Verdana"/>
                <a:cs typeface="Verdana"/>
              </a:rPr>
              <a:t>below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35" dirty="0">
                <a:latin typeface="Verdana"/>
                <a:cs typeface="Verdana"/>
              </a:rPr>
              <a:t>minimum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threshold</a:t>
            </a:r>
            <a:endParaRPr sz="3000">
              <a:latin typeface="Verdana"/>
              <a:cs typeface="Verdan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689850" y="3867150"/>
          <a:ext cx="8349613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6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</a:pPr>
                      <a:r>
                        <a:rPr sz="2400" spc="-170" dirty="0">
                          <a:latin typeface="Verdana"/>
                          <a:cs typeface="Verdana"/>
                        </a:rPr>
                        <a:t>1/5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2400" spc="65" dirty="0">
                          <a:latin typeface="Verdana"/>
                          <a:cs typeface="Verdana"/>
                        </a:rPr>
                        <a:t>0/5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9664700" y="6464300"/>
            <a:ext cx="444563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90" dirty="0">
                <a:solidFill>
                  <a:srgbClr val="F15B2A"/>
                </a:solidFill>
                <a:latin typeface="Verdana"/>
                <a:cs typeface="Verdana"/>
              </a:rPr>
              <a:t>Algorithm</a:t>
            </a:r>
            <a:r>
              <a:rPr sz="4300" spc="-28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stops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Apriori</a:t>
            </a:r>
            <a:r>
              <a:rPr spc="50" dirty="0"/>
              <a:t> </a:t>
            </a:r>
            <a:r>
              <a:rPr spc="38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4560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1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196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619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0304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0304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7532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1800" y="5600191"/>
            <a:ext cx="4024629" cy="19691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7628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50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09270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9270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95549" y="4891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5549" y="489140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2778" y="5352059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9600" y="5678932"/>
            <a:ext cx="4024629" cy="19411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3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  <a:p>
            <a:pPr marL="469900" marR="407670">
              <a:lnSpc>
                <a:spcPct val="100000"/>
              </a:lnSpc>
              <a:spcBef>
                <a:spcPts val="800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2000" spc="-5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01477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52100" y="2872232"/>
            <a:ext cx="340042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3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z="2400" spc="-3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2000" spc="-114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43109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43106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4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4400" y="2565400"/>
            <a:ext cx="682117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00" dirty="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3200" spc="-81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000000"/>
                </a:solidFill>
                <a:latin typeface="Verdana"/>
                <a:cs typeface="Verdana"/>
              </a:rPr>
              <a:t>association 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rules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in </a:t>
            </a:r>
            <a:r>
              <a:rPr sz="3200" spc="-45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bakery  </a:t>
            </a:r>
            <a:r>
              <a:rPr sz="3200" spc="15" dirty="0">
                <a:solidFill>
                  <a:srgbClr val="000000"/>
                </a:solidFill>
                <a:latin typeface="Verdana"/>
                <a:cs typeface="Verdana"/>
              </a:rPr>
              <a:t>dataset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647700"/>
            <a:ext cx="10423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Association </a:t>
            </a:r>
            <a:r>
              <a:rPr spc="105" dirty="0"/>
              <a:t>Rules </a:t>
            </a:r>
            <a:r>
              <a:rPr spc="355" dirty="0"/>
              <a:t>for </a:t>
            </a:r>
            <a:r>
              <a:rPr spc="229" dirty="0"/>
              <a:t>Bakery</a:t>
            </a:r>
            <a:r>
              <a:rPr spc="-335" dirty="0"/>
              <a:t> </a:t>
            </a:r>
            <a:r>
              <a:rPr spc="235" dirty="0"/>
              <a:t>Items</a:t>
            </a:r>
          </a:p>
        </p:txBody>
      </p:sp>
      <p:sp>
        <p:nvSpPr>
          <p:cNvPr id="3" name="object 3"/>
          <p:cNvSpPr/>
          <p:nvPr/>
        </p:nvSpPr>
        <p:spPr>
          <a:xfrm>
            <a:off x="941830" y="5029936"/>
            <a:ext cx="1339596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0592" y="49249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09" y="0"/>
                </a:moveTo>
                <a:lnTo>
                  <a:pt x="79836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36" y="246663"/>
                </a:lnTo>
                <a:lnTo>
                  <a:pt x="128009" y="256038"/>
                </a:lnTo>
                <a:lnTo>
                  <a:pt x="176182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2" y="9374"/>
                </a:lnTo>
                <a:lnTo>
                  <a:pt x="12800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0592" y="492492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808" y="5385561"/>
            <a:ext cx="4280535" cy="2390775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32500" y="6070091"/>
            <a:ext cx="3662045" cy="15627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Compute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2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support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919"/>
              </a:spcBef>
            </a:pPr>
            <a:r>
              <a:rPr sz="2000" spc="-15" dirty="0">
                <a:solidFill>
                  <a:srgbClr val="4D4D4D"/>
                </a:solidFill>
                <a:latin typeface="Verdana"/>
                <a:cs typeface="Verdana"/>
              </a:rPr>
              <a:t>Set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up </a:t>
            </a:r>
            <a:r>
              <a:rPr sz="2000" spc="-30" dirty="0">
                <a:solidFill>
                  <a:srgbClr val="4D4D4D"/>
                </a:solidFill>
                <a:latin typeface="Verdana"/>
                <a:cs typeface="Verdana"/>
              </a:rPr>
              <a:t>a </a:t>
            </a:r>
            <a:r>
              <a:rPr sz="2000" spc="25" dirty="0">
                <a:solidFill>
                  <a:srgbClr val="4D4D4D"/>
                </a:solidFill>
                <a:latin typeface="Verdana"/>
                <a:cs typeface="Verdana"/>
              </a:rPr>
              <a:t>function </a:t>
            </a:r>
            <a:r>
              <a:rPr sz="2000" spc="50" dirty="0">
                <a:solidFill>
                  <a:srgbClr val="4D4D4D"/>
                </a:solidFill>
                <a:latin typeface="Verdana"/>
                <a:cs typeface="Verdana"/>
              </a:rPr>
              <a:t>to  </a:t>
            </a: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compute support for</a:t>
            </a:r>
            <a:r>
              <a:rPr sz="2000" spc="-45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D4D4D"/>
                </a:solidFill>
                <a:latin typeface="Verdana"/>
                <a:cs typeface="Verdana"/>
              </a:rPr>
              <a:t>any 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3056" y="2705658"/>
            <a:ext cx="3141980" cy="1965325"/>
          </a:xfrm>
          <a:custGeom>
            <a:avLst/>
            <a:gdLst/>
            <a:ahLst/>
            <a:cxnLst/>
            <a:rect l="l" t="t" r="r" b="b"/>
            <a:pathLst>
              <a:path w="3141980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72800" y="2946400"/>
            <a:ext cx="273748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Apriori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Algorithm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00827" y="488850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2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2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00827" y="4888496"/>
            <a:ext cx="258445" cy="258445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2932" y="2693047"/>
            <a:ext cx="3689350" cy="2014855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12339" y="2872232"/>
            <a:ext cx="3415665" cy="12299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409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ct val="100000"/>
              </a:lnSpc>
              <a:spcBef>
                <a:spcPts val="819"/>
              </a:spcBef>
            </a:pPr>
            <a:r>
              <a:rPr sz="2000" spc="30" dirty="0">
                <a:solidFill>
                  <a:srgbClr val="4D4D4D"/>
                </a:solidFill>
                <a:latin typeface="Verdana"/>
                <a:cs typeface="Verdana"/>
              </a:rPr>
              <a:t>Receipts </a:t>
            </a:r>
            <a:r>
              <a:rPr sz="2000" spc="10" dirty="0">
                <a:solidFill>
                  <a:srgbClr val="4D4D4D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4D4D4D"/>
                </a:solidFill>
                <a:latin typeface="Verdana"/>
                <a:cs typeface="Verdana"/>
              </a:rPr>
              <a:t>item</a:t>
            </a:r>
            <a:r>
              <a:rPr sz="2000" spc="-409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D4D4D"/>
                </a:solidFill>
                <a:latin typeface="Verdana"/>
                <a:cs typeface="Verdana"/>
              </a:rPr>
              <a:t>meta  </a:t>
            </a:r>
            <a:r>
              <a:rPr sz="2000" spc="15" dirty="0">
                <a:solidFill>
                  <a:srgbClr val="4D4D4D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4573" y="490338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6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2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6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4573" y="49033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86600" y="1816100"/>
            <a:ext cx="70910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05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Verdana"/>
                <a:cs typeface="Verdana"/>
              </a:rPr>
              <a:t>What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items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are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bought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together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in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-5" dirty="0">
                <a:latin typeface="Verdana"/>
                <a:cs typeface="Verdana"/>
              </a:rPr>
              <a:t>transaction?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3000" spc="75" dirty="0">
                <a:latin typeface="Verdana"/>
                <a:cs typeface="Verdana"/>
              </a:rPr>
              <a:t>What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items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are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bought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by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user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in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a  </a:t>
            </a:r>
            <a:r>
              <a:rPr sz="3000" spc="10" dirty="0">
                <a:latin typeface="Verdana"/>
                <a:cs typeface="Verdana"/>
              </a:rPr>
              <a:t>short </a:t>
            </a:r>
            <a:r>
              <a:rPr sz="3000" spc="75" dirty="0">
                <a:latin typeface="Verdana"/>
                <a:cs typeface="Verdana"/>
              </a:rPr>
              <a:t>period </a:t>
            </a:r>
            <a:r>
              <a:rPr sz="3000" spc="110" dirty="0">
                <a:latin typeface="Verdana"/>
                <a:cs typeface="Verdana"/>
              </a:rPr>
              <a:t>of</a:t>
            </a:r>
            <a:r>
              <a:rPr sz="3000" spc="-56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time?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8635" y="3149600"/>
            <a:ext cx="3806264" cy="42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3519" y="6195783"/>
            <a:ext cx="2741295" cy="921385"/>
          </a:xfrm>
          <a:custGeom>
            <a:avLst/>
            <a:gdLst/>
            <a:ahLst/>
            <a:cxnLst/>
            <a:rect l="l" t="t" r="r" b="b"/>
            <a:pathLst>
              <a:path w="2741295" h="921384">
                <a:moveTo>
                  <a:pt x="2529878" y="0"/>
                </a:moveTo>
                <a:lnTo>
                  <a:pt x="212077" y="0"/>
                </a:lnTo>
                <a:lnTo>
                  <a:pt x="171228" y="161"/>
                </a:lnTo>
                <a:lnTo>
                  <a:pt x="138844" y="1292"/>
                </a:lnTo>
                <a:lnTo>
                  <a:pt x="87223" y="10337"/>
                </a:lnTo>
                <a:lnTo>
                  <a:pt x="40266" y="40254"/>
                </a:lnTo>
                <a:lnTo>
                  <a:pt x="10350" y="87210"/>
                </a:lnTo>
                <a:lnTo>
                  <a:pt x="1289" y="138831"/>
                </a:lnTo>
                <a:lnTo>
                  <a:pt x="0" y="211124"/>
                </a:lnTo>
                <a:lnTo>
                  <a:pt x="3" y="709637"/>
                </a:lnTo>
                <a:lnTo>
                  <a:pt x="175" y="749943"/>
                </a:lnTo>
                <a:lnTo>
                  <a:pt x="4370" y="808927"/>
                </a:lnTo>
                <a:lnTo>
                  <a:pt x="22824" y="858805"/>
                </a:lnTo>
                <a:lnTo>
                  <a:pt x="61969" y="897950"/>
                </a:lnTo>
                <a:lnTo>
                  <a:pt x="111848" y="916408"/>
                </a:lnTo>
                <a:lnTo>
                  <a:pt x="170832" y="920613"/>
                </a:lnTo>
                <a:lnTo>
                  <a:pt x="211137" y="920775"/>
                </a:lnTo>
                <a:lnTo>
                  <a:pt x="2528938" y="920775"/>
                </a:lnTo>
                <a:lnTo>
                  <a:pt x="2569786" y="920613"/>
                </a:lnTo>
                <a:lnTo>
                  <a:pt x="2629152" y="916408"/>
                </a:lnTo>
                <a:lnTo>
                  <a:pt x="2679046" y="897950"/>
                </a:lnTo>
                <a:lnTo>
                  <a:pt x="2718191" y="858805"/>
                </a:lnTo>
                <a:lnTo>
                  <a:pt x="2736650" y="808912"/>
                </a:lnTo>
                <a:lnTo>
                  <a:pt x="2740855" y="749546"/>
                </a:lnTo>
                <a:lnTo>
                  <a:pt x="2741015" y="709637"/>
                </a:lnTo>
                <a:lnTo>
                  <a:pt x="2741011" y="211124"/>
                </a:lnTo>
                <a:lnTo>
                  <a:pt x="2740840" y="170819"/>
                </a:lnTo>
                <a:lnTo>
                  <a:pt x="2736645" y="111835"/>
                </a:lnTo>
                <a:lnTo>
                  <a:pt x="2718191" y="61956"/>
                </a:lnTo>
                <a:lnTo>
                  <a:pt x="2679046" y="22811"/>
                </a:lnTo>
                <a:lnTo>
                  <a:pt x="2629167" y="4361"/>
                </a:lnTo>
                <a:lnTo>
                  <a:pt x="2570183" y="161"/>
                </a:lnTo>
                <a:lnTo>
                  <a:pt x="2529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8913" y="5133663"/>
            <a:ext cx="832586" cy="83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3972" y="6108700"/>
            <a:ext cx="1099897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5623" y="5976620"/>
            <a:ext cx="782916" cy="103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5452364"/>
            <a:ext cx="326597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6816" y="5195417"/>
            <a:ext cx="976083" cy="710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2917" y="6413500"/>
            <a:ext cx="1099897" cy="5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5200" y="1689100"/>
            <a:ext cx="409003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44500">
              <a:lnSpc>
                <a:spcPct val="100800"/>
              </a:lnSpc>
              <a:spcBef>
                <a:spcPts val="55"/>
              </a:spcBef>
            </a:pPr>
            <a:r>
              <a:rPr sz="4300" spc="80" dirty="0">
                <a:solidFill>
                  <a:srgbClr val="F15B2A"/>
                </a:solidFill>
                <a:latin typeface="Verdana"/>
                <a:cs typeface="Verdana"/>
              </a:rPr>
              <a:t>Association  </a:t>
            </a:r>
            <a:r>
              <a:rPr sz="4300" spc="10" dirty="0">
                <a:solidFill>
                  <a:srgbClr val="F15B2A"/>
                </a:solidFill>
                <a:latin typeface="Verdana"/>
                <a:cs typeface="Verdana"/>
              </a:rPr>
              <a:t>Rules</a:t>
            </a:r>
            <a:r>
              <a:rPr sz="4300" spc="-31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Learning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0200" y="5143500"/>
            <a:ext cx="54832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>
                <a:solidFill>
                  <a:srgbClr val="F15B2A"/>
                </a:solidFill>
                <a:latin typeface="Verdana"/>
                <a:cs typeface="Verdana"/>
              </a:rPr>
              <a:t>Market </a:t>
            </a:r>
            <a:r>
              <a:rPr sz="3800" dirty="0">
                <a:solidFill>
                  <a:srgbClr val="F15B2A"/>
                </a:solidFill>
                <a:latin typeface="Verdana"/>
                <a:cs typeface="Verdana"/>
              </a:rPr>
              <a:t>basket</a:t>
            </a:r>
            <a:r>
              <a:rPr sz="3800" spc="-44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800" spc="-40" dirty="0">
                <a:solidFill>
                  <a:srgbClr val="F15B2A"/>
                </a:solidFill>
                <a:latin typeface="Verdana"/>
                <a:cs typeface="Verdana"/>
              </a:rPr>
              <a:t>analysis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00" y="27305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514600"/>
            <a:ext cx="594296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5" dirty="0">
                <a:solidFill>
                  <a:srgbClr val="000000"/>
                </a:solidFill>
                <a:latin typeface="Verdana"/>
                <a:cs typeface="Verdana"/>
              </a:rPr>
              <a:t>Understand </a:t>
            </a:r>
            <a:r>
              <a:rPr sz="3200" spc="20" dirty="0">
                <a:solidFill>
                  <a:srgbClr val="000000"/>
                </a:solidFill>
                <a:latin typeface="Verdana"/>
                <a:cs typeface="Verdana"/>
              </a:rPr>
              <a:t>what</a:t>
            </a:r>
            <a:r>
              <a:rPr sz="3200" spc="-3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000000"/>
                </a:solidFill>
                <a:latin typeface="Verdana"/>
                <a:cs typeface="Verdana"/>
              </a:rPr>
              <a:t>association  </a:t>
            </a: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rules</a:t>
            </a:r>
            <a:r>
              <a:rPr sz="3200" spc="-1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57979" marR="1157605">
              <a:lnSpc>
                <a:spcPts val="3800"/>
              </a:lnSpc>
              <a:spcBef>
                <a:spcPts val="260"/>
              </a:spcBef>
            </a:pPr>
            <a:r>
              <a:rPr spc="25" dirty="0"/>
              <a:t>Mine </a:t>
            </a:r>
            <a:r>
              <a:rPr spc="5" dirty="0"/>
              <a:t>transaction </a:t>
            </a:r>
            <a:r>
              <a:rPr spc="20" dirty="0"/>
              <a:t>data </a:t>
            </a:r>
            <a:r>
              <a:rPr spc="50" dirty="0"/>
              <a:t>for  </a:t>
            </a:r>
            <a:r>
              <a:rPr spc="25" dirty="0"/>
              <a:t>association </a:t>
            </a:r>
            <a:r>
              <a:rPr spc="-20" dirty="0"/>
              <a:t>rules </a:t>
            </a:r>
            <a:r>
              <a:rPr spc="5" dirty="0"/>
              <a:t>using</a:t>
            </a:r>
            <a:r>
              <a:rPr spc="-555" dirty="0"/>
              <a:t> </a:t>
            </a:r>
            <a:r>
              <a:rPr spc="10" dirty="0"/>
              <a:t>the  </a:t>
            </a:r>
            <a:r>
              <a:rPr spc="35" dirty="0"/>
              <a:t>apriori</a:t>
            </a:r>
            <a:r>
              <a:rPr spc="-170" dirty="0"/>
              <a:t> </a:t>
            </a:r>
            <a:r>
              <a:rPr spc="25" dirty="0"/>
              <a:t>algorithm</a:t>
            </a:r>
          </a:p>
          <a:p>
            <a:pPr marL="4157979" marR="5080">
              <a:lnSpc>
                <a:spcPts val="3800"/>
              </a:lnSpc>
              <a:spcBef>
                <a:spcPts val="2400"/>
              </a:spcBef>
            </a:pPr>
            <a:r>
              <a:rPr spc="-30" dirty="0"/>
              <a:t>Implement </a:t>
            </a:r>
            <a:r>
              <a:rPr spc="10" dirty="0"/>
              <a:t>the </a:t>
            </a:r>
            <a:r>
              <a:rPr spc="35" dirty="0"/>
              <a:t>apriori</a:t>
            </a:r>
            <a:r>
              <a:rPr spc="-509" dirty="0"/>
              <a:t> </a:t>
            </a:r>
            <a:r>
              <a:rPr spc="25" dirty="0"/>
              <a:t>algorithm  </a:t>
            </a:r>
            <a:r>
              <a:rPr spc="55" dirty="0"/>
              <a:t>on </a:t>
            </a:r>
            <a:r>
              <a:rPr spc="-45" dirty="0"/>
              <a:t>a </a:t>
            </a:r>
            <a:r>
              <a:rPr spc="-5" dirty="0"/>
              <a:t>bakery </a:t>
            </a:r>
            <a:r>
              <a:rPr spc="-25" dirty="0"/>
              <a:t>sales</a:t>
            </a:r>
            <a:r>
              <a:rPr spc="-680" dirty="0"/>
              <a:t> </a:t>
            </a:r>
            <a:r>
              <a:rPr spc="15" dirty="0"/>
              <a:t>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200" y="1689100"/>
            <a:ext cx="409003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44500">
              <a:lnSpc>
                <a:spcPct val="100800"/>
              </a:lnSpc>
              <a:spcBef>
                <a:spcPts val="55"/>
              </a:spcBef>
            </a:pPr>
            <a:r>
              <a:rPr sz="4300" spc="80" dirty="0">
                <a:solidFill>
                  <a:srgbClr val="F15B2A"/>
                </a:solidFill>
                <a:latin typeface="Verdana"/>
                <a:cs typeface="Verdana"/>
              </a:rPr>
              <a:t>Association  </a:t>
            </a:r>
            <a:r>
              <a:rPr sz="4300" spc="10" dirty="0">
                <a:solidFill>
                  <a:srgbClr val="F15B2A"/>
                </a:solidFill>
                <a:latin typeface="Verdana"/>
                <a:cs typeface="Verdana"/>
              </a:rPr>
              <a:t>Rules</a:t>
            </a:r>
            <a:r>
              <a:rPr sz="4300" spc="-31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Learning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0200" y="2959100"/>
            <a:ext cx="5542915" cy="2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Verdana"/>
                <a:cs typeface="Verdana"/>
              </a:rPr>
              <a:t>Conditional</a:t>
            </a:r>
            <a:r>
              <a:rPr sz="3500" spc="-20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Probabilities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>
              <a:latin typeface="Times New Roman"/>
              <a:cs typeface="Times New Roman"/>
            </a:endParaRPr>
          </a:p>
          <a:p>
            <a:pPr marR="3175" algn="ctr">
              <a:lnSpc>
                <a:spcPct val="100000"/>
              </a:lnSpc>
              <a:tabLst>
                <a:tab pos="1845945" algn="l"/>
                <a:tab pos="3223260" algn="l"/>
              </a:tabLst>
            </a:pPr>
            <a:r>
              <a:rPr sz="6300" spc="160" dirty="0">
                <a:latin typeface="Verdana"/>
                <a:cs typeface="Verdana"/>
              </a:rPr>
              <a:t>P(	</a:t>
            </a:r>
            <a:r>
              <a:rPr sz="6300" spc="420" dirty="0">
                <a:latin typeface="Verdana"/>
                <a:cs typeface="Verdana"/>
              </a:rPr>
              <a:t>/	</a:t>
            </a:r>
            <a:r>
              <a:rPr sz="6300" spc="-90" dirty="0">
                <a:latin typeface="Verdana"/>
                <a:cs typeface="Verdana"/>
              </a:rPr>
              <a:t>)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700" y="4499381"/>
            <a:ext cx="965200" cy="733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28400" y="4344751"/>
            <a:ext cx="635000" cy="104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635" y="3149600"/>
            <a:ext cx="3806264" cy="42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3519" y="6195783"/>
            <a:ext cx="2741295" cy="921385"/>
          </a:xfrm>
          <a:custGeom>
            <a:avLst/>
            <a:gdLst/>
            <a:ahLst/>
            <a:cxnLst/>
            <a:rect l="l" t="t" r="r" b="b"/>
            <a:pathLst>
              <a:path w="2741295" h="921384">
                <a:moveTo>
                  <a:pt x="2529878" y="0"/>
                </a:moveTo>
                <a:lnTo>
                  <a:pt x="212077" y="0"/>
                </a:lnTo>
                <a:lnTo>
                  <a:pt x="171228" y="161"/>
                </a:lnTo>
                <a:lnTo>
                  <a:pt x="138844" y="1292"/>
                </a:lnTo>
                <a:lnTo>
                  <a:pt x="87223" y="10337"/>
                </a:lnTo>
                <a:lnTo>
                  <a:pt x="40266" y="40254"/>
                </a:lnTo>
                <a:lnTo>
                  <a:pt x="10350" y="87210"/>
                </a:lnTo>
                <a:lnTo>
                  <a:pt x="1289" y="138831"/>
                </a:lnTo>
                <a:lnTo>
                  <a:pt x="0" y="211124"/>
                </a:lnTo>
                <a:lnTo>
                  <a:pt x="3" y="709637"/>
                </a:lnTo>
                <a:lnTo>
                  <a:pt x="175" y="749943"/>
                </a:lnTo>
                <a:lnTo>
                  <a:pt x="4370" y="808927"/>
                </a:lnTo>
                <a:lnTo>
                  <a:pt x="22824" y="858805"/>
                </a:lnTo>
                <a:lnTo>
                  <a:pt x="61969" y="897950"/>
                </a:lnTo>
                <a:lnTo>
                  <a:pt x="111848" y="916408"/>
                </a:lnTo>
                <a:lnTo>
                  <a:pt x="170832" y="920613"/>
                </a:lnTo>
                <a:lnTo>
                  <a:pt x="211137" y="920775"/>
                </a:lnTo>
                <a:lnTo>
                  <a:pt x="2528938" y="920775"/>
                </a:lnTo>
                <a:lnTo>
                  <a:pt x="2569786" y="920613"/>
                </a:lnTo>
                <a:lnTo>
                  <a:pt x="2629152" y="916408"/>
                </a:lnTo>
                <a:lnTo>
                  <a:pt x="2679046" y="897950"/>
                </a:lnTo>
                <a:lnTo>
                  <a:pt x="2718191" y="858805"/>
                </a:lnTo>
                <a:lnTo>
                  <a:pt x="2736650" y="808912"/>
                </a:lnTo>
                <a:lnTo>
                  <a:pt x="2740855" y="749546"/>
                </a:lnTo>
                <a:lnTo>
                  <a:pt x="2741015" y="709637"/>
                </a:lnTo>
                <a:lnTo>
                  <a:pt x="2741011" y="211124"/>
                </a:lnTo>
                <a:lnTo>
                  <a:pt x="2740840" y="170819"/>
                </a:lnTo>
                <a:lnTo>
                  <a:pt x="2736645" y="111835"/>
                </a:lnTo>
                <a:lnTo>
                  <a:pt x="2718191" y="61956"/>
                </a:lnTo>
                <a:lnTo>
                  <a:pt x="2679046" y="22811"/>
                </a:lnTo>
                <a:lnTo>
                  <a:pt x="2629167" y="4361"/>
                </a:lnTo>
                <a:lnTo>
                  <a:pt x="2570183" y="161"/>
                </a:lnTo>
                <a:lnTo>
                  <a:pt x="2529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8913" y="5133663"/>
            <a:ext cx="832586" cy="83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972" y="6108700"/>
            <a:ext cx="1099897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5623" y="5976620"/>
            <a:ext cx="782916" cy="103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4800" y="5452364"/>
            <a:ext cx="326597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6816" y="5195417"/>
            <a:ext cx="976083" cy="710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2917" y="6413500"/>
            <a:ext cx="1099897" cy="5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5200" y="1689100"/>
            <a:ext cx="409003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44500">
              <a:lnSpc>
                <a:spcPct val="100800"/>
              </a:lnSpc>
              <a:spcBef>
                <a:spcPts val="55"/>
              </a:spcBef>
            </a:pPr>
            <a:r>
              <a:rPr sz="4300" spc="80" dirty="0">
                <a:solidFill>
                  <a:srgbClr val="F15B2A"/>
                </a:solidFill>
                <a:latin typeface="Verdana"/>
                <a:cs typeface="Verdana"/>
              </a:rPr>
              <a:t>Association  </a:t>
            </a:r>
            <a:r>
              <a:rPr sz="4300" spc="10" dirty="0">
                <a:solidFill>
                  <a:srgbClr val="F15B2A"/>
                </a:solidFill>
                <a:latin typeface="Verdana"/>
                <a:cs typeface="Verdana"/>
              </a:rPr>
              <a:t>Rules</a:t>
            </a:r>
            <a:r>
              <a:rPr sz="4300" spc="-31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Learning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600" y="1587500"/>
            <a:ext cx="45739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35" dirty="0">
                <a:latin typeface="Verdana"/>
                <a:cs typeface="Verdana"/>
              </a:rPr>
              <a:t>Does </a:t>
            </a:r>
            <a:r>
              <a:rPr sz="3000" spc="-45" dirty="0">
                <a:latin typeface="Verdana"/>
                <a:cs typeface="Verdana"/>
              </a:rPr>
              <a:t>a </a:t>
            </a:r>
            <a:r>
              <a:rPr sz="3000" spc="25" dirty="0">
                <a:latin typeface="Verdana"/>
                <a:cs typeface="Verdana"/>
              </a:rPr>
              <a:t>person </a:t>
            </a:r>
            <a:r>
              <a:rPr sz="3000" spc="40" dirty="0">
                <a:latin typeface="Verdana"/>
                <a:cs typeface="Verdana"/>
              </a:rPr>
              <a:t>buying  </a:t>
            </a:r>
            <a:r>
              <a:rPr sz="3000" spc="10" dirty="0">
                <a:latin typeface="Verdana"/>
                <a:cs typeface="Verdana"/>
              </a:rPr>
              <a:t>the </a:t>
            </a:r>
            <a:r>
              <a:rPr sz="3000" spc="45" dirty="0">
                <a:latin typeface="Verdana"/>
                <a:cs typeface="Verdana"/>
              </a:rPr>
              <a:t>likelihood </a:t>
            </a:r>
            <a:r>
              <a:rPr sz="3000" spc="110" dirty="0">
                <a:latin typeface="Verdana"/>
                <a:cs typeface="Verdana"/>
              </a:rPr>
              <a:t>of</a:t>
            </a:r>
            <a:r>
              <a:rPr sz="3000" spc="-59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buying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60935" y="1587500"/>
            <a:ext cx="1613535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5" dirty="0">
                <a:latin typeface="Verdana"/>
                <a:cs typeface="Verdana"/>
              </a:rPr>
              <a:t>increase</a:t>
            </a:r>
            <a:endParaRPr sz="3000">
              <a:latin typeface="Verdana"/>
              <a:cs typeface="Verdana"/>
            </a:endParaRPr>
          </a:p>
          <a:p>
            <a:pPr marR="168275" algn="ctr">
              <a:lnSpc>
                <a:spcPct val="100000"/>
              </a:lnSpc>
              <a:spcBef>
                <a:spcPts val="1800"/>
              </a:spcBef>
            </a:pPr>
            <a:r>
              <a:rPr sz="3000" spc="-15" dirty="0">
                <a:latin typeface="Verdana"/>
                <a:cs typeface="Verdana"/>
              </a:rPr>
              <a:t>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41887" y="1270000"/>
            <a:ext cx="644638" cy="10409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87035" y="2324100"/>
            <a:ext cx="968932" cy="7325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67800" y="4165600"/>
            <a:ext cx="749300" cy="1231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18800" y="4165600"/>
            <a:ext cx="1612900" cy="1231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89900" y="4152900"/>
            <a:ext cx="4946650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8170" algn="ctr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60"/>
              </a:spcBef>
            </a:pPr>
            <a:r>
              <a:rPr sz="4800" spc="90" dirty="0">
                <a:solidFill>
                  <a:srgbClr val="F15B2A"/>
                </a:solidFill>
                <a:latin typeface="Verdana"/>
                <a:cs typeface="Verdana"/>
              </a:rPr>
              <a:t>Association</a:t>
            </a:r>
            <a:r>
              <a:rPr sz="4800" spc="-31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800" spc="-10" dirty="0">
                <a:solidFill>
                  <a:srgbClr val="F15B2A"/>
                </a:solidFill>
                <a:latin typeface="Verdana"/>
                <a:cs typeface="Verdana"/>
              </a:rPr>
              <a:t>rule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8635" y="3149600"/>
            <a:ext cx="3806264" cy="42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3519" y="6195783"/>
            <a:ext cx="2741295" cy="921385"/>
          </a:xfrm>
          <a:custGeom>
            <a:avLst/>
            <a:gdLst/>
            <a:ahLst/>
            <a:cxnLst/>
            <a:rect l="l" t="t" r="r" b="b"/>
            <a:pathLst>
              <a:path w="2741295" h="921384">
                <a:moveTo>
                  <a:pt x="2529878" y="0"/>
                </a:moveTo>
                <a:lnTo>
                  <a:pt x="212077" y="0"/>
                </a:lnTo>
                <a:lnTo>
                  <a:pt x="171228" y="161"/>
                </a:lnTo>
                <a:lnTo>
                  <a:pt x="138844" y="1292"/>
                </a:lnTo>
                <a:lnTo>
                  <a:pt x="87223" y="10337"/>
                </a:lnTo>
                <a:lnTo>
                  <a:pt x="40266" y="40254"/>
                </a:lnTo>
                <a:lnTo>
                  <a:pt x="10350" y="87210"/>
                </a:lnTo>
                <a:lnTo>
                  <a:pt x="1289" y="138831"/>
                </a:lnTo>
                <a:lnTo>
                  <a:pt x="0" y="211124"/>
                </a:lnTo>
                <a:lnTo>
                  <a:pt x="3" y="709637"/>
                </a:lnTo>
                <a:lnTo>
                  <a:pt x="175" y="749943"/>
                </a:lnTo>
                <a:lnTo>
                  <a:pt x="4370" y="808927"/>
                </a:lnTo>
                <a:lnTo>
                  <a:pt x="22824" y="858805"/>
                </a:lnTo>
                <a:lnTo>
                  <a:pt x="61969" y="897950"/>
                </a:lnTo>
                <a:lnTo>
                  <a:pt x="111848" y="916408"/>
                </a:lnTo>
                <a:lnTo>
                  <a:pt x="170832" y="920613"/>
                </a:lnTo>
                <a:lnTo>
                  <a:pt x="211137" y="920775"/>
                </a:lnTo>
                <a:lnTo>
                  <a:pt x="2528938" y="920775"/>
                </a:lnTo>
                <a:lnTo>
                  <a:pt x="2569786" y="920613"/>
                </a:lnTo>
                <a:lnTo>
                  <a:pt x="2629152" y="916408"/>
                </a:lnTo>
                <a:lnTo>
                  <a:pt x="2679046" y="897950"/>
                </a:lnTo>
                <a:lnTo>
                  <a:pt x="2718191" y="858805"/>
                </a:lnTo>
                <a:lnTo>
                  <a:pt x="2736650" y="808912"/>
                </a:lnTo>
                <a:lnTo>
                  <a:pt x="2740855" y="749546"/>
                </a:lnTo>
                <a:lnTo>
                  <a:pt x="2741015" y="709637"/>
                </a:lnTo>
                <a:lnTo>
                  <a:pt x="2741011" y="211124"/>
                </a:lnTo>
                <a:lnTo>
                  <a:pt x="2740840" y="170819"/>
                </a:lnTo>
                <a:lnTo>
                  <a:pt x="2736645" y="111835"/>
                </a:lnTo>
                <a:lnTo>
                  <a:pt x="2718191" y="61956"/>
                </a:lnTo>
                <a:lnTo>
                  <a:pt x="2679046" y="22811"/>
                </a:lnTo>
                <a:lnTo>
                  <a:pt x="2629167" y="4361"/>
                </a:lnTo>
                <a:lnTo>
                  <a:pt x="2570183" y="161"/>
                </a:lnTo>
                <a:lnTo>
                  <a:pt x="2529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8913" y="5133663"/>
            <a:ext cx="832586" cy="83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972" y="6108700"/>
            <a:ext cx="1099897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5623" y="5976620"/>
            <a:ext cx="782916" cy="1036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5452364"/>
            <a:ext cx="326597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6816" y="5195417"/>
            <a:ext cx="976083" cy="710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2917" y="6413500"/>
            <a:ext cx="1099897" cy="5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5200" y="1689100"/>
            <a:ext cx="4090035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44500">
              <a:lnSpc>
                <a:spcPct val="100800"/>
              </a:lnSpc>
              <a:spcBef>
                <a:spcPts val="55"/>
              </a:spcBef>
            </a:pPr>
            <a:r>
              <a:rPr sz="4300" spc="80" dirty="0">
                <a:solidFill>
                  <a:srgbClr val="F15B2A"/>
                </a:solidFill>
                <a:latin typeface="Verdana"/>
                <a:cs typeface="Verdana"/>
              </a:rPr>
              <a:t>Association  </a:t>
            </a:r>
            <a:r>
              <a:rPr sz="4300" spc="10" dirty="0">
                <a:solidFill>
                  <a:srgbClr val="F15B2A"/>
                </a:solidFill>
                <a:latin typeface="Verdana"/>
                <a:cs typeface="Verdana"/>
              </a:rPr>
              <a:t>Rules</a:t>
            </a:r>
            <a:r>
              <a:rPr sz="4300" spc="-31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Learning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75800" y="2997200"/>
            <a:ext cx="16002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10803" y="2997200"/>
            <a:ext cx="753771" cy="1219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6538" y="1079500"/>
            <a:ext cx="1608683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7600" y="1079500"/>
            <a:ext cx="749300" cy="1219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88800" y="928941"/>
            <a:ext cx="1143000" cy="1522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30100" y="2870200"/>
            <a:ext cx="1155700" cy="152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3237" y="5029200"/>
            <a:ext cx="753771" cy="1219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94226" y="4876800"/>
            <a:ext cx="1152128" cy="15228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242800" y="5067300"/>
            <a:ext cx="16129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31705" y="6858000"/>
            <a:ext cx="1152128" cy="15212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87589" y="7061200"/>
            <a:ext cx="1608683" cy="1218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33300" y="6972300"/>
            <a:ext cx="749300" cy="1219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53300" y="3251200"/>
            <a:ext cx="4899025" cy="480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3644265" algn="l"/>
              </a:tabLst>
            </a:pPr>
            <a:r>
              <a:rPr sz="6200" spc="-90" dirty="0">
                <a:latin typeface="Verdana"/>
                <a:cs typeface="Verdana"/>
              </a:rPr>
              <a:t>(	</a:t>
            </a:r>
            <a:r>
              <a:rPr sz="6200" spc="-590" dirty="0">
                <a:latin typeface="Verdana"/>
                <a:cs typeface="Verdana"/>
              </a:rPr>
              <a:t>,	</a:t>
            </a:r>
            <a:r>
              <a:rPr sz="6200" spc="-90" dirty="0">
                <a:latin typeface="Verdana"/>
                <a:cs typeface="Verdana"/>
              </a:rPr>
              <a:t>)</a:t>
            </a:r>
            <a:r>
              <a:rPr sz="6200" spc="-1460" dirty="0">
                <a:latin typeface="Verdana"/>
                <a:cs typeface="Verdana"/>
              </a:rPr>
              <a:t> </a:t>
            </a:r>
            <a:r>
              <a:rPr sz="9300" spc="5557" baseline="8064" dirty="0">
                <a:latin typeface="Arial"/>
                <a:cs typeface="Arial"/>
              </a:rPr>
              <a:t>‹</a:t>
            </a:r>
            <a:endParaRPr sz="9300" baseline="8064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6859"/>
              </a:spcBef>
              <a:tabLst>
                <a:tab pos="2014855" algn="l"/>
                <a:tab pos="3644265" algn="l"/>
              </a:tabLst>
            </a:pPr>
            <a:r>
              <a:rPr sz="6200" spc="-90" dirty="0">
                <a:latin typeface="Verdana"/>
                <a:cs typeface="Verdana"/>
              </a:rPr>
              <a:t>(	</a:t>
            </a:r>
            <a:r>
              <a:rPr sz="6200" spc="-590" dirty="0">
                <a:latin typeface="Verdana"/>
                <a:cs typeface="Verdana"/>
              </a:rPr>
              <a:t>,	</a:t>
            </a:r>
            <a:r>
              <a:rPr sz="6200" spc="-90" dirty="0">
                <a:latin typeface="Verdana"/>
                <a:cs typeface="Verdana"/>
              </a:rPr>
              <a:t>)</a:t>
            </a:r>
            <a:r>
              <a:rPr sz="6200" spc="-1000" dirty="0">
                <a:latin typeface="Verdana"/>
                <a:cs typeface="Verdana"/>
              </a:rPr>
              <a:t> </a:t>
            </a:r>
            <a:r>
              <a:rPr sz="9300" spc="5557" baseline="-4480" dirty="0">
                <a:latin typeface="Arial"/>
                <a:cs typeface="Arial"/>
              </a:rPr>
              <a:t>‹</a:t>
            </a:r>
            <a:endParaRPr sz="9300" baseline="-448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60"/>
              </a:spcBef>
              <a:tabLst>
                <a:tab pos="2012314" algn="l"/>
                <a:tab pos="3641725" algn="l"/>
              </a:tabLst>
            </a:pPr>
            <a:r>
              <a:rPr sz="6200" spc="-90" dirty="0">
                <a:latin typeface="Verdana"/>
                <a:cs typeface="Verdana"/>
              </a:rPr>
              <a:t>(	</a:t>
            </a:r>
            <a:r>
              <a:rPr sz="6200" spc="-590" dirty="0">
                <a:latin typeface="Verdana"/>
                <a:cs typeface="Verdana"/>
              </a:rPr>
              <a:t>,	</a:t>
            </a:r>
            <a:r>
              <a:rPr sz="6200" spc="-90" dirty="0">
                <a:latin typeface="Verdana"/>
                <a:cs typeface="Verdana"/>
              </a:rPr>
              <a:t>)</a:t>
            </a:r>
            <a:r>
              <a:rPr sz="6200" spc="-980" dirty="0">
                <a:latin typeface="Verdana"/>
                <a:cs typeface="Verdana"/>
              </a:rPr>
              <a:t> </a:t>
            </a:r>
            <a:r>
              <a:rPr sz="9300" spc="5557" baseline="-3584" dirty="0">
                <a:latin typeface="Arial"/>
                <a:cs typeface="Arial"/>
              </a:rPr>
              <a:t>‹</a:t>
            </a:r>
            <a:endParaRPr sz="9300" baseline="-358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647700"/>
            <a:ext cx="850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Mining </a:t>
            </a:r>
            <a:r>
              <a:rPr spc="355" dirty="0"/>
              <a:t>for </a:t>
            </a:r>
            <a:r>
              <a:rPr spc="254" dirty="0"/>
              <a:t>Association</a:t>
            </a:r>
            <a:r>
              <a:rPr spc="-310" dirty="0"/>
              <a:t> </a:t>
            </a:r>
            <a:r>
              <a:rPr spc="10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0" y="7162800"/>
            <a:ext cx="3227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latin typeface="Verdana"/>
                <a:cs typeface="Verdana"/>
              </a:rPr>
              <a:t>Transactions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0077" y="3966164"/>
            <a:ext cx="1713305" cy="1215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9613" y="2139950"/>
          <a:ext cx="5213985" cy="481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3930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79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1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860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91838" y="3441700"/>
            <a:ext cx="962761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2858" y="3207893"/>
            <a:ext cx="692208" cy="787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8726" y="2202040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0855" y="2211789"/>
            <a:ext cx="961132" cy="6802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4100" y="4178460"/>
            <a:ext cx="685800" cy="695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9900" y="4152900"/>
            <a:ext cx="959074" cy="67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0" y="4279900"/>
            <a:ext cx="1267777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2891" y="2232863"/>
            <a:ext cx="692205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4800" y="3243007"/>
            <a:ext cx="914400" cy="7172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38726" y="6082753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7125" y="5245100"/>
            <a:ext cx="961974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8403" y="6172200"/>
            <a:ext cx="961132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5581" y="5207063"/>
            <a:ext cx="692208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6811" y="4178274"/>
            <a:ext cx="692208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76878" y="235593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26669" y="2355938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57828" y="2374988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57828" y="3611981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48138" y="2503906"/>
            <a:ext cx="698512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99900" y="2667000"/>
            <a:ext cx="952500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76878" y="3937000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26669" y="3937000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57828" y="3956050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57828" y="5193042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99900" y="4245150"/>
            <a:ext cx="952500" cy="680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8081" y="4178274"/>
            <a:ext cx="692208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76878" y="5518061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26669" y="5518061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57828" y="5537111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57828" y="6774103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7890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972800" y="2425700"/>
            <a:ext cx="809625" cy="403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6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160"/>
              </a:spcBef>
            </a:pPr>
            <a:r>
              <a:rPr sz="6200" spc="3704" dirty="0">
                <a:latin typeface="Arial"/>
                <a:cs typeface="Arial"/>
              </a:rPr>
              <a:t>‹</a:t>
            </a:r>
            <a:endParaRPr sz="6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057798" y="5930900"/>
            <a:ext cx="8327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40754" y="5743194"/>
            <a:ext cx="692205" cy="787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845800" y="7162800"/>
            <a:ext cx="1414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0" dirty="0">
                <a:latin typeface="Verdana"/>
                <a:cs typeface="Verdana"/>
              </a:rPr>
              <a:t>Rules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7086" y="3668610"/>
            <a:ext cx="9970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202020"/>
                </a:solidFill>
                <a:latin typeface="Verdana"/>
                <a:cs typeface="Verdana"/>
              </a:rPr>
              <a:t>Measuring </a:t>
            </a:r>
            <a:r>
              <a:rPr spc="-20" dirty="0">
                <a:solidFill>
                  <a:srgbClr val="202020"/>
                </a:solidFill>
                <a:latin typeface="Verdana"/>
                <a:cs typeface="Verdana"/>
              </a:rPr>
              <a:t>the </a:t>
            </a:r>
            <a:r>
              <a:rPr spc="-45" dirty="0">
                <a:solidFill>
                  <a:srgbClr val="202020"/>
                </a:solidFill>
                <a:latin typeface="Verdana"/>
                <a:cs typeface="Verdana"/>
              </a:rPr>
              <a:t>Strength </a:t>
            </a:r>
            <a:r>
              <a:rPr spc="130" dirty="0">
                <a:solidFill>
                  <a:srgbClr val="202020"/>
                </a:solidFill>
                <a:latin typeface="Verdana"/>
                <a:cs typeface="Verdana"/>
              </a:rPr>
              <a:t>of</a:t>
            </a:r>
            <a:r>
              <a:rPr spc="-106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-105" dirty="0">
                <a:solidFill>
                  <a:srgbClr val="202020"/>
                </a:solidFill>
                <a:latin typeface="Verdana"/>
                <a:cs typeface="Verdana"/>
              </a:rPr>
              <a:t>a </a:t>
            </a:r>
            <a:r>
              <a:rPr spc="-10" dirty="0">
                <a:solidFill>
                  <a:srgbClr val="202020"/>
                </a:solidFill>
                <a:latin typeface="Verdana"/>
                <a:cs typeface="Verdana"/>
              </a:rPr>
              <a:t>Rule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1025</Words>
  <Application>Microsoft Office PowerPoint</Application>
  <PresentationFormat>Custom</PresentationFormat>
  <Paragraphs>371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Verdana</vt:lpstr>
      <vt:lpstr>Office Theme</vt:lpstr>
      <vt:lpstr>Mining Data for Rules Underlying User  Behavior</vt:lpstr>
      <vt:lpstr>Understand what association  rules are</vt:lpstr>
      <vt:lpstr>Recommendation Algorithms</vt:lpstr>
      <vt:lpstr>Association  Rules Learning</vt:lpstr>
      <vt:lpstr>PowerPoint Presentation</vt:lpstr>
      <vt:lpstr>PowerPoint Presentation</vt:lpstr>
      <vt:lpstr>Association  Rules Learning</vt:lpstr>
      <vt:lpstr>Mining for Association Rules</vt:lpstr>
      <vt:lpstr>Measuring the Strength of a Rule</vt:lpstr>
      <vt:lpstr>Measuring Rule  Strength</vt:lpstr>
      <vt:lpstr>PowerPoint Presentation</vt:lpstr>
      <vt:lpstr>PowerPoint Presentation</vt:lpstr>
      <vt:lpstr>P( , )</vt:lpstr>
      <vt:lpstr>) = Supp( , )</vt:lpstr>
      <vt:lpstr>PowerPoint Presentation</vt:lpstr>
      <vt:lpstr>PowerPoint Presentation</vt:lpstr>
      <vt:lpstr>PowerPoint Presentation</vt:lpstr>
      <vt:lpstr>Support Likelihood of all items in the rule  being in a single transaction</vt:lpstr>
      <vt:lpstr>Mining for Rules Using the Apriori Algorithm</vt:lpstr>
      <vt:lpstr>Mining for Association Rules</vt:lpstr>
      <vt:lpstr>Mining for Association Rules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Find association rules in a bakery  dataset</vt:lpstr>
      <vt:lpstr>Association Rules for Bakery Items</vt:lpstr>
      <vt:lpstr>Understand what association  rules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Data for Rules Underlying User  Behavior</dc:title>
  <cp:lastModifiedBy>Ebby George</cp:lastModifiedBy>
  <cp:revision>2</cp:revision>
  <dcterms:created xsi:type="dcterms:W3CDTF">2018-05-12T13:04:37Z</dcterms:created>
  <dcterms:modified xsi:type="dcterms:W3CDTF">2018-05-12T18:32:38Z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2018-05-12T00:00:00Z</vt:filetime>
  </property>
</Properties>
</file>