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7" r:id="rId5"/>
    <p:sldId id="260" r:id="rId6"/>
    <p:sldId id="259" r:id="rId7"/>
    <p:sldId id="261" r:id="rId8"/>
    <p:sldId id="262" r:id="rId9"/>
    <p:sldId id="265" r:id="rId10"/>
    <p:sldId id="266" r:id="rId11"/>
    <p:sldId id="267" r:id="rId12"/>
    <p:sldId id="268" r:id="rId13"/>
    <p:sldId id="269" r:id="rId14"/>
    <p:sldId id="270" r:id="rId15"/>
    <p:sldId id="271" r:id="rId16"/>
    <p:sldId id="272" r:id="rId17"/>
    <p:sldId id="263" r:id="rId18"/>
    <p:sldId id="273" r:id="rId19"/>
    <p:sldId id="279" r:id="rId20"/>
    <p:sldId id="274" r:id="rId21"/>
    <p:sldId id="275" r:id="rId22"/>
    <p:sldId id="276" r:id="rId23"/>
    <p:sldId id="277" r:id="rId24"/>
    <p:sldId id="278" r:id="rId25"/>
    <p:sldId id="280" r:id="rId26"/>
    <p:sldId id="284" r:id="rId27"/>
    <p:sldId id="286" r:id="rId28"/>
    <p:sldId id="285"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452"/>
    <a:srgbClr val="354B7B"/>
    <a:srgbClr val="150AA6"/>
    <a:srgbClr val="6E64F6"/>
    <a:srgbClr val="6DA6D9"/>
    <a:srgbClr val="0D066A"/>
    <a:srgbClr val="A3A321"/>
    <a:srgbClr val="321633"/>
    <a:srgbClr val="86DFFE"/>
    <a:srgbClr val="D2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BEFB-510C-D08F-4B20-B651C6E6AC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6B1C9-18B7-EB2D-3C27-37C76B18E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371D21-90B7-99E9-3A20-9B4FE81BDEAB}"/>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FF235B5D-561F-CF52-A1CD-8EB319ACD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4030C-B68E-625E-136A-B497F483AB07}"/>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87925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EA8F-0FF0-34E2-C057-7B3A72C127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83E9DC-B07B-5180-ED52-8AA31A8B9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1CC94-B9AE-B0BF-613D-4E484617337F}"/>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52A60FF2-8C23-4678-C6BA-F94600D2F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CBBC0-1CC4-8801-49EF-2B0181AAD25E}"/>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06583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C1DFF-2A67-3A13-8A5F-195432D459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5ED66-F1E7-199F-1E3B-DA7B80709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35F0E-CE8D-2D6D-EF7F-3EF1F3AC5217}"/>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89B2B3C1-F2B8-227E-352E-7C627316E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686FB9-62A8-EAB9-DACF-BAA4C1162979}"/>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38026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5A41-A50F-BB21-2133-3882616FD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6893D-5214-BDD7-9654-A8DACA8A1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937EC-8EC1-0148-F809-69363F79A0DC}"/>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FC02C92E-037A-BE2E-D3E3-8F039F7E5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1269-EB46-0505-E0E8-954847661A5B}"/>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1806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66AA-E0DF-A747-D98E-2E8782E8A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991701-2189-4320-2839-DB6860B27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F3C1C-B606-3AFF-1648-AB1A265EC928}"/>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AAB756E8-0A9A-E610-271D-B9489605F4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B4E44-6743-D3B3-59A0-49ED143077E0}"/>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402849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D73E-61B6-4940-F02C-E6EAB96322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BE3CA8-AA4C-0B9A-3A26-BF30B0BBC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82D3FA-008C-16A0-C072-0DA42E097B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77F9F0-D3B1-FA10-5D5B-F582161F3CBA}"/>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E2EBF18E-B43C-F7B4-280E-50A4CCF1A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EEC1A3-F45B-3C3E-E80F-7F7F45252B2E}"/>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150790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6EC0B-AE4D-1A03-0E16-53C49589AF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26F01-86C6-196B-CABF-53AFE6DE4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AA36F-F88F-D298-7931-10925A0D03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FB5F51-ECFF-A53C-167E-BA7127BAD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D73D-DC63-1A49-6B59-28D0DCD66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60FE5-B4C3-0FE6-2AA9-99A1708F71AD}"/>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8" name="Footer Placeholder 7">
            <a:extLst>
              <a:ext uri="{FF2B5EF4-FFF2-40B4-BE49-F238E27FC236}">
                <a16:creationId xmlns:a16="http://schemas.microsoft.com/office/drawing/2014/main" id="{5D376368-ADF3-0B18-EDB8-E6B1DAC651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324702-BD8A-5ECC-6E4E-53B12E1EDCAD}"/>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6018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FB45-253C-92B6-CED7-9A66C1148A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B6E081-6465-5A5B-E589-DCC748675A32}"/>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4" name="Footer Placeholder 3">
            <a:extLst>
              <a:ext uri="{FF2B5EF4-FFF2-40B4-BE49-F238E27FC236}">
                <a16:creationId xmlns:a16="http://schemas.microsoft.com/office/drawing/2014/main" id="{C0B59771-F417-E3C2-6669-48462534EE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10B007-5269-D961-01D7-3729B00B27B4}"/>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3041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7B0D6-0B9C-BFC0-7CB7-B220118ECBD8}"/>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3" name="Footer Placeholder 2">
            <a:extLst>
              <a:ext uri="{FF2B5EF4-FFF2-40B4-BE49-F238E27FC236}">
                <a16:creationId xmlns:a16="http://schemas.microsoft.com/office/drawing/2014/main" id="{EE944AAB-7437-82A3-668C-3CA596923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9CB85A-F092-AD7A-DC26-8823182A8EF6}"/>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309387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13B5-32C0-60CB-8CA4-52A146274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4E9567-F74C-21BB-9E37-16E2CE3F1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0214BA-BC0D-92C5-10DF-981FDA1D9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27BA6-6D18-9B6F-5F15-328D77CF9E94}"/>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1469253A-20B3-011C-5802-40C0FBC59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D9BCA-E83B-0ACA-667F-AFDE2BF73DDC}"/>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28023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6648-1257-F380-00CD-07E4115E7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FD91D-659B-4C02-B7E6-C663A3DD3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AD637F-15D2-CBCF-B26A-7C758DAA3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01554-E862-B796-31F8-E2E2C7D6A22F}"/>
              </a:ext>
            </a:extLst>
          </p:cNvPr>
          <p:cNvSpPr>
            <a:spLocks noGrp="1"/>
          </p:cNvSpPr>
          <p:nvPr>
            <p:ph type="dt" sz="half" idx="10"/>
          </p:nvPr>
        </p:nvSpPr>
        <p:spPr/>
        <p:txBody>
          <a:bodyPr/>
          <a:lstStyle/>
          <a:p>
            <a:fld id="{AAAC0DF1-E37E-4F64-A985-AB43BCE3B8A2}" type="datetimeFigureOut">
              <a:rPr lang="en-IN" smtClean="0"/>
              <a:t>10-08-2022</a:t>
            </a:fld>
            <a:endParaRPr lang="en-IN"/>
          </a:p>
        </p:txBody>
      </p:sp>
      <p:sp>
        <p:nvSpPr>
          <p:cNvPr id="6" name="Footer Placeholder 5">
            <a:extLst>
              <a:ext uri="{FF2B5EF4-FFF2-40B4-BE49-F238E27FC236}">
                <a16:creationId xmlns:a16="http://schemas.microsoft.com/office/drawing/2014/main" id="{108F6945-B2E0-EED0-4281-D86CE25F9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E4A4D-0461-48D2-7309-3EB128DCDADA}"/>
              </a:ext>
            </a:extLst>
          </p:cNvPr>
          <p:cNvSpPr>
            <a:spLocks noGrp="1"/>
          </p:cNvSpPr>
          <p:nvPr>
            <p:ph type="sldNum" sz="quarter" idx="12"/>
          </p:nvPr>
        </p:nvSpPr>
        <p:spPr/>
        <p:txBody>
          <a:bodyPr/>
          <a:lstStyle/>
          <a:p>
            <a:fld id="{E58CE44F-4120-4136-B8D1-2BE4F23AD25E}" type="slidenum">
              <a:rPr lang="en-IN" smtClean="0"/>
              <a:t>‹#›</a:t>
            </a:fld>
            <a:endParaRPr lang="en-IN"/>
          </a:p>
        </p:txBody>
      </p:sp>
    </p:spTree>
    <p:extLst>
      <p:ext uri="{BB962C8B-B14F-4D97-AF65-F5344CB8AC3E}">
        <p14:creationId xmlns:p14="http://schemas.microsoft.com/office/powerpoint/2010/main" val="262944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2BD1F-F748-DC22-0C4E-00CB7ED747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7AC12-0D3A-9770-3286-A09789B36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52CCD-A3C0-DEE2-8B45-D2B85EAA5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C0DF1-E37E-4F64-A985-AB43BCE3B8A2}" type="datetimeFigureOut">
              <a:rPr lang="en-IN" smtClean="0"/>
              <a:t>10-08-2022</a:t>
            </a:fld>
            <a:endParaRPr lang="en-IN"/>
          </a:p>
        </p:txBody>
      </p:sp>
      <p:sp>
        <p:nvSpPr>
          <p:cNvPr id="5" name="Footer Placeholder 4">
            <a:extLst>
              <a:ext uri="{FF2B5EF4-FFF2-40B4-BE49-F238E27FC236}">
                <a16:creationId xmlns:a16="http://schemas.microsoft.com/office/drawing/2014/main" id="{536A4DEB-4694-321B-765B-1FF148419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4AC966-2AB4-5917-EB44-0AF2A0F0C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CE44F-4120-4136-B8D1-2BE4F23AD25E}" type="slidenum">
              <a:rPr lang="en-IN" smtClean="0"/>
              <a:t>‹#›</a:t>
            </a:fld>
            <a:endParaRPr lang="en-IN"/>
          </a:p>
        </p:txBody>
      </p:sp>
    </p:spTree>
    <p:extLst>
      <p:ext uri="{BB962C8B-B14F-4D97-AF65-F5344CB8AC3E}">
        <p14:creationId xmlns:p14="http://schemas.microsoft.com/office/powerpoint/2010/main" val="75903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uB1Id2Wxak&amp;t=2664s" TargetMode="External"/><Relationship Id="rId2" Type="http://schemas.openxmlformats.org/officeDocument/2006/relationships/hyperlink" Target="https://www.youtube.com/watch?v=RGOj5yH7evk" TargetMode="External"/><Relationship Id="rId1" Type="http://schemas.openxmlformats.org/officeDocument/2006/relationships/slideLayout" Target="../slideLayouts/slideLayout2.xml"/><Relationship Id="rId5" Type="http://schemas.openxmlformats.org/officeDocument/2006/relationships/hyperlink" Target="https://www.youtube.com/watch?v=qWKK_PNHnnA" TargetMode="External"/><Relationship Id="rId4" Type="http://schemas.openxmlformats.org/officeDocument/2006/relationships/hyperlink" Target="https://www.youtube.com/watch?v=j2NBya6ADS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loudbees.com/blog/git-detached-he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forwindow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GitHub helps to make your Carrier in Software Industries? - GoodWorkLabs">
            <a:extLst>
              <a:ext uri="{FF2B5EF4-FFF2-40B4-BE49-F238E27FC236}">
                <a16:creationId xmlns:a16="http://schemas.microsoft.com/office/drawing/2014/main" id="{05EEEF2D-13B4-7133-2046-F4AF57009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877" y="2381638"/>
            <a:ext cx="5558256" cy="2060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Definitive Guide to Git's Code">
            <a:extLst>
              <a:ext uri="{FF2B5EF4-FFF2-40B4-BE49-F238E27FC236}">
                <a16:creationId xmlns:a16="http://schemas.microsoft.com/office/drawing/2014/main" id="{D45F39E6-7ADB-6505-1688-EC58C931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57" y="1578796"/>
            <a:ext cx="6792410" cy="3773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371F3C-A0F8-D463-4B51-74E540DAB9A3}"/>
              </a:ext>
            </a:extLst>
          </p:cNvPr>
          <p:cNvSpPr txBox="1"/>
          <p:nvPr/>
        </p:nvSpPr>
        <p:spPr>
          <a:xfrm>
            <a:off x="5222632" y="2663365"/>
            <a:ext cx="938077" cy="1446550"/>
          </a:xfrm>
          <a:prstGeom prst="rect">
            <a:avLst/>
          </a:prstGeom>
          <a:noFill/>
        </p:spPr>
        <p:txBody>
          <a:bodyPr wrap="none" rtlCol="0">
            <a:spAutoFit/>
          </a:bodyPr>
          <a:lstStyle/>
          <a:p>
            <a:r>
              <a:rPr lang="en-IN" sz="8800" dirty="0">
                <a:latin typeface="Arial" panose="020B0604020202020204" pitchFamily="34" charset="0"/>
                <a:ea typeface="Tahoma" panose="020B0604030504040204" pitchFamily="34" charset="0"/>
                <a:cs typeface="Arial" panose="020B0604020202020204" pitchFamily="34" charset="0"/>
              </a:rPr>
              <a:t>&amp;</a:t>
            </a:r>
          </a:p>
        </p:txBody>
      </p:sp>
    </p:spTree>
    <p:extLst>
      <p:ext uri="{BB962C8B-B14F-4D97-AF65-F5344CB8AC3E}">
        <p14:creationId xmlns:p14="http://schemas.microsoft.com/office/powerpoint/2010/main" val="84693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9924-BD50-60C4-BE40-D0660C79D069}"/>
              </a:ext>
            </a:extLst>
          </p:cNvPr>
          <p:cNvSpPr>
            <a:spLocks noGrp="1"/>
          </p:cNvSpPr>
          <p:nvPr>
            <p:ph type="title"/>
          </p:nvPr>
        </p:nvSpPr>
        <p:spPr/>
        <p:txBody>
          <a:bodyPr/>
          <a:lstStyle/>
          <a:p>
            <a:r>
              <a:rPr lang="en-IN" b="1" dirty="0">
                <a:solidFill>
                  <a:srgbClr val="002060"/>
                </a:solidFill>
              </a:rPr>
              <a:t>SYMMETRIC ENCRYPTION</a:t>
            </a:r>
          </a:p>
        </p:txBody>
      </p:sp>
      <p:pic>
        <p:nvPicPr>
          <p:cNvPr id="3074" name="Picture 2">
            <a:extLst>
              <a:ext uri="{FF2B5EF4-FFF2-40B4-BE49-F238E27FC236}">
                <a16:creationId xmlns:a16="http://schemas.microsoft.com/office/drawing/2014/main" id="{4DC7A3AB-9D1E-B222-FE40-04DA53B59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954" y="1690688"/>
            <a:ext cx="57150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1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112D-5FEE-F40E-13F0-0FA8D8242B59}"/>
              </a:ext>
            </a:extLst>
          </p:cNvPr>
          <p:cNvSpPr>
            <a:spLocks noGrp="1"/>
          </p:cNvSpPr>
          <p:nvPr>
            <p:ph type="title"/>
          </p:nvPr>
        </p:nvSpPr>
        <p:spPr>
          <a:xfrm>
            <a:off x="759069" y="136646"/>
            <a:ext cx="10515600" cy="1325563"/>
          </a:xfrm>
        </p:spPr>
        <p:txBody>
          <a:bodyPr/>
          <a:lstStyle/>
          <a:p>
            <a:r>
              <a:rPr lang="en-IN" dirty="0"/>
              <a:t>SYMMETRIC ENCRYPTION</a:t>
            </a:r>
          </a:p>
        </p:txBody>
      </p:sp>
      <p:sp>
        <p:nvSpPr>
          <p:cNvPr id="3" name="Content Placeholder 2">
            <a:extLst>
              <a:ext uri="{FF2B5EF4-FFF2-40B4-BE49-F238E27FC236}">
                <a16:creationId xmlns:a16="http://schemas.microsoft.com/office/drawing/2014/main" id="{3CAB50B9-6208-517B-4637-6F93183FF913}"/>
              </a:ext>
            </a:extLst>
          </p:cNvPr>
          <p:cNvSpPr>
            <a:spLocks noGrp="1"/>
          </p:cNvSpPr>
          <p:nvPr>
            <p:ph idx="1"/>
          </p:nvPr>
        </p:nvSpPr>
        <p:spPr>
          <a:xfrm>
            <a:off x="753209" y="1380819"/>
            <a:ext cx="10515600" cy="4351338"/>
          </a:xfrm>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Simple scenario to understand symmetric encryption</a:t>
            </a:r>
          </a:p>
        </p:txBody>
      </p:sp>
      <p:pic>
        <p:nvPicPr>
          <p:cNvPr id="4098" name="Picture 2" descr="Users Icon Design 496450 Vector Art at Vecteezy">
            <a:extLst>
              <a:ext uri="{FF2B5EF4-FFF2-40B4-BE49-F238E27FC236}">
                <a16:creationId xmlns:a16="http://schemas.microsoft.com/office/drawing/2014/main" id="{282E441D-5B54-858F-6F89-A03F103BD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4" y="3830516"/>
            <a:ext cx="1101970" cy="1101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A09BB99-DAAB-FF6B-47EC-155BA43302F4}"/>
              </a:ext>
            </a:extLst>
          </p:cNvPr>
          <p:cNvSpPr/>
          <p:nvPr/>
        </p:nvSpPr>
        <p:spPr>
          <a:xfrm>
            <a:off x="2126520" y="3039452"/>
            <a:ext cx="2426677" cy="474784"/>
          </a:xfrm>
          <a:prstGeom prst="rect">
            <a:avLst/>
          </a:prstGeom>
          <a:solidFill>
            <a:schemeClr val="accent1">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000" dirty="0">
                <a:solidFill>
                  <a:srgbClr val="002060"/>
                </a:solidFill>
              </a:rPr>
              <a:t>Assume that the secret key + cipher reverses the alphabet series – Means, ABC -&gt; XYZ</a:t>
            </a:r>
          </a:p>
        </p:txBody>
      </p:sp>
      <p:sp>
        <p:nvSpPr>
          <p:cNvPr id="5" name="Rectangle: Diagonal Corners Snipped 4">
            <a:extLst>
              <a:ext uri="{FF2B5EF4-FFF2-40B4-BE49-F238E27FC236}">
                <a16:creationId xmlns:a16="http://schemas.microsoft.com/office/drawing/2014/main" id="{56CE50E3-31FB-940C-0351-9BAFCA2F025E}"/>
              </a:ext>
            </a:extLst>
          </p:cNvPr>
          <p:cNvSpPr/>
          <p:nvPr/>
        </p:nvSpPr>
        <p:spPr>
          <a:xfrm>
            <a:off x="5379427" y="2941026"/>
            <a:ext cx="1433146" cy="641838"/>
          </a:xfrm>
          <a:prstGeom prst="snip2DiagRect">
            <a:avLst/>
          </a:prstGeom>
          <a:solidFill>
            <a:schemeClr val="bg1">
              <a:lumMod val="85000"/>
            </a:schemeClr>
          </a:solidFill>
          <a:ln>
            <a:solidFill>
              <a:schemeClr val="bg1">
                <a:lumMod val="50000"/>
              </a:schemeClr>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2060"/>
                </a:solidFill>
              </a:rPr>
              <a:t>Ciphertext</a:t>
            </a:r>
          </a:p>
          <a:p>
            <a:pPr algn="ctr"/>
            <a:r>
              <a:rPr lang="en-IN" dirty="0">
                <a:solidFill>
                  <a:srgbClr val="002060"/>
                </a:solidFill>
              </a:rPr>
              <a:t>XYZ</a:t>
            </a:r>
          </a:p>
        </p:txBody>
      </p:sp>
      <p:sp>
        <p:nvSpPr>
          <p:cNvPr id="7" name="Rectangle 6">
            <a:extLst>
              <a:ext uri="{FF2B5EF4-FFF2-40B4-BE49-F238E27FC236}">
                <a16:creationId xmlns:a16="http://schemas.microsoft.com/office/drawing/2014/main" id="{8E313C01-787D-22A4-965B-08EB98F198AA}"/>
              </a:ext>
            </a:extLst>
          </p:cNvPr>
          <p:cNvSpPr/>
          <p:nvPr/>
        </p:nvSpPr>
        <p:spPr>
          <a:xfrm>
            <a:off x="7612072" y="2926835"/>
            <a:ext cx="2383665" cy="641839"/>
          </a:xfrm>
          <a:prstGeom prst="rect">
            <a:avLst/>
          </a:prstGeom>
          <a:solidFill>
            <a:schemeClr val="accent1">
              <a:lumMod val="20000"/>
              <a:lumOff val="80000"/>
            </a:schemeClr>
          </a:solidFill>
          <a:ln>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dirty="0">
                <a:solidFill>
                  <a:srgbClr val="002060"/>
                </a:solidFill>
              </a:rPr>
              <a:t>The description involves reversing the alphabets. This logic is known to receiver with the help of key</a:t>
            </a:r>
          </a:p>
        </p:txBody>
      </p:sp>
      <p:pic>
        <p:nvPicPr>
          <p:cNvPr id="4104" name="Picture 8" descr="Boy character man school boy user icon - Avatar Vol 9">
            <a:extLst>
              <a:ext uri="{FF2B5EF4-FFF2-40B4-BE49-F238E27FC236}">
                <a16:creationId xmlns:a16="http://schemas.microsoft.com/office/drawing/2014/main" id="{AAE90205-5114-F3E6-10E3-5E32E8664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523" y="3919232"/>
            <a:ext cx="897610" cy="8976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16C1CC-CEF2-0255-E134-4BD1757EE160}"/>
              </a:ext>
            </a:extLst>
          </p:cNvPr>
          <p:cNvSpPr txBox="1"/>
          <p:nvPr/>
        </p:nvSpPr>
        <p:spPr>
          <a:xfrm>
            <a:off x="233667" y="5008930"/>
            <a:ext cx="2833211" cy="276999"/>
          </a:xfrm>
          <a:prstGeom prst="rect">
            <a:avLst/>
          </a:prstGeom>
          <a:noFill/>
        </p:spPr>
        <p:txBody>
          <a:bodyPr wrap="none" rtlCol="0">
            <a:spAutoFit/>
          </a:bodyPr>
          <a:lstStyle/>
          <a:p>
            <a:r>
              <a:rPr lang="en-IN" sz="1200" dirty="0"/>
              <a:t>Needs to send a message ‘ABC’ to receiver</a:t>
            </a:r>
          </a:p>
        </p:txBody>
      </p:sp>
      <p:sp>
        <p:nvSpPr>
          <p:cNvPr id="8" name="TextBox 7">
            <a:extLst>
              <a:ext uri="{FF2B5EF4-FFF2-40B4-BE49-F238E27FC236}">
                <a16:creationId xmlns:a16="http://schemas.microsoft.com/office/drawing/2014/main" id="{9E21C364-EC03-0326-8F34-C4B90BF77B0E}"/>
              </a:ext>
            </a:extLst>
          </p:cNvPr>
          <p:cNvSpPr txBox="1"/>
          <p:nvPr/>
        </p:nvSpPr>
        <p:spPr>
          <a:xfrm>
            <a:off x="2122513" y="2624454"/>
            <a:ext cx="2383666" cy="338554"/>
          </a:xfrm>
          <a:prstGeom prst="rect">
            <a:avLst/>
          </a:prstGeom>
          <a:noFill/>
        </p:spPr>
        <p:txBody>
          <a:bodyPr wrap="none" rtlCol="0">
            <a:spAutoFit/>
          </a:bodyPr>
          <a:lstStyle/>
          <a:p>
            <a:r>
              <a:rPr lang="en-IN" sz="1600" dirty="0"/>
              <a:t>Encryption with secret key</a:t>
            </a:r>
          </a:p>
        </p:txBody>
      </p:sp>
      <p:sp>
        <p:nvSpPr>
          <p:cNvPr id="13" name="TextBox 12">
            <a:extLst>
              <a:ext uri="{FF2B5EF4-FFF2-40B4-BE49-F238E27FC236}">
                <a16:creationId xmlns:a16="http://schemas.microsoft.com/office/drawing/2014/main" id="{18CB788D-B9CE-32F2-A246-2044059965FD}"/>
              </a:ext>
            </a:extLst>
          </p:cNvPr>
          <p:cNvSpPr txBox="1"/>
          <p:nvPr/>
        </p:nvSpPr>
        <p:spPr>
          <a:xfrm>
            <a:off x="7664983" y="2553862"/>
            <a:ext cx="2404504" cy="338554"/>
          </a:xfrm>
          <a:prstGeom prst="rect">
            <a:avLst/>
          </a:prstGeom>
          <a:noFill/>
        </p:spPr>
        <p:txBody>
          <a:bodyPr wrap="none" rtlCol="0">
            <a:spAutoFit/>
          </a:bodyPr>
          <a:lstStyle/>
          <a:p>
            <a:r>
              <a:rPr lang="en-IN" sz="1600" dirty="0"/>
              <a:t>Decryption with secret key</a:t>
            </a:r>
          </a:p>
        </p:txBody>
      </p:sp>
      <p:sp>
        <p:nvSpPr>
          <p:cNvPr id="14" name="TextBox 13">
            <a:extLst>
              <a:ext uri="{FF2B5EF4-FFF2-40B4-BE49-F238E27FC236}">
                <a16:creationId xmlns:a16="http://schemas.microsoft.com/office/drawing/2014/main" id="{DD8ADD8F-A164-8D94-450A-1AC41AC9B77E}"/>
              </a:ext>
            </a:extLst>
          </p:cNvPr>
          <p:cNvSpPr txBox="1"/>
          <p:nvPr/>
        </p:nvSpPr>
        <p:spPr>
          <a:xfrm>
            <a:off x="9975359" y="4870430"/>
            <a:ext cx="2048318" cy="276999"/>
          </a:xfrm>
          <a:prstGeom prst="rect">
            <a:avLst/>
          </a:prstGeom>
          <a:noFill/>
        </p:spPr>
        <p:txBody>
          <a:bodyPr wrap="none" rtlCol="0">
            <a:spAutoFit/>
          </a:bodyPr>
          <a:lstStyle/>
          <a:p>
            <a:r>
              <a:rPr lang="en-IN" sz="1200" dirty="0"/>
              <a:t>Decrypted text message ‘ABC’</a:t>
            </a:r>
          </a:p>
        </p:txBody>
      </p:sp>
      <p:cxnSp>
        <p:nvCxnSpPr>
          <p:cNvPr id="10" name="Straight Arrow Connector 9">
            <a:extLst>
              <a:ext uri="{FF2B5EF4-FFF2-40B4-BE49-F238E27FC236}">
                <a16:creationId xmlns:a16="http://schemas.microsoft.com/office/drawing/2014/main" id="{DC6D280F-9327-68F0-29B7-50C7C1B9B932}"/>
              </a:ext>
            </a:extLst>
          </p:cNvPr>
          <p:cNvCxnSpPr/>
          <p:nvPr/>
        </p:nvCxnSpPr>
        <p:spPr>
          <a:xfrm flipV="1">
            <a:off x="1248508" y="3338389"/>
            <a:ext cx="773723" cy="4510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A760E3BB-016B-DA4D-8937-C2BF3D83AF3D}"/>
              </a:ext>
            </a:extLst>
          </p:cNvPr>
          <p:cNvCxnSpPr>
            <a:cxnSpLocks/>
          </p:cNvCxnSpPr>
          <p:nvPr/>
        </p:nvCxnSpPr>
        <p:spPr>
          <a:xfrm flipV="1">
            <a:off x="4553197" y="3261945"/>
            <a:ext cx="826230" cy="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30E78A-0026-065C-634B-27645201658C}"/>
              </a:ext>
            </a:extLst>
          </p:cNvPr>
          <p:cNvCxnSpPr>
            <a:cxnSpLocks/>
          </p:cNvCxnSpPr>
          <p:nvPr/>
        </p:nvCxnSpPr>
        <p:spPr>
          <a:xfrm flipV="1">
            <a:off x="6835470" y="3247755"/>
            <a:ext cx="785394" cy="5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63E1A95-D9A8-EE75-E72F-FDC486494B54}"/>
              </a:ext>
            </a:extLst>
          </p:cNvPr>
          <p:cNvCxnSpPr>
            <a:cxnSpLocks/>
          </p:cNvCxnSpPr>
          <p:nvPr/>
        </p:nvCxnSpPr>
        <p:spPr>
          <a:xfrm>
            <a:off x="10169769" y="3334504"/>
            <a:ext cx="723627" cy="4960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6119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8328-6C30-E9E7-6C1C-7E0A3FC0A28F}"/>
              </a:ext>
            </a:extLst>
          </p:cNvPr>
          <p:cNvSpPr>
            <a:spLocks noGrp="1"/>
          </p:cNvSpPr>
          <p:nvPr>
            <p:ph type="title"/>
          </p:nvPr>
        </p:nvSpPr>
        <p:spPr/>
        <p:txBody>
          <a:bodyPr/>
          <a:lstStyle/>
          <a:p>
            <a:r>
              <a:rPr lang="en-IN" dirty="0"/>
              <a:t>ASYMMETRIC ENCRYPTION</a:t>
            </a:r>
          </a:p>
        </p:txBody>
      </p:sp>
      <p:sp>
        <p:nvSpPr>
          <p:cNvPr id="3" name="Content Placeholder 2">
            <a:extLst>
              <a:ext uri="{FF2B5EF4-FFF2-40B4-BE49-F238E27FC236}">
                <a16:creationId xmlns:a16="http://schemas.microsoft.com/office/drawing/2014/main" id="{60762F6F-38DD-C9B1-B4D9-FE1478FE9529}"/>
              </a:ext>
            </a:extLst>
          </p:cNvPr>
          <p:cNvSpPr>
            <a:spLocks noGrp="1"/>
          </p:cNvSpPr>
          <p:nvPr>
            <p:ph idx="1"/>
          </p:nvPr>
        </p:nvSpPr>
        <p:spPr/>
        <p:txBody>
          <a:bodyPr>
            <a:normAutofit/>
          </a:bodyPr>
          <a:lstStyle/>
          <a:p>
            <a:r>
              <a:rPr lang="en-IN" sz="2000" dirty="0"/>
              <a:t>Uses two keys to encrypt and decrypt data. One is a private key and the next is a public key.</a:t>
            </a:r>
          </a:p>
          <a:p>
            <a:r>
              <a:rPr lang="en-IN" sz="2000" dirty="0"/>
              <a:t>The private key is always confidential and is used only for decryption.</a:t>
            </a:r>
          </a:p>
          <a:p>
            <a:r>
              <a:rPr lang="en-IN" sz="2000" dirty="0"/>
              <a:t>The public key can be exposed and is used for encryption only.</a:t>
            </a:r>
          </a:p>
          <a:p>
            <a:r>
              <a:rPr lang="en-IN" sz="2000" dirty="0"/>
              <a:t>The idea is ‘The public key can be generated only from private key’. </a:t>
            </a:r>
          </a:p>
          <a:p>
            <a:r>
              <a:rPr lang="en-IN" sz="2000" dirty="0"/>
              <a:t>Any data encrypted using a public key can only be decrypted by a private key which generated the public key</a:t>
            </a:r>
          </a:p>
          <a:p>
            <a:r>
              <a:rPr lang="en-IN" sz="2000" dirty="0"/>
              <a:t>An example for this is SSH protocol.</a:t>
            </a:r>
          </a:p>
        </p:txBody>
      </p:sp>
    </p:spTree>
    <p:extLst>
      <p:ext uri="{BB962C8B-B14F-4D97-AF65-F5344CB8AC3E}">
        <p14:creationId xmlns:p14="http://schemas.microsoft.com/office/powerpoint/2010/main" val="32917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Users Icon Design 496450 Vector Art at Vecteezy">
            <a:extLst>
              <a:ext uri="{FF2B5EF4-FFF2-40B4-BE49-F238E27FC236}">
                <a16:creationId xmlns:a16="http://schemas.microsoft.com/office/drawing/2014/main" id="{A1ABB1F6-071B-92CA-79DC-36DEF5343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4" y="3429002"/>
            <a:ext cx="1503484" cy="15034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Boy character man school boy user icon - Avatar Vol 9">
            <a:extLst>
              <a:ext uri="{FF2B5EF4-FFF2-40B4-BE49-F238E27FC236}">
                <a16:creationId xmlns:a16="http://schemas.microsoft.com/office/drawing/2014/main" id="{11FC2FDF-FC49-D62D-78A9-C779CCDAE91D}"/>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621107" y="4139040"/>
            <a:ext cx="897610" cy="8976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lat Briefcase Icon Transparent PNG &amp; SVG Vector">
            <a:extLst>
              <a:ext uri="{FF2B5EF4-FFF2-40B4-BE49-F238E27FC236}">
                <a16:creationId xmlns:a16="http://schemas.microsoft.com/office/drawing/2014/main" id="{B1EEEE28-9C74-9FCD-EC4B-B9DE58E4A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508" y="4332567"/>
            <a:ext cx="1617784" cy="161778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Free Stock Photo of Pad lock vector icon | Download Free Images and Free  Illustrations">
            <a:extLst>
              <a:ext uri="{FF2B5EF4-FFF2-40B4-BE49-F238E27FC236}">
                <a16:creationId xmlns:a16="http://schemas.microsoft.com/office/drawing/2014/main" id="{B3E7CD62-40AE-94CC-9CD7-3BAB8ED2C2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7679" y="5203948"/>
            <a:ext cx="280255" cy="2802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ree Stock Photo of Pad lock vector icon | Download Free Images and Free  Illustrations">
            <a:extLst>
              <a:ext uri="{FF2B5EF4-FFF2-40B4-BE49-F238E27FC236}">
                <a16:creationId xmlns:a16="http://schemas.microsoft.com/office/drawing/2014/main" id="{6EAB885A-A9AF-764E-4BB1-45021BDF6480}"/>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39369" y="5316643"/>
            <a:ext cx="280255" cy="28025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ocument Vector Icon, Document Icons, Document Clipart, Document PNG and  Vector with Transparent Background for Free Download">
            <a:extLst>
              <a:ext uri="{FF2B5EF4-FFF2-40B4-BE49-F238E27FC236}">
                <a16:creationId xmlns:a16="http://schemas.microsoft.com/office/drawing/2014/main" id="{BE2CBA2D-2723-653E-F697-C48B854E4A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938" y="5097951"/>
            <a:ext cx="468923" cy="468923"/>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Free key - Vector Art">
            <a:extLst>
              <a:ext uri="{FF2B5EF4-FFF2-40B4-BE49-F238E27FC236}">
                <a16:creationId xmlns:a16="http://schemas.microsoft.com/office/drawing/2014/main" id="{5857C0AD-48D2-D449-2E4C-9845CB43EDFE}"/>
              </a:ext>
            </a:extLst>
          </p:cNvPr>
          <p:cNvPicPr>
            <a:picLocks noChangeAspect="1" noChangeArrowheads="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1312" y="2795014"/>
            <a:ext cx="1080455" cy="6431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Free key - Vector Art">
            <a:extLst>
              <a:ext uri="{FF2B5EF4-FFF2-40B4-BE49-F238E27FC236}">
                <a16:creationId xmlns:a16="http://schemas.microsoft.com/office/drawing/2014/main" id="{9B39C4CB-E3F9-C118-8F1D-E75A4D5E12E0}"/>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18648" y="3107434"/>
            <a:ext cx="1080455" cy="6431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4D904D-FEBB-BBD0-ECAD-245B993F152C}"/>
              </a:ext>
            </a:extLst>
          </p:cNvPr>
          <p:cNvSpPr txBox="1"/>
          <p:nvPr/>
        </p:nvSpPr>
        <p:spPr>
          <a:xfrm>
            <a:off x="454461" y="576072"/>
            <a:ext cx="3300262" cy="369332"/>
          </a:xfrm>
          <a:prstGeom prst="rect">
            <a:avLst/>
          </a:prstGeom>
          <a:noFill/>
        </p:spPr>
        <p:txBody>
          <a:bodyPr wrap="none" rtlCol="0">
            <a:spAutoFit/>
          </a:bodyPr>
          <a:lstStyle/>
          <a:p>
            <a:r>
              <a:rPr lang="en-IN" dirty="0"/>
              <a:t>1. Person A add a file to briefcase</a:t>
            </a:r>
          </a:p>
        </p:txBody>
      </p:sp>
      <p:sp>
        <p:nvSpPr>
          <p:cNvPr id="7" name="TextBox 6">
            <a:extLst>
              <a:ext uri="{FF2B5EF4-FFF2-40B4-BE49-F238E27FC236}">
                <a16:creationId xmlns:a16="http://schemas.microsoft.com/office/drawing/2014/main" id="{67080D7D-5313-1F6C-507C-082E35D63470}"/>
              </a:ext>
            </a:extLst>
          </p:cNvPr>
          <p:cNvSpPr txBox="1"/>
          <p:nvPr/>
        </p:nvSpPr>
        <p:spPr>
          <a:xfrm>
            <a:off x="445643" y="877016"/>
            <a:ext cx="4877874" cy="369332"/>
          </a:xfrm>
          <a:prstGeom prst="rect">
            <a:avLst/>
          </a:prstGeom>
          <a:noFill/>
        </p:spPr>
        <p:txBody>
          <a:bodyPr wrap="none" rtlCol="0">
            <a:spAutoFit/>
          </a:bodyPr>
          <a:lstStyle/>
          <a:p>
            <a:r>
              <a:rPr lang="en-IN" dirty="0"/>
              <a:t>2. Person A locks it using his private key and a lock</a:t>
            </a:r>
          </a:p>
        </p:txBody>
      </p:sp>
      <p:sp>
        <p:nvSpPr>
          <p:cNvPr id="8" name="TextBox 7">
            <a:extLst>
              <a:ext uri="{FF2B5EF4-FFF2-40B4-BE49-F238E27FC236}">
                <a16:creationId xmlns:a16="http://schemas.microsoft.com/office/drawing/2014/main" id="{70E97543-00BD-B5AA-5685-9CFB036BC183}"/>
              </a:ext>
            </a:extLst>
          </p:cNvPr>
          <p:cNvSpPr txBox="1"/>
          <p:nvPr/>
        </p:nvSpPr>
        <p:spPr>
          <a:xfrm>
            <a:off x="7735824" y="556976"/>
            <a:ext cx="4149021" cy="369332"/>
          </a:xfrm>
          <a:prstGeom prst="rect">
            <a:avLst/>
          </a:prstGeom>
          <a:noFill/>
        </p:spPr>
        <p:txBody>
          <a:bodyPr wrap="none" rtlCol="0">
            <a:spAutoFit/>
          </a:bodyPr>
          <a:lstStyle/>
          <a:p>
            <a:r>
              <a:rPr lang="en-IN" dirty="0"/>
              <a:t>1. Person B adds his lock using private key </a:t>
            </a:r>
          </a:p>
        </p:txBody>
      </p:sp>
      <p:sp>
        <p:nvSpPr>
          <p:cNvPr id="9" name="TextBox 8">
            <a:extLst>
              <a:ext uri="{FF2B5EF4-FFF2-40B4-BE49-F238E27FC236}">
                <a16:creationId xmlns:a16="http://schemas.microsoft.com/office/drawing/2014/main" id="{2B2A3ECA-42AA-0082-2721-C6D7AD2FD6D7}"/>
              </a:ext>
            </a:extLst>
          </p:cNvPr>
          <p:cNvSpPr txBox="1"/>
          <p:nvPr/>
        </p:nvSpPr>
        <p:spPr>
          <a:xfrm>
            <a:off x="454461" y="1165739"/>
            <a:ext cx="5786712" cy="646331"/>
          </a:xfrm>
          <a:prstGeom prst="rect">
            <a:avLst/>
          </a:prstGeom>
          <a:noFill/>
        </p:spPr>
        <p:txBody>
          <a:bodyPr wrap="none" rtlCol="0">
            <a:spAutoFit/>
          </a:bodyPr>
          <a:lstStyle/>
          <a:p>
            <a:r>
              <a:rPr lang="en-IN" dirty="0"/>
              <a:t>3. Person A gets the briefcase with the lock of person B.</a:t>
            </a:r>
            <a:br>
              <a:rPr lang="en-IN" dirty="0"/>
            </a:br>
            <a:r>
              <a:rPr lang="en-IN" dirty="0"/>
              <a:t>4. He unlocks his lock using the private key and sends it to B</a:t>
            </a:r>
          </a:p>
        </p:txBody>
      </p:sp>
      <p:sp>
        <p:nvSpPr>
          <p:cNvPr id="10" name="TextBox 9">
            <a:extLst>
              <a:ext uri="{FF2B5EF4-FFF2-40B4-BE49-F238E27FC236}">
                <a16:creationId xmlns:a16="http://schemas.microsoft.com/office/drawing/2014/main" id="{60D86B15-8EAE-87AF-4DFA-16AEC61E393A}"/>
              </a:ext>
            </a:extLst>
          </p:cNvPr>
          <p:cNvSpPr txBox="1"/>
          <p:nvPr/>
        </p:nvSpPr>
        <p:spPr>
          <a:xfrm>
            <a:off x="7735824" y="805787"/>
            <a:ext cx="4317849" cy="923330"/>
          </a:xfrm>
          <a:prstGeom prst="rect">
            <a:avLst/>
          </a:prstGeom>
          <a:noFill/>
        </p:spPr>
        <p:txBody>
          <a:bodyPr wrap="none" rtlCol="0">
            <a:spAutoFit/>
          </a:bodyPr>
          <a:lstStyle/>
          <a:p>
            <a:r>
              <a:rPr lang="en-IN" dirty="0"/>
              <a:t>2. Now, B can remove lock using private key</a:t>
            </a:r>
            <a:br>
              <a:rPr lang="en-IN" dirty="0"/>
            </a:br>
            <a:r>
              <a:rPr lang="en-IN" dirty="0"/>
              <a:t>3. The briefcase can be opened.</a:t>
            </a:r>
            <a:br>
              <a:rPr lang="en-IN" dirty="0"/>
            </a:br>
            <a:r>
              <a:rPr lang="en-IN" dirty="0"/>
              <a:t>4. The communication is verified</a:t>
            </a:r>
          </a:p>
        </p:txBody>
      </p:sp>
      <p:sp>
        <p:nvSpPr>
          <p:cNvPr id="13" name="TextBox 12">
            <a:extLst>
              <a:ext uri="{FF2B5EF4-FFF2-40B4-BE49-F238E27FC236}">
                <a16:creationId xmlns:a16="http://schemas.microsoft.com/office/drawing/2014/main" id="{104F95C7-E27B-269C-6D32-BE4535AE45F9}"/>
              </a:ext>
            </a:extLst>
          </p:cNvPr>
          <p:cNvSpPr txBox="1"/>
          <p:nvPr/>
        </p:nvSpPr>
        <p:spPr>
          <a:xfrm>
            <a:off x="4027170" y="3750562"/>
            <a:ext cx="3648050" cy="477054"/>
          </a:xfrm>
          <a:prstGeom prst="rect">
            <a:avLst/>
          </a:prstGeom>
          <a:noFill/>
          <a:effectLst>
            <a:outerShdw blurRad="50800" dist="38100" dir="5400000" algn="t" rotWithShape="0">
              <a:prstClr val="black">
                <a:alpha val="40000"/>
              </a:prstClr>
            </a:outerShdw>
          </a:effectLst>
        </p:spPr>
        <p:txBody>
          <a:bodyPr wrap="none" rtlCol="0">
            <a:spAutoFit/>
          </a:bodyPr>
          <a:lstStyle/>
          <a:p>
            <a:r>
              <a:rPr lang="en-IN" sz="2500" b="1" dirty="0">
                <a:solidFill>
                  <a:srgbClr val="C00000"/>
                </a:solidFill>
              </a:rPr>
              <a:t>CONNECTION VERIFIED !!!</a:t>
            </a:r>
          </a:p>
        </p:txBody>
      </p:sp>
      <p:sp>
        <p:nvSpPr>
          <p:cNvPr id="2" name="TextBox 1">
            <a:extLst>
              <a:ext uri="{FF2B5EF4-FFF2-40B4-BE49-F238E27FC236}">
                <a16:creationId xmlns:a16="http://schemas.microsoft.com/office/drawing/2014/main" id="{0136F364-135A-A39C-600C-A207ED1A363F}"/>
              </a:ext>
            </a:extLst>
          </p:cNvPr>
          <p:cNvSpPr txBox="1"/>
          <p:nvPr/>
        </p:nvSpPr>
        <p:spPr>
          <a:xfrm>
            <a:off x="3347817" y="44295"/>
            <a:ext cx="5673078" cy="276999"/>
          </a:xfrm>
          <a:prstGeom prst="rect">
            <a:avLst/>
          </a:prstGeom>
          <a:noFill/>
        </p:spPr>
        <p:txBody>
          <a:bodyPr wrap="square" rtlCol="0">
            <a:spAutoFit/>
          </a:bodyPr>
          <a:lstStyle/>
          <a:p>
            <a:r>
              <a:rPr lang="en-IN" sz="1200" dirty="0">
                <a:solidFill>
                  <a:srgbClr val="FF0000"/>
                </a:solidFill>
              </a:rPr>
              <a:t>NOTE: Intended to be viewed  in presentation mode as animations are involved</a:t>
            </a:r>
          </a:p>
        </p:txBody>
      </p:sp>
    </p:spTree>
    <p:extLst>
      <p:ext uri="{BB962C8B-B14F-4D97-AF65-F5344CB8AC3E}">
        <p14:creationId xmlns:p14="http://schemas.microsoft.com/office/powerpoint/2010/main" val="27848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32"/>
                                        </p:tgtEl>
                                        <p:attrNameLst>
                                          <p:attrName>style.visibility</p:attrName>
                                        </p:attrNameLst>
                                      </p:cBhvr>
                                      <p:to>
                                        <p:strVal val="visible"/>
                                      </p:to>
                                    </p:set>
                                    <p:animEffect transition="in" filter="wipe(down)">
                                      <p:cBhvr>
                                        <p:cTn id="7" dur="580">
                                          <p:stCondLst>
                                            <p:cond delay="0"/>
                                          </p:stCondLst>
                                        </p:cTn>
                                        <p:tgtEl>
                                          <p:spTgt spid="5132"/>
                                        </p:tgtEl>
                                      </p:cBhvr>
                                    </p:animEffect>
                                    <p:anim calcmode="lin" valueType="num">
                                      <p:cBhvr>
                                        <p:cTn id="8" dur="1822" tmFilter="0,0; 0.14,0.36; 0.43,0.73; 0.71,0.91; 1.0,1.0">
                                          <p:stCondLst>
                                            <p:cond delay="0"/>
                                          </p:stCondLst>
                                        </p:cTn>
                                        <p:tgtEl>
                                          <p:spTgt spid="513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3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3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3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3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32"/>
                                        </p:tgtEl>
                                      </p:cBhvr>
                                      <p:to x="100000" y="60000"/>
                                    </p:animScale>
                                    <p:animScale>
                                      <p:cBhvr>
                                        <p:cTn id="14" dur="166" decel="50000">
                                          <p:stCondLst>
                                            <p:cond delay="676"/>
                                          </p:stCondLst>
                                        </p:cTn>
                                        <p:tgtEl>
                                          <p:spTgt spid="5132"/>
                                        </p:tgtEl>
                                      </p:cBhvr>
                                      <p:to x="100000" y="100000"/>
                                    </p:animScale>
                                    <p:animScale>
                                      <p:cBhvr>
                                        <p:cTn id="15" dur="26">
                                          <p:stCondLst>
                                            <p:cond delay="1312"/>
                                          </p:stCondLst>
                                        </p:cTn>
                                        <p:tgtEl>
                                          <p:spTgt spid="5132"/>
                                        </p:tgtEl>
                                      </p:cBhvr>
                                      <p:to x="100000" y="80000"/>
                                    </p:animScale>
                                    <p:animScale>
                                      <p:cBhvr>
                                        <p:cTn id="16" dur="166" decel="50000">
                                          <p:stCondLst>
                                            <p:cond delay="1338"/>
                                          </p:stCondLst>
                                        </p:cTn>
                                        <p:tgtEl>
                                          <p:spTgt spid="5132"/>
                                        </p:tgtEl>
                                      </p:cBhvr>
                                      <p:to x="100000" y="100000"/>
                                    </p:animScale>
                                    <p:animScale>
                                      <p:cBhvr>
                                        <p:cTn id="17" dur="26">
                                          <p:stCondLst>
                                            <p:cond delay="1642"/>
                                          </p:stCondLst>
                                        </p:cTn>
                                        <p:tgtEl>
                                          <p:spTgt spid="5132"/>
                                        </p:tgtEl>
                                      </p:cBhvr>
                                      <p:to x="100000" y="90000"/>
                                    </p:animScale>
                                    <p:animScale>
                                      <p:cBhvr>
                                        <p:cTn id="18" dur="166" decel="50000">
                                          <p:stCondLst>
                                            <p:cond delay="1668"/>
                                          </p:stCondLst>
                                        </p:cTn>
                                        <p:tgtEl>
                                          <p:spTgt spid="5132"/>
                                        </p:tgtEl>
                                      </p:cBhvr>
                                      <p:to x="100000" y="100000"/>
                                    </p:animScale>
                                    <p:animScale>
                                      <p:cBhvr>
                                        <p:cTn id="19" dur="26">
                                          <p:stCondLst>
                                            <p:cond delay="1808"/>
                                          </p:stCondLst>
                                        </p:cTn>
                                        <p:tgtEl>
                                          <p:spTgt spid="5132"/>
                                        </p:tgtEl>
                                      </p:cBhvr>
                                      <p:to x="100000" y="95000"/>
                                    </p:animScale>
                                    <p:animScale>
                                      <p:cBhvr>
                                        <p:cTn id="20" dur="166" decel="50000">
                                          <p:stCondLst>
                                            <p:cond delay="1834"/>
                                          </p:stCondLst>
                                        </p:cTn>
                                        <p:tgtEl>
                                          <p:spTgt spid="513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100"/>
                                  </p:stCondLst>
                                  <p:childTnLst>
                                    <p:set>
                                      <p:cBhvr>
                                        <p:cTn id="30" dur="1" fill="hold">
                                          <p:stCondLst>
                                            <p:cond delay="0"/>
                                          </p:stCondLst>
                                        </p:cTn>
                                        <p:tgtEl>
                                          <p:spTgt spid="5130"/>
                                        </p:tgtEl>
                                        <p:attrNameLst>
                                          <p:attrName>style.visibility</p:attrName>
                                        </p:attrNameLst>
                                      </p:cBhvr>
                                      <p:to>
                                        <p:strVal val="visible"/>
                                      </p:to>
                                    </p:set>
                                    <p:anim calcmode="lin" valueType="num">
                                      <p:cBhvr additive="base">
                                        <p:cTn id="31" dur="500" fill="hold"/>
                                        <p:tgtEl>
                                          <p:spTgt spid="5130"/>
                                        </p:tgtEl>
                                        <p:attrNameLst>
                                          <p:attrName>ppt_x</p:attrName>
                                        </p:attrNameLst>
                                      </p:cBhvr>
                                      <p:tavLst>
                                        <p:tav tm="0">
                                          <p:val>
                                            <p:strVal val="#ppt_x"/>
                                          </p:val>
                                        </p:tav>
                                        <p:tav tm="100000">
                                          <p:val>
                                            <p:strVal val="#ppt_x"/>
                                          </p:val>
                                        </p:tav>
                                      </p:tavLst>
                                    </p:anim>
                                    <p:anim calcmode="lin" valueType="num">
                                      <p:cBhvr additive="base">
                                        <p:cTn id="32" dur="500" fill="hold"/>
                                        <p:tgtEl>
                                          <p:spTgt spid="513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100"/>
                                  </p:stCondLst>
                                  <p:childTnLst>
                                    <p:set>
                                      <p:cBhvr>
                                        <p:cTn id="42" dur="1" fill="hold">
                                          <p:stCondLst>
                                            <p:cond delay="0"/>
                                          </p:stCondLst>
                                        </p:cTn>
                                        <p:tgtEl>
                                          <p:spTgt spid="5134"/>
                                        </p:tgtEl>
                                        <p:attrNameLst>
                                          <p:attrName>style.visibility</p:attrName>
                                        </p:attrNameLst>
                                      </p:cBhvr>
                                      <p:to>
                                        <p:strVal val="visible"/>
                                      </p:to>
                                    </p:set>
                                    <p:anim calcmode="lin" valueType="num">
                                      <p:cBhvr>
                                        <p:cTn id="43" dur="500" fill="hold"/>
                                        <p:tgtEl>
                                          <p:spTgt spid="5134"/>
                                        </p:tgtEl>
                                        <p:attrNameLst>
                                          <p:attrName>ppt_w</p:attrName>
                                        </p:attrNameLst>
                                      </p:cBhvr>
                                      <p:tavLst>
                                        <p:tav tm="0">
                                          <p:val>
                                            <p:fltVal val="0"/>
                                          </p:val>
                                        </p:tav>
                                        <p:tav tm="100000">
                                          <p:val>
                                            <p:strVal val="#ppt_w"/>
                                          </p:val>
                                        </p:tav>
                                      </p:tavLst>
                                    </p:anim>
                                    <p:anim calcmode="lin" valueType="num">
                                      <p:cBhvr>
                                        <p:cTn id="44" dur="500" fill="hold"/>
                                        <p:tgtEl>
                                          <p:spTgt spid="5134"/>
                                        </p:tgtEl>
                                        <p:attrNameLst>
                                          <p:attrName>ppt_h</p:attrName>
                                        </p:attrNameLst>
                                      </p:cBhvr>
                                      <p:tavLst>
                                        <p:tav tm="0">
                                          <p:val>
                                            <p:fltVal val="0"/>
                                          </p:val>
                                        </p:tav>
                                        <p:tav tm="100000">
                                          <p:val>
                                            <p:strVal val="#ppt_h"/>
                                          </p:val>
                                        </p:tav>
                                      </p:tavLst>
                                    </p:anim>
                                    <p:animEffect transition="in" filter="fade">
                                      <p:cBhvr>
                                        <p:cTn id="45" dur="500"/>
                                        <p:tgtEl>
                                          <p:spTgt spid="5134"/>
                                        </p:tgtEl>
                                      </p:cBhvr>
                                    </p:animEffec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nodeType="clickEffect">
                                  <p:stCondLst>
                                    <p:cond delay="0"/>
                                  </p:stCondLst>
                                  <p:childTnLst>
                                    <p:animMotion origin="layout" path="M 0 0 L 0.57969 0.01204 " pathEditMode="relative" ptsTypes="AA">
                                      <p:cBhvr>
                                        <p:cTn id="49" dur="2000" fill="hold"/>
                                        <p:tgtEl>
                                          <p:spTgt spid="5132"/>
                                        </p:tgtEl>
                                        <p:attrNameLst>
                                          <p:attrName>ppt_x</p:attrName>
                                          <p:attrName>ppt_y</p:attrName>
                                        </p:attrNameLst>
                                      </p:cBhvr>
                                    </p:animMotion>
                                  </p:childTnLst>
                                </p:cTn>
                              </p:par>
                              <p:par>
                                <p:cTn id="50" presetID="0" presetClass="path" presetSubtype="0" accel="50000" decel="50000" fill="hold" nodeType="withEffect">
                                  <p:stCondLst>
                                    <p:cond delay="0"/>
                                  </p:stCondLst>
                                  <p:childTnLst>
                                    <p:animMotion origin="layout" path="M 0 0 L 0.57969 0.01204 " pathEditMode="relative" ptsTypes="AA">
                                      <p:cBhvr>
                                        <p:cTn id="51" dur="2000" fill="hold"/>
                                        <p:tgtEl>
                                          <p:spTgt spid="5130"/>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 0 L 0.57969 0.01204 " pathEditMode="relative" ptsTypes="AA">
                                      <p:cBhvr>
                                        <p:cTn id="53" dur="2000" fill="hold"/>
                                        <p:tgtEl>
                                          <p:spTgt spid="5124"/>
                                        </p:tgtEl>
                                        <p:attrNameLst>
                                          <p:attrName>ppt_x</p:attrName>
                                          <p:attrName>ppt_y</p:attrName>
                                        </p:attrNameLst>
                                      </p:cBhvr>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15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20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nodeType="clickEffect">
                                  <p:stCondLst>
                                    <p:cond delay="25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80">
                                          <p:stCondLst>
                                            <p:cond delay="0"/>
                                          </p:stCondLst>
                                        </p:cTn>
                                        <p:tgtEl>
                                          <p:spTgt spid="14"/>
                                        </p:tgtEl>
                                      </p:cBhvr>
                                    </p:animEffect>
                                    <p:anim calcmode="lin" valueType="num">
                                      <p:cBhvr>
                                        <p:cTn id="69"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4" dur="26">
                                          <p:stCondLst>
                                            <p:cond delay="650"/>
                                          </p:stCondLst>
                                        </p:cTn>
                                        <p:tgtEl>
                                          <p:spTgt spid="14"/>
                                        </p:tgtEl>
                                      </p:cBhvr>
                                      <p:to x="100000" y="60000"/>
                                    </p:animScale>
                                    <p:animScale>
                                      <p:cBhvr>
                                        <p:cTn id="75" dur="166" decel="50000">
                                          <p:stCondLst>
                                            <p:cond delay="676"/>
                                          </p:stCondLst>
                                        </p:cTn>
                                        <p:tgtEl>
                                          <p:spTgt spid="14"/>
                                        </p:tgtEl>
                                      </p:cBhvr>
                                      <p:to x="100000" y="100000"/>
                                    </p:animScale>
                                    <p:animScale>
                                      <p:cBhvr>
                                        <p:cTn id="76" dur="26">
                                          <p:stCondLst>
                                            <p:cond delay="1312"/>
                                          </p:stCondLst>
                                        </p:cTn>
                                        <p:tgtEl>
                                          <p:spTgt spid="14"/>
                                        </p:tgtEl>
                                      </p:cBhvr>
                                      <p:to x="100000" y="80000"/>
                                    </p:animScale>
                                    <p:animScale>
                                      <p:cBhvr>
                                        <p:cTn id="77" dur="166" decel="50000">
                                          <p:stCondLst>
                                            <p:cond delay="1338"/>
                                          </p:stCondLst>
                                        </p:cTn>
                                        <p:tgtEl>
                                          <p:spTgt spid="14"/>
                                        </p:tgtEl>
                                      </p:cBhvr>
                                      <p:to x="100000" y="100000"/>
                                    </p:animScale>
                                    <p:animScale>
                                      <p:cBhvr>
                                        <p:cTn id="78" dur="26">
                                          <p:stCondLst>
                                            <p:cond delay="1642"/>
                                          </p:stCondLst>
                                        </p:cTn>
                                        <p:tgtEl>
                                          <p:spTgt spid="14"/>
                                        </p:tgtEl>
                                      </p:cBhvr>
                                      <p:to x="100000" y="90000"/>
                                    </p:animScale>
                                    <p:animScale>
                                      <p:cBhvr>
                                        <p:cTn id="79" dur="166" decel="50000">
                                          <p:stCondLst>
                                            <p:cond delay="1668"/>
                                          </p:stCondLst>
                                        </p:cTn>
                                        <p:tgtEl>
                                          <p:spTgt spid="14"/>
                                        </p:tgtEl>
                                      </p:cBhvr>
                                      <p:to x="100000" y="100000"/>
                                    </p:animScale>
                                    <p:animScale>
                                      <p:cBhvr>
                                        <p:cTn id="80" dur="26">
                                          <p:stCondLst>
                                            <p:cond delay="1808"/>
                                          </p:stCondLst>
                                        </p:cTn>
                                        <p:tgtEl>
                                          <p:spTgt spid="14"/>
                                        </p:tgtEl>
                                      </p:cBhvr>
                                      <p:to x="100000" y="95000"/>
                                    </p:animScale>
                                    <p:animScale>
                                      <p:cBhvr>
                                        <p:cTn id="81" dur="166" decel="50000">
                                          <p:stCondLst>
                                            <p:cond delay="1834"/>
                                          </p:stCondLst>
                                        </p:cTn>
                                        <p:tgtEl>
                                          <p:spTgt spid="14"/>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nodeType="clickEffect">
                                  <p:stCondLst>
                                    <p:cond delay="300"/>
                                  </p:stCondLst>
                                  <p:childTnLst>
                                    <p:animMotion origin="layout" path="M 0.5793 0.01319 L -0.00013 -0.00047 " pathEditMode="relative" ptsTypes="AA">
                                      <p:cBhvr>
                                        <p:cTn id="85" dur="2000" fill="hold"/>
                                        <p:tgtEl>
                                          <p:spTgt spid="5132"/>
                                        </p:tgtEl>
                                        <p:attrNameLst>
                                          <p:attrName>ppt_x</p:attrName>
                                          <p:attrName>ppt_y</p:attrName>
                                        </p:attrNameLst>
                                      </p:cBhvr>
                                    </p:animMotion>
                                  </p:childTnLst>
                                </p:cTn>
                              </p:par>
                              <p:par>
                                <p:cTn id="86" presetID="0" presetClass="path" presetSubtype="0" accel="50000" decel="50000" fill="hold" nodeType="withEffect">
                                  <p:stCondLst>
                                    <p:cond delay="300"/>
                                  </p:stCondLst>
                                  <p:childTnLst>
                                    <p:animMotion origin="layout" path="M 0.57982 0.01319 L -0.00013 0.00046 " pathEditMode="relative" ptsTypes="AA">
                                      <p:cBhvr>
                                        <p:cTn id="87" dur="2000" fill="hold"/>
                                        <p:tgtEl>
                                          <p:spTgt spid="5124"/>
                                        </p:tgtEl>
                                        <p:attrNameLst>
                                          <p:attrName>ppt_x</p:attrName>
                                          <p:attrName>ppt_y</p:attrName>
                                        </p:attrNameLst>
                                      </p:cBhvr>
                                    </p:animMotion>
                                  </p:childTnLst>
                                </p:cTn>
                              </p:par>
                              <p:par>
                                <p:cTn id="88" presetID="0" presetClass="path" presetSubtype="0" accel="50000" decel="50000" fill="hold" nodeType="withEffect">
                                  <p:stCondLst>
                                    <p:cond delay="300"/>
                                  </p:stCondLst>
                                  <p:childTnLst>
                                    <p:animMotion origin="layout" path="M 0.58021 0.01319 L -0.00013 0.00046 " pathEditMode="relative" ptsTypes="AA">
                                      <p:cBhvr>
                                        <p:cTn id="89" dur="2000" fill="hold"/>
                                        <p:tgtEl>
                                          <p:spTgt spid="5130"/>
                                        </p:tgtEl>
                                        <p:attrNameLst>
                                          <p:attrName>ppt_x</p:attrName>
                                          <p:attrName>ppt_y</p:attrName>
                                        </p:attrNameLst>
                                      </p:cBhvr>
                                    </p:animMotion>
                                  </p:childTnLst>
                                </p:cTn>
                              </p:par>
                              <p:par>
                                <p:cTn id="90" presetID="0" presetClass="path" presetSubtype="0" accel="50000" decel="50000" fill="hold" nodeType="withEffect">
                                  <p:stCondLst>
                                    <p:cond delay="300"/>
                                  </p:stCondLst>
                                  <p:childTnLst>
                                    <p:animMotion origin="layout" path="M -0.00013 0.00023 L -0.57995 -0.0125 " pathEditMode="relative" ptsTypes="AA">
                                      <p:cBhvr>
                                        <p:cTn id="91" dur="2000" fill="hold"/>
                                        <p:tgtEl>
                                          <p:spTgt spid="11"/>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42" presetClass="exit" presetSubtype="0" fill="hold" nodeType="clickEffect">
                                  <p:stCondLst>
                                    <p:cond delay="0"/>
                                  </p:stCondLst>
                                  <p:childTnLst>
                                    <p:animEffect transition="out" filter="fade">
                                      <p:cBhvr>
                                        <p:cTn id="95" dur="1000"/>
                                        <p:tgtEl>
                                          <p:spTgt spid="5130"/>
                                        </p:tgtEl>
                                      </p:cBhvr>
                                    </p:animEffect>
                                    <p:anim calcmode="lin" valueType="num">
                                      <p:cBhvr>
                                        <p:cTn id="96" dur="1000"/>
                                        <p:tgtEl>
                                          <p:spTgt spid="5130"/>
                                        </p:tgtEl>
                                        <p:attrNameLst>
                                          <p:attrName>ppt_x</p:attrName>
                                        </p:attrNameLst>
                                      </p:cBhvr>
                                      <p:tavLst>
                                        <p:tav tm="0">
                                          <p:val>
                                            <p:strVal val="ppt_x"/>
                                          </p:val>
                                        </p:tav>
                                        <p:tav tm="100000">
                                          <p:val>
                                            <p:strVal val="ppt_x"/>
                                          </p:val>
                                        </p:tav>
                                      </p:tavLst>
                                    </p:anim>
                                    <p:anim calcmode="lin" valueType="num">
                                      <p:cBhvr>
                                        <p:cTn id="97" dur="1000"/>
                                        <p:tgtEl>
                                          <p:spTgt spid="5130"/>
                                        </p:tgtEl>
                                        <p:attrNameLst>
                                          <p:attrName>ppt_y</p:attrName>
                                        </p:attrNameLst>
                                      </p:cBhvr>
                                      <p:tavLst>
                                        <p:tav tm="0">
                                          <p:val>
                                            <p:strVal val="ppt_y"/>
                                          </p:val>
                                        </p:tav>
                                        <p:tav tm="100000">
                                          <p:val>
                                            <p:strVal val="ppt_y+.1"/>
                                          </p:val>
                                        </p:tav>
                                      </p:tavLst>
                                    </p:anim>
                                    <p:set>
                                      <p:cBhvr>
                                        <p:cTn id="98" dur="1" fill="hold">
                                          <p:stCondLst>
                                            <p:cond delay="999"/>
                                          </p:stCondLst>
                                        </p:cTn>
                                        <p:tgtEl>
                                          <p:spTgt spid="5130"/>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400"/>
                                  </p:stCondLst>
                                  <p:childTnLst>
                                    <p:set>
                                      <p:cBhvr>
                                        <p:cTn id="102" dur="1" fill="hold">
                                          <p:stCondLst>
                                            <p:cond delay="0"/>
                                          </p:stCondLst>
                                        </p:cTn>
                                        <p:tgtEl>
                                          <p:spTgt spid="9"/>
                                        </p:tgtEl>
                                        <p:attrNameLst>
                                          <p:attrName>style.visibility</p:attrName>
                                        </p:attrNameLst>
                                      </p:cBhvr>
                                      <p:to>
                                        <p:strVal val="visible"/>
                                      </p:to>
                                    </p:set>
                                    <p:anim calcmode="lin" valueType="num">
                                      <p:cBhvr additive="base">
                                        <p:cTn id="103" dur="500" fill="hold"/>
                                        <p:tgtEl>
                                          <p:spTgt spid="9"/>
                                        </p:tgtEl>
                                        <p:attrNameLst>
                                          <p:attrName>ppt_x</p:attrName>
                                        </p:attrNameLst>
                                      </p:cBhvr>
                                      <p:tavLst>
                                        <p:tav tm="0">
                                          <p:val>
                                            <p:strVal val="#ppt_x"/>
                                          </p:val>
                                        </p:tav>
                                        <p:tav tm="100000">
                                          <p:val>
                                            <p:strVal val="#ppt_x"/>
                                          </p:val>
                                        </p:tav>
                                      </p:tavLst>
                                    </p:anim>
                                    <p:anim calcmode="lin" valueType="num">
                                      <p:cBhvr additive="base">
                                        <p:cTn id="104" dur="500" fill="hold"/>
                                        <p:tgtEl>
                                          <p:spTgt spid="9"/>
                                        </p:tgtEl>
                                        <p:attrNameLst>
                                          <p:attrName>ppt_y</p:attrName>
                                        </p:attrNameLst>
                                      </p:cBhvr>
                                      <p:tavLst>
                                        <p:tav tm="0">
                                          <p:val>
                                            <p:strVal val="1+#ppt_h/2"/>
                                          </p:val>
                                        </p:tav>
                                        <p:tav tm="100000">
                                          <p:val>
                                            <p:strVal val="#ppt_y"/>
                                          </p:val>
                                        </p:tav>
                                      </p:tavLst>
                                    </p:anim>
                                  </p:childTnLst>
                                </p:cTn>
                              </p:par>
                            </p:childTnLst>
                          </p:cTn>
                        </p:par>
                        <p:par>
                          <p:cTn id="105" fill="hold">
                            <p:stCondLst>
                              <p:cond delay="900"/>
                            </p:stCondLst>
                            <p:childTnLst>
                              <p:par>
                                <p:cTn id="106" presetID="0" presetClass="path" presetSubtype="0" accel="50000" decel="50000" fill="hold" nodeType="afterEffect">
                                  <p:stCondLst>
                                    <p:cond delay="0"/>
                                  </p:stCondLst>
                                  <p:childTnLst>
                                    <p:animMotion origin="layout" path="M -0.5806 -0.01227 L 0.00065 0.00255 " pathEditMode="relative" ptsTypes="AA">
                                      <p:cBhvr>
                                        <p:cTn id="107" dur="2000" fill="hold"/>
                                        <p:tgtEl>
                                          <p:spTgt spid="11"/>
                                        </p:tgtEl>
                                        <p:attrNameLst>
                                          <p:attrName>ppt_x</p:attrName>
                                          <p:attrName>ppt_y</p:attrName>
                                        </p:attrNameLst>
                                      </p:cBhvr>
                                    </p:animMotion>
                                  </p:childTnLst>
                                </p:cTn>
                              </p:par>
                              <p:par>
                                <p:cTn id="108" presetID="0" presetClass="path" presetSubtype="0" accel="50000" decel="50000" fill="hold" nodeType="withEffect">
                                  <p:stCondLst>
                                    <p:cond delay="0"/>
                                  </p:stCondLst>
                                  <p:childTnLst>
                                    <p:animMotion origin="layout" path="M 0.00104 0.00139 L 0.58021 0.01435 " pathEditMode="relative" ptsTypes="AA">
                                      <p:cBhvr>
                                        <p:cTn id="109" dur="2000" fill="hold"/>
                                        <p:tgtEl>
                                          <p:spTgt spid="5124"/>
                                        </p:tgtEl>
                                        <p:attrNameLst>
                                          <p:attrName>ppt_x</p:attrName>
                                          <p:attrName>ppt_y</p:attrName>
                                        </p:attrNameLst>
                                      </p:cBhvr>
                                    </p:animMotion>
                                  </p:childTnLst>
                                </p:cTn>
                              </p:par>
                              <p:par>
                                <p:cTn id="110" presetID="0" presetClass="path" presetSubtype="0" accel="50000" decel="50000" fill="hold" nodeType="withEffect">
                                  <p:stCondLst>
                                    <p:cond delay="0"/>
                                  </p:stCondLst>
                                  <p:childTnLst>
                                    <p:animMotion origin="layout" path="M 0.00052 -0.00162 L 0.57917 0.01319 " pathEditMode="relative" ptsTypes="AA">
                                      <p:cBhvr>
                                        <p:cTn id="111" dur="2000" fill="hold"/>
                                        <p:tgtEl>
                                          <p:spTgt spid="5132"/>
                                        </p:tgtEl>
                                        <p:attrNameLst>
                                          <p:attrName>ppt_x</p:attrName>
                                          <p:attrName>ppt_y</p:attrName>
                                        </p:attrNameLst>
                                      </p:cBhvr>
                                    </p:animMotion>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450"/>
                                  </p:stCondLst>
                                  <p:childTnLst>
                                    <p:set>
                                      <p:cBhvr>
                                        <p:cTn id="115" dur="1" fill="hold">
                                          <p:stCondLst>
                                            <p:cond delay="0"/>
                                          </p:stCondLst>
                                        </p:cTn>
                                        <p:tgtEl>
                                          <p:spTgt spid="10"/>
                                        </p:tgtEl>
                                        <p:attrNameLst>
                                          <p:attrName>style.visibility</p:attrName>
                                        </p:attrNameLst>
                                      </p:cBhvr>
                                      <p:to>
                                        <p:strVal val="visible"/>
                                      </p:to>
                                    </p:set>
                                    <p:anim calcmode="lin" valueType="num">
                                      <p:cBhvr additive="base">
                                        <p:cTn id="116" dur="500" fill="hold"/>
                                        <p:tgtEl>
                                          <p:spTgt spid="10"/>
                                        </p:tgtEl>
                                        <p:attrNameLst>
                                          <p:attrName>ppt_x</p:attrName>
                                        </p:attrNameLst>
                                      </p:cBhvr>
                                      <p:tavLst>
                                        <p:tav tm="0">
                                          <p:val>
                                            <p:strVal val="#ppt_x"/>
                                          </p:val>
                                        </p:tav>
                                        <p:tav tm="100000">
                                          <p:val>
                                            <p:strVal val="#ppt_x"/>
                                          </p:val>
                                        </p:tav>
                                      </p:tavLst>
                                    </p:anim>
                                    <p:anim calcmode="lin" valueType="num">
                                      <p:cBhvr additive="base">
                                        <p:cTn id="1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3" presetClass="exit" presetSubtype="32" fill="hold" nodeType="clickEffect">
                                  <p:stCondLst>
                                    <p:cond delay="500"/>
                                  </p:stCondLst>
                                  <p:childTnLst>
                                    <p:anim calcmode="lin" valueType="num">
                                      <p:cBhvr>
                                        <p:cTn id="121" dur="500"/>
                                        <p:tgtEl>
                                          <p:spTgt spid="11"/>
                                        </p:tgtEl>
                                        <p:attrNameLst>
                                          <p:attrName>ppt_w</p:attrName>
                                        </p:attrNameLst>
                                      </p:cBhvr>
                                      <p:tavLst>
                                        <p:tav tm="0">
                                          <p:val>
                                            <p:strVal val="ppt_w"/>
                                          </p:val>
                                        </p:tav>
                                        <p:tav tm="100000">
                                          <p:val>
                                            <p:fltVal val="0"/>
                                          </p:val>
                                        </p:tav>
                                      </p:tavLst>
                                    </p:anim>
                                    <p:anim calcmode="lin" valueType="num">
                                      <p:cBhvr>
                                        <p:cTn id="122" dur="500"/>
                                        <p:tgtEl>
                                          <p:spTgt spid="11"/>
                                        </p:tgtEl>
                                        <p:attrNameLst>
                                          <p:attrName>ppt_h</p:attrName>
                                        </p:attrNameLst>
                                      </p:cBhvr>
                                      <p:tavLst>
                                        <p:tav tm="0">
                                          <p:val>
                                            <p:strVal val="ppt_h"/>
                                          </p:val>
                                        </p:tav>
                                        <p:tav tm="100000">
                                          <p:val>
                                            <p:fltVal val="0"/>
                                          </p:val>
                                        </p:tav>
                                      </p:tavLst>
                                    </p:anim>
                                    <p:animEffect transition="out" filter="fade">
                                      <p:cBhvr>
                                        <p:cTn id="123" dur="500"/>
                                        <p:tgtEl>
                                          <p:spTgt spid="11"/>
                                        </p:tgtEl>
                                      </p:cBhvr>
                                    </p:animEffect>
                                    <p:set>
                                      <p:cBhvr>
                                        <p:cTn id="124" dur="1" fill="hold">
                                          <p:stCondLst>
                                            <p:cond delay="499"/>
                                          </p:stCondLst>
                                        </p:cTn>
                                        <p:tgtEl>
                                          <p:spTgt spid="1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grpId="0" nodeType="clickEffect">
                                  <p:stCondLst>
                                    <p:cond delay="100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4167-FA69-51F5-0DC1-F414EAF51736}"/>
              </a:ext>
            </a:extLst>
          </p:cNvPr>
          <p:cNvSpPr>
            <a:spLocks noGrp="1"/>
          </p:cNvSpPr>
          <p:nvPr>
            <p:ph type="title"/>
          </p:nvPr>
        </p:nvSpPr>
        <p:spPr/>
        <p:txBody>
          <a:bodyPr/>
          <a:lstStyle/>
          <a:p>
            <a:r>
              <a:rPr lang="en-IN" b="1" dirty="0">
                <a:solidFill>
                  <a:srgbClr val="002060"/>
                </a:solidFill>
              </a:rPr>
              <a:t>ASYMETRIC ENCRYPTION</a:t>
            </a:r>
          </a:p>
        </p:txBody>
      </p:sp>
      <p:sp>
        <p:nvSpPr>
          <p:cNvPr id="3" name="Content Placeholder 2">
            <a:extLst>
              <a:ext uri="{FF2B5EF4-FFF2-40B4-BE49-F238E27FC236}">
                <a16:creationId xmlns:a16="http://schemas.microsoft.com/office/drawing/2014/main" id="{395C8DB6-6211-FA33-793C-88C7599256AF}"/>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So, we know that a private key and a public key can be used to encrypt data. </a:t>
            </a:r>
          </a:p>
          <a:p>
            <a:r>
              <a:rPr lang="en-IN" sz="1800" dirty="0">
                <a:latin typeface="Tahoma" panose="020B0604030504040204" pitchFamily="34" charset="0"/>
                <a:ea typeface="Tahoma" panose="020B0604030504040204" pitchFamily="34" charset="0"/>
                <a:cs typeface="Tahoma" panose="020B0604030504040204" pitchFamily="34" charset="0"/>
              </a:rPr>
              <a:t>SSH encryption or Secure shell protocol encryption is an example of asymmetric encryption.</a:t>
            </a:r>
          </a:p>
          <a:p>
            <a:r>
              <a:rPr lang="en-IN" sz="1800" dirty="0">
                <a:latin typeface="Tahoma" panose="020B0604030504040204" pitchFamily="34" charset="0"/>
                <a:ea typeface="Tahoma" panose="020B0604030504040204" pitchFamily="34" charset="0"/>
                <a:cs typeface="Tahoma" panose="020B0604030504040204" pitchFamily="34" charset="0"/>
              </a:rPr>
              <a:t>There are several means to create private key - public key pairs.</a:t>
            </a:r>
          </a:p>
          <a:p>
            <a:r>
              <a:rPr lang="en-IN" sz="1800" dirty="0">
                <a:latin typeface="Tahoma" panose="020B0604030504040204" pitchFamily="34" charset="0"/>
                <a:ea typeface="Tahoma" panose="020B0604030504040204" pitchFamily="34" charset="0"/>
                <a:cs typeface="Tahoma" panose="020B0604030504040204" pitchFamily="34" charset="0"/>
              </a:rPr>
              <a:t>These means are called algorithms. One commonly used algorithm is the RSA algorithm.</a:t>
            </a:r>
          </a:p>
        </p:txBody>
      </p:sp>
    </p:spTree>
    <p:extLst>
      <p:ext uri="{BB962C8B-B14F-4D97-AF65-F5344CB8AC3E}">
        <p14:creationId xmlns:p14="http://schemas.microsoft.com/office/powerpoint/2010/main" val="331156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2B08-3BC8-7141-6E44-E018ADEFFE0F}"/>
              </a:ext>
            </a:extLst>
          </p:cNvPr>
          <p:cNvSpPr>
            <a:spLocks noGrp="1"/>
          </p:cNvSpPr>
          <p:nvPr>
            <p:ph type="title"/>
          </p:nvPr>
        </p:nvSpPr>
        <p:spPr/>
        <p:txBody>
          <a:bodyPr/>
          <a:lstStyle/>
          <a:p>
            <a:r>
              <a:rPr lang="en-IN" b="1" dirty="0">
                <a:solidFill>
                  <a:srgbClr val="002060"/>
                </a:solidFill>
              </a:rPr>
              <a:t>RSA ALGORITHM</a:t>
            </a:r>
          </a:p>
        </p:txBody>
      </p:sp>
      <p:sp>
        <p:nvSpPr>
          <p:cNvPr id="3" name="Content Placeholder 2">
            <a:extLst>
              <a:ext uri="{FF2B5EF4-FFF2-40B4-BE49-F238E27FC236}">
                <a16:creationId xmlns:a16="http://schemas.microsoft.com/office/drawing/2014/main" id="{A0EC98E0-3F7B-3C28-9386-7D9047D5A57D}"/>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Example case: </a:t>
            </a:r>
          </a:p>
          <a:p>
            <a:pPr lvl="1"/>
            <a:r>
              <a:rPr lang="en-IN" sz="1800" dirty="0">
                <a:latin typeface="Tahoma" panose="020B0604030504040204" pitchFamily="34" charset="0"/>
                <a:ea typeface="Tahoma" panose="020B0604030504040204" pitchFamily="34" charset="0"/>
                <a:cs typeface="Tahoma" panose="020B0604030504040204" pitchFamily="34" charset="0"/>
              </a:rPr>
              <a:t>NOTE: We have a GPG Encryption software</a:t>
            </a:r>
          </a:p>
          <a:p>
            <a:pPr lvl="2"/>
            <a:r>
              <a:rPr lang="en-IN" sz="1600" dirty="0">
                <a:latin typeface="Tahoma" panose="020B0604030504040204" pitchFamily="34" charset="0"/>
                <a:ea typeface="Tahoma" panose="020B0604030504040204" pitchFamily="34" charset="0"/>
                <a:cs typeface="Tahoma" panose="020B0604030504040204" pitchFamily="34" charset="0"/>
              </a:rPr>
              <a:t>It encrypts a file using public key</a:t>
            </a:r>
          </a:p>
          <a:p>
            <a:pPr lvl="2"/>
            <a:r>
              <a:rPr lang="en-IN" sz="1600" dirty="0">
                <a:latin typeface="Tahoma" panose="020B0604030504040204" pitchFamily="34" charset="0"/>
                <a:ea typeface="Tahoma" panose="020B0604030504040204" pitchFamily="34" charset="0"/>
                <a:cs typeface="Tahoma" panose="020B0604030504040204" pitchFamily="34" charset="0"/>
              </a:rPr>
              <a:t>It decrypts a file if you have a private key that corresponds to the public key</a:t>
            </a:r>
          </a:p>
          <a:p>
            <a:pPr marL="914400" lvl="2" indent="0">
              <a:buNone/>
            </a:pPr>
            <a:endParaRPr lang="en-IN" sz="1600" dirty="0">
              <a:latin typeface="Tahoma" panose="020B0604030504040204" pitchFamily="34" charset="0"/>
              <a:ea typeface="Tahoma" panose="020B0604030504040204" pitchFamily="34" charset="0"/>
              <a:cs typeface="Tahoma" panose="020B0604030504040204" pitchFamily="34" charset="0"/>
            </a:endParaRPr>
          </a:p>
          <a:p>
            <a:pPr lvl="1"/>
            <a:r>
              <a:rPr lang="en-IN" sz="1800" dirty="0">
                <a:latin typeface="Tahoma" panose="020B0604030504040204" pitchFamily="34" charset="0"/>
                <a:ea typeface="Tahoma" panose="020B0604030504040204" pitchFamily="34" charset="0"/>
                <a:cs typeface="Tahoma" panose="020B0604030504040204" pitchFamily="34" charset="0"/>
              </a:rPr>
              <a:t>Max uses the software to generate public private key pairs.</a:t>
            </a:r>
          </a:p>
          <a:p>
            <a:pPr lvl="1"/>
            <a:r>
              <a:rPr lang="en-IN" sz="1800" dirty="0">
                <a:latin typeface="Tahoma" panose="020B0604030504040204" pitchFamily="34" charset="0"/>
                <a:ea typeface="Tahoma" panose="020B0604030504040204" pitchFamily="34" charset="0"/>
                <a:cs typeface="Tahoma" panose="020B0604030504040204" pitchFamily="34" charset="0"/>
              </a:rPr>
              <a:t>Max stores the private key in his computer. </a:t>
            </a:r>
          </a:p>
          <a:p>
            <a:pPr lvl="1"/>
            <a:r>
              <a:rPr lang="en-IN" sz="1800" dirty="0">
                <a:latin typeface="Tahoma" panose="020B0604030504040204" pitchFamily="34" charset="0"/>
                <a:ea typeface="Tahoma" panose="020B0604030504040204" pitchFamily="34" charset="0"/>
                <a:cs typeface="Tahoma" panose="020B0604030504040204" pitchFamily="34" charset="0"/>
              </a:rPr>
              <a:t>He sends the public key to Tyson via Email.</a:t>
            </a:r>
          </a:p>
          <a:p>
            <a:pPr lvl="1"/>
            <a:r>
              <a:rPr lang="en-IN" sz="1800" dirty="0">
                <a:latin typeface="Tahoma" panose="020B0604030504040204" pitchFamily="34" charset="0"/>
                <a:ea typeface="Tahoma" panose="020B0604030504040204" pitchFamily="34" charset="0"/>
                <a:cs typeface="Tahoma" panose="020B0604030504040204" pitchFamily="34" charset="0"/>
              </a:rPr>
              <a:t>Tyson uses the software to encrypt the data to be sent, with the public key.</a:t>
            </a:r>
          </a:p>
          <a:p>
            <a:pPr lvl="1"/>
            <a:r>
              <a:rPr lang="en-IN" sz="1800" dirty="0">
                <a:latin typeface="Tahoma" panose="020B0604030504040204" pitchFamily="34" charset="0"/>
                <a:ea typeface="Tahoma" panose="020B0604030504040204" pitchFamily="34" charset="0"/>
                <a:cs typeface="Tahoma" panose="020B0604030504040204" pitchFamily="34" charset="0"/>
              </a:rPr>
              <a:t>He sends the encrypted data to Max</a:t>
            </a:r>
          </a:p>
          <a:p>
            <a:pPr lvl="1"/>
            <a:r>
              <a:rPr lang="en-IN" sz="1800" dirty="0">
                <a:latin typeface="Tahoma" panose="020B0604030504040204" pitchFamily="34" charset="0"/>
                <a:ea typeface="Tahoma" panose="020B0604030504040204" pitchFamily="34" charset="0"/>
                <a:cs typeface="Tahoma" panose="020B0604030504040204" pitchFamily="34" charset="0"/>
              </a:rPr>
              <a:t>Max uses the software to decrypt the data as he have the private key</a:t>
            </a:r>
          </a:p>
        </p:txBody>
      </p:sp>
    </p:spTree>
    <p:extLst>
      <p:ext uri="{BB962C8B-B14F-4D97-AF65-F5344CB8AC3E}">
        <p14:creationId xmlns:p14="http://schemas.microsoft.com/office/powerpoint/2010/main" val="75654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CC1F-2628-3EE0-E1B1-217A411B5769}"/>
              </a:ext>
            </a:extLst>
          </p:cNvPr>
          <p:cNvSpPr>
            <a:spLocks noGrp="1"/>
          </p:cNvSpPr>
          <p:nvPr>
            <p:ph type="title"/>
          </p:nvPr>
        </p:nvSpPr>
        <p:spPr/>
        <p:txBody>
          <a:bodyPr/>
          <a:lstStyle/>
          <a:p>
            <a:r>
              <a:rPr lang="en-IN" b="1" dirty="0">
                <a:solidFill>
                  <a:srgbClr val="002060"/>
                </a:solidFill>
              </a:rPr>
              <a:t>RSA ALGORITHM</a:t>
            </a:r>
            <a:endParaRPr lang="en-IN" dirty="0"/>
          </a:p>
        </p:txBody>
      </p:sp>
      <p:sp>
        <p:nvSpPr>
          <p:cNvPr id="3" name="Content Placeholder 2">
            <a:extLst>
              <a:ext uri="{FF2B5EF4-FFF2-40B4-BE49-F238E27FC236}">
                <a16:creationId xmlns:a16="http://schemas.microsoft.com/office/drawing/2014/main" id="{7181C68D-0794-5831-BE2B-8BC3E31305DC}"/>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Based on the principle that factorization of a large number is not possible.</a:t>
            </a:r>
          </a:p>
          <a:p>
            <a:r>
              <a:rPr lang="en-IN" sz="1800" dirty="0">
                <a:latin typeface="Tahoma" panose="020B0604030504040204" pitchFamily="34" charset="0"/>
                <a:ea typeface="Tahoma" panose="020B0604030504040204" pitchFamily="34" charset="0"/>
                <a:cs typeface="Tahoma" panose="020B0604030504040204" pitchFamily="34" charset="0"/>
              </a:rPr>
              <a:t>What are the factors of 12 ? [(1,12), (2,6), (3,4)]</a:t>
            </a:r>
          </a:p>
          <a:p>
            <a:r>
              <a:rPr lang="en-IN" sz="1800" dirty="0">
                <a:latin typeface="Tahoma" panose="020B0604030504040204" pitchFamily="34" charset="0"/>
                <a:ea typeface="Tahoma" panose="020B0604030504040204" pitchFamily="34" charset="0"/>
                <a:cs typeface="Tahoma" panose="020B0604030504040204" pitchFamily="34" charset="0"/>
              </a:rPr>
              <a:t>What two numbers when multiplied will give 8,616,460,799 ? 89,681 and 96,079</a:t>
            </a:r>
          </a:p>
          <a:p>
            <a:r>
              <a:rPr lang="en-US" sz="1800" b="0" i="0" dirty="0">
                <a:effectLst/>
                <a:latin typeface="Tahoma" panose="020B0604030504040204" pitchFamily="34" charset="0"/>
                <a:ea typeface="Tahoma" panose="020B0604030504040204" pitchFamily="34" charset="0"/>
                <a:cs typeface="Tahoma" panose="020B0604030504040204" pitchFamily="34" charset="0"/>
              </a:rPr>
              <a:t>The public key consists of two numbers where one number is multiplication of two large prime numbers</a:t>
            </a:r>
          </a:p>
          <a:p>
            <a:r>
              <a:rPr lang="en-US" sz="1800" b="0" i="0" dirty="0">
                <a:effectLst/>
                <a:latin typeface="Tahoma" panose="020B0604030504040204" pitchFamily="34" charset="0"/>
                <a:ea typeface="Tahoma" panose="020B0604030504040204" pitchFamily="34" charset="0"/>
                <a:cs typeface="Tahoma" panose="020B0604030504040204" pitchFamily="34" charset="0"/>
              </a:rPr>
              <a:t>And private key is also derived from the same two prime numbers. </a:t>
            </a:r>
          </a:p>
          <a:p>
            <a:r>
              <a:rPr lang="en-US" sz="1800" b="0" i="0" dirty="0">
                <a:effectLst/>
                <a:latin typeface="Tahoma" panose="020B0604030504040204" pitchFamily="34" charset="0"/>
                <a:ea typeface="Tahoma" panose="020B0604030504040204" pitchFamily="34" charset="0"/>
                <a:cs typeface="Tahoma" panose="020B0604030504040204" pitchFamily="34" charset="0"/>
              </a:rPr>
              <a:t>So if somebody can factorize the large number, the private key is compromised. </a:t>
            </a:r>
          </a:p>
          <a:p>
            <a:pPr>
              <a:lnSpc>
                <a:spcPct val="100000"/>
              </a:lnSpc>
            </a:pPr>
            <a:r>
              <a:rPr lang="en-US" sz="1800" b="0" i="0" dirty="0">
                <a:effectLst/>
                <a:latin typeface="Tahoma" panose="020B0604030504040204" pitchFamily="34" charset="0"/>
                <a:ea typeface="Tahoma" panose="020B0604030504040204" pitchFamily="34" charset="0"/>
                <a:cs typeface="Tahoma" panose="020B0604030504040204" pitchFamily="34" charset="0"/>
              </a:rPr>
              <a:t>Therefore encryption strength totally lies on the key size and if we double or triple the key size, the strength of encryption increases exponentially. </a:t>
            </a:r>
          </a:p>
          <a:p>
            <a:r>
              <a:rPr lang="en-US" sz="1800" b="0" i="0" dirty="0">
                <a:effectLst/>
                <a:latin typeface="Tahoma" panose="020B0604030504040204" pitchFamily="34" charset="0"/>
                <a:ea typeface="Tahoma" panose="020B0604030504040204" pitchFamily="34" charset="0"/>
                <a:cs typeface="Tahoma" panose="020B0604030504040204" pitchFamily="34" charset="0"/>
              </a:rPr>
              <a:t>RSA keys can be typically 1024 or 2048 bits long, but experts believe that 1024 bit keys could be broken in the near future. </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864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92C7-4D2E-07B4-9754-A36F66CBF695}"/>
              </a:ext>
            </a:extLst>
          </p:cNvPr>
          <p:cNvSpPr>
            <a:spLocks noGrp="1"/>
          </p:cNvSpPr>
          <p:nvPr>
            <p:ph type="title"/>
          </p:nvPr>
        </p:nvSpPr>
        <p:spPr/>
        <p:txBody>
          <a:bodyPr/>
          <a:lstStyle/>
          <a:p>
            <a:r>
              <a:rPr lang="en-IN" b="1" dirty="0">
                <a:solidFill>
                  <a:srgbClr val="002060"/>
                </a:solidFill>
                <a:latin typeface="Calibri Light (Headings)"/>
                <a:ea typeface="Tahoma" panose="020B0604030504040204" pitchFamily="34" charset="0"/>
                <a:cs typeface="Tahoma" panose="020B0604030504040204" pitchFamily="34" charset="0"/>
              </a:rPr>
              <a:t>SSH – What, Why ?</a:t>
            </a:r>
          </a:p>
        </p:txBody>
      </p:sp>
      <p:sp>
        <p:nvSpPr>
          <p:cNvPr id="3" name="Content Placeholder 2">
            <a:extLst>
              <a:ext uri="{FF2B5EF4-FFF2-40B4-BE49-F238E27FC236}">
                <a16:creationId xmlns:a16="http://schemas.microsoft.com/office/drawing/2014/main" id="{BEFD5E76-A3BB-FCD5-4116-D0760E67DB25}"/>
              </a:ext>
            </a:extLst>
          </p:cNvPr>
          <p:cNvSpPr>
            <a:spLocks noGrp="1"/>
          </p:cNvSpPr>
          <p:nvPr>
            <p:ph idx="1"/>
          </p:nvPr>
        </p:nvSpPr>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Imagine, we have a repository in GitHub and we need to pull the code or push the commits to the repo. What is the channel involved ? Internet. </a:t>
            </a:r>
          </a:p>
          <a:p>
            <a:pPr algn="just"/>
            <a:r>
              <a:rPr lang="en-IN" sz="1800" dirty="0">
                <a:latin typeface="Tahoma" panose="020B0604030504040204" pitchFamily="34" charset="0"/>
                <a:ea typeface="Tahoma" panose="020B0604030504040204" pitchFamily="34" charset="0"/>
                <a:cs typeface="Tahoma" panose="020B0604030504040204" pitchFamily="34" charset="0"/>
              </a:rPr>
              <a:t>Problems – </a:t>
            </a:r>
          </a:p>
          <a:p>
            <a:pPr lvl="1" algn="just"/>
            <a:r>
              <a:rPr lang="en-IN" sz="1600" dirty="0">
                <a:latin typeface="Tahoma" panose="020B0604030504040204" pitchFamily="34" charset="0"/>
                <a:ea typeface="Tahoma" panose="020B0604030504040204" pitchFamily="34" charset="0"/>
                <a:cs typeface="Tahoma" panose="020B0604030504040204" pitchFamily="34" charset="0"/>
              </a:rPr>
              <a:t>Does it act as a secure channel ? No, possibility of third person to get access to the code is high.</a:t>
            </a:r>
          </a:p>
          <a:p>
            <a:pPr lvl="1" algn="just"/>
            <a:r>
              <a:rPr lang="en-IN" sz="1600" dirty="0">
                <a:latin typeface="Tahoma" panose="020B0604030504040204" pitchFamily="34" charset="0"/>
                <a:ea typeface="Tahoma" panose="020B0604030504040204" pitchFamily="34" charset="0"/>
                <a:cs typeface="Tahoma" panose="020B0604030504040204" pitchFamily="34" charset="0"/>
              </a:rPr>
              <a:t>Do we need some kind of encryption – decryption mechanism ? Yes. And we know SSH using RSA.</a:t>
            </a:r>
          </a:p>
          <a:p>
            <a:pPr lvl="1" algn="just"/>
            <a:endParaRPr lang="en-IN" sz="16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To connect local machine to GitHub account, you have to prove to GitHub that you are the owner of the account.</a:t>
            </a:r>
          </a:p>
          <a:p>
            <a:pPr lvl="1" algn="just"/>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One option to secure the interactions is that user can provide username and password every time along with commits. [HTTPS method]. </a:t>
            </a:r>
          </a:p>
          <a:p>
            <a:pPr marL="0" indent="0" algn="just">
              <a:buNone/>
            </a:pP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An alternative and preferred approach is to use SSH Keys, elaborated as Secure shell protocol keys</a:t>
            </a:r>
          </a:p>
        </p:txBody>
      </p:sp>
    </p:spTree>
    <p:extLst>
      <p:ext uri="{BB962C8B-B14F-4D97-AF65-F5344CB8AC3E}">
        <p14:creationId xmlns:p14="http://schemas.microsoft.com/office/powerpoint/2010/main" val="149433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BCB5-06BE-7A62-F537-1E1331797496}"/>
              </a:ext>
            </a:extLst>
          </p:cNvPr>
          <p:cNvSpPr>
            <a:spLocks noGrp="1"/>
          </p:cNvSpPr>
          <p:nvPr>
            <p:ph type="title"/>
          </p:nvPr>
        </p:nvSpPr>
        <p:spPr/>
        <p:txBody>
          <a:bodyPr/>
          <a:lstStyle/>
          <a:p>
            <a:r>
              <a:rPr lang="en-IN" b="1" dirty="0">
                <a:solidFill>
                  <a:srgbClr val="002060"/>
                </a:solidFill>
              </a:rPr>
              <a:t>SETTING UP SSH for GITHUB – GIT </a:t>
            </a:r>
          </a:p>
        </p:txBody>
      </p:sp>
      <p:sp>
        <p:nvSpPr>
          <p:cNvPr id="3" name="Content Placeholder 2">
            <a:extLst>
              <a:ext uri="{FF2B5EF4-FFF2-40B4-BE49-F238E27FC236}">
                <a16:creationId xmlns:a16="http://schemas.microsoft.com/office/drawing/2014/main" id="{EE4EC1D7-6F9E-45B0-3487-CF660A40D9EB}"/>
              </a:ext>
            </a:extLst>
          </p:cNvPr>
          <p:cNvSpPr>
            <a:spLocks noGrp="1"/>
          </p:cNvSpPr>
          <p:nvPr>
            <p:ph idx="1"/>
          </p:nvPr>
        </p:nvSpPr>
        <p:spPr/>
        <p:txBody>
          <a:bodyPr/>
          <a:lstStyle/>
          <a:p>
            <a:r>
              <a:rPr lang="en-IN" sz="1800" dirty="0">
                <a:latin typeface="Tahoma" panose="020B0604030504040204" pitchFamily="34" charset="0"/>
                <a:ea typeface="Tahoma" panose="020B0604030504040204" pitchFamily="34" charset="0"/>
                <a:cs typeface="Tahoma" panose="020B0604030504040204" pitchFamily="34" charset="0"/>
              </a:rPr>
              <a:t>Open git bash</a:t>
            </a:r>
          </a:p>
          <a:p>
            <a:r>
              <a:rPr lang="de-DE" sz="1800" dirty="0">
                <a:solidFill>
                  <a:prstClr val="black"/>
                </a:solidFill>
                <a:latin typeface="Tahoma" panose="020B0604030504040204" pitchFamily="34" charset="0"/>
                <a:ea typeface="Tahoma" panose="020B0604030504040204" pitchFamily="34" charset="0"/>
                <a:cs typeface="Tahoma" panose="020B0604030504040204" pitchFamily="34" charset="0"/>
              </a:rPr>
              <a:t> Type </a:t>
            </a:r>
            <a:r>
              <a:rPr lang="de-DE" sz="1800" i="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ssh-keygen -t rsa -b 4096 -C "abhijithm13894@gmail.com"</a:t>
            </a:r>
            <a:endParaRPr lang="en-IN" i="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a:p>
            <a:pPr lvl="1"/>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-keygen </a:t>
            </a:r>
            <a:r>
              <a:rPr lang="en-IN" sz="1800" dirty="0">
                <a:latin typeface="Tahoma" panose="020B0604030504040204" pitchFamily="34" charset="0"/>
                <a:ea typeface="Tahoma" panose="020B0604030504040204" pitchFamily="34" charset="0"/>
                <a:cs typeface="Tahoma" panose="020B0604030504040204" pitchFamily="34" charset="0"/>
              </a:rPr>
              <a:t>:- Command used to generate SSH key pair.</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rsa</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a:latin typeface="Tahoma" panose="020B0604030504040204" pitchFamily="34" charset="0"/>
                <a:ea typeface="Tahoma" panose="020B0604030504040204" pitchFamily="34" charset="0"/>
                <a:cs typeface="Tahoma" panose="020B0604030504040204" pitchFamily="34" charset="0"/>
              </a:rPr>
              <a:t>:- Specifies the encryption algorithm.</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-b 4096 </a:t>
            </a:r>
            <a:r>
              <a:rPr lang="en-IN" sz="1800" dirty="0">
                <a:latin typeface="Tahoma" panose="020B0604030504040204" pitchFamily="34" charset="0"/>
                <a:ea typeface="Tahoma" panose="020B0604030504040204" pitchFamily="34" charset="0"/>
                <a:cs typeface="Tahoma" panose="020B0604030504040204" pitchFamily="34" charset="0"/>
              </a:rPr>
              <a:t>:- Refers to the strength of encryption. Here it tells to generate a 4096 bit key.</a:t>
            </a:r>
          </a:p>
          <a:p>
            <a:pPr lvl="1"/>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 “emailID” </a:t>
            </a:r>
            <a:r>
              <a:rPr lang="en-IN" sz="1800" dirty="0">
                <a:latin typeface="Tahoma" panose="020B0604030504040204" pitchFamily="34" charset="0"/>
                <a:ea typeface="Tahoma" panose="020B0604030504040204" pitchFamily="34" charset="0"/>
                <a:cs typeface="Tahoma" panose="020B0604030504040204" pitchFamily="34" charset="0"/>
              </a:rPr>
              <a:t>:- Used to specify email ID of the GitHub account</a:t>
            </a:r>
            <a:r>
              <a:rPr lang="en-IN" dirty="0">
                <a:latin typeface="Tahoma" panose="020B0604030504040204" pitchFamily="34" charset="0"/>
                <a:ea typeface="Tahoma" panose="020B0604030504040204" pitchFamily="34" charset="0"/>
                <a:cs typeface="Tahoma" panose="020B0604030504040204" pitchFamily="34" charset="0"/>
              </a:rPr>
              <a:t> </a:t>
            </a:r>
          </a:p>
          <a:p>
            <a:r>
              <a:rPr lang="en-IN" sz="1800" dirty="0">
                <a:latin typeface="Tahoma" panose="020B0604030504040204" pitchFamily="34" charset="0"/>
                <a:ea typeface="Tahoma" panose="020B0604030504040204" pitchFamily="34" charset="0"/>
                <a:cs typeface="Tahoma" panose="020B0604030504040204" pitchFamily="34" charset="0"/>
              </a:rPr>
              <a:t>The private key will be stored at :-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/c/Users/</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abhij</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id_rsa</a:t>
            </a:r>
            <a:endPar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User is prompted to provided password for SSH private key if required.</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 ‘ls’ command in Git bash to view the generated public and private key.</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Use cat-keyname.pub to view the public key.</a:t>
            </a:r>
          </a:p>
          <a:p>
            <a:r>
              <a:rPr lang="en-IN" sz="1800" dirty="0">
                <a:solidFill>
                  <a:prstClr val="black"/>
                </a:solidFill>
                <a:latin typeface="Tahoma" panose="020B0604030504040204" pitchFamily="34" charset="0"/>
                <a:ea typeface="Tahoma" panose="020B0604030504040204" pitchFamily="34" charset="0"/>
                <a:cs typeface="Tahoma" panose="020B0604030504040204" pitchFamily="34" charset="0"/>
              </a:rPr>
              <a:t>Copy that key and add it in the SSH section of GitHub</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15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3530-6D53-E099-509E-4188FD668E6E}"/>
              </a:ext>
            </a:extLst>
          </p:cNvPr>
          <p:cNvSpPr>
            <a:spLocks noGrp="1"/>
          </p:cNvSpPr>
          <p:nvPr>
            <p:ph type="title"/>
          </p:nvPr>
        </p:nvSpPr>
        <p:spPr/>
        <p:txBody>
          <a:bodyPr/>
          <a:lstStyle/>
          <a:p>
            <a:r>
              <a:rPr lang="en-US" b="1" dirty="0"/>
              <a:t>SSH – MORE STEPS</a:t>
            </a:r>
            <a:endParaRPr lang="en-IN" b="1" dirty="0"/>
          </a:p>
        </p:txBody>
      </p:sp>
      <p:sp>
        <p:nvSpPr>
          <p:cNvPr id="3" name="Content Placeholder 2">
            <a:extLst>
              <a:ext uri="{FF2B5EF4-FFF2-40B4-BE49-F238E27FC236}">
                <a16:creationId xmlns:a16="http://schemas.microsoft.com/office/drawing/2014/main" id="{A2CB27A4-CF06-7753-69EC-B33B7E2529D5}"/>
              </a:ext>
            </a:extLst>
          </p:cNvPr>
          <p:cNvSpPr>
            <a:spLocks noGrp="1"/>
          </p:cNvSpPr>
          <p:nvPr>
            <p:ph idx="1"/>
          </p:nvPr>
        </p:nvSpPr>
        <p:spPr/>
        <p:txBody>
          <a:bodyPr>
            <a:normAutofit/>
          </a:bodyPr>
          <a:lstStyle/>
          <a:p>
            <a:pPr algn="just"/>
            <a:r>
              <a:rPr lang="en-US" sz="1800" dirty="0">
                <a:latin typeface="Tahoma" panose="020B0604030504040204" pitchFamily="34" charset="0"/>
                <a:ea typeface="Tahoma" panose="020B0604030504040204" pitchFamily="34" charset="0"/>
                <a:cs typeface="Tahoma" panose="020B0604030504040204" pitchFamily="34" charset="0"/>
              </a:rPr>
              <a:t>We need to add the key to SSH agent in our local machine.</a:t>
            </a:r>
          </a:p>
          <a:p>
            <a:pPr algn="just"/>
            <a:r>
              <a:rPr lang="en-US" sz="1800" dirty="0">
                <a:latin typeface="Tahoma" panose="020B0604030504040204" pitchFamily="34" charset="0"/>
                <a:ea typeface="Tahoma" panose="020B0604030504040204" pitchFamily="34" charset="0"/>
                <a:cs typeface="Tahoma" panose="020B0604030504040204" pitchFamily="34" charset="0"/>
              </a:rPr>
              <a:t>This can be done using </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-add /c/Users/</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abhij</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id_rsa</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command.</a:t>
            </a:r>
          </a:p>
          <a:p>
            <a:pPr algn="just"/>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Now, if your agent is not running, you can evaluate it and make it running.</a:t>
            </a:r>
          </a:p>
          <a:p>
            <a:pPr algn="just"/>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This can be done using “ </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eval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-agent –s’</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 and “</a:t>
            </a:r>
            <a:r>
              <a:rPr lang="en-US"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US"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-add</a:t>
            </a:r>
            <a:r>
              <a:rPr lang="en-US" sz="1800" dirty="0">
                <a:solidFill>
                  <a:prstClr val="black"/>
                </a:solidFill>
                <a:latin typeface="Tahoma" panose="020B0604030504040204" pitchFamily="34" charset="0"/>
                <a:ea typeface="Tahoma" panose="020B0604030504040204" pitchFamily="34" charset="0"/>
                <a:cs typeface="Tahoma" panose="020B0604030504040204" pitchFamily="34" charset="0"/>
              </a:rPr>
              <a:t>” commands.</a:t>
            </a:r>
          </a:p>
          <a:p>
            <a:pPr algn="just"/>
            <a:r>
              <a:rPr lang="en-US" sz="1800" dirty="0">
                <a:latin typeface="Tahoma" panose="020B0604030504040204" pitchFamily="34" charset="0"/>
                <a:ea typeface="Tahoma" panose="020B0604030504040204" pitchFamily="34" charset="0"/>
                <a:cs typeface="Tahoma" panose="020B0604030504040204" pitchFamily="34" charset="0"/>
              </a:rPr>
              <a:t>Now, to test the key and to activate it, use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vT</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git@github.com</a:t>
            </a:r>
            <a:r>
              <a:rPr lang="en-IN" sz="1800" dirty="0">
                <a:latin typeface="Tahoma" panose="020B0604030504040204" pitchFamily="34" charset="0"/>
                <a:ea typeface="Tahoma" panose="020B0604030504040204" pitchFamily="34" charset="0"/>
                <a:cs typeface="Tahoma" panose="020B0604030504040204" pitchFamily="34" charset="0"/>
              </a:rPr>
              <a:t>”.</a:t>
            </a:r>
          </a:p>
          <a:p>
            <a:pPr algn="just"/>
            <a:r>
              <a:rPr lang="en-IN" sz="1800" dirty="0">
                <a:latin typeface="Tahoma" panose="020B0604030504040204" pitchFamily="34" charset="0"/>
                <a:ea typeface="Tahoma" panose="020B0604030504040204" pitchFamily="34" charset="0"/>
                <a:cs typeface="Tahoma" panose="020B0604030504040204" pitchFamily="34" charset="0"/>
              </a:rPr>
              <a:t>Alternatively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–T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git@github.com</a:t>
            </a:r>
            <a:r>
              <a:rPr lang="en-IN" sz="1800" dirty="0">
                <a:latin typeface="Tahoma" panose="020B0604030504040204" pitchFamily="34" charset="0"/>
                <a:ea typeface="Tahoma" panose="020B0604030504040204" pitchFamily="34" charset="0"/>
                <a:cs typeface="Tahoma" panose="020B0604030504040204" pitchFamily="34" charset="0"/>
              </a:rPr>
              <a:t>” can be used</a:t>
            </a:r>
            <a:r>
              <a:rPr lang="en-IN" sz="1800" dirty="0">
                <a:solidFill>
                  <a:prstClr val="black"/>
                </a:solidFill>
                <a:latin typeface="Lucida Console" panose="020B0609040504020204" pitchFamily="49" charset="0"/>
              </a:rPr>
              <a:t> </a:t>
            </a:r>
          </a:p>
          <a:p>
            <a:pPr algn="just"/>
            <a:endParaRPr lang="en-US" sz="18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725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0E94-350E-7CCB-495F-B91B5CA13CE7}"/>
              </a:ext>
            </a:extLst>
          </p:cNvPr>
          <p:cNvSpPr>
            <a:spLocks noGrp="1"/>
          </p:cNvSpPr>
          <p:nvPr>
            <p:ph type="title"/>
          </p:nvPr>
        </p:nvSpPr>
        <p:spPr/>
        <p:txBody>
          <a:bodyPr/>
          <a:lstStyle/>
          <a:p>
            <a:r>
              <a:rPr lang="en-US" b="1" dirty="0">
                <a:solidFill>
                  <a:srgbClr val="002060"/>
                </a:solidFill>
              </a:rPr>
              <a:t>NOTE</a:t>
            </a:r>
            <a:endParaRPr lang="en-IN" b="1" dirty="0">
              <a:solidFill>
                <a:srgbClr val="002060"/>
              </a:solidFill>
            </a:endParaRPr>
          </a:p>
        </p:txBody>
      </p:sp>
      <p:sp>
        <p:nvSpPr>
          <p:cNvPr id="3" name="Content Placeholder 2">
            <a:extLst>
              <a:ext uri="{FF2B5EF4-FFF2-40B4-BE49-F238E27FC236}">
                <a16:creationId xmlns:a16="http://schemas.microsoft.com/office/drawing/2014/main" id="{8D757066-7B1E-55F8-7820-8471F4FB74DD}"/>
              </a:ext>
            </a:extLst>
          </p:cNvPr>
          <p:cNvSpPr>
            <a:spLocks noGrp="1"/>
          </p:cNvSpPr>
          <p:nvPr>
            <p:ph idx="1"/>
          </p:nvPr>
        </p:nvSpPr>
        <p:spPr/>
        <p:txBody>
          <a:bodyPr>
            <a:normAutofit/>
          </a:bodyPr>
          <a:lstStyle/>
          <a:p>
            <a:r>
              <a:rPr lang="en-US" sz="1800" dirty="0">
                <a:latin typeface="Tahoma" panose="020B0604030504040204" pitchFamily="34" charset="0"/>
                <a:ea typeface="Tahoma" panose="020B0604030504040204" pitchFamily="34" charset="0"/>
                <a:cs typeface="Tahoma" panose="020B0604030504040204" pitchFamily="34" charset="0"/>
              </a:rPr>
              <a:t>This PPT can be used to create a basic idea of Git and GitHub. </a:t>
            </a:r>
          </a:p>
          <a:p>
            <a:pPr marL="0"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a:p>
            <a:r>
              <a:rPr lang="en-US" sz="1800" dirty="0">
                <a:latin typeface="Tahoma" panose="020B0604030504040204" pitchFamily="34" charset="0"/>
                <a:ea typeface="Tahoma" panose="020B0604030504040204" pitchFamily="34" charset="0"/>
                <a:cs typeface="Tahoma" panose="020B0604030504040204" pitchFamily="34" charset="0"/>
              </a:rPr>
              <a:t>The links to videos that were used for reference is mentioned below.</a:t>
            </a:r>
          </a:p>
          <a:p>
            <a:pPr lvl="1"/>
            <a:r>
              <a:rPr lang="en-US" sz="1600" dirty="0">
                <a:latin typeface="Tahoma" panose="020B0604030504040204" pitchFamily="34" charset="0"/>
                <a:ea typeface="Tahoma" panose="020B0604030504040204" pitchFamily="34" charset="0"/>
                <a:cs typeface="Tahoma" panose="020B0604030504040204" pitchFamily="34" charset="0"/>
              </a:rPr>
              <a:t>FreeCodeCamp </a:t>
            </a:r>
            <a:r>
              <a:rPr lang="en-US" sz="1600" b="1" dirty="0">
                <a:latin typeface="Tahoma" panose="020B0604030504040204" pitchFamily="34" charset="0"/>
                <a:ea typeface="Tahoma" panose="020B0604030504040204" pitchFamily="34" charset="0"/>
                <a:cs typeface="Tahoma" panose="020B0604030504040204" pitchFamily="34" charset="0"/>
              </a:rPr>
              <a:t>- </a:t>
            </a:r>
            <a:r>
              <a:rPr lang="en-IN" sz="1600" dirty="0">
                <a:latin typeface="Tahoma" panose="020B0604030504040204" pitchFamily="34" charset="0"/>
                <a:ea typeface="Tahoma" panose="020B0604030504040204" pitchFamily="34" charset="0"/>
                <a:cs typeface="Tahoma" panose="020B0604030504040204" pitchFamily="34" charset="0"/>
                <a:hlinkClick r:id="rId2"/>
              </a:rPr>
              <a:t>https://www.youtube.com/watch?v=RGOj5yH7evk</a:t>
            </a:r>
            <a:endParaRPr lang="en-IN" sz="1600" dirty="0">
              <a:latin typeface="Tahoma" panose="020B0604030504040204" pitchFamily="34" charset="0"/>
              <a:ea typeface="Tahoma" panose="020B0604030504040204" pitchFamily="34" charset="0"/>
              <a:cs typeface="Tahoma" panose="020B0604030504040204" pitchFamily="34" charset="0"/>
            </a:endParaRPr>
          </a:p>
          <a:p>
            <a:pPr lvl="1"/>
            <a:r>
              <a:rPr lang="en-US" sz="1600" dirty="0">
                <a:latin typeface="Tahoma" panose="020B0604030504040204" pitchFamily="34" charset="0"/>
                <a:ea typeface="Tahoma" panose="020B0604030504040204" pitchFamily="34" charset="0"/>
                <a:cs typeface="Tahoma" panose="020B0604030504040204" pitchFamily="34" charset="0"/>
              </a:rPr>
              <a:t>Edureka - </a:t>
            </a:r>
            <a:r>
              <a:rPr lang="en-IN" sz="1600" dirty="0">
                <a:latin typeface="Tahoma" panose="020B0604030504040204" pitchFamily="34" charset="0"/>
                <a:ea typeface="Tahoma" panose="020B0604030504040204" pitchFamily="34" charset="0"/>
                <a:cs typeface="Tahoma" panose="020B0604030504040204" pitchFamily="34" charset="0"/>
                <a:hlinkClick r:id="rId3"/>
              </a:rPr>
              <a:t>https://www.youtube.com/watch?v=xuB1Id2Wxak&amp;t=2664s</a:t>
            </a:r>
            <a:endParaRPr lang="en-IN" sz="1600" dirty="0">
              <a:latin typeface="Tahoma" panose="020B0604030504040204" pitchFamily="34" charset="0"/>
              <a:ea typeface="Tahoma" panose="020B0604030504040204" pitchFamily="34" charset="0"/>
              <a:cs typeface="Tahoma" panose="020B0604030504040204" pitchFamily="34" charset="0"/>
            </a:endParaRPr>
          </a:p>
          <a:p>
            <a:pPr lvl="1"/>
            <a:r>
              <a:rPr lang="en-IN" sz="1600" dirty="0">
                <a:latin typeface="Tahoma" panose="020B0604030504040204" pitchFamily="34" charset="0"/>
                <a:ea typeface="Tahoma" panose="020B0604030504040204" pitchFamily="34" charset="0"/>
                <a:cs typeface="Tahoma" panose="020B0604030504040204" pitchFamily="34" charset="0"/>
              </a:rPr>
              <a:t>RSA Encryption - </a:t>
            </a:r>
            <a:r>
              <a:rPr lang="en-IN" sz="1600" dirty="0">
                <a:latin typeface="Tahoma" panose="020B0604030504040204" pitchFamily="34" charset="0"/>
                <a:ea typeface="Tahoma" panose="020B0604030504040204" pitchFamily="34" charset="0"/>
                <a:cs typeface="Tahoma" panose="020B0604030504040204" pitchFamily="34" charset="0"/>
                <a:hlinkClick r:id="rId4"/>
              </a:rPr>
              <a:t>https://www.youtube.com/watch?v=j2NBya6ADSY</a:t>
            </a:r>
            <a:endParaRPr lang="en-IN" sz="1600" dirty="0">
              <a:latin typeface="Tahoma" panose="020B0604030504040204" pitchFamily="34" charset="0"/>
              <a:ea typeface="Tahoma" panose="020B0604030504040204" pitchFamily="34" charset="0"/>
              <a:cs typeface="Tahoma" panose="020B0604030504040204" pitchFamily="34" charset="0"/>
            </a:endParaRPr>
          </a:p>
          <a:p>
            <a:pPr lvl="1"/>
            <a:r>
              <a:rPr lang="en-IN" sz="1600" dirty="0">
                <a:latin typeface="Tahoma" panose="020B0604030504040204" pitchFamily="34" charset="0"/>
                <a:ea typeface="Tahoma" panose="020B0604030504040204" pitchFamily="34" charset="0"/>
                <a:cs typeface="Tahoma" panose="020B0604030504040204" pitchFamily="34" charset="0"/>
              </a:rPr>
              <a:t>Beginners guide to SSH - </a:t>
            </a:r>
            <a:r>
              <a:rPr lang="en-IN" sz="1600" dirty="0">
                <a:latin typeface="Tahoma" panose="020B0604030504040204" pitchFamily="34" charset="0"/>
                <a:ea typeface="Tahoma" panose="020B0604030504040204" pitchFamily="34" charset="0"/>
                <a:cs typeface="Tahoma" panose="020B0604030504040204" pitchFamily="34" charset="0"/>
                <a:hlinkClick r:id="rId5"/>
              </a:rPr>
              <a:t>https://www.youtube.com/watch?v=qWKK_PNHnnA</a:t>
            </a:r>
            <a:endParaRPr lang="en-I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992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DE75-1058-B1AB-837A-D60CE1E8DE4A}"/>
              </a:ext>
            </a:extLst>
          </p:cNvPr>
          <p:cNvSpPr>
            <a:spLocks noGrp="1"/>
          </p:cNvSpPr>
          <p:nvPr>
            <p:ph type="title"/>
          </p:nvPr>
        </p:nvSpPr>
        <p:spPr/>
        <p:txBody>
          <a:bodyPr/>
          <a:lstStyle/>
          <a:p>
            <a:r>
              <a:rPr lang="en-IN" b="1" dirty="0">
                <a:solidFill>
                  <a:srgbClr val="002060"/>
                </a:solidFill>
              </a:rPr>
              <a:t>CREATING A LOCAL REPO</a:t>
            </a:r>
          </a:p>
        </p:txBody>
      </p:sp>
      <p:sp>
        <p:nvSpPr>
          <p:cNvPr id="3" name="Content Placeholder 2">
            <a:extLst>
              <a:ext uri="{FF2B5EF4-FFF2-40B4-BE49-F238E27FC236}">
                <a16:creationId xmlns:a16="http://schemas.microsoft.com/office/drawing/2014/main" id="{7FACA23E-71D0-A5AB-A9BB-EF598E631068}"/>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To create a local repo, we can make use of GitBash</a:t>
            </a:r>
          </a:p>
          <a:p>
            <a:r>
              <a:rPr lang="en-IN" sz="1800" dirty="0">
                <a:latin typeface="Tahoma" panose="020B0604030504040204" pitchFamily="34" charset="0"/>
                <a:ea typeface="Tahoma" panose="020B0604030504040204" pitchFamily="34" charset="0"/>
                <a:cs typeface="Tahoma" panose="020B0604030504040204" pitchFamily="34" charset="0"/>
              </a:rPr>
              <a:t>Go to the place where you need to setup local repo and open GitBash</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init</a:t>
            </a:r>
            <a:r>
              <a:rPr lang="en-IN" sz="1800" dirty="0">
                <a:latin typeface="Tahoma" panose="020B0604030504040204" pitchFamily="34" charset="0"/>
                <a:ea typeface="Tahoma" panose="020B0604030504040204" pitchFamily="34" charset="0"/>
                <a:cs typeface="Tahoma" panose="020B0604030504040204" pitchFamily="34" charset="0"/>
              </a:rPr>
              <a:t>’ to initialize the local repo. </a:t>
            </a:r>
          </a:p>
          <a:p>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Note that the git </a:t>
            </a:r>
            <a:r>
              <a:rPr lang="en-IN" sz="1800" b="1" dirty="0" err="1">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init</a:t>
            </a:r>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initializes a master branch. However, In Aug 2021, Git has renamed master branch as main.</a:t>
            </a:r>
          </a:p>
          <a:p>
            <a:r>
              <a:rPr lang="en-IN" sz="18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So, make sure that you use the main branch while performing operations.</a:t>
            </a:r>
          </a:p>
          <a:p>
            <a:r>
              <a:rPr lang="en-IN" sz="1800" dirty="0">
                <a:latin typeface="Tahoma" panose="020B0604030504040204" pitchFamily="34" charset="0"/>
                <a:ea typeface="Tahoma" panose="020B0604030504040204" pitchFamily="34" charset="0"/>
                <a:cs typeface="Tahoma" panose="020B0604030504040204" pitchFamily="34" charset="0"/>
              </a:rPr>
              <a:t>This creates a .git folder which is responsible to provide the git related behaviour.</a:t>
            </a:r>
          </a:p>
          <a:p>
            <a:r>
              <a:rPr lang="en-IN" sz="1800" dirty="0">
                <a:latin typeface="Tahoma" panose="020B0604030504040204" pitchFamily="34" charset="0"/>
                <a:ea typeface="Tahoma" panose="020B0604030504040204" pitchFamily="34" charset="0"/>
                <a:cs typeface="Tahoma" panose="020B0604030504040204" pitchFamily="34" charset="0"/>
              </a:rPr>
              <a:t>What is the next step ? Linking the repository to the GitHub</a:t>
            </a:r>
          </a:p>
          <a:p>
            <a:r>
              <a:rPr lang="en-IN" sz="1800" dirty="0">
                <a:latin typeface="Tahoma" panose="020B0604030504040204" pitchFamily="34" charset="0"/>
                <a:ea typeface="Tahoma" panose="020B0604030504040204" pitchFamily="34" charset="0"/>
                <a:cs typeface="Tahoma" panose="020B0604030504040204" pitchFamily="34" charset="0"/>
              </a:rPr>
              <a:t>How to do that ? 2 Methods </a:t>
            </a:r>
          </a:p>
          <a:p>
            <a:pPr lvl="1"/>
            <a:r>
              <a:rPr lang="en-IN" sz="1400" dirty="0">
                <a:latin typeface="Tahoma" panose="020B0604030504040204" pitchFamily="34" charset="0"/>
                <a:ea typeface="Tahoma" panose="020B0604030504040204" pitchFamily="34" charset="0"/>
                <a:cs typeface="Tahoma" panose="020B0604030504040204" pitchFamily="34" charset="0"/>
              </a:rPr>
              <a:t>HTTPS </a:t>
            </a:r>
          </a:p>
          <a:p>
            <a:pPr lvl="1"/>
            <a:r>
              <a:rPr lang="en-IN" sz="1400" dirty="0">
                <a:latin typeface="Tahoma" panose="020B0604030504040204" pitchFamily="34" charset="0"/>
                <a:ea typeface="Tahoma" panose="020B0604030504040204" pitchFamily="34" charset="0"/>
                <a:cs typeface="Tahoma" panose="020B0604030504040204" pitchFamily="34" charset="0"/>
              </a:rPr>
              <a:t>Using SSH</a:t>
            </a:r>
          </a:p>
        </p:txBody>
      </p:sp>
    </p:spTree>
    <p:extLst>
      <p:ext uri="{BB962C8B-B14F-4D97-AF65-F5344CB8AC3E}">
        <p14:creationId xmlns:p14="http://schemas.microsoft.com/office/powerpoint/2010/main" val="428503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A18A-752D-13F0-7E81-B3FF28059BF6}"/>
              </a:ext>
            </a:extLst>
          </p:cNvPr>
          <p:cNvSpPr>
            <a:spLocks noGrp="1"/>
          </p:cNvSpPr>
          <p:nvPr>
            <p:ph type="title"/>
          </p:nvPr>
        </p:nvSpPr>
        <p:spPr/>
        <p:txBody>
          <a:bodyPr/>
          <a:lstStyle/>
          <a:p>
            <a:r>
              <a:rPr lang="en-IN" b="1" dirty="0">
                <a:solidFill>
                  <a:srgbClr val="002060"/>
                </a:solidFill>
              </a:rPr>
              <a:t>LINKING REPOS - HTTPS</a:t>
            </a:r>
          </a:p>
        </p:txBody>
      </p:sp>
      <p:sp>
        <p:nvSpPr>
          <p:cNvPr id="3" name="Content Placeholder 2">
            <a:extLst>
              <a:ext uri="{FF2B5EF4-FFF2-40B4-BE49-F238E27FC236}">
                <a16:creationId xmlns:a16="http://schemas.microsoft.com/office/drawing/2014/main" id="{53FB8A12-A270-50CD-D619-ED0D45807233}"/>
              </a:ext>
            </a:extLst>
          </p:cNvPr>
          <p:cNvSpPr>
            <a:spLocks noGrp="1"/>
          </p:cNvSpPr>
          <p:nvPr>
            <p:ph idx="1"/>
          </p:nvPr>
        </p:nvSpPr>
        <p:spPr/>
        <p:txBody>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Navigate to GitHub. Go to the repository which is to be linked with local repo.</a:t>
            </a:r>
          </a:p>
          <a:p>
            <a:pPr algn="just"/>
            <a:r>
              <a:rPr lang="en-IN" sz="1800" dirty="0">
                <a:latin typeface="Tahoma" panose="020B0604030504040204" pitchFamily="34" charset="0"/>
                <a:ea typeface="Tahoma" panose="020B0604030504040204" pitchFamily="34" charset="0"/>
                <a:cs typeface="Tahoma" panose="020B0604030504040204" pitchFamily="34" charset="0"/>
              </a:rPr>
              <a:t>On the top right of the main content area, there is a green button called ‘Code’</a:t>
            </a:r>
          </a:p>
          <a:p>
            <a:pPr algn="just"/>
            <a:r>
              <a:rPr lang="en-IN" sz="1800" dirty="0">
                <a:latin typeface="Tahoma" panose="020B0604030504040204" pitchFamily="34" charset="0"/>
                <a:ea typeface="Tahoma" panose="020B0604030504040204" pitchFamily="34" charset="0"/>
                <a:cs typeface="Tahoma" panose="020B0604030504040204" pitchFamily="34" charset="0"/>
              </a:rPr>
              <a:t>Click on the button. There are three options. Use HTTPS and copy the link.</a:t>
            </a:r>
          </a:p>
          <a:p>
            <a:pPr algn="just"/>
            <a:r>
              <a:rPr lang="en-IN" sz="1800" dirty="0">
                <a:latin typeface="Tahoma" panose="020B0604030504040204" pitchFamily="34" charset="0"/>
                <a:ea typeface="Tahoma" panose="020B0604030504040204" pitchFamily="34" charset="0"/>
                <a:cs typeface="Tahoma" panose="020B0604030504040204" pitchFamily="34" charset="0"/>
              </a:rPr>
              <a:t>Go to the GitBash</a:t>
            </a:r>
          </a:p>
          <a:p>
            <a:pPr algn="just"/>
            <a:r>
              <a:rPr lang="en-IN" sz="1800" dirty="0">
                <a:latin typeface="Tahoma" panose="020B0604030504040204" pitchFamily="34" charset="0"/>
                <a:ea typeface="Tahoma" panose="020B0604030504040204" pitchFamily="34" charset="0"/>
                <a:cs typeface="Tahoma" panose="020B0604030504040204" pitchFamily="34" charset="0"/>
              </a:rPr>
              <a:t>Enter the command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remote add origin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copiedlink</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a:t>
            </a:r>
          </a:p>
          <a:p>
            <a:pPr algn="just"/>
            <a:r>
              <a:rPr lang="en-IN" sz="1800" dirty="0">
                <a:latin typeface="Tahoma" panose="020B0604030504040204" pitchFamily="34" charset="0"/>
                <a:ea typeface="Tahoma" panose="020B0604030504040204" pitchFamily="34" charset="0"/>
                <a:cs typeface="Tahoma" panose="020B0604030504040204" pitchFamily="34" charset="0"/>
              </a:rPr>
              <a:t>Now we can use git pull to fetch contents from remote repo.</a:t>
            </a:r>
          </a:p>
          <a:p>
            <a:pPr algn="just"/>
            <a:r>
              <a:rPr lang="en-IN" sz="1800" dirty="0">
                <a:latin typeface="Tahoma" panose="020B0604030504040204" pitchFamily="34" charset="0"/>
                <a:ea typeface="Tahoma" panose="020B0604030504040204" pitchFamily="34" charset="0"/>
                <a:cs typeface="Tahoma" panose="020B0604030504040204" pitchFamily="34" charset="0"/>
              </a:rPr>
              <a:t>This can be done using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pull origin main</a:t>
            </a:r>
            <a:r>
              <a:rPr lang="en-IN" sz="1800" dirty="0">
                <a:latin typeface="Tahoma" panose="020B0604030504040204" pitchFamily="34" charset="0"/>
                <a:ea typeface="Tahoma" panose="020B0604030504040204" pitchFamily="34" charset="0"/>
                <a:cs typeface="Tahoma" panose="020B0604030504040204" pitchFamily="34" charset="0"/>
              </a:rPr>
              <a:t>” command.</a:t>
            </a:r>
          </a:p>
          <a:p>
            <a:pPr algn="just"/>
            <a:r>
              <a:rPr lang="en-IN" sz="1800" dirty="0">
                <a:latin typeface="Tahoma" panose="020B0604030504040204" pitchFamily="34" charset="0"/>
                <a:ea typeface="Tahoma" panose="020B0604030504040204" pitchFamily="34" charset="0"/>
                <a:cs typeface="Tahoma" panose="020B0604030504040204" pitchFamily="34" charset="0"/>
              </a:rPr>
              <a:t>Now we have same version of code in local and remote repo.</a:t>
            </a:r>
          </a:p>
          <a:p>
            <a:pPr algn="just"/>
            <a:r>
              <a:rPr lang="en-IN" sz="1800" dirty="0">
                <a:latin typeface="Tahoma" panose="020B0604030504040204" pitchFamily="34" charset="0"/>
                <a:ea typeface="Tahoma" panose="020B0604030504040204" pitchFamily="34" charset="0"/>
                <a:cs typeface="Tahoma" panose="020B0604030504040204" pitchFamily="34" charset="0"/>
              </a:rPr>
              <a:t>Make changes and use git commands to carry out operations</a:t>
            </a:r>
          </a:p>
          <a:p>
            <a:pPr algn="just"/>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180117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AAE2-1672-4CFB-37B9-B86238714E19}"/>
              </a:ext>
            </a:extLst>
          </p:cNvPr>
          <p:cNvSpPr>
            <a:spLocks noGrp="1"/>
          </p:cNvSpPr>
          <p:nvPr>
            <p:ph type="title"/>
          </p:nvPr>
        </p:nvSpPr>
        <p:spPr/>
        <p:txBody>
          <a:bodyPr/>
          <a:lstStyle/>
          <a:p>
            <a:r>
              <a:rPr lang="en-IN" b="1" dirty="0">
                <a:solidFill>
                  <a:srgbClr val="002060"/>
                </a:solidFill>
              </a:rPr>
              <a:t>GIT COMMANDS</a:t>
            </a:r>
          </a:p>
        </p:txBody>
      </p:sp>
      <p:sp>
        <p:nvSpPr>
          <p:cNvPr id="3" name="Content Placeholder 2">
            <a:extLst>
              <a:ext uri="{FF2B5EF4-FFF2-40B4-BE49-F238E27FC236}">
                <a16:creationId xmlns:a16="http://schemas.microsoft.com/office/drawing/2014/main" id="{53BB907B-E3B8-269A-A571-C263F763248E}"/>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Add a new text file.</a:t>
            </a:r>
          </a:p>
          <a:p>
            <a:r>
              <a:rPr lang="en-IN" sz="1800" dirty="0">
                <a:latin typeface="Tahoma" panose="020B0604030504040204" pitchFamily="34" charset="0"/>
                <a:ea typeface="Tahoma" panose="020B0604030504040204" pitchFamily="34" charset="0"/>
                <a:cs typeface="Tahoma" panose="020B0604030504040204" pitchFamily="34" charset="0"/>
              </a:rPr>
              <a:t>To see the status of all files,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status</a:t>
            </a:r>
            <a:r>
              <a:rPr lang="en-IN" sz="1800" dirty="0">
                <a:latin typeface="Tahoma" panose="020B0604030504040204" pitchFamily="34" charset="0"/>
                <a:ea typeface="Tahoma" panose="020B0604030504040204" pitchFamily="34" charset="0"/>
                <a:cs typeface="Tahoma" panose="020B0604030504040204" pitchFamily="34" charset="0"/>
              </a:rPr>
              <a:t>” command</a:t>
            </a:r>
          </a:p>
          <a:p>
            <a:r>
              <a:rPr lang="en-IN" sz="1800" dirty="0">
                <a:latin typeface="Tahoma" panose="020B0604030504040204" pitchFamily="34" charset="0"/>
                <a:ea typeface="Tahoma" panose="020B0604030504040204" pitchFamily="34" charset="0"/>
                <a:cs typeface="Tahoma" panose="020B0604030504040204" pitchFamily="34" charset="0"/>
              </a:rPr>
              <a:t>To add it to git local repo,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add”</a:t>
            </a:r>
          </a:p>
          <a:p>
            <a:r>
              <a:rPr lang="en-IN" sz="1800" dirty="0">
                <a:latin typeface="Tahoma" panose="020B0604030504040204" pitchFamily="34" charset="0"/>
                <a:ea typeface="Tahoma" panose="020B0604030504040204" pitchFamily="34" charset="0"/>
                <a:cs typeface="Tahoma" panose="020B0604030504040204" pitchFamily="34" charset="0"/>
              </a:rPr>
              <a:t>To add all files,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add –A”</a:t>
            </a:r>
          </a:p>
          <a:p>
            <a:r>
              <a:rPr lang="en-IN" sz="1800" dirty="0">
                <a:latin typeface="Tahoma" panose="020B0604030504040204" pitchFamily="34" charset="0"/>
                <a:ea typeface="Tahoma" panose="020B0604030504040204" pitchFamily="34" charset="0"/>
                <a:cs typeface="Tahoma" panose="020B0604030504040204" pitchFamily="34" charset="0"/>
              </a:rPr>
              <a:t>To commit it to local repo, use</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 “ git commit –m “message” –m “description” ” </a:t>
            </a:r>
          </a:p>
          <a:p>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commit .” or “git commit –a”</a:t>
            </a:r>
            <a:r>
              <a:rPr lang="en-IN" sz="1800" dirty="0">
                <a:latin typeface="Tahoma" panose="020B0604030504040204" pitchFamily="34" charset="0"/>
                <a:ea typeface="Tahoma" panose="020B0604030504040204" pitchFamily="34" charset="0"/>
                <a:cs typeface="Tahoma" panose="020B0604030504040204" pitchFamily="34" charset="0"/>
              </a:rPr>
              <a:t> means commit all the changes to LOCAL REPO</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log</a:t>
            </a:r>
            <a:r>
              <a:rPr lang="en-IN" sz="1800" dirty="0">
                <a:latin typeface="Tahoma" panose="020B0604030504040204" pitchFamily="34" charset="0"/>
                <a:ea typeface="Tahoma" panose="020B0604030504040204" pitchFamily="34" charset="0"/>
                <a:cs typeface="Tahoma" panose="020B0604030504040204" pitchFamily="34" charset="0"/>
              </a:rPr>
              <a:t>” command to see the changes that we have made.</a:t>
            </a:r>
          </a:p>
          <a:p>
            <a:r>
              <a:rPr lang="en-IN" sz="1800" dirty="0">
                <a:latin typeface="Tahoma" panose="020B0604030504040204" pitchFamily="34" charset="0"/>
                <a:ea typeface="Tahoma" panose="020B0604030504040204" pitchFamily="34" charset="0"/>
                <a:cs typeface="Tahoma" panose="020B0604030504040204" pitchFamily="34" charset="0"/>
              </a:rPr>
              <a:t>To revert a commit, you can use the first 8 characters of commit hash. </a:t>
            </a:r>
          </a:p>
          <a:p>
            <a:r>
              <a:rPr lang="en-IN" sz="1800" dirty="0">
                <a:latin typeface="Tahoma" panose="020B0604030504040204" pitchFamily="34" charset="0"/>
                <a:ea typeface="Tahoma" panose="020B0604030504040204" pitchFamily="34" charset="0"/>
                <a:cs typeface="Tahoma" panose="020B0604030504040204" pitchFamily="34" charset="0"/>
              </a:rPr>
              <a:t>Use command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checkout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commithash</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filename</a:t>
            </a:r>
            <a:r>
              <a:rPr lang="en-IN" sz="1800" dirty="0">
                <a:latin typeface="Tahoma" panose="020B0604030504040204" pitchFamily="34" charset="0"/>
                <a:ea typeface="Tahoma" panose="020B0604030504040204" pitchFamily="34" charset="0"/>
                <a:cs typeface="Tahoma" panose="020B0604030504040204" pitchFamily="34" charset="0"/>
              </a:rPr>
              <a:t>”</a:t>
            </a:r>
          </a:p>
          <a:p>
            <a:r>
              <a:rPr lang="en-IN" sz="1800" dirty="0">
                <a:latin typeface="Tahoma" panose="020B0604030504040204" pitchFamily="34" charset="0"/>
                <a:ea typeface="Tahoma" panose="020B0604030504040204" pitchFamily="34" charset="0"/>
                <a:cs typeface="Tahoma" panose="020B0604030504040204" pitchFamily="34" charset="0"/>
              </a:rPr>
              <a:t>Use command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push origin main</a:t>
            </a:r>
            <a:r>
              <a:rPr lang="en-IN" sz="1800" dirty="0">
                <a:latin typeface="Tahoma" panose="020B0604030504040204" pitchFamily="34" charset="0"/>
                <a:ea typeface="Tahoma" panose="020B0604030504040204" pitchFamily="34" charset="0"/>
                <a:cs typeface="Tahoma" panose="020B0604030504040204" pitchFamily="34" charset="0"/>
              </a:rPr>
              <a:t>” to push code to remote repo</a:t>
            </a:r>
          </a:p>
        </p:txBody>
      </p:sp>
    </p:spTree>
    <p:extLst>
      <p:ext uri="{BB962C8B-B14F-4D97-AF65-F5344CB8AC3E}">
        <p14:creationId xmlns:p14="http://schemas.microsoft.com/office/powerpoint/2010/main" val="1877725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7140-D761-7701-54DA-C6B4F047889B}"/>
              </a:ext>
            </a:extLst>
          </p:cNvPr>
          <p:cNvSpPr>
            <a:spLocks noGrp="1"/>
          </p:cNvSpPr>
          <p:nvPr>
            <p:ph type="title"/>
          </p:nvPr>
        </p:nvSpPr>
        <p:spPr/>
        <p:txBody>
          <a:bodyPr/>
          <a:lstStyle/>
          <a:p>
            <a:r>
              <a:rPr lang="en-IN" b="1" dirty="0">
                <a:solidFill>
                  <a:srgbClr val="002060"/>
                </a:solidFill>
              </a:rPr>
              <a:t>GIT BRANCHES</a:t>
            </a:r>
          </a:p>
        </p:txBody>
      </p:sp>
      <p:sp>
        <p:nvSpPr>
          <p:cNvPr id="3" name="Content Placeholder 2">
            <a:extLst>
              <a:ext uri="{FF2B5EF4-FFF2-40B4-BE49-F238E27FC236}">
                <a16:creationId xmlns:a16="http://schemas.microsoft.com/office/drawing/2014/main" id="{5518038C-9B1B-2502-D692-8577E8F3146F}"/>
              </a:ext>
            </a:extLst>
          </p:cNvPr>
          <p:cNvSpPr>
            <a:spLocks noGrp="1"/>
          </p:cNvSpPr>
          <p:nvPr>
            <p:ph idx="1"/>
          </p:nvPr>
        </p:nvSpPr>
        <p:spPr/>
        <p:txBody>
          <a:bodyPr>
            <a:normAutofit lnSpcReduction="10000"/>
          </a:bodyPr>
          <a:lstStyle/>
          <a:p>
            <a:r>
              <a:rPr lang="en-IN" sz="1800" dirty="0">
                <a:latin typeface="Tahoma" panose="020B0604030504040204" pitchFamily="34" charset="0"/>
                <a:ea typeface="Tahoma" panose="020B0604030504040204" pitchFamily="34" charset="0"/>
                <a:cs typeface="Tahoma" panose="020B0604030504040204" pitchFamily="34" charset="0"/>
              </a:rPr>
              <a:t>A branch is created when we need to do parallel development.</a:t>
            </a:r>
          </a:p>
          <a:p>
            <a:r>
              <a:rPr lang="en-IN" sz="1800" dirty="0">
                <a:latin typeface="Tahoma" panose="020B0604030504040204" pitchFamily="34" charset="0"/>
                <a:ea typeface="Tahoma" panose="020B0604030504040204" pitchFamily="34" charset="0"/>
                <a:cs typeface="Tahoma" panose="020B0604030504040204" pitchFamily="34" charset="0"/>
              </a:rPr>
              <a:t>There is a main branch called ‘main’.</a:t>
            </a:r>
          </a:p>
          <a:p>
            <a:r>
              <a:rPr lang="en-IN" sz="1800" dirty="0">
                <a:latin typeface="Tahoma" panose="020B0604030504040204" pitchFamily="34" charset="0"/>
                <a:ea typeface="Tahoma" panose="020B0604030504040204" pitchFamily="34" charset="0"/>
                <a:cs typeface="Tahoma" panose="020B0604030504040204" pitchFamily="34" charset="0"/>
              </a:rPr>
              <a:t>You can create a branch, carry out developments there, and merge the changes to main branch.</a:t>
            </a:r>
          </a:p>
          <a:p>
            <a:r>
              <a:rPr lang="en-IN" sz="1800" dirty="0">
                <a:latin typeface="Tahoma" panose="020B0604030504040204" pitchFamily="34" charset="0"/>
                <a:ea typeface="Tahoma" panose="020B0604030504040204" pitchFamily="34" charset="0"/>
                <a:cs typeface="Tahoma" panose="020B0604030504040204" pitchFamily="34" charset="0"/>
              </a:rPr>
              <a:t>So the main branch always contains production ready code.</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branch </a:t>
            </a:r>
            <a:r>
              <a:rPr lang="en-IN" sz="1800" i="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 to create a new branch.</a:t>
            </a:r>
          </a:p>
          <a:p>
            <a:r>
              <a:rPr lang="en-IN" sz="1800" dirty="0">
                <a:latin typeface="Tahoma" panose="020B0604030504040204" pitchFamily="34" charset="0"/>
                <a:ea typeface="Tahoma" panose="020B0604030504040204" pitchFamily="34" charset="0"/>
                <a:cs typeface="Tahoma" panose="020B0604030504040204" pitchFamily="34" charset="0"/>
              </a:rPr>
              <a:t>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checkout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 to use the branch instead of master.</a:t>
            </a:r>
          </a:p>
          <a:p>
            <a:r>
              <a:rPr lang="en-IN" sz="1800" dirty="0">
                <a:latin typeface="Tahoma" panose="020B0604030504040204" pitchFamily="34" charset="0"/>
                <a:ea typeface="Tahoma" panose="020B0604030504040204" pitchFamily="34" charset="0"/>
                <a:cs typeface="Tahoma" panose="020B0604030504040204" pitchFamily="34" charset="0"/>
              </a:rPr>
              <a:t>Add a new file in the branch. Commit it there.</a:t>
            </a:r>
          </a:p>
          <a:p>
            <a:r>
              <a:rPr lang="en-IN" sz="1800" dirty="0">
                <a:latin typeface="Tahoma" panose="020B0604030504040204" pitchFamily="34" charset="0"/>
                <a:ea typeface="Tahoma" panose="020B0604030504040204" pitchFamily="34" charset="0"/>
                <a:cs typeface="Tahoma" panose="020B0604030504040204" pitchFamily="34" charset="0"/>
              </a:rPr>
              <a:t>Switch to master branch</a:t>
            </a:r>
          </a:p>
          <a:p>
            <a:r>
              <a:rPr lang="en-IN" sz="1800" dirty="0">
                <a:latin typeface="Tahoma" panose="020B0604030504040204" pitchFamily="34" charset="0"/>
                <a:ea typeface="Tahoma" panose="020B0604030504040204" pitchFamily="34" charset="0"/>
                <a:cs typeface="Tahoma" panose="020B0604030504040204" pitchFamily="34" charset="0"/>
              </a:rPr>
              <a:t>Use git status command to verify that the new branch and the master are different.</a:t>
            </a:r>
          </a:p>
          <a:p>
            <a:r>
              <a:rPr lang="en-IN" sz="1800" dirty="0">
                <a:latin typeface="Tahoma" panose="020B0604030504040204" pitchFamily="34" charset="0"/>
                <a:ea typeface="Tahoma" panose="020B0604030504040204" pitchFamily="34" charset="0"/>
                <a:cs typeface="Tahoma" panose="020B0604030504040204" pitchFamily="34" charset="0"/>
              </a:rPr>
              <a:t>To merge changes of branch to master, GO TO master.</a:t>
            </a:r>
          </a:p>
          <a:p>
            <a:r>
              <a:rPr lang="en-IN" sz="1800" dirty="0">
                <a:latin typeface="Tahoma" panose="020B0604030504040204" pitchFamily="34" charset="0"/>
                <a:ea typeface="Tahoma" panose="020B0604030504040204" pitchFamily="34" charset="0"/>
                <a:cs typeface="Tahoma" panose="020B0604030504040204" pitchFamily="34" charset="0"/>
              </a:rPr>
              <a:t>It is important that you are at the branch to which merge is required. That is – Target </a:t>
            </a:r>
          </a:p>
          <a:p>
            <a:r>
              <a:rPr lang="en-IN" sz="1800" dirty="0">
                <a:latin typeface="Tahoma" panose="020B0604030504040204" pitchFamily="34" charset="0"/>
                <a:ea typeface="Tahoma" panose="020B0604030504040204" pitchFamily="34" charset="0"/>
                <a:cs typeface="Tahoma" panose="020B0604030504040204" pitchFamily="34" charset="0"/>
              </a:rPr>
              <a:t>To merge – use “</a:t>
            </a:r>
            <a:r>
              <a:rPr lang="en-IN" sz="1800"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git merge </a:t>
            </a:r>
            <a:r>
              <a:rPr lang="en-IN" sz="1800"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branchname</a:t>
            </a:r>
            <a:r>
              <a:rPr lang="en-IN" sz="1800" dirty="0">
                <a:latin typeface="Tahoma" panose="020B0604030504040204" pitchFamily="34" charset="0"/>
                <a:ea typeface="Tahoma" panose="020B0604030504040204" pitchFamily="34" charset="0"/>
                <a:cs typeface="Tahoma" panose="020B0604030504040204" pitchFamily="34" charset="0"/>
              </a:rPr>
              <a:t>” command</a:t>
            </a: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pic>
        <p:nvPicPr>
          <p:cNvPr id="6146" name="Picture 2" descr="Git Branching in Harness | Harness">
            <a:extLst>
              <a:ext uri="{FF2B5EF4-FFF2-40B4-BE49-F238E27FC236}">
                <a16:creationId xmlns:a16="http://schemas.microsoft.com/office/drawing/2014/main" id="{3AA64A4A-4319-ABC7-7248-1FD04FCBD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6179" y="365125"/>
            <a:ext cx="3463437" cy="16396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B29504-DD22-7FCF-B1F3-129C6857C7A3}"/>
              </a:ext>
            </a:extLst>
          </p:cNvPr>
          <p:cNvSpPr txBox="1"/>
          <p:nvPr/>
        </p:nvSpPr>
        <p:spPr>
          <a:xfrm>
            <a:off x="989910" y="6492875"/>
            <a:ext cx="10443885" cy="246221"/>
          </a:xfrm>
          <a:prstGeom prst="rect">
            <a:avLst/>
          </a:prstGeom>
          <a:noFill/>
        </p:spPr>
        <p:txBody>
          <a:bodyPr wrap="none" rtlCol="0">
            <a:spAutoFit/>
          </a:bodyPr>
          <a:lstStyle/>
          <a:p>
            <a:r>
              <a:rPr lang="en-IN" sz="1000" b="1" dirty="0"/>
              <a:t>Git has modified the default branch name from ‘master’ to ‘main in around Oct 2020. So, for repos prior to that, you might see master and for repos later, you might see main as default branch</a:t>
            </a:r>
          </a:p>
        </p:txBody>
      </p:sp>
    </p:spTree>
    <p:extLst>
      <p:ext uri="{BB962C8B-B14F-4D97-AF65-F5344CB8AC3E}">
        <p14:creationId xmlns:p14="http://schemas.microsoft.com/office/powerpoint/2010/main" val="4252645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87D4-7A33-7FDF-235A-4526D8988FAE}"/>
              </a:ext>
            </a:extLst>
          </p:cNvPr>
          <p:cNvSpPr>
            <a:spLocks noGrp="1"/>
          </p:cNvSpPr>
          <p:nvPr>
            <p:ph type="title"/>
          </p:nvPr>
        </p:nvSpPr>
        <p:spPr/>
        <p:txBody>
          <a:bodyPr/>
          <a:lstStyle/>
          <a:p>
            <a:r>
              <a:rPr lang="en-IN" b="1" dirty="0">
                <a:solidFill>
                  <a:srgbClr val="002060"/>
                </a:solidFill>
              </a:rPr>
              <a:t>ALTERNATIVE – USE OF GIT CLONE</a:t>
            </a:r>
          </a:p>
        </p:txBody>
      </p:sp>
      <p:sp>
        <p:nvSpPr>
          <p:cNvPr id="3" name="Content Placeholder 2">
            <a:extLst>
              <a:ext uri="{FF2B5EF4-FFF2-40B4-BE49-F238E27FC236}">
                <a16:creationId xmlns:a16="http://schemas.microsoft.com/office/drawing/2014/main" id="{5CAE05DC-EC55-689F-153E-3DFFD0913C33}"/>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You can use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clone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sshlink</a:t>
            </a:r>
            <a:r>
              <a:rPr lang="en-IN" sz="1800" dirty="0">
                <a:latin typeface="Tahoma" panose="020B0604030504040204" pitchFamily="34" charset="0"/>
                <a:ea typeface="Tahoma" panose="020B0604030504040204" pitchFamily="34" charset="0"/>
                <a:cs typeface="Tahoma" panose="020B0604030504040204" pitchFamily="34" charset="0"/>
              </a:rPr>
              <a:t>” or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clone </a:t>
            </a:r>
            <a:r>
              <a:rPr lang="en-IN" sz="1800" dirty="0" err="1">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httpslink</a:t>
            </a:r>
            <a:r>
              <a:rPr lang="en-IN" sz="1800" dirty="0">
                <a:latin typeface="Tahoma" panose="020B0604030504040204" pitchFamily="34" charset="0"/>
                <a:ea typeface="Tahoma" panose="020B0604030504040204" pitchFamily="34" charset="0"/>
                <a:cs typeface="Tahoma" panose="020B0604030504040204" pitchFamily="34" charset="0"/>
              </a:rPr>
              <a:t>” to setup a local repo from remote repo. For this also, you can use HTTPS or SSH. </a:t>
            </a:r>
          </a:p>
          <a:p>
            <a:r>
              <a:rPr lang="en-IN" sz="1800" dirty="0">
                <a:latin typeface="Tahoma" panose="020B0604030504040204" pitchFamily="34" charset="0"/>
                <a:ea typeface="Tahoma" panose="020B0604030504040204" pitchFamily="34" charset="0"/>
                <a:cs typeface="Tahoma" panose="020B0604030504040204" pitchFamily="34" charset="0"/>
              </a:rPr>
              <a:t>All the commands related to Git can be done in the local repo and can be pushed to remote repo.</a:t>
            </a:r>
          </a:p>
          <a:p>
            <a:r>
              <a:rPr lang="en-IN" sz="1800" dirty="0">
                <a:latin typeface="Tahoma" panose="020B0604030504040204" pitchFamily="34" charset="0"/>
                <a:ea typeface="Tahoma" panose="020B0604030504040204" pitchFamily="34" charset="0"/>
                <a:cs typeface="Tahoma" panose="020B0604030504040204" pitchFamily="34" charset="0"/>
              </a:rPr>
              <a:t>Alternatively, you can use GitHub desktop to carry out </a:t>
            </a:r>
            <a:r>
              <a:rPr lang="en-IN" sz="1800">
                <a:latin typeface="Tahoma" panose="020B0604030504040204" pitchFamily="34" charset="0"/>
                <a:ea typeface="Tahoma" panose="020B0604030504040204" pitchFamily="34" charset="0"/>
                <a:cs typeface="Tahoma" panose="020B0604030504040204" pitchFamily="34" charset="0"/>
              </a:rPr>
              <a:t>operations without commands.</a:t>
            </a:r>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8615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5255-6300-B523-8EC2-67E2EB25A054}"/>
              </a:ext>
            </a:extLst>
          </p:cNvPr>
          <p:cNvSpPr>
            <a:spLocks noGrp="1"/>
          </p:cNvSpPr>
          <p:nvPr>
            <p:ph type="title"/>
          </p:nvPr>
        </p:nvSpPr>
        <p:spPr/>
        <p:txBody>
          <a:bodyPr>
            <a:normAutofit/>
          </a:bodyPr>
          <a:lstStyle/>
          <a:p>
            <a:r>
              <a:rPr lang="en-US" sz="4000" b="1" dirty="0">
                <a:solidFill>
                  <a:srgbClr val="002060"/>
                </a:solidFill>
              </a:rPr>
              <a:t>TROUBLESHOOTING – UNABLE  TO PUSH or CLONE</a:t>
            </a:r>
            <a:endParaRPr lang="en-IN" sz="4000" b="1" dirty="0">
              <a:solidFill>
                <a:srgbClr val="002060"/>
              </a:solidFill>
            </a:endParaRPr>
          </a:p>
        </p:txBody>
      </p:sp>
      <p:sp>
        <p:nvSpPr>
          <p:cNvPr id="3" name="Content Placeholder 2">
            <a:extLst>
              <a:ext uri="{FF2B5EF4-FFF2-40B4-BE49-F238E27FC236}">
                <a16:creationId xmlns:a16="http://schemas.microsoft.com/office/drawing/2014/main" id="{0F409260-B1D4-7C5D-47D7-D68063F1FFFB}"/>
              </a:ext>
            </a:extLst>
          </p:cNvPr>
          <p:cNvSpPr>
            <a:spLocks noGrp="1"/>
          </p:cNvSpPr>
          <p:nvPr>
            <p:ph idx="1"/>
          </p:nvPr>
        </p:nvSpPr>
        <p:spPr/>
        <p:txBody>
          <a:bodyPr>
            <a:normAutofit/>
          </a:bodyPr>
          <a:lstStyle/>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Control Panel.</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Credential Manager.</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Click Windows Credentials.</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In Generic Credential section ,there would be git </a:t>
            </a:r>
            <a:r>
              <a:rPr lang="en-US" sz="1800" b="0" i="0" dirty="0" err="1">
                <a:solidFill>
                  <a:srgbClr val="232629"/>
                </a:solidFill>
                <a:effectLst/>
                <a:latin typeface="Tahoma" panose="020B0604030504040204" pitchFamily="34" charset="0"/>
                <a:ea typeface="Tahoma" panose="020B0604030504040204" pitchFamily="34" charset="0"/>
                <a:cs typeface="Tahoma" panose="020B0604030504040204" pitchFamily="34" charset="0"/>
              </a:rPr>
              <a:t>url</a:t>
            </a: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 update username and password</a:t>
            </a:r>
          </a:p>
          <a:p>
            <a:pPr algn="l" fontAlgn="base">
              <a:buFont typeface="+mj-lt"/>
              <a:buAutoNum type="arabicPeriod"/>
            </a:pPr>
            <a:r>
              <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rPr>
              <a:t>Restart Git Bash and try for clone.</a:t>
            </a:r>
          </a:p>
          <a:p>
            <a:pPr algn="l" fontAlgn="base">
              <a:buFont typeface="+mj-lt"/>
              <a:buAutoNum type="arabicPeriod"/>
            </a:pPr>
            <a:r>
              <a:rPr lang="en-US" sz="1800" dirty="0">
                <a:solidFill>
                  <a:srgbClr val="232629"/>
                </a:solidFill>
                <a:latin typeface="Tahoma" panose="020B0604030504040204" pitchFamily="34" charset="0"/>
                <a:ea typeface="Tahoma" panose="020B0604030504040204" pitchFamily="34" charset="0"/>
                <a:cs typeface="Tahoma" panose="020B0604030504040204" pitchFamily="34" charset="0"/>
              </a:rPr>
              <a:t>Note that if you are adding address manually it is :- “</a:t>
            </a:r>
            <a:r>
              <a:rPr lang="en-US" sz="1800" i="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api.github.com/</a:t>
            </a:r>
            <a:r>
              <a:rPr lang="en-US" sz="1800" i="1" dirty="0" err="1">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accountname</a:t>
            </a:r>
            <a:r>
              <a:rPr lang="en-US" sz="1800" dirty="0">
                <a:solidFill>
                  <a:srgbClr val="232629"/>
                </a:solidFill>
                <a:latin typeface="Tahoma" panose="020B0604030504040204" pitchFamily="34" charset="0"/>
                <a:ea typeface="Tahoma" panose="020B0604030504040204" pitchFamily="34" charset="0"/>
                <a:cs typeface="Tahoma" panose="020B0604030504040204" pitchFamily="34" charset="0"/>
              </a:rPr>
              <a:t>”</a:t>
            </a:r>
            <a:endParaRPr lang="en-US" sz="1800" b="0" i="0" dirty="0">
              <a:solidFill>
                <a:srgbClr val="232629"/>
              </a:solidFill>
              <a:effectLst/>
              <a:latin typeface="Tahoma" panose="020B0604030504040204" pitchFamily="34" charset="0"/>
              <a:ea typeface="Tahoma" panose="020B0604030504040204" pitchFamily="34" charset="0"/>
              <a:cs typeface="Tahoma" panose="020B0604030504040204" pitchFamily="34" charset="0"/>
            </a:endParaRP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648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A99-AAFE-14BA-E3B9-910CC7BE3965}"/>
              </a:ext>
            </a:extLst>
          </p:cNvPr>
          <p:cNvSpPr>
            <a:spLocks noGrp="1"/>
          </p:cNvSpPr>
          <p:nvPr>
            <p:ph type="title"/>
          </p:nvPr>
        </p:nvSpPr>
        <p:spPr>
          <a:xfrm>
            <a:off x="458290" y="-31503"/>
            <a:ext cx="10515600" cy="1325563"/>
          </a:xfrm>
        </p:spPr>
        <p:txBody>
          <a:bodyPr/>
          <a:lstStyle/>
          <a:p>
            <a:r>
              <a:rPr lang="en-IN" b="1" dirty="0">
                <a:solidFill>
                  <a:srgbClr val="002060"/>
                </a:solidFill>
              </a:rPr>
              <a:t>GIT – THE THREE TREES</a:t>
            </a:r>
          </a:p>
        </p:txBody>
      </p:sp>
      <p:sp>
        <p:nvSpPr>
          <p:cNvPr id="3" name="Content Placeholder 2">
            <a:extLst>
              <a:ext uri="{FF2B5EF4-FFF2-40B4-BE49-F238E27FC236}">
                <a16:creationId xmlns:a16="http://schemas.microsoft.com/office/drawing/2014/main" id="{FFC66F68-C948-851A-17EC-56B73B7A16CB}"/>
              </a:ext>
            </a:extLst>
          </p:cNvPr>
          <p:cNvSpPr>
            <a:spLocks noGrp="1"/>
          </p:cNvSpPr>
          <p:nvPr>
            <p:ph idx="1"/>
          </p:nvPr>
        </p:nvSpPr>
        <p:spPr>
          <a:xfrm>
            <a:off x="511306" y="948621"/>
            <a:ext cx="10515600" cy="4351338"/>
          </a:xfrm>
        </p:spPr>
        <p:txBody>
          <a:bodyPr/>
          <a:lstStyle/>
          <a:p>
            <a:r>
              <a:rPr lang="en-IN" sz="1600" dirty="0">
                <a:latin typeface="Tahoma" panose="020B0604030504040204" pitchFamily="34" charset="0"/>
                <a:ea typeface="Tahoma" panose="020B0604030504040204" pitchFamily="34" charset="0"/>
                <a:cs typeface="Tahoma" panose="020B0604030504040204" pitchFamily="34" charset="0"/>
              </a:rPr>
              <a:t>There are three stages in GIT</a:t>
            </a:r>
            <a:r>
              <a:rPr lang="en-IN" sz="2400" dirty="0"/>
              <a:t> </a:t>
            </a:r>
          </a:p>
          <a:p>
            <a:pPr lvl="1"/>
            <a:r>
              <a:rPr lang="en-IN" sz="1400" dirty="0">
                <a:latin typeface="Tahoma" panose="020B0604030504040204" pitchFamily="34" charset="0"/>
                <a:ea typeface="Tahoma" panose="020B0604030504040204" pitchFamily="34" charset="0"/>
                <a:cs typeface="Tahoma" panose="020B0604030504040204" pitchFamily="34" charset="0"/>
              </a:rPr>
              <a:t>Working directory – When local files are modified and git add is not performed.</a:t>
            </a:r>
          </a:p>
          <a:p>
            <a:pPr lvl="1"/>
            <a:r>
              <a:rPr lang="en-IN" sz="1400" dirty="0">
                <a:latin typeface="Tahoma" panose="020B0604030504040204" pitchFamily="34" charset="0"/>
                <a:ea typeface="Tahoma" panose="020B0604030504040204" pitchFamily="34" charset="0"/>
                <a:cs typeface="Tahoma" panose="020B0604030504040204" pitchFamily="34" charset="0"/>
              </a:rPr>
              <a:t>Staging area – When locally added / modified files are added to git tracking.</a:t>
            </a:r>
          </a:p>
          <a:p>
            <a:pPr lvl="1"/>
            <a:r>
              <a:rPr lang="en-IN" sz="1400" dirty="0">
                <a:latin typeface="Tahoma" panose="020B0604030504040204" pitchFamily="34" charset="0"/>
                <a:ea typeface="Tahoma" panose="020B0604030504040204" pitchFamily="34" charset="0"/>
                <a:cs typeface="Tahoma" panose="020B0604030504040204" pitchFamily="34" charset="0"/>
              </a:rPr>
              <a:t>Local repository – The place where committed files are.</a:t>
            </a:r>
          </a:p>
          <a:p>
            <a:pPr lvl="1"/>
            <a:endParaRPr lang="en-IN" dirty="0"/>
          </a:p>
        </p:txBody>
      </p:sp>
      <p:sp>
        <p:nvSpPr>
          <p:cNvPr id="4" name="Rectangle 3">
            <a:extLst>
              <a:ext uri="{FF2B5EF4-FFF2-40B4-BE49-F238E27FC236}">
                <a16:creationId xmlns:a16="http://schemas.microsoft.com/office/drawing/2014/main" id="{6C79632E-1330-1174-DE18-719E76B61929}"/>
              </a:ext>
            </a:extLst>
          </p:cNvPr>
          <p:cNvSpPr/>
          <p:nvPr/>
        </p:nvSpPr>
        <p:spPr>
          <a:xfrm>
            <a:off x="136359" y="2597735"/>
            <a:ext cx="7811888" cy="40548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p:txBody>
      </p:sp>
      <p:sp>
        <p:nvSpPr>
          <p:cNvPr id="5" name="Rectangle 4">
            <a:extLst>
              <a:ext uri="{FF2B5EF4-FFF2-40B4-BE49-F238E27FC236}">
                <a16:creationId xmlns:a16="http://schemas.microsoft.com/office/drawing/2014/main" id="{147EE4D3-F384-8F4F-F80B-9C5C4A9B0D52}"/>
              </a:ext>
            </a:extLst>
          </p:cNvPr>
          <p:cNvSpPr/>
          <p:nvPr/>
        </p:nvSpPr>
        <p:spPr>
          <a:xfrm>
            <a:off x="7948246" y="2597735"/>
            <a:ext cx="4107395" cy="405481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0970000-68E5-4855-0E7D-5FD160DED8C0}"/>
              </a:ext>
            </a:extLst>
          </p:cNvPr>
          <p:cNvSpPr/>
          <p:nvPr/>
        </p:nvSpPr>
        <p:spPr>
          <a:xfrm>
            <a:off x="484667" y="2706077"/>
            <a:ext cx="1397977" cy="3858125"/>
          </a:xfrm>
          <a:prstGeom prst="rect">
            <a:avLst/>
          </a:prstGeom>
          <a:solidFill>
            <a:srgbClr val="45991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solidFill>
                  <a:srgbClr val="002060"/>
                </a:solidFill>
              </a:rPr>
              <a:t>Changes made locally and not added to Git</a:t>
            </a:r>
          </a:p>
        </p:txBody>
      </p:sp>
      <p:sp>
        <p:nvSpPr>
          <p:cNvPr id="8" name="Rectangle 7">
            <a:extLst>
              <a:ext uri="{FF2B5EF4-FFF2-40B4-BE49-F238E27FC236}">
                <a16:creationId xmlns:a16="http://schemas.microsoft.com/office/drawing/2014/main" id="{CDE6C0C8-A99A-6400-D783-5EDA00FAD91B}"/>
              </a:ext>
            </a:extLst>
          </p:cNvPr>
          <p:cNvSpPr/>
          <p:nvPr/>
        </p:nvSpPr>
        <p:spPr>
          <a:xfrm>
            <a:off x="3550466" y="2706077"/>
            <a:ext cx="1397977" cy="3858124"/>
          </a:xfrm>
          <a:prstGeom prst="rect">
            <a:avLst/>
          </a:prstGeom>
          <a:solidFill>
            <a:srgbClr val="EB75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IN" sz="1100" b="1" dirty="0">
                <a:solidFill>
                  <a:srgbClr val="002060"/>
                </a:solidFill>
              </a:rPr>
            </a:br>
            <a:r>
              <a:rPr lang="en-IN" sz="1100" b="1" dirty="0">
                <a:solidFill>
                  <a:srgbClr val="002060"/>
                </a:solidFill>
              </a:rPr>
              <a:t>When changes in working directory are added to git</a:t>
            </a:r>
          </a:p>
        </p:txBody>
      </p:sp>
      <p:sp>
        <p:nvSpPr>
          <p:cNvPr id="10" name="Rectangle 9">
            <a:extLst>
              <a:ext uri="{FF2B5EF4-FFF2-40B4-BE49-F238E27FC236}">
                <a16:creationId xmlns:a16="http://schemas.microsoft.com/office/drawing/2014/main" id="{05119D27-2C34-180F-9DE7-508EEABEBDE7}"/>
              </a:ext>
            </a:extLst>
          </p:cNvPr>
          <p:cNvSpPr/>
          <p:nvPr/>
        </p:nvSpPr>
        <p:spPr>
          <a:xfrm>
            <a:off x="484668" y="2706077"/>
            <a:ext cx="1397976" cy="67224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Working directory</a:t>
            </a:r>
          </a:p>
        </p:txBody>
      </p:sp>
      <p:sp>
        <p:nvSpPr>
          <p:cNvPr id="11" name="Rectangle 10">
            <a:extLst>
              <a:ext uri="{FF2B5EF4-FFF2-40B4-BE49-F238E27FC236}">
                <a16:creationId xmlns:a16="http://schemas.microsoft.com/office/drawing/2014/main" id="{4D7CB0AF-E7A0-BCBD-E287-35110FB41A24}"/>
              </a:ext>
            </a:extLst>
          </p:cNvPr>
          <p:cNvSpPr/>
          <p:nvPr/>
        </p:nvSpPr>
        <p:spPr>
          <a:xfrm>
            <a:off x="3547617" y="2706763"/>
            <a:ext cx="1397976" cy="672246"/>
          </a:xfrm>
          <a:prstGeom prst="rect">
            <a:avLst/>
          </a:prstGeom>
          <a:solidFill>
            <a:srgbClr val="F4C9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002060"/>
                </a:solidFill>
              </a:rPr>
              <a:t>Staging Area</a:t>
            </a:r>
          </a:p>
          <a:p>
            <a:pPr algn="ctr"/>
            <a:r>
              <a:rPr lang="en-IN" sz="1200" b="1" dirty="0">
                <a:solidFill>
                  <a:srgbClr val="002060"/>
                </a:solidFill>
              </a:rPr>
              <a:t>(Index / Draft zone)</a:t>
            </a:r>
          </a:p>
        </p:txBody>
      </p:sp>
      <p:sp>
        <p:nvSpPr>
          <p:cNvPr id="9" name="Rectangle 8">
            <a:extLst>
              <a:ext uri="{FF2B5EF4-FFF2-40B4-BE49-F238E27FC236}">
                <a16:creationId xmlns:a16="http://schemas.microsoft.com/office/drawing/2014/main" id="{012C7599-9E06-4AA5-7A7D-465C72486E70}"/>
              </a:ext>
            </a:extLst>
          </p:cNvPr>
          <p:cNvSpPr/>
          <p:nvPr/>
        </p:nvSpPr>
        <p:spPr>
          <a:xfrm>
            <a:off x="6318117" y="2706077"/>
            <a:ext cx="1397977" cy="3858124"/>
          </a:xfrm>
          <a:prstGeom prst="rect">
            <a:avLst/>
          </a:prstGeom>
          <a:solidFill>
            <a:srgbClr val="354B7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When files in staging area are committed</a:t>
            </a:r>
          </a:p>
        </p:txBody>
      </p:sp>
      <p:sp>
        <p:nvSpPr>
          <p:cNvPr id="12" name="Rectangle 11">
            <a:extLst>
              <a:ext uri="{FF2B5EF4-FFF2-40B4-BE49-F238E27FC236}">
                <a16:creationId xmlns:a16="http://schemas.microsoft.com/office/drawing/2014/main" id="{67473498-72C9-29EB-75A5-7AFB77293DD3}"/>
              </a:ext>
            </a:extLst>
          </p:cNvPr>
          <p:cNvSpPr/>
          <p:nvPr/>
        </p:nvSpPr>
        <p:spPr>
          <a:xfrm>
            <a:off x="6320317" y="2706078"/>
            <a:ext cx="1397976" cy="672246"/>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Local Repo</a:t>
            </a:r>
          </a:p>
          <a:p>
            <a:pPr algn="ctr"/>
            <a:r>
              <a:rPr lang="en-IN" sz="1200" b="1" dirty="0">
                <a:solidFill>
                  <a:schemeClr val="tx1"/>
                </a:solidFill>
              </a:rPr>
              <a:t>(HEAD)</a:t>
            </a:r>
          </a:p>
        </p:txBody>
      </p:sp>
      <p:sp>
        <p:nvSpPr>
          <p:cNvPr id="13" name="TextBox 12">
            <a:extLst>
              <a:ext uri="{FF2B5EF4-FFF2-40B4-BE49-F238E27FC236}">
                <a16:creationId xmlns:a16="http://schemas.microsoft.com/office/drawing/2014/main" id="{EA7FA8AA-E8B6-68AE-3EEB-1C13F817995D}"/>
              </a:ext>
            </a:extLst>
          </p:cNvPr>
          <p:cNvSpPr txBox="1"/>
          <p:nvPr/>
        </p:nvSpPr>
        <p:spPr>
          <a:xfrm>
            <a:off x="2323163" y="2297501"/>
            <a:ext cx="783933" cy="369332"/>
          </a:xfrm>
          <a:prstGeom prst="rect">
            <a:avLst/>
          </a:prstGeom>
          <a:noFill/>
        </p:spPr>
        <p:txBody>
          <a:bodyPr wrap="none" rtlCol="0">
            <a:spAutoFit/>
          </a:bodyPr>
          <a:lstStyle/>
          <a:p>
            <a:r>
              <a:rPr lang="en-IN" dirty="0"/>
              <a:t>LOCAL</a:t>
            </a:r>
          </a:p>
        </p:txBody>
      </p:sp>
      <p:sp>
        <p:nvSpPr>
          <p:cNvPr id="14" name="TextBox 13">
            <a:extLst>
              <a:ext uri="{FF2B5EF4-FFF2-40B4-BE49-F238E27FC236}">
                <a16:creationId xmlns:a16="http://schemas.microsoft.com/office/drawing/2014/main" id="{AA33BA41-FDC1-C944-DEA7-0BE990803082}"/>
              </a:ext>
            </a:extLst>
          </p:cNvPr>
          <p:cNvSpPr txBox="1"/>
          <p:nvPr/>
        </p:nvSpPr>
        <p:spPr>
          <a:xfrm>
            <a:off x="9673032" y="2294661"/>
            <a:ext cx="989566" cy="369332"/>
          </a:xfrm>
          <a:prstGeom prst="rect">
            <a:avLst/>
          </a:prstGeom>
          <a:noFill/>
        </p:spPr>
        <p:txBody>
          <a:bodyPr wrap="none" rtlCol="0">
            <a:spAutoFit/>
          </a:bodyPr>
          <a:lstStyle/>
          <a:p>
            <a:r>
              <a:rPr lang="en-IN" dirty="0"/>
              <a:t>REMOTE</a:t>
            </a:r>
          </a:p>
        </p:txBody>
      </p:sp>
      <p:cxnSp>
        <p:nvCxnSpPr>
          <p:cNvPr id="16" name="Straight Arrow Connector 15">
            <a:extLst>
              <a:ext uri="{FF2B5EF4-FFF2-40B4-BE49-F238E27FC236}">
                <a16:creationId xmlns:a16="http://schemas.microsoft.com/office/drawing/2014/main" id="{F763D29B-FFD9-1306-4A47-72C0586487F2}"/>
              </a:ext>
            </a:extLst>
          </p:cNvPr>
          <p:cNvCxnSpPr>
            <a:cxnSpLocks/>
          </p:cNvCxnSpPr>
          <p:nvPr/>
        </p:nvCxnSpPr>
        <p:spPr>
          <a:xfrm>
            <a:off x="1882644" y="3598287"/>
            <a:ext cx="1664973" cy="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7" name="TextBox 16">
            <a:extLst>
              <a:ext uri="{FF2B5EF4-FFF2-40B4-BE49-F238E27FC236}">
                <a16:creationId xmlns:a16="http://schemas.microsoft.com/office/drawing/2014/main" id="{24E44C91-0EDC-97B3-7CEF-D4CE5073273D}"/>
              </a:ext>
            </a:extLst>
          </p:cNvPr>
          <p:cNvSpPr txBox="1"/>
          <p:nvPr/>
        </p:nvSpPr>
        <p:spPr>
          <a:xfrm>
            <a:off x="2253315" y="3365986"/>
            <a:ext cx="627095" cy="276999"/>
          </a:xfrm>
          <a:prstGeom prst="rect">
            <a:avLst/>
          </a:prstGeom>
          <a:noFill/>
        </p:spPr>
        <p:txBody>
          <a:bodyPr wrap="none" rtlCol="0">
            <a:spAutoFit/>
          </a:bodyPr>
          <a:lstStyle/>
          <a:p>
            <a:r>
              <a:rPr lang="en-IN" sz="1200" b="1" dirty="0"/>
              <a:t>git add</a:t>
            </a:r>
          </a:p>
        </p:txBody>
      </p:sp>
      <p:cxnSp>
        <p:nvCxnSpPr>
          <p:cNvPr id="19" name="Straight Arrow Connector 18">
            <a:extLst>
              <a:ext uri="{FF2B5EF4-FFF2-40B4-BE49-F238E27FC236}">
                <a16:creationId xmlns:a16="http://schemas.microsoft.com/office/drawing/2014/main" id="{2BCD5951-DD0B-7283-0A74-27CA6F9D6978}"/>
              </a:ext>
            </a:extLst>
          </p:cNvPr>
          <p:cNvCxnSpPr>
            <a:cxnSpLocks/>
          </p:cNvCxnSpPr>
          <p:nvPr/>
        </p:nvCxnSpPr>
        <p:spPr>
          <a:xfrm flipH="1" flipV="1">
            <a:off x="1881817" y="4173299"/>
            <a:ext cx="4434101" cy="1360"/>
          </a:xfrm>
          <a:prstGeom prst="straightConnector1">
            <a:avLst/>
          </a:prstGeom>
          <a:ln w="57150">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B6D44DF2-0B6C-F779-6E2C-A2D7205BABAC}"/>
              </a:ext>
            </a:extLst>
          </p:cNvPr>
          <p:cNvCxnSpPr>
            <a:cxnSpLocks/>
          </p:cNvCxnSpPr>
          <p:nvPr/>
        </p:nvCxnSpPr>
        <p:spPr>
          <a:xfrm flipV="1">
            <a:off x="4929551" y="3575975"/>
            <a:ext cx="1388566" cy="435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995546E8-1C15-20FC-1988-AE333689140A}"/>
              </a:ext>
            </a:extLst>
          </p:cNvPr>
          <p:cNvSpPr txBox="1"/>
          <p:nvPr/>
        </p:nvSpPr>
        <p:spPr>
          <a:xfrm>
            <a:off x="4926857" y="3932622"/>
            <a:ext cx="2031325" cy="276999"/>
          </a:xfrm>
          <a:prstGeom prst="rect">
            <a:avLst/>
          </a:prstGeom>
          <a:noFill/>
        </p:spPr>
        <p:txBody>
          <a:bodyPr wrap="none" rtlCol="0">
            <a:spAutoFit/>
          </a:bodyPr>
          <a:lstStyle/>
          <a:p>
            <a:r>
              <a:rPr lang="en-IN" sz="1200" b="1" dirty="0"/>
              <a:t>git reset -- mixed	</a:t>
            </a:r>
          </a:p>
        </p:txBody>
      </p:sp>
      <p:sp>
        <p:nvSpPr>
          <p:cNvPr id="22" name="TextBox 21">
            <a:extLst>
              <a:ext uri="{FF2B5EF4-FFF2-40B4-BE49-F238E27FC236}">
                <a16:creationId xmlns:a16="http://schemas.microsoft.com/office/drawing/2014/main" id="{24485451-14AD-6779-225C-4FA465A5D166}"/>
              </a:ext>
            </a:extLst>
          </p:cNvPr>
          <p:cNvSpPr txBox="1"/>
          <p:nvPr/>
        </p:nvSpPr>
        <p:spPr>
          <a:xfrm>
            <a:off x="4969964" y="3320235"/>
            <a:ext cx="873188" cy="276999"/>
          </a:xfrm>
          <a:prstGeom prst="rect">
            <a:avLst/>
          </a:prstGeom>
          <a:noFill/>
        </p:spPr>
        <p:txBody>
          <a:bodyPr wrap="none" rtlCol="0">
            <a:spAutoFit/>
          </a:bodyPr>
          <a:lstStyle/>
          <a:p>
            <a:r>
              <a:rPr lang="en-IN" sz="1200" b="1" dirty="0"/>
              <a:t>git commit</a:t>
            </a:r>
          </a:p>
        </p:txBody>
      </p:sp>
      <p:sp>
        <p:nvSpPr>
          <p:cNvPr id="27" name="TextBox 26">
            <a:extLst>
              <a:ext uri="{FF2B5EF4-FFF2-40B4-BE49-F238E27FC236}">
                <a16:creationId xmlns:a16="http://schemas.microsoft.com/office/drawing/2014/main" id="{D9D8EABA-0721-581C-6241-2DD84EC3B25C}"/>
              </a:ext>
            </a:extLst>
          </p:cNvPr>
          <p:cNvSpPr txBox="1"/>
          <p:nvPr/>
        </p:nvSpPr>
        <p:spPr>
          <a:xfrm>
            <a:off x="8233724" y="3341798"/>
            <a:ext cx="739946" cy="276999"/>
          </a:xfrm>
          <a:prstGeom prst="rect">
            <a:avLst/>
          </a:prstGeom>
          <a:noFill/>
        </p:spPr>
        <p:txBody>
          <a:bodyPr wrap="none" rtlCol="0">
            <a:spAutoFit/>
          </a:bodyPr>
          <a:lstStyle/>
          <a:p>
            <a:r>
              <a:rPr lang="en-IN" sz="1200" b="1" dirty="0"/>
              <a:t>git  fetch</a:t>
            </a:r>
          </a:p>
        </p:txBody>
      </p:sp>
      <p:cxnSp>
        <p:nvCxnSpPr>
          <p:cNvPr id="29" name="Straight Arrow Connector 28">
            <a:extLst>
              <a:ext uri="{FF2B5EF4-FFF2-40B4-BE49-F238E27FC236}">
                <a16:creationId xmlns:a16="http://schemas.microsoft.com/office/drawing/2014/main" id="{5A65E29E-508F-2E56-4F60-8222920D25C6}"/>
              </a:ext>
            </a:extLst>
          </p:cNvPr>
          <p:cNvCxnSpPr>
            <a:cxnSpLocks/>
          </p:cNvCxnSpPr>
          <p:nvPr/>
        </p:nvCxnSpPr>
        <p:spPr>
          <a:xfrm flipH="1">
            <a:off x="1881817" y="5754460"/>
            <a:ext cx="4434101" cy="0"/>
          </a:xfrm>
          <a:prstGeom prst="straightConnector1">
            <a:avLst/>
          </a:prstGeom>
          <a:ln w="57150">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DF404B74-3E65-3F41-79B0-DA43DE7E28FF}"/>
              </a:ext>
            </a:extLst>
          </p:cNvPr>
          <p:cNvCxnSpPr>
            <a:cxnSpLocks/>
          </p:cNvCxnSpPr>
          <p:nvPr/>
        </p:nvCxnSpPr>
        <p:spPr>
          <a:xfrm flipH="1">
            <a:off x="1882644" y="6456463"/>
            <a:ext cx="7578032" cy="0"/>
          </a:xfrm>
          <a:prstGeom prst="straightConnector1">
            <a:avLst/>
          </a:prstGeom>
          <a:ln w="57150">
            <a:solidFill>
              <a:srgbClr val="7030A0"/>
            </a:solidFill>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B08DD932-0D12-3244-95D8-EC477DE6037B}"/>
              </a:ext>
            </a:extLst>
          </p:cNvPr>
          <p:cNvSpPr txBox="1"/>
          <p:nvPr/>
        </p:nvSpPr>
        <p:spPr>
          <a:xfrm>
            <a:off x="8362253" y="6211014"/>
            <a:ext cx="663964" cy="276999"/>
          </a:xfrm>
          <a:prstGeom prst="rect">
            <a:avLst/>
          </a:prstGeom>
          <a:noFill/>
        </p:spPr>
        <p:txBody>
          <a:bodyPr wrap="none" rtlCol="0">
            <a:spAutoFit/>
          </a:bodyPr>
          <a:lstStyle/>
          <a:p>
            <a:r>
              <a:rPr lang="en-IN" sz="1200" b="1" dirty="0"/>
              <a:t>git pull </a:t>
            </a:r>
          </a:p>
        </p:txBody>
      </p:sp>
      <p:cxnSp>
        <p:nvCxnSpPr>
          <p:cNvPr id="1024" name="Straight Arrow Connector 1023">
            <a:extLst>
              <a:ext uri="{FF2B5EF4-FFF2-40B4-BE49-F238E27FC236}">
                <a16:creationId xmlns:a16="http://schemas.microsoft.com/office/drawing/2014/main" id="{2AB0EB9E-ECB9-C4F4-208B-73CC9D210BF2}"/>
              </a:ext>
            </a:extLst>
          </p:cNvPr>
          <p:cNvCxnSpPr>
            <a:cxnSpLocks/>
          </p:cNvCxnSpPr>
          <p:nvPr/>
        </p:nvCxnSpPr>
        <p:spPr>
          <a:xfrm flipH="1">
            <a:off x="1881817" y="6242500"/>
            <a:ext cx="4486880" cy="274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5EF7552-79E7-D20E-B12A-45BFBDF13C8D}"/>
              </a:ext>
            </a:extLst>
          </p:cNvPr>
          <p:cNvSpPr txBox="1"/>
          <p:nvPr/>
        </p:nvSpPr>
        <p:spPr>
          <a:xfrm>
            <a:off x="5067436" y="5496041"/>
            <a:ext cx="788742" cy="276999"/>
          </a:xfrm>
          <a:prstGeom prst="rect">
            <a:avLst/>
          </a:prstGeom>
          <a:noFill/>
        </p:spPr>
        <p:txBody>
          <a:bodyPr wrap="none" rtlCol="0">
            <a:spAutoFit/>
          </a:bodyPr>
          <a:lstStyle/>
          <a:p>
            <a:r>
              <a:rPr lang="en-IN" sz="1200" b="1" dirty="0"/>
              <a:t>git merge</a:t>
            </a:r>
          </a:p>
        </p:txBody>
      </p:sp>
      <p:cxnSp>
        <p:nvCxnSpPr>
          <p:cNvPr id="62" name="Straight Arrow Connector 61">
            <a:extLst>
              <a:ext uri="{FF2B5EF4-FFF2-40B4-BE49-F238E27FC236}">
                <a16:creationId xmlns:a16="http://schemas.microsoft.com/office/drawing/2014/main" id="{057DC291-F6EF-869D-A479-E57128DF1939}"/>
              </a:ext>
            </a:extLst>
          </p:cNvPr>
          <p:cNvCxnSpPr>
            <a:cxnSpLocks/>
          </p:cNvCxnSpPr>
          <p:nvPr/>
        </p:nvCxnSpPr>
        <p:spPr>
          <a:xfrm flipH="1">
            <a:off x="7716094" y="3575975"/>
            <a:ext cx="179664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3A93D5A8-129F-F59F-8D96-90CDBDB5C4B2}"/>
              </a:ext>
            </a:extLst>
          </p:cNvPr>
          <p:cNvSpPr txBox="1"/>
          <p:nvPr/>
        </p:nvSpPr>
        <p:spPr>
          <a:xfrm>
            <a:off x="4973121" y="5997446"/>
            <a:ext cx="997837" cy="276999"/>
          </a:xfrm>
          <a:prstGeom prst="rect">
            <a:avLst/>
          </a:prstGeom>
          <a:noFill/>
        </p:spPr>
        <p:txBody>
          <a:bodyPr wrap="square" rtlCol="0">
            <a:spAutoFit/>
          </a:bodyPr>
          <a:lstStyle/>
          <a:p>
            <a:r>
              <a:rPr lang="en-IN" sz="1200" b="1" dirty="0"/>
              <a:t>git checkout </a:t>
            </a:r>
          </a:p>
        </p:txBody>
      </p:sp>
      <p:cxnSp>
        <p:nvCxnSpPr>
          <p:cNvPr id="1039" name="Straight Arrow Connector 1038">
            <a:extLst>
              <a:ext uri="{FF2B5EF4-FFF2-40B4-BE49-F238E27FC236}">
                <a16:creationId xmlns:a16="http://schemas.microsoft.com/office/drawing/2014/main" id="{B4F81809-FCD7-1827-5F77-DCAB187DFF75}"/>
              </a:ext>
            </a:extLst>
          </p:cNvPr>
          <p:cNvCxnSpPr>
            <a:cxnSpLocks/>
          </p:cNvCxnSpPr>
          <p:nvPr/>
        </p:nvCxnSpPr>
        <p:spPr>
          <a:xfrm flipH="1">
            <a:off x="4924198" y="4660575"/>
            <a:ext cx="1391720" cy="0"/>
          </a:xfrm>
          <a:prstGeom prst="straightConnector1">
            <a:avLst/>
          </a:prstGeom>
          <a:ln w="57150">
            <a:solidFill>
              <a:srgbClr val="0070C0"/>
            </a:solidFill>
            <a:tailEnd type="triangle"/>
          </a:ln>
        </p:spPr>
        <p:style>
          <a:lnRef idx="3">
            <a:schemeClr val="accent6"/>
          </a:lnRef>
          <a:fillRef idx="0">
            <a:schemeClr val="accent6"/>
          </a:fillRef>
          <a:effectRef idx="2">
            <a:schemeClr val="accent6"/>
          </a:effectRef>
          <a:fontRef idx="minor">
            <a:schemeClr val="tx1"/>
          </a:fontRef>
        </p:style>
      </p:cxnSp>
      <p:sp>
        <p:nvSpPr>
          <p:cNvPr id="1042" name="TextBox 1041">
            <a:extLst>
              <a:ext uri="{FF2B5EF4-FFF2-40B4-BE49-F238E27FC236}">
                <a16:creationId xmlns:a16="http://schemas.microsoft.com/office/drawing/2014/main" id="{45A5FDC1-853F-6B95-520F-000164FAF5A5}"/>
              </a:ext>
            </a:extLst>
          </p:cNvPr>
          <p:cNvSpPr txBox="1"/>
          <p:nvPr/>
        </p:nvSpPr>
        <p:spPr>
          <a:xfrm>
            <a:off x="5107146" y="4414288"/>
            <a:ext cx="2031325" cy="276999"/>
          </a:xfrm>
          <a:prstGeom prst="rect">
            <a:avLst/>
          </a:prstGeom>
          <a:noFill/>
        </p:spPr>
        <p:txBody>
          <a:bodyPr wrap="none" rtlCol="0">
            <a:spAutoFit/>
          </a:bodyPr>
          <a:lstStyle/>
          <a:p>
            <a:r>
              <a:rPr lang="en-IN" sz="1200" b="1" dirty="0"/>
              <a:t>git reset -- soft	</a:t>
            </a:r>
          </a:p>
        </p:txBody>
      </p:sp>
      <p:cxnSp>
        <p:nvCxnSpPr>
          <p:cNvPr id="1046" name="Straight Arrow Connector 1045">
            <a:extLst>
              <a:ext uri="{FF2B5EF4-FFF2-40B4-BE49-F238E27FC236}">
                <a16:creationId xmlns:a16="http://schemas.microsoft.com/office/drawing/2014/main" id="{75701BC9-B450-1254-1FA4-48AAD756491A}"/>
              </a:ext>
            </a:extLst>
          </p:cNvPr>
          <p:cNvCxnSpPr>
            <a:cxnSpLocks/>
          </p:cNvCxnSpPr>
          <p:nvPr/>
        </p:nvCxnSpPr>
        <p:spPr>
          <a:xfrm flipH="1">
            <a:off x="192505" y="5241672"/>
            <a:ext cx="6131403" cy="311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47" name="TextBox 1046">
            <a:extLst>
              <a:ext uri="{FF2B5EF4-FFF2-40B4-BE49-F238E27FC236}">
                <a16:creationId xmlns:a16="http://schemas.microsoft.com/office/drawing/2014/main" id="{0AB2EC5B-6ACA-A44E-289A-B6C66E7C464B}"/>
              </a:ext>
            </a:extLst>
          </p:cNvPr>
          <p:cNvSpPr txBox="1"/>
          <p:nvPr/>
        </p:nvSpPr>
        <p:spPr>
          <a:xfrm>
            <a:off x="5066563" y="4991845"/>
            <a:ext cx="2031325" cy="276999"/>
          </a:xfrm>
          <a:prstGeom prst="rect">
            <a:avLst/>
          </a:prstGeom>
          <a:noFill/>
        </p:spPr>
        <p:txBody>
          <a:bodyPr wrap="none" rtlCol="0">
            <a:spAutoFit/>
          </a:bodyPr>
          <a:lstStyle/>
          <a:p>
            <a:r>
              <a:rPr lang="en-IN" sz="1200" b="1" dirty="0"/>
              <a:t>git reset -- hard	</a:t>
            </a:r>
          </a:p>
        </p:txBody>
      </p:sp>
      <p:sp>
        <p:nvSpPr>
          <p:cNvPr id="6" name="Rectangle 5">
            <a:extLst>
              <a:ext uri="{FF2B5EF4-FFF2-40B4-BE49-F238E27FC236}">
                <a16:creationId xmlns:a16="http://schemas.microsoft.com/office/drawing/2014/main" id="{81C5B627-C8D2-FEA2-6BE6-C1BAD89A55E4}"/>
              </a:ext>
            </a:extLst>
          </p:cNvPr>
          <p:cNvSpPr/>
          <p:nvPr/>
        </p:nvSpPr>
        <p:spPr>
          <a:xfrm>
            <a:off x="9460676" y="2706077"/>
            <a:ext cx="1397977" cy="3858123"/>
          </a:xfrm>
          <a:prstGeom prst="rect">
            <a:avLst/>
          </a:prstGeom>
          <a:solidFill>
            <a:srgbClr val="5124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Remote </a:t>
            </a:r>
          </a:p>
          <a:p>
            <a:pPr algn="ctr"/>
            <a:r>
              <a:rPr lang="en-IN" dirty="0">
                <a:solidFill>
                  <a:schemeClr val="bg1"/>
                </a:solidFill>
              </a:rPr>
              <a:t>Repository</a:t>
            </a:r>
          </a:p>
        </p:txBody>
      </p:sp>
    </p:spTree>
    <p:extLst>
      <p:ext uri="{BB962C8B-B14F-4D97-AF65-F5344CB8AC3E}">
        <p14:creationId xmlns:p14="http://schemas.microsoft.com/office/powerpoint/2010/main" val="898197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94A3-3905-BAFC-1AC0-29EB11C07537}"/>
              </a:ext>
            </a:extLst>
          </p:cNvPr>
          <p:cNvSpPr>
            <a:spLocks noGrp="1"/>
          </p:cNvSpPr>
          <p:nvPr>
            <p:ph type="title"/>
          </p:nvPr>
        </p:nvSpPr>
        <p:spPr/>
        <p:txBody>
          <a:bodyPr/>
          <a:lstStyle/>
          <a:p>
            <a:r>
              <a:rPr lang="en-IN" b="1" dirty="0">
                <a:solidFill>
                  <a:srgbClr val="002060"/>
                </a:solidFill>
              </a:rPr>
              <a:t>GIT TREES</a:t>
            </a:r>
          </a:p>
        </p:txBody>
      </p:sp>
      <p:sp>
        <p:nvSpPr>
          <p:cNvPr id="3" name="Content Placeholder 2">
            <a:extLst>
              <a:ext uri="{FF2B5EF4-FFF2-40B4-BE49-F238E27FC236}">
                <a16:creationId xmlns:a16="http://schemas.microsoft.com/office/drawing/2014/main" id="{9C0B81CE-1B1F-3D1E-137A-E977A8423CB0}"/>
              </a:ext>
            </a:extLst>
          </p:cNvPr>
          <p:cNvSpPr>
            <a:spLocks noGrp="1"/>
          </p:cNvSpPr>
          <p:nvPr>
            <p:ph idx="1"/>
          </p:nvPr>
        </p:nvSpPr>
        <p:spPr>
          <a:xfrm>
            <a:off x="838200" y="1825625"/>
            <a:ext cx="10925908" cy="4351338"/>
          </a:xfrm>
        </p:spPr>
        <p:txBody>
          <a:bodyPr>
            <a:normAutofit/>
          </a:bodyPr>
          <a:lstStyle/>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whose contents can be changed are in your working directory.</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placed in your staging area are getting prepared to be packaged into a commit object.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These commits are saved in your Git repository.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Files that have already been committed are compressed files. They are hashed through a SHA-1, a cryptographic hash function.</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 working directory represents the actual files on your computer's file system that are available to your code editor to apply changes. </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The working directory is a version of a particular commit, a particular snapshot of a project that you checked out. It is the version of your Local repo that HEAD is pointing at, at any given moment.</a:t>
            </a:r>
          </a:p>
          <a:p>
            <a:pPr algn="just"/>
            <a:r>
              <a:rPr lang="en-US" sz="1600" b="0" i="0" dirty="0">
                <a:effectLst/>
                <a:latin typeface="Tahoma" panose="020B0604030504040204" pitchFamily="34" charset="0"/>
                <a:ea typeface="Tahoma" panose="020B0604030504040204" pitchFamily="34" charset="0"/>
                <a:cs typeface="Tahoma" panose="020B0604030504040204" pitchFamily="34" charset="0"/>
              </a:rPr>
              <a:t>"Checked out" means that you have the decompressed versions of files that were pulled out of your Git repository, available for editing. Now the head will point to the checke</a:t>
            </a:r>
            <a:r>
              <a:rPr lang="en-US" sz="1600" dirty="0">
                <a:latin typeface="Tahoma" panose="020B0604030504040204" pitchFamily="34" charset="0"/>
                <a:ea typeface="Tahoma" panose="020B0604030504040204" pitchFamily="34" charset="0"/>
                <a:cs typeface="Tahoma" panose="020B0604030504040204" pitchFamily="34" charset="0"/>
              </a:rPr>
              <a:t>d out position. You can create a branch at this point.</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a:p>
            <a:pPr algn="just"/>
            <a:r>
              <a:rPr lang="en-US" sz="1600" dirty="0">
                <a:latin typeface="Tahoma" panose="020B0604030504040204" pitchFamily="34" charset="0"/>
                <a:ea typeface="Tahoma" panose="020B0604030504040204" pitchFamily="34" charset="0"/>
                <a:cs typeface="Tahoma" panose="020B0604030504040204" pitchFamily="34" charset="0"/>
              </a:rPr>
              <a:t>For reference about detached head:</a:t>
            </a:r>
            <a:r>
              <a:rPr lang="en-US" sz="1600" dirty="0">
                <a:latin typeface="Tahoma" panose="020B0604030504040204" pitchFamily="34" charset="0"/>
                <a:ea typeface="Tahoma" panose="020B0604030504040204" pitchFamily="34" charset="0"/>
                <a:cs typeface="Tahoma" panose="020B0604030504040204" pitchFamily="34" charset="0"/>
                <a:hlinkClick r:id="rId2"/>
              </a:rPr>
              <a:t> https://www.cloudbees.com/blog/git-detached-head</a:t>
            </a:r>
            <a:endParaRPr lang="en-IN"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08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B3C4-C64F-692F-CE73-74972D5A15FE}"/>
              </a:ext>
            </a:extLst>
          </p:cNvPr>
          <p:cNvSpPr>
            <a:spLocks noGrp="1"/>
          </p:cNvSpPr>
          <p:nvPr>
            <p:ph type="title"/>
          </p:nvPr>
        </p:nvSpPr>
        <p:spPr/>
        <p:txBody>
          <a:bodyPr/>
          <a:lstStyle/>
          <a:p>
            <a:r>
              <a:rPr lang="en-IN" b="1" dirty="0">
                <a:solidFill>
                  <a:srgbClr val="002060"/>
                </a:solidFill>
              </a:rPr>
              <a:t>REVERTS AND UNDOS</a:t>
            </a:r>
          </a:p>
        </p:txBody>
      </p:sp>
      <p:sp>
        <p:nvSpPr>
          <p:cNvPr id="3" name="Content Placeholder 2">
            <a:extLst>
              <a:ext uri="{FF2B5EF4-FFF2-40B4-BE49-F238E27FC236}">
                <a16:creationId xmlns:a16="http://schemas.microsoft.com/office/drawing/2014/main" id="{9D4B583F-ACB3-FAE1-FB58-E11B00753F5F}"/>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Git reset command unstages files that are added. [“</a:t>
            </a:r>
            <a:r>
              <a:rPr lang="en-IN" sz="1800"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git reset README.md</a:t>
            </a:r>
            <a:r>
              <a:rPr lang="en-IN" sz="1800" dirty="0">
                <a:latin typeface="Tahoma" panose="020B0604030504040204" pitchFamily="34" charset="0"/>
                <a:ea typeface="Tahoma" panose="020B0604030504040204" pitchFamily="34" charset="0"/>
                <a:cs typeface="Tahoma" panose="020B0604030504040204" pitchFamily="34" charset="0"/>
              </a:rPr>
              <a:t>”]</a:t>
            </a:r>
          </a:p>
          <a:p>
            <a:r>
              <a:rPr lang="en-IN" sz="1800" dirty="0">
                <a:latin typeface="Tahoma" panose="020B0604030504040204" pitchFamily="34" charset="0"/>
                <a:ea typeface="Tahoma" panose="020B0604030504040204" pitchFamily="34" charset="0"/>
                <a:cs typeface="Tahoma" panose="020B0604030504040204" pitchFamily="34" charset="0"/>
              </a:rPr>
              <a:t>“git reset HEAD~1” – Means that you are pointing to head now, and you want a revision to be reverted back. In other words, you revert a commit back.</a:t>
            </a:r>
          </a:p>
          <a:p>
            <a:r>
              <a:rPr lang="en-IN" sz="1800" dirty="0">
                <a:latin typeface="Tahoma" panose="020B0604030504040204" pitchFamily="34" charset="0"/>
                <a:ea typeface="Tahoma" panose="020B0604030504040204" pitchFamily="34" charset="0"/>
                <a:cs typeface="Tahoma" panose="020B0604030504040204" pitchFamily="34" charset="0"/>
              </a:rPr>
              <a:t>“git reset –mixed”, “git-reset –soft” and “git reset –hard” are three options for reset.</a:t>
            </a:r>
          </a:p>
          <a:p>
            <a:r>
              <a:rPr lang="en-IN" sz="1800" dirty="0">
                <a:latin typeface="Tahoma" panose="020B0604030504040204" pitchFamily="34" charset="0"/>
                <a:ea typeface="Tahoma" panose="020B0604030504040204" pitchFamily="34" charset="0"/>
                <a:cs typeface="Tahoma" panose="020B0604030504040204" pitchFamily="34" charset="0"/>
              </a:rPr>
              <a:t>Refer slide for ‘GIT Trees’ for further details.</a:t>
            </a:r>
          </a:p>
          <a:p>
            <a:endParaRPr lang="en-IN" sz="1800" dirty="0"/>
          </a:p>
        </p:txBody>
      </p:sp>
    </p:spTree>
    <p:extLst>
      <p:ext uri="{BB962C8B-B14F-4D97-AF65-F5344CB8AC3E}">
        <p14:creationId xmlns:p14="http://schemas.microsoft.com/office/powerpoint/2010/main" val="4246973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E0BA-36A5-2930-DAE1-9C405CE8A382}"/>
              </a:ext>
            </a:extLst>
          </p:cNvPr>
          <p:cNvSpPr>
            <a:spLocks noGrp="1"/>
          </p:cNvSpPr>
          <p:nvPr>
            <p:ph type="title"/>
          </p:nvPr>
        </p:nvSpPr>
        <p:spPr>
          <a:xfrm>
            <a:off x="583224" y="18255"/>
            <a:ext cx="10515600" cy="1325563"/>
          </a:xfrm>
        </p:spPr>
        <p:txBody>
          <a:bodyPr/>
          <a:lstStyle/>
          <a:p>
            <a:r>
              <a:rPr lang="en-US" b="1" dirty="0">
                <a:solidFill>
                  <a:srgbClr val="002060"/>
                </a:solidFill>
              </a:rPr>
              <a:t>EXERSISE</a:t>
            </a:r>
            <a:endParaRPr lang="en-IN" b="1" dirty="0">
              <a:solidFill>
                <a:srgbClr val="002060"/>
              </a:solidFill>
            </a:endParaRPr>
          </a:p>
        </p:txBody>
      </p:sp>
      <p:sp>
        <p:nvSpPr>
          <p:cNvPr id="3" name="Content Placeholder 2">
            <a:extLst>
              <a:ext uri="{FF2B5EF4-FFF2-40B4-BE49-F238E27FC236}">
                <a16:creationId xmlns:a16="http://schemas.microsoft.com/office/drawing/2014/main" id="{F1EC3985-E5E9-A987-7D17-B64B9CEFCB15}"/>
              </a:ext>
            </a:extLst>
          </p:cNvPr>
          <p:cNvSpPr>
            <a:spLocks noGrp="1"/>
          </p:cNvSpPr>
          <p:nvPr>
            <p:ph idx="1"/>
          </p:nvPr>
        </p:nvSpPr>
        <p:spPr>
          <a:xfrm>
            <a:off x="838200" y="1099038"/>
            <a:ext cx="10515600" cy="5077925"/>
          </a:xfrm>
        </p:spPr>
        <p:txBody>
          <a:bodyPr>
            <a:noAutofit/>
          </a:bodyPr>
          <a:lstStyle/>
          <a:p>
            <a:r>
              <a:rPr lang="en-US" sz="1100" dirty="0">
                <a:latin typeface="Tahoma" panose="020B0604030504040204" pitchFamily="34" charset="0"/>
                <a:ea typeface="Tahoma" panose="020B0604030504040204" pitchFamily="34" charset="0"/>
                <a:cs typeface="Tahoma" panose="020B0604030504040204" pitchFamily="34" charset="0"/>
              </a:rPr>
              <a:t>1. Download and Install Git.</a:t>
            </a:r>
          </a:p>
          <a:p>
            <a:r>
              <a:rPr lang="en-US" sz="1100" dirty="0">
                <a:latin typeface="Tahoma" panose="020B0604030504040204" pitchFamily="34" charset="0"/>
                <a:ea typeface="Tahoma" panose="020B0604030504040204" pitchFamily="34" charset="0"/>
                <a:cs typeface="Tahoma" panose="020B0604030504040204" pitchFamily="34" charset="0"/>
              </a:rPr>
              <a:t>2. Login to GitHub / Create an account.</a:t>
            </a:r>
          </a:p>
          <a:p>
            <a:r>
              <a:rPr lang="en-US" sz="1100" dirty="0">
                <a:latin typeface="Tahoma" panose="020B0604030504040204" pitchFamily="34" charset="0"/>
                <a:ea typeface="Tahoma" panose="020B0604030504040204" pitchFamily="34" charset="0"/>
                <a:cs typeface="Tahoma" panose="020B0604030504040204" pitchFamily="34" charset="0"/>
              </a:rPr>
              <a:t>3. Created a new repository called Python in GitHub</a:t>
            </a:r>
          </a:p>
          <a:p>
            <a:r>
              <a:rPr lang="en-US" sz="1100" dirty="0">
                <a:latin typeface="Tahoma" panose="020B0604030504040204" pitchFamily="34" charset="0"/>
                <a:ea typeface="Tahoma" panose="020B0604030504040204" pitchFamily="34" charset="0"/>
                <a:cs typeface="Tahoma" panose="020B0604030504040204" pitchFamily="34" charset="0"/>
              </a:rPr>
              <a:t>4. Copied the HTTPS link of the Repository</a:t>
            </a:r>
          </a:p>
          <a:p>
            <a:r>
              <a:rPr lang="en-US" sz="1100" dirty="0">
                <a:latin typeface="Tahoma" panose="020B0604030504040204" pitchFamily="34" charset="0"/>
                <a:ea typeface="Tahoma" panose="020B0604030504040204" pitchFamily="34" charset="0"/>
                <a:cs typeface="Tahoma" panose="020B0604030504040204" pitchFamily="34" charset="0"/>
              </a:rPr>
              <a:t>5. Cloned the Repository to local machine using "git clone" [ git clone = SVN checkout ]</a:t>
            </a:r>
          </a:p>
          <a:p>
            <a:r>
              <a:rPr lang="en-US" sz="1100" dirty="0">
                <a:latin typeface="Tahoma" panose="020B0604030504040204" pitchFamily="34" charset="0"/>
                <a:ea typeface="Tahoma" panose="020B0604030504040204" pitchFamily="34" charset="0"/>
                <a:cs typeface="Tahoma" panose="020B0604030504040204" pitchFamily="34" charset="0"/>
              </a:rPr>
              <a:t>6. Added files to our local repository.</a:t>
            </a:r>
          </a:p>
          <a:p>
            <a:r>
              <a:rPr lang="en-US" sz="1100" dirty="0">
                <a:latin typeface="Tahoma" panose="020B0604030504040204" pitchFamily="34" charset="0"/>
                <a:ea typeface="Tahoma" panose="020B0604030504040204" pitchFamily="34" charset="0"/>
                <a:cs typeface="Tahoma" panose="020B0604030504040204" pitchFamily="34" charset="0"/>
              </a:rPr>
              <a:t>7. Used "git status" command to view files status.</a:t>
            </a:r>
          </a:p>
          <a:p>
            <a:r>
              <a:rPr lang="en-US" sz="1100" dirty="0">
                <a:latin typeface="Tahoma" panose="020B0604030504040204" pitchFamily="34" charset="0"/>
                <a:ea typeface="Tahoma" panose="020B0604030504040204" pitchFamily="34" charset="0"/>
                <a:cs typeface="Tahoma" panose="020B0604030504040204" pitchFamily="34" charset="0"/>
              </a:rPr>
              <a:t>8. Used "git add ." to add files to git </a:t>
            </a:r>
          </a:p>
          <a:p>
            <a:r>
              <a:rPr lang="en-US" sz="1100" dirty="0">
                <a:latin typeface="Tahoma" panose="020B0604030504040204" pitchFamily="34" charset="0"/>
                <a:ea typeface="Tahoma" panose="020B0604030504040204" pitchFamily="34" charset="0"/>
                <a:cs typeface="Tahoma" panose="020B0604030504040204" pitchFamily="34" charset="0"/>
              </a:rPr>
              <a:t>9. Committed changes using "git commit -m "message" -m "description""</a:t>
            </a:r>
          </a:p>
          <a:p>
            <a:r>
              <a:rPr lang="en-US" sz="1100" dirty="0">
                <a:latin typeface="Tahoma" panose="020B0604030504040204" pitchFamily="34" charset="0"/>
                <a:ea typeface="Tahoma" panose="020B0604030504040204" pitchFamily="34" charset="0"/>
                <a:cs typeface="Tahoma" panose="020B0604030504040204" pitchFamily="34" charset="0"/>
              </a:rPr>
              <a:t>10. Used "git log" to verify changes.</a:t>
            </a:r>
          </a:p>
          <a:p>
            <a:r>
              <a:rPr lang="en-US" sz="1100" dirty="0">
                <a:latin typeface="Tahoma" panose="020B0604030504040204" pitchFamily="34" charset="0"/>
                <a:ea typeface="Tahoma" panose="020B0604030504040204" pitchFamily="34" charset="0"/>
                <a:cs typeface="Tahoma" panose="020B0604030504040204" pitchFamily="34" charset="0"/>
              </a:rPr>
              <a:t>11. Modified the README.md file.</a:t>
            </a:r>
          </a:p>
          <a:p>
            <a:r>
              <a:rPr lang="en-US" sz="1100" dirty="0">
                <a:latin typeface="Tahoma" panose="020B0604030504040204" pitchFamily="34" charset="0"/>
                <a:ea typeface="Tahoma" panose="020B0604030504040204" pitchFamily="34" charset="0"/>
                <a:cs typeface="Tahoma" panose="020B0604030504040204" pitchFamily="34" charset="0"/>
              </a:rPr>
              <a:t>12. Used "git status" to view the change.</a:t>
            </a:r>
          </a:p>
          <a:p>
            <a:r>
              <a:rPr lang="en-US" sz="1100" dirty="0">
                <a:latin typeface="Tahoma" panose="020B0604030504040204" pitchFamily="34" charset="0"/>
                <a:ea typeface="Tahoma" panose="020B0604030504040204" pitchFamily="34" charset="0"/>
                <a:cs typeface="Tahoma" panose="020B0604030504040204" pitchFamily="34" charset="0"/>
              </a:rPr>
              <a:t>13. Used "git commit" command to commit the changes.</a:t>
            </a:r>
          </a:p>
          <a:p>
            <a:r>
              <a:rPr lang="en-US" sz="1100" dirty="0">
                <a:latin typeface="Tahoma" panose="020B0604030504040204" pitchFamily="34" charset="0"/>
                <a:ea typeface="Tahoma" panose="020B0604030504040204" pitchFamily="34" charset="0"/>
                <a:cs typeface="Tahoma" panose="020B0604030504040204" pitchFamily="34" charset="0"/>
              </a:rPr>
              <a:t>14. used "git log" command to log the changes.</a:t>
            </a:r>
          </a:p>
          <a:p>
            <a:r>
              <a:rPr lang="en-US" sz="1100" dirty="0">
                <a:latin typeface="Tahoma" panose="020B0604030504040204" pitchFamily="34" charset="0"/>
                <a:ea typeface="Tahoma" panose="020B0604030504040204" pitchFamily="34" charset="0"/>
                <a:cs typeface="Tahoma" panose="020B0604030504040204" pitchFamily="34" charset="0"/>
              </a:rPr>
              <a:t>15. Reverted to first change - using "git checkout commithash" - Reverted the README.md change.</a:t>
            </a:r>
            <a:endParaRPr lang="en-IN"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675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27BF-A85D-84BB-5436-64F51C020EC5}"/>
              </a:ext>
            </a:extLst>
          </p:cNvPr>
          <p:cNvSpPr>
            <a:spLocks noGrp="1"/>
          </p:cNvSpPr>
          <p:nvPr>
            <p:ph type="title"/>
          </p:nvPr>
        </p:nvSpPr>
        <p:spPr/>
        <p:txBody>
          <a:bodyPr/>
          <a:lstStyle/>
          <a:p>
            <a:r>
              <a:rPr lang="en-IN" b="1" dirty="0">
                <a:solidFill>
                  <a:srgbClr val="002060"/>
                </a:solidFill>
              </a:rPr>
              <a:t>VERSION CONTROL </a:t>
            </a:r>
          </a:p>
        </p:txBody>
      </p:sp>
      <p:sp>
        <p:nvSpPr>
          <p:cNvPr id="3" name="Content Placeholder 2">
            <a:extLst>
              <a:ext uri="{FF2B5EF4-FFF2-40B4-BE49-F238E27FC236}">
                <a16:creationId xmlns:a16="http://schemas.microsoft.com/office/drawing/2014/main" id="{388A202C-2AF7-1076-1BCC-FCEE63BF04E2}"/>
              </a:ext>
            </a:extLst>
          </p:cNvPr>
          <p:cNvSpPr>
            <a:spLocks noGrp="1"/>
          </p:cNvSpPr>
          <p:nvPr>
            <p:ph idx="1"/>
          </p:nvPr>
        </p:nvSpPr>
        <p:spPr/>
        <p:txBody>
          <a:bodyPr>
            <a:normAutofit/>
          </a:bodyPr>
          <a:lstStyle/>
          <a:p>
            <a:pPr>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Scenario - Multiple people working on same project</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Hard to track changes</a:t>
            </a:r>
          </a:p>
          <a:p>
            <a:pPr lvl="1"/>
            <a:r>
              <a:rPr lang="en-IN" sz="1600" dirty="0">
                <a:latin typeface="Tahoma" panose="020B0604030504040204" pitchFamily="34" charset="0"/>
                <a:ea typeface="Tahoma" panose="020B0604030504040204" pitchFamily="34" charset="0"/>
                <a:cs typeface="Tahoma" panose="020B0604030504040204" pitchFamily="34" charset="0"/>
              </a:rPr>
              <a:t>Difficult to maintain and integrate changes made by everyone</a:t>
            </a:r>
          </a:p>
          <a:p>
            <a:pPr marL="457200" lvl="1" indent="0">
              <a:buNone/>
            </a:pPr>
            <a:endParaRPr lang="en-IN" sz="18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2000" dirty="0">
                <a:latin typeface="Tahoma" panose="020B0604030504040204" pitchFamily="34" charset="0"/>
                <a:ea typeface="Tahoma" panose="020B0604030504040204" pitchFamily="34" charset="0"/>
                <a:cs typeface="Tahoma" panose="020B0604030504040204" pitchFamily="34" charset="0"/>
              </a:rPr>
              <a:t>Solution – Version control</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Management of changes to documents, programs, websites or other collection of information</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Version control helps saving in Collaboration</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Version control also helps in saving snapshots, storing versions etc.</a:t>
            </a:r>
          </a:p>
          <a:p>
            <a:pPr lvl="1">
              <a:lnSpc>
                <a:spcPct val="150000"/>
              </a:lnSpc>
            </a:pPr>
            <a:r>
              <a:rPr lang="en-IN" sz="1600" dirty="0">
                <a:latin typeface="Tahoma" panose="020B0604030504040204" pitchFamily="34" charset="0"/>
                <a:ea typeface="Tahoma" panose="020B0604030504040204" pitchFamily="34" charset="0"/>
                <a:cs typeface="Tahoma" panose="020B0604030504040204" pitchFamily="34" charset="0"/>
              </a:rPr>
              <a:t>Provision to analyse changes – What changes are made and when.</a:t>
            </a:r>
          </a:p>
        </p:txBody>
      </p:sp>
    </p:spTree>
    <p:extLst>
      <p:ext uri="{BB962C8B-B14F-4D97-AF65-F5344CB8AC3E}">
        <p14:creationId xmlns:p14="http://schemas.microsoft.com/office/powerpoint/2010/main" val="884527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513D-AC24-59D5-6A25-DD2F8D3ED321}"/>
              </a:ext>
            </a:extLst>
          </p:cNvPr>
          <p:cNvSpPr>
            <a:spLocks noGrp="1"/>
          </p:cNvSpPr>
          <p:nvPr>
            <p:ph type="title"/>
          </p:nvPr>
        </p:nvSpPr>
        <p:spPr/>
        <p:txBody>
          <a:bodyPr/>
          <a:lstStyle/>
          <a:p>
            <a:r>
              <a:rPr lang="en-US" b="1" dirty="0">
                <a:solidFill>
                  <a:srgbClr val="002060"/>
                </a:solidFill>
              </a:rPr>
              <a:t>EXERSISE CONTD.</a:t>
            </a:r>
            <a:endParaRPr lang="en-IN" b="1" dirty="0">
              <a:solidFill>
                <a:srgbClr val="002060"/>
              </a:solidFill>
            </a:endParaRPr>
          </a:p>
        </p:txBody>
      </p:sp>
      <p:sp>
        <p:nvSpPr>
          <p:cNvPr id="3" name="Content Placeholder 2">
            <a:extLst>
              <a:ext uri="{FF2B5EF4-FFF2-40B4-BE49-F238E27FC236}">
                <a16:creationId xmlns:a16="http://schemas.microsoft.com/office/drawing/2014/main" id="{FEF58956-D653-E4D0-6B9A-2BC346C8B8E0}"/>
              </a:ext>
            </a:extLst>
          </p:cNvPr>
          <p:cNvSpPr>
            <a:spLocks noGrp="1"/>
          </p:cNvSpPr>
          <p:nvPr>
            <p:ph idx="1"/>
          </p:nvPr>
        </p:nvSpPr>
        <p:spPr>
          <a:xfrm>
            <a:off x="527538" y="1690688"/>
            <a:ext cx="11544300" cy="4965089"/>
          </a:xfrm>
        </p:spPr>
        <p:txBody>
          <a:bodyPr>
            <a:normAutofit fontScale="40000" lnSpcReduction="20000"/>
          </a:bodyPr>
          <a:lstStyle/>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16. Pushed the changes made locally to GitHub using "git push". We had to enter login credentials.</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18. Modified the README.md file from GitHub. Committed it from GitHub.</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17. Used "git fetch" command and "git status" command to view changes in local repo from remote repo. This doesn't change the files in local repo. Git status said that local repo is behind remote repo by 1 commit.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18. Used "git pull" to fetch the remote repo changes to local repo.</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19. You can use "git checkout COMMIT_ID" to pull specific commits only.</a:t>
            </a:r>
          </a:p>
          <a:p>
            <a:pPr>
              <a:lnSpc>
                <a:spcPct val="120000"/>
              </a:lnSpc>
            </a:pPr>
            <a:endParaRPr lang="en-US" sz="2800" dirty="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2800" b="1" dirty="0">
                <a:latin typeface="Tahoma" panose="020B0604030504040204" pitchFamily="34" charset="0"/>
                <a:ea typeface="Tahoma" panose="020B0604030504040204" pitchFamily="34" charset="0"/>
                <a:cs typeface="Tahoma" panose="020B0604030504040204" pitchFamily="34" charset="0"/>
              </a:rPr>
              <a:t>Commands used </a:t>
            </a:r>
            <a:r>
              <a:rPr lang="en-US" sz="2800" dirty="0">
                <a:latin typeface="Tahoma" panose="020B0604030504040204" pitchFamily="34" charset="0"/>
                <a:ea typeface="Tahoma" panose="020B0604030504040204" pitchFamily="34" charset="0"/>
                <a:cs typeface="Tahoma" panose="020B0604030504040204" pitchFamily="34" charset="0"/>
              </a:rPr>
              <a:t>:- </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clone</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status</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add</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commit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checkout</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push</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pull</a:t>
            </a:r>
          </a:p>
          <a:p>
            <a:pPr>
              <a:lnSpc>
                <a:spcPct val="120000"/>
              </a:lnSpc>
            </a:pPr>
            <a:r>
              <a:rPr lang="en-US" sz="2800" dirty="0">
                <a:latin typeface="Tahoma" panose="020B0604030504040204" pitchFamily="34" charset="0"/>
                <a:ea typeface="Tahoma" panose="020B0604030504040204" pitchFamily="34" charset="0"/>
                <a:cs typeface="Tahoma" panose="020B0604030504040204" pitchFamily="34" charset="0"/>
              </a:rPr>
              <a:t>git fetch</a:t>
            </a:r>
          </a:p>
          <a:p>
            <a:pPr>
              <a:lnSpc>
                <a:spcPct val="120000"/>
              </a:lnSpc>
            </a:pPr>
            <a:endParaRPr lang="en-IN" dirty="0"/>
          </a:p>
        </p:txBody>
      </p:sp>
    </p:spTree>
    <p:extLst>
      <p:ext uri="{BB962C8B-B14F-4D97-AF65-F5344CB8AC3E}">
        <p14:creationId xmlns:p14="http://schemas.microsoft.com/office/powerpoint/2010/main" val="334825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9645-52BF-AE1E-94E1-AEDAF13797CC}"/>
              </a:ext>
            </a:extLst>
          </p:cNvPr>
          <p:cNvSpPr>
            <a:spLocks noGrp="1"/>
          </p:cNvSpPr>
          <p:nvPr>
            <p:ph type="title"/>
          </p:nvPr>
        </p:nvSpPr>
        <p:spPr/>
        <p:txBody>
          <a:bodyPr/>
          <a:lstStyle/>
          <a:p>
            <a:r>
              <a:rPr lang="en-IN" b="1" dirty="0">
                <a:solidFill>
                  <a:srgbClr val="002060"/>
                </a:solidFill>
              </a:rPr>
              <a:t>WHAT IS GIT ? DIFFERENCE FROM GITHUB ?</a:t>
            </a:r>
          </a:p>
        </p:txBody>
      </p:sp>
      <p:sp>
        <p:nvSpPr>
          <p:cNvPr id="3" name="Content Placeholder 2">
            <a:extLst>
              <a:ext uri="{FF2B5EF4-FFF2-40B4-BE49-F238E27FC236}">
                <a16:creationId xmlns:a16="http://schemas.microsoft.com/office/drawing/2014/main" id="{9FF54FC5-89AB-6E78-984A-F624F4598D87}"/>
              </a:ext>
            </a:extLst>
          </p:cNvPr>
          <p:cNvSpPr>
            <a:spLocks noGrp="1"/>
          </p:cNvSpPr>
          <p:nvPr>
            <p:ph idx="1"/>
          </p:nvPr>
        </p:nvSpPr>
        <p:spPr/>
        <p:txBody>
          <a:bodyPr>
            <a:normAutofit lnSpcReduction="10000"/>
          </a:bodyPr>
          <a:lstStyle/>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a version control system similar to SVN</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free and open source</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 is a distributed version control system.</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It is a command line tool</a:t>
            </a:r>
          </a:p>
          <a:p>
            <a:pPr>
              <a:lnSpc>
                <a:spcPct val="150000"/>
              </a:lnSpc>
            </a:pPr>
            <a:r>
              <a:rPr lang="en-US" sz="1800" b="0" i="0" dirty="0">
                <a:effectLst/>
                <a:latin typeface="Tahoma" panose="020B0604030504040204" pitchFamily="34" charset="0"/>
                <a:ea typeface="Tahoma" panose="020B0604030504040204" pitchFamily="34" charset="0"/>
                <a:cs typeface="Tahoma" panose="020B0604030504040204" pitchFamily="34" charset="0"/>
              </a:rPr>
              <a:t>GitHub is a web-based Git repository hosting service</a:t>
            </a:r>
            <a:endParaRPr lang="en-IN" sz="18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Repository – A central location where data is stored and managed.</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GitHub is owned by Microsoft. There are other alternatives</a:t>
            </a:r>
          </a:p>
          <a:p>
            <a:pPr lvl="1">
              <a:lnSpc>
                <a:spcPct val="150000"/>
              </a:lnSpc>
            </a:pPr>
            <a:r>
              <a:rPr lang="en-IN" sz="1400" dirty="0">
                <a:latin typeface="Tahoma" panose="020B0604030504040204" pitchFamily="34" charset="0"/>
                <a:ea typeface="Tahoma" panose="020B0604030504040204" pitchFamily="34" charset="0"/>
                <a:cs typeface="Tahoma" panose="020B0604030504040204" pitchFamily="34" charset="0"/>
              </a:rPr>
              <a:t>Bitbucket – Owned by Atlassian and has built in JIRA integration</a:t>
            </a:r>
          </a:p>
          <a:p>
            <a:pPr lvl="1">
              <a:lnSpc>
                <a:spcPct val="150000"/>
              </a:lnSpc>
            </a:pPr>
            <a:r>
              <a:rPr lang="en-IN" sz="1400" dirty="0">
                <a:latin typeface="Tahoma" panose="020B0604030504040204" pitchFamily="34" charset="0"/>
                <a:ea typeface="Tahoma" panose="020B0604030504040204" pitchFamily="34" charset="0"/>
                <a:cs typeface="Tahoma" panose="020B0604030504040204" pitchFamily="34" charset="0"/>
              </a:rPr>
              <a:t>GitLab  - Owned by Gitlab.Inc</a:t>
            </a:r>
          </a:p>
        </p:txBody>
      </p:sp>
    </p:spTree>
    <p:extLst>
      <p:ext uri="{BB962C8B-B14F-4D97-AF65-F5344CB8AC3E}">
        <p14:creationId xmlns:p14="http://schemas.microsoft.com/office/powerpoint/2010/main" val="211586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A63B-EABC-21F8-17F2-D9E4AFF9DCA1}"/>
              </a:ext>
            </a:extLst>
          </p:cNvPr>
          <p:cNvSpPr>
            <a:spLocks noGrp="1"/>
          </p:cNvSpPr>
          <p:nvPr>
            <p:ph type="title"/>
          </p:nvPr>
        </p:nvSpPr>
        <p:spPr>
          <a:xfrm>
            <a:off x="838200" y="0"/>
            <a:ext cx="10515600" cy="1325563"/>
          </a:xfrm>
        </p:spPr>
        <p:txBody>
          <a:bodyPr/>
          <a:lstStyle/>
          <a:p>
            <a:r>
              <a:rPr lang="en-IN" b="1" dirty="0">
                <a:solidFill>
                  <a:schemeClr val="accent1">
                    <a:lumMod val="75000"/>
                  </a:schemeClr>
                </a:solidFill>
              </a:rPr>
              <a:t>GIT – GITHUB INTERACTION</a:t>
            </a:r>
          </a:p>
        </p:txBody>
      </p:sp>
      <p:pic>
        <p:nvPicPr>
          <p:cNvPr id="4" name="Picture 4" descr="How GitHub helps to make your Carrier in Software Industries? - GoodWorkLabs">
            <a:extLst>
              <a:ext uri="{FF2B5EF4-FFF2-40B4-BE49-F238E27FC236}">
                <a16:creationId xmlns:a16="http://schemas.microsoft.com/office/drawing/2014/main" id="{4C6EB800-39A1-855C-F5F5-3C1545EC4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325" y="1343217"/>
            <a:ext cx="2068892" cy="766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The Definitive Guide to Git's Code">
            <a:extLst>
              <a:ext uri="{FF2B5EF4-FFF2-40B4-BE49-F238E27FC236}">
                <a16:creationId xmlns:a16="http://schemas.microsoft.com/office/drawing/2014/main" id="{75F7FA74-DD2D-AF7B-E80E-A32673E43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504" y="3147343"/>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The Definitive Guide to Git's Code">
            <a:extLst>
              <a:ext uri="{FF2B5EF4-FFF2-40B4-BE49-F238E27FC236}">
                <a16:creationId xmlns:a16="http://schemas.microsoft.com/office/drawing/2014/main" id="{E47874F1-1621-12F5-2023-8865A5F05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188" y="3124842"/>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The Definitive Guide to Git's Code">
            <a:extLst>
              <a:ext uri="{FF2B5EF4-FFF2-40B4-BE49-F238E27FC236}">
                <a16:creationId xmlns:a16="http://schemas.microsoft.com/office/drawing/2014/main" id="{95D04967-4BAB-5E55-9A42-8068699F2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872" y="3147343"/>
            <a:ext cx="2386014"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uter Vectors &amp; Illustrations for Free Download | Freepik">
            <a:extLst>
              <a:ext uri="{FF2B5EF4-FFF2-40B4-BE49-F238E27FC236}">
                <a16:creationId xmlns:a16="http://schemas.microsoft.com/office/drawing/2014/main" id="{0A0F132D-822B-4DDC-50CE-556D1AECC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792"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omputer Vectors &amp; Illustrations for Free Download | Freepik">
            <a:extLst>
              <a:ext uri="{FF2B5EF4-FFF2-40B4-BE49-F238E27FC236}">
                <a16:creationId xmlns:a16="http://schemas.microsoft.com/office/drawing/2014/main" id="{F2F15B62-4697-DDC4-A029-BB23C1715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8695"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Computer Vectors &amp; Illustrations for Free Download | Freepik">
            <a:extLst>
              <a:ext uri="{FF2B5EF4-FFF2-40B4-BE49-F238E27FC236}">
                <a16:creationId xmlns:a16="http://schemas.microsoft.com/office/drawing/2014/main" id="{C72AB1C9-5A7F-642B-E416-2BB8E4E7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134" y="4770782"/>
            <a:ext cx="2087218" cy="208721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D630302B-B366-03D9-AB7E-AB0B6CA64E6B}"/>
              </a:ext>
            </a:extLst>
          </p:cNvPr>
          <p:cNvCxnSpPr>
            <a:cxnSpLocks/>
          </p:cNvCxnSpPr>
          <p:nvPr/>
        </p:nvCxnSpPr>
        <p:spPr>
          <a:xfrm>
            <a:off x="2439632"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4F1C93F4-4162-E9EF-4580-39689065A144}"/>
              </a:ext>
            </a:extLst>
          </p:cNvPr>
          <p:cNvCxnSpPr>
            <a:cxnSpLocks/>
          </p:cNvCxnSpPr>
          <p:nvPr/>
        </p:nvCxnSpPr>
        <p:spPr>
          <a:xfrm flipV="1">
            <a:off x="2567648"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DE7DBA6B-14E8-C4CF-081E-5DEBAFA6C578}"/>
              </a:ext>
            </a:extLst>
          </p:cNvPr>
          <p:cNvCxnSpPr>
            <a:cxnSpLocks/>
          </p:cNvCxnSpPr>
          <p:nvPr/>
        </p:nvCxnSpPr>
        <p:spPr>
          <a:xfrm>
            <a:off x="6253627" y="4450405"/>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0" name="Straight Arrow Connector 29">
            <a:extLst>
              <a:ext uri="{FF2B5EF4-FFF2-40B4-BE49-F238E27FC236}">
                <a16:creationId xmlns:a16="http://schemas.microsoft.com/office/drawing/2014/main" id="{97BF4400-FBD3-DA74-7756-851AC77B9AE1}"/>
              </a:ext>
            </a:extLst>
          </p:cNvPr>
          <p:cNvCxnSpPr>
            <a:cxnSpLocks/>
          </p:cNvCxnSpPr>
          <p:nvPr/>
        </p:nvCxnSpPr>
        <p:spPr>
          <a:xfrm flipV="1">
            <a:off x="6335923" y="4450405"/>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31" name="Straight Arrow Connector 30">
            <a:extLst>
              <a:ext uri="{FF2B5EF4-FFF2-40B4-BE49-F238E27FC236}">
                <a16:creationId xmlns:a16="http://schemas.microsoft.com/office/drawing/2014/main" id="{9B91FA27-73B5-46C6-28A0-333A78376787}"/>
              </a:ext>
            </a:extLst>
          </p:cNvPr>
          <p:cNvCxnSpPr>
            <a:cxnSpLocks/>
          </p:cNvCxnSpPr>
          <p:nvPr/>
        </p:nvCxnSpPr>
        <p:spPr>
          <a:xfrm>
            <a:off x="9634151"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256EDF95-B12B-3983-8897-DD91F35DEDEF}"/>
              </a:ext>
            </a:extLst>
          </p:cNvPr>
          <p:cNvCxnSpPr>
            <a:cxnSpLocks/>
          </p:cNvCxnSpPr>
          <p:nvPr/>
        </p:nvCxnSpPr>
        <p:spPr>
          <a:xfrm flipV="1">
            <a:off x="9762167" y="4468692"/>
            <a:ext cx="0" cy="747107"/>
          </a:xfrm>
          <a:prstGeom prst="straightConnector1">
            <a:avLst/>
          </a:prstGeom>
          <a:ln>
            <a:tailEnd type="triangle"/>
          </a:ln>
          <a:effectLst>
            <a:outerShdw blurRad="50800" dist="38100" dir="2700000" algn="tl" rotWithShape="0">
              <a:prstClr val="black">
                <a:alpha val="40000"/>
              </a:prstClr>
            </a:outerShdw>
          </a:effectLst>
        </p:spPr>
        <p:style>
          <a:lnRef idx="3">
            <a:schemeClr val="accent4"/>
          </a:lnRef>
          <a:fillRef idx="0">
            <a:schemeClr val="accent4"/>
          </a:fillRef>
          <a:effectRef idx="2">
            <a:schemeClr val="accent4"/>
          </a:effectRef>
          <a:fontRef idx="minor">
            <a:schemeClr val="tx1"/>
          </a:fontRef>
        </p:style>
      </p:cxnSp>
      <p:cxnSp>
        <p:nvCxnSpPr>
          <p:cNvPr id="56" name="Straight Arrow Connector 55">
            <a:extLst>
              <a:ext uri="{FF2B5EF4-FFF2-40B4-BE49-F238E27FC236}">
                <a16:creationId xmlns:a16="http://schemas.microsoft.com/office/drawing/2014/main" id="{FB9684E4-E313-982D-D0DC-AC136497FFE6}"/>
              </a:ext>
            </a:extLst>
          </p:cNvPr>
          <p:cNvCxnSpPr>
            <a:cxnSpLocks/>
          </p:cNvCxnSpPr>
          <p:nvPr/>
        </p:nvCxnSpPr>
        <p:spPr>
          <a:xfrm flipV="1">
            <a:off x="2871216" y="2075688"/>
            <a:ext cx="2270533" cy="1328501"/>
          </a:xfrm>
          <a:prstGeom prst="straightConnector1">
            <a:avLst/>
          </a:prstGeom>
          <a:ln>
            <a:headEnd type="arrow" w="med" len="med"/>
            <a:tailEnd type="arrow" w="med" len="med"/>
          </a:ln>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id="{FA6B298A-ED3B-D786-0310-3459F0220DC4}"/>
              </a:ext>
            </a:extLst>
          </p:cNvPr>
          <p:cNvCxnSpPr>
            <a:cxnSpLocks/>
          </p:cNvCxnSpPr>
          <p:nvPr/>
        </p:nvCxnSpPr>
        <p:spPr>
          <a:xfrm>
            <a:off x="6214872" y="2075688"/>
            <a:ext cx="0" cy="1307592"/>
          </a:xfrm>
          <a:prstGeom prst="straightConnector1">
            <a:avLst/>
          </a:prstGeom>
          <a:ln>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63" name="Straight Arrow Connector 62">
            <a:extLst>
              <a:ext uri="{FF2B5EF4-FFF2-40B4-BE49-F238E27FC236}">
                <a16:creationId xmlns:a16="http://schemas.microsoft.com/office/drawing/2014/main" id="{38F4038B-CF95-7450-1748-251B6B75D533}"/>
              </a:ext>
            </a:extLst>
          </p:cNvPr>
          <p:cNvCxnSpPr/>
          <p:nvPr/>
        </p:nvCxnSpPr>
        <p:spPr>
          <a:xfrm>
            <a:off x="7285913" y="2075688"/>
            <a:ext cx="2348238" cy="1307592"/>
          </a:xfrm>
          <a:prstGeom prst="straightConnector1">
            <a:avLst/>
          </a:prstGeom>
          <a:ln>
            <a:headEnd type="triangle"/>
            <a:tailEnd type="triangle"/>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048" name="TextBox 2047">
            <a:extLst>
              <a:ext uri="{FF2B5EF4-FFF2-40B4-BE49-F238E27FC236}">
                <a16:creationId xmlns:a16="http://schemas.microsoft.com/office/drawing/2014/main" id="{F467DC4E-A630-CC1B-FC22-697069F76035}"/>
              </a:ext>
            </a:extLst>
          </p:cNvPr>
          <p:cNvSpPr txBox="1"/>
          <p:nvPr/>
        </p:nvSpPr>
        <p:spPr>
          <a:xfrm>
            <a:off x="1779130" y="6352482"/>
            <a:ext cx="1321003" cy="369332"/>
          </a:xfrm>
          <a:prstGeom prst="rect">
            <a:avLst/>
          </a:prstGeom>
          <a:noFill/>
        </p:spPr>
        <p:txBody>
          <a:bodyPr wrap="none" rtlCol="0">
            <a:spAutoFit/>
          </a:bodyPr>
          <a:lstStyle/>
          <a:p>
            <a:r>
              <a:rPr lang="en-IN" dirty="0"/>
              <a:t>Developer 1</a:t>
            </a:r>
          </a:p>
        </p:txBody>
      </p:sp>
      <p:sp>
        <p:nvSpPr>
          <p:cNvPr id="67" name="TextBox 66">
            <a:extLst>
              <a:ext uri="{FF2B5EF4-FFF2-40B4-BE49-F238E27FC236}">
                <a16:creationId xmlns:a16="http://schemas.microsoft.com/office/drawing/2014/main" id="{A21FF9A3-425E-48F6-25D8-3065EF45EFE3}"/>
              </a:ext>
            </a:extLst>
          </p:cNvPr>
          <p:cNvSpPr txBox="1"/>
          <p:nvPr/>
        </p:nvSpPr>
        <p:spPr>
          <a:xfrm>
            <a:off x="5581802" y="6352482"/>
            <a:ext cx="1321003" cy="369332"/>
          </a:xfrm>
          <a:prstGeom prst="rect">
            <a:avLst/>
          </a:prstGeom>
          <a:noFill/>
        </p:spPr>
        <p:txBody>
          <a:bodyPr wrap="none" rtlCol="0">
            <a:spAutoFit/>
          </a:bodyPr>
          <a:lstStyle/>
          <a:p>
            <a:r>
              <a:rPr lang="en-IN" dirty="0"/>
              <a:t>Developer 2</a:t>
            </a:r>
          </a:p>
        </p:txBody>
      </p:sp>
      <p:sp>
        <p:nvSpPr>
          <p:cNvPr id="68" name="TextBox 67">
            <a:extLst>
              <a:ext uri="{FF2B5EF4-FFF2-40B4-BE49-F238E27FC236}">
                <a16:creationId xmlns:a16="http://schemas.microsoft.com/office/drawing/2014/main" id="{2DFF4473-5D79-FA6A-A735-B7D9F9A5A57C}"/>
              </a:ext>
            </a:extLst>
          </p:cNvPr>
          <p:cNvSpPr txBox="1"/>
          <p:nvPr/>
        </p:nvSpPr>
        <p:spPr>
          <a:xfrm>
            <a:off x="8973649" y="6365029"/>
            <a:ext cx="1321003" cy="369332"/>
          </a:xfrm>
          <a:prstGeom prst="rect">
            <a:avLst/>
          </a:prstGeom>
          <a:noFill/>
        </p:spPr>
        <p:txBody>
          <a:bodyPr wrap="none" rtlCol="0">
            <a:spAutoFit/>
          </a:bodyPr>
          <a:lstStyle/>
          <a:p>
            <a:r>
              <a:rPr lang="en-IN" dirty="0"/>
              <a:t>Developer 3</a:t>
            </a:r>
          </a:p>
        </p:txBody>
      </p:sp>
    </p:spTree>
    <p:extLst>
      <p:ext uri="{BB962C8B-B14F-4D97-AF65-F5344CB8AC3E}">
        <p14:creationId xmlns:p14="http://schemas.microsoft.com/office/powerpoint/2010/main" val="409864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E238-8DE3-3E08-5924-F8114B3E8B24}"/>
              </a:ext>
            </a:extLst>
          </p:cNvPr>
          <p:cNvSpPr>
            <a:spLocks noGrp="1"/>
          </p:cNvSpPr>
          <p:nvPr>
            <p:ph type="title"/>
          </p:nvPr>
        </p:nvSpPr>
        <p:spPr>
          <a:xfrm>
            <a:off x="354623" y="500062"/>
            <a:ext cx="10515600" cy="1325563"/>
          </a:xfrm>
        </p:spPr>
        <p:txBody>
          <a:bodyPr/>
          <a:lstStyle/>
          <a:p>
            <a:r>
              <a:rPr lang="en-IN" b="1" dirty="0">
                <a:solidFill>
                  <a:srgbClr val="002060"/>
                </a:solidFill>
              </a:rPr>
              <a:t>FEW POINTS ABOUT GIT</a:t>
            </a:r>
          </a:p>
        </p:txBody>
      </p:sp>
      <p:sp>
        <p:nvSpPr>
          <p:cNvPr id="3" name="Content Placeholder 2">
            <a:extLst>
              <a:ext uri="{FF2B5EF4-FFF2-40B4-BE49-F238E27FC236}">
                <a16:creationId xmlns:a16="http://schemas.microsoft.com/office/drawing/2014/main" id="{5B438DC5-18A6-3BED-15EA-D577E643D86A}"/>
              </a:ext>
            </a:extLst>
          </p:cNvPr>
          <p:cNvSpPr>
            <a:spLocks noGrp="1"/>
          </p:cNvSpPr>
          <p:nvPr>
            <p:ph idx="1"/>
          </p:nvPr>
        </p:nvSpPr>
        <p:spPr>
          <a:xfrm>
            <a:off x="281354" y="1825625"/>
            <a:ext cx="11764108" cy="4351338"/>
          </a:xfrm>
        </p:spPr>
        <p:txBody>
          <a:bodyPr>
            <a:noAutofit/>
          </a:bodyPr>
          <a:lstStyle/>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All the operations are performed as commands.</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All commands are lower case</a:t>
            </a:r>
          </a:p>
          <a:p>
            <a:pPr>
              <a:lnSpc>
                <a:spcPct val="150000"/>
              </a:lnSpc>
            </a:pPr>
            <a:r>
              <a:rPr lang="en-IN" sz="1800" dirty="0">
                <a:latin typeface="Tahoma" panose="020B0604030504040204" pitchFamily="34" charset="0"/>
                <a:ea typeface="Tahoma" panose="020B0604030504040204" pitchFamily="34" charset="0"/>
                <a:cs typeface="Tahoma" panose="020B0604030504040204" pitchFamily="34" charset="0"/>
              </a:rPr>
              <a:t>Few important actions / commands-</a:t>
            </a:r>
          </a:p>
          <a:p>
            <a:pPr lvl="1" algn="just">
              <a:lnSpc>
                <a:spcPct val="100000"/>
              </a:lnSpc>
            </a:pPr>
            <a:r>
              <a:rPr lang="en-IN"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clone</a:t>
            </a:r>
            <a:r>
              <a:rPr lang="en-IN" sz="1400" dirty="0">
                <a:latin typeface="Tahoma" panose="020B0604030504040204" pitchFamily="34" charset="0"/>
                <a:ea typeface="Tahoma" panose="020B0604030504040204" pitchFamily="34" charset="0"/>
                <a:cs typeface="Tahoma" panose="020B0604030504040204" pitchFamily="34" charset="0"/>
              </a:rPr>
              <a:t> - </a:t>
            </a:r>
            <a:r>
              <a:rPr lang="en-US" sz="1400" dirty="0">
                <a:latin typeface="Tahoma" panose="020B0604030504040204" pitchFamily="34" charset="0"/>
                <a:ea typeface="Tahoma" panose="020B0604030504040204" pitchFamily="34" charset="0"/>
                <a:cs typeface="Tahoma" panose="020B0604030504040204" pitchFamily="34" charset="0"/>
              </a:rPr>
              <a:t> Brings a repository that is hosted somewhere like GitHub into a folder in local machine. Similar to SVN Checkout</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add</a:t>
            </a:r>
            <a:r>
              <a:rPr lang="en-US" sz="1400" dirty="0">
                <a:latin typeface="Tahoma" panose="020B0604030504040204" pitchFamily="34" charset="0"/>
                <a:ea typeface="Tahoma" panose="020B0604030504040204" pitchFamily="34" charset="0"/>
                <a:cs typeface="Tahoma" panose="020B0604030504040204" pitchFamily="34" charset="0"/>
              </a:rPr>
              <a:t> - Tells git to track changes (additions, deletions, updates etc.) - Similar to SVN add</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commit</a:t>
            </a:r>
            <a:r>
              <a:rPr lang="en-US" sz="1400" dirty="0">
                <a:latin typeface="Tahoma" panose="020B0604030504040204" pitchFamily="34" charset="0"/>
                <a:ea typeface="Tahoma" panose="020B0604030504040204" pitchFamily="34" charset="0"/>
                <a:cs typeface="Tahoma" panose="020B0604030504040204" pitchFamily="34" charset="0"/>
              </a:rPr>
              <a:t> - Save files in Git – No similar operation in SVN</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push</a:t>
            </a:r>
            <a:r>
              <a:rPr lang="en-US" sz="1400" dirty="0">
                <a:latin typeface="Tahoma" panose="020B0604030504040204" pitchFamily="34" charset="0"/>
                <a:ea typeface="Tahoma" panose="020B0604030504040204" pitchFamily="34" charset="0"/>
                <a:cs typeface="Tahoma" panose="020B0604030504040204" pitchFamily="34" charset="0"/>
              </a:rPr>
              <a:t> - Upload git commits to remote repo, like GitHub / BitBucket / GitLab - Similar to SVN Commit</a:t>
            </a:r>
          </a:p>
          <a:p>
            <a:pPr lvl="1" algn="just">
              <a:lnSpc>
                <a:spcPct val="100000"/>
              </a:lnSpc>
            </a:pPr>
            <a:r>
              <a:rPr lang="en-US" sz="1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pull</a:t>
            </a:r>
            <a:r>
              <a:rPr lang="en-US" sz="1400" dirty="0">
                <a:latin typeface="Tahoma" panose="020B0604030504040204" pitchFamily="34" charset="0"/>
                <a:ea typeface="Tahoma" panose="020B0604030504040204" pitchFamily="34" charset="0"/>
                <a:cs typeface="Tahoma" panose="020B0604030504040204" pitchFamily="34" charset="0"/>
              </a:rPr>
              <a:t> - Download changes from remote repo to local machine. Opposite of push. It is similar to SVN Update.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13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47CB-974B-6461-EBD7-2F6E0F94BB12}"/>
              </a:ext>
            </a:extLst>
          </p:cNvPr>
          <p:cNvSpPr>
            <a:spLocks noGrp="1"/>
          </p:cNvSpPr>
          <p:nvPr>
            <p:ph type="title"/>
          </p:nvPr>
        </p:nvSpPr>
        <p:spPr/>
        <p:txBody>
          <a:bodyPr/>
          <a:lstStyle/>
          <a:p>
            <a:r>
              <a:rPr lang="en-IN" b="1" dirty="0">
                <a:solidFill>
                  <a:srgbClr val="002060"/>
                </a:solidFill>
              </a:rPr>
              <a:t>INITIAL STEPS – SETTING UP GITHUB</a:t>
            </a:r>
          </a:p>
        </p:txBody>
      </p:sp>
      <p:sp>
        <p:nvSpPr>
          <p:cNvPr id="3" name="Content Placeholder 2">
            <a:extLst>
              <a:ext uri="{FF2B5EF4-FFF2-40B4-BE49-F238E27FC236}">
                <a16:creationId xmlns:a16="http://schemas.microsoft.com/office/drawing/2014/main" id="{76DE523D-DA59-BEE1-38EB-631B22C94180}"/>
              </a:ext>
            </a:extLst>
          </p:cNvPr>
          <p:cNvSpPr>
            <a:spLocks noGrp="1"/>
          </p:cNvSpPr>
          <p:nvPr>
            <p:ph idx="1"/>
          </p:nvPr>
        </p:nvSpPr>
        <p:spPr>
          <a:xfrm>
            <a:off x="838200" y="1825625"/>
            <a:ext cx="10706100" cy="4667250"/>
          </a:xfrm>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Sign up for an account in GitHub - </a:t>
            </a:r>
            <a:r>
              <a:rPr lang="en-IN" sz="1800" dirty="0">
                <a:latin typeface="Tahoma" panose="020B0604030504040204" pitchFamily="34" charset="0"/>
                <a:ea typeface="Tahoma" panose="020B0604030504040204" pitchFamily="34" charset="0"/>
                <a:cs typeface="Tahoma" panose="020B0604030504040204" pitchFamily="34" charset="0"/>
                <a:hlinkClick r:id="rId2"/>
              </a:rPr>
              <a:t>https://github.com/</a:t>
            </a: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IN" sz="1800" dirty="0">
                <a:latin typeface="Tahoma" panose="020B0604030504040204" pitchFamily="34" charset="0"/>
                <a:ea typeface="Tahoma" panose="020B0604030504040204" pitchFamily="34" charset="0"/>
                <a:cs typeface="Tahoma" panose="020B0604030504040204" pitchFamily="34" charset="0"/>
              </a:rPr>
              <a:t>In the dashboard of GitHub, we can create a new Repository.</a:t>
            </a:r>
          </a:p>
          <a:p>
            <a:pPr algn="just"/>
            <a:r>
              <a:rPr lang="en-IN" sz="1800" dirty="0">
                <a:latin typeface="Tahoma" panose="020B0604030504040204" pitchFamily="34" charset="0"/>
                <a:ea typeface="Tahoma" panose="020B0604030504040204" pitchFamily="34" charset="0"/>
                <a:cs typeface="Tahoma" panose="020B0604030504040204" pitchFamily="34" charset="0"/>
              </a:rPr>
              <a:t>A repository is basically a project with all of the coding files.</a:t>
            </a:r>
          </a:p>
          <a:p>
            <a:pPr algn="just"/>
            <a:r>
              <a:rPr lang="en-IN" sz="1800" dirty="0">
                <a:latin typeface="Tahoma" panose="020B0604030504040204" pitchFamily="34" charset="0"/>
                <a:ea typeface="Tahoma" panose="020B0604030504040204" pitchFamily="34" charset="0"/>
                <a:cs typeface="Tahoma" panose="020B0604030504040204" pitchFamily="34" charset="0"/>
              </a:rPr>
              <a:t>We can either create files and folders in local machine, or we can create files online.</a:t>
            </a:r>
          </a:p>
          <a:p>
            <a:pPr algn="just"/>
            <a:r>
              <a:rPr lang="en-IN" sz="1800" dirty="0">
                <a:latin typeface="Tahoma" panose="020B0604030504040204" pitchFamily="34" charset="0"/>
                <a:ea typeface="Tahoma" panose="020B0604030504040204" pitchFamily="34" charset="0"/>
                <a:cs typeface="Tahoma" panose="020B0604030504040204" pitchFamily="34" charset="0"/>
              </a:rPr>
              <a:t>Creation of README.md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md – Markdown. Can be read as both plain text and has HTML related features. For example ‘#’ for main heading</a:t>
            </a:r>
          </a:p>
          <a:p>
            <a:pPr algn="just"/>
            <a:r>
              <a:rPr lang="en-IN" sz="1800" dirty="0">
                <a:latin typeface="Tahoma" panose="020B0604030504040204" pitchFamily="34" charset="0"/>
                <a:ea typeface="Tahoma" panose="020B0604030504040204" pitchFamily="34" charset="0"/>
                <a:cs typeface="Tahoma" panose="020B0604030504040204" pitchFamily="34" charset="0"/>
              </a:rPr>
              <a:t>Committing a file –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A message and a description should be provided. Will have initial placeholders</a:t>
            </a:r>
          </a:p>
          <a:p>
            <a:pPr lvl="1" algn="just"/>
            <a:r>
              <a:rPr lang="en-IN" sz="1400" dirty="0">
                <a:latin typeface="Tahoma" panose="020B0604030504040204" pitchFamily="34" charset="0"/>
                <a:ea typeface="Tahoma" panose="020B0604030504040204" pitchFamily="34" charset="0"/>
                <a:cs typeface="Tahoma" panose="020B0604030504040204" pitchFamily="34" charset="0"/>
              </a:rPr>
              <a:t>NOTE: The message for a commit should answer two questions – What ? And Why ?</a:t>
            </a:r>
          </a:p>
          <a:p>
            <a:pPr algn="just"/>
            <a:r>
              <a:rPr lang="en-IN" sz="1800" dirty="0">
                <a:latin typeface="Tahoma" panose="020B0604030504040204" pitchFamily="34" charset="0"/>
                <a:ea typeface="Tahoma" panose="020B0604030504040204" pitchFamily="34" charset="0"/>
                <a:cs typeface="Tahoma" panose="020B0604030504040204" pitchFamily="34" charset="0"/>
              </a:rPr>
              <a:t>Updating a file – </a:t>
            </a:r>
          </a:p>
          <a:p>
            <a:pPr lvl="1" algn="just"/>
            <a:r>
              <a:rPr lang="en-IN" sz="1400" dirty="0">
                <a:latin typeface="Tahoma" panose="020B0604030504040204" pitchFamily="34" charset="0"/>
                <a:ea typeface="Tahoma" panose="020B0604030504040204" pitchFamily="34" charset="0"/>
                <a:cs typeface="Tahoma" panose="020B0604030504040204" pitchFamily="34" charset="0"/>
              </a:rPr>
              <a:t>The content of README.md can be modified and committed.</a:t>
            </a:r>
          </a:p>
          <a:p>
            <a:pPr lvl="1" algn="just"/>
            <a:r>
              <a:rPr lang="en-IN" sz="1400" dirty="0">
                <a:latin typeface="Tahoma" panose="020B0604030504040204" pitchFamily="34" charset="0"/>
                <a:ea typeface="Tahoma" panose="020B0604030504040204" pitchFamily="34" charset="0"/>
                <a:cs typeface="Tahoma" panose="020B0604030504040204" pitchFamily="34" charset="0"/>
              </a:rPr>
              <a:t>All the commits can be seen in the commits tab.</a:t>
            </a:r>
          </a:p>
          <a:p>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816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EFFD0-6194-946B-D6C1-6BE86FDBD7AB}"/>
              </a:ext>
            </a:extLst>
          </p:cNvPr>
          <p:cNvSpPr>
            <a:spLocks noGrp="1"/>
          </p:cNvSpPr>
          <p:nvPr>
            <p:ph idx="1"/>
          </p:nvPr>
        </p:nvSpPr>
        <p:spPr/>
        <p:txBody>
          <a:bodyPr>
            <a:normAutofit/>
          </a:bodyPr>
          <a:lstStyle/>
          <a:p>
            <a:pPr algn="just"/>
            <a:r>
              <a:rPr lang="en-IN" sz="1800" dirty="0">
                <a:latin typeface="Tahoma" panose="020B0604030504040204" pitchFamily="34" charset="0"/>
                <a:ea typeface="Tahoma" panose="020B0604030504040204" pitchFamily="34" charset="0"/>
                <a:cs typeface="Tahoma" panose="020B0604030504040204" pitchFamily="34" charset="0"/>
              </a:rPr>
              <a:t>Mac usually have git installed by default. </a:t>
            </a:r>
          </a:p>
          <a:p>
            <a:pPr algn="just"/>
            <a:r>
              <a:rPr lang="en-IN" sz="1800" dirty="0">
                <a:latin typeface="Tahoma" panose="020B0604030504040204" pitchFamily="34" charset="0"/>
                <a:ea typeface="Tahoma" panose="020B0604030504040204" pitchFamily="34" charset="0"/>
                <a:cs typeface="Tahoma" panose="020B0604030504040204" pitchFamily="34" charset="0"/>
              </a:rPr>
              <a:t>To check if git is present, user can check it using ‘git –version’ command in terminal</a:t>
            </a:r>
          </a:p>
          <a:p>
            <a:pPr algn="just"/>
            <a:r>
              <a:rPr lang="en-IN" sz="1800" dirty="0">
                <a:latin typeface="Tahoma" panose="020B0604030504040204" pitchFamily="34" charset="0"/>
                <a:ea typeface="Tahoma" panose="020B0604030504040204" pitchFamily="34" charset="0"/>
                <a:cs typeface="Tahoma" panose="020B0604030504040204" pitchFamily="34" charset="0"/>
              </a:rPr>
              <a:t>Git for windows - </a:t>
            </a:r>
            <a:r>
              <a:rPr lang="en-IN" sz="1800" dirty="0">
                <a:latin typeface="Tahoma" panose="020B0604030504040204" pitchFamily="34" charset="0"/>
                <a:ea typeface="Tahoma" panose="020B0604030504040204" pitchFamily="34" charset="0"/>
                <a:cs typeface="Tahoma" panose="020B0604030504040204" pitchFamily="34" charset="0"/>
                <a:hlinkClick r:id="rId2"/>
              </a:rPr>
              <a:t>https://gitforwindows.org/</a:t>
            </a:r>
            <a:endParaRPr lang="en-IN" sz="1800" dirty="0">
              <a:latin typeface="Tahoma" panose="020B0604030504040204" pitchFamily="34" charset="0"/>
              <a:ea typeface="Tahoma" panose="020B0604030504040204" pitchFamily="34" charset="0"/>
              <a:cs typeface="Tahoma" panose="020B0604030504040204" pitchFamily="34" charset="0"/>
            </a:endParaRPr>
          </a:p>
          <a:p>
            <a:pPr algn="just"/>
            <a:r>
              <a:rPr lang="en-US" sz="1800" b="0" i="0" dirty="0">
                <a:effectLst/>
                <a:latin typeface="Tahoma" panose="020B0604030504040204" pitchFamily="34" charset="0"/>
                <a:ea typeface="Tahoma" panose="020B0604030504040204" pitchFamily="34" charset="0"/>
                <a:cs typeface="Tahoma" panose="020B0604030504040204" pitchFamily="34" charset="0"/>
              </a:rPr>
              <a:t>During installation you can choose not to use Git from the Windows Command Prompt and to use GitBash instead.</a:t>
            </a:r>
          </a:p>
          <a:p>
            <a:pPr algn="just"/>
            <a:r>
              <a:rPr lang="en-US" sz="1800" b="0" i="0" dirty="0">
                <a:effectLst/>
                <a:latin typeface="Tahoma" panose="020B0604030504040204" pitchFamily="34" charset="0"/>
                <a:ea typeface="Tahoma" panose="020B0604030504040204" pitchFamily="34" charset="0"/>
                <a:cs typeface="Tahoma" panose="020B0604030504040204" pitchFamily="34" charset="0"/>
              </a:rPr>
              <a:t>Git Bash is an application for </a:t>
            </a:r>
            <a:r>
              <a:rPr lang="en-US" sz="1800" dirty="0">
                <a:latin typeface="Tahoma" panose="020B0604030504040204" pitchFamily="34" charset="0"/>
                <a:ea typeface="Tahoma" panose="020B0604030504040204" pitchFamily="34" charset="0"/>
                <a:cs typeface="Tahoma" panose="020B0604030504040204" pitchFamily="34" charset="0"/>
              </a:rPr>
              <a:t>Windows </a:t>
            </a:r>
            <a:r>
              <a:rPr lang="en-US" sz="1800" b="0" i="0" dirty="0">
                <a:effectLst/>
                <a:latin typeface="Tahoma" panose="020B0604030504040204" pitchFamily="34" charset="0"/>
                <a:ea typeface="Tahoma" panose="020B0604030504040204" pitchFamily="34" charset="0"/>
                <a:cs typeface="Tahoma" panose="020B0604030504040204" pitchFamily="34" charset="0"/>
              </a:rPr>
              <a:t>that provides Git command line experience on the Operating System.</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C790BEFD-2D6C-0904-C3A0-AC48EA0603DB}"/>
              </a:ext>
            </a:extLst>
          </p:cNvPr>
          <p:cNvSpPr>
            <a:spLocks noGrp="1"/>
          </p:cNvSpPr>
          <p:nvPr>
            <p:ph type="title"/>
          </p:nvPr>
        </p:nvSpPr>
        <p:spPr>
          <a:xfrm>
            <a:off x="838200" y="365125"/>
            <a:ext cx="10515600" cy="1325563"/>
          </a:xfrm>
        </p:spPr>
        <p:txBody>
          <a:bodyPr/>
          <a:lstStyle/>
          <a:p>
            <a:r>
              <a:rPr lang="en-IN" b="1" dirty="0">
                <a:solidFill>
                  <a:srgbClr val="002060"/>
                </a:solidFill>
              </a:rPr>
              <a:t>INITIAL STEPS – SETTING UP GIT</a:t>
            </a:r>
          </a:p>
        </p:txBody>
      </p:sp>
    </p:spTree>
    <p:extLst>
      <p:ext uri="{BB962C8B-B14F-4D97-AF65-F5344CB8AC3E}">
        <p14:creationId xmlns:p14="http://schemas.microsoft.com/office/powerpoint/2010/main" val="91975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2E91-3F13-FCF4-FFCC-964E0D335DAB}"/>
              </a:ext>
            </a:extLst>
          </p:cNvPr>
          <p:cNvSpPr>
            <a:spLocks noGrp="1"/>
          </p:cNvSpPr>
          <p:nvPr>
            <p:ph type="title"/>
          </p:nvPr>
        </p:nvSpPr>
        <p:spPr/>
        <p:txBody>
          <a:bodyPr/>
          <a:lstStyle/>
          <a:p>
            <a:r>
              <a:rPr lang="en-IN" b="1" dirty="0">
                <a:solidFill>
                  <a:srgbClr val="002060"/>
                </a:solidFill>
              </a:rPr>
              <a:t>ENCRYPTION &amp; DECRYPTION</a:t>
            </a:r>
          </a:p>
        </p:txBody>
      </p:sp>
      <p:sp>
        <p:nvSpPr>
          <p:cNvPr id="3" name="Content Placeholder 2">
            <a:extLst>
              <a:ext uri="{FF2B5EF4-FFF2-40B4-BE49-F238E27FC236}">
                <a16:creationId xmlns:a16="http://schemas.microsoft.com/office/drawing/2014/main" id="{E7DA7AA6-7493-13C3-5932-41CD7E7477B7}"/>
              </a:ext>
            </a:extLst>
          </p:cNvPr>
          <p:cNvSpPr>
            <a:spLocks noGrp="1"/>
          </p:cNvSpPr>
          <p:nvPr>
            <p:ph idx="1"/>
          </p:nvPr>
        </p:nvSpPr>
        <p:spPr/>
        <p:txBody>
          <a:bodyPr>
            <a:normAutofit/>
          </a:bodyPr>
          <a:lstStyle/>
          <a:p>
            <a:r>
              <a:rPr lang="en-IN" sz="1800" dirty="0">
                <a:latin typeface="Tahoma" panose="020B0604030504040204" pitchFamily="34" charset="0"/>
                <a:ea typeface="Tahoma" panose="020B0604030504040204" pitchFamily="34" charset="0"/>
                <a:cs typeface="Tahoma" panose="020B0604030504040204" pitchFamily="34" charset="0"/>
              </a:rPr>
              <a:t>To secure data during communication.</a:t>
            </a:r>
          </a:p>
          <a:p>
            <a:r>
              <a:rPr lang="en-IN" sz="1800" dirty="0">
                <a:latin typeface="Tahoma" panose="020B0604030504040204" pitchFamily="34" charset="0"/>
                <a:ea typeface="Tahoma" panose="020B0604030504040204" pitchFamily="34" charset="0"/>
                <a:cs typeface="Tahoma" panose="020B0604030504040204" pitchFamily="34" charset="0"/>
              </a:rPr>
              <a:t>Two types </a:t>
            </a:r>
          </a:p>
          <a:p>
            <a:pPr lvl="1"/>
            <a:r>
              <a:rPr lang="en-IN" sz="1600" dirty="0">
                <a:latin typeface="Tahoma" panose="020B0604030504040204" pitchFamily="34" charset="0"/>
                <a:ea typeface="Tahoma" panose="020B0604030504040204" pitchFamily="34" charset="0"/>
                <a:cs typeface="Tahoma" panose="020B0604030504040204" pitchFamily="34" charset="0"/>
              </a:rPr>
              <a:t>Symmetric encryption </a:t>
            </a:r>
          </a:p>
          <a:p>
            <a:pPr lvl="1"/>
            <a:r>
              <a:rPr lang="en-IN" sz="1600" dirty="0">
                <a:latin typeface="Tahoma" panose="020B0604030504040204" pitchFamily="34" charset="0"/>
                <a:ea typeface="Tahoma" panose="020B0604030504040204" pitchFamily="34" charset="0"/>
                <a:cs typeface="Tahoma" panose="020B0604030504040204" pitchFamily="34" charset="0"/>
              </a:rPr>
              <a:t>Asymmetric encryption</a:t>
            </a:r>
          </a:p>
          <a:p>
            <a:pPr lvl="1"/>
            <a:endParaRPr lang="en-IN" sz="1600" dirty="0">
              <a:latin typeface="Tahoma" panose="020B0604030504040204" pitchFamily="34" charset="0"/>
              <a:ea typeface="Tahoma" panose="020B0604030504040204" pitchFamily="34" charset="0"/>
              <a:cs typeface="Tahoma" panose="020B0604030504040204" pitchFamily="34" charset="0"/>
            </a:endParaRPr>
          </a:p>
          <a:p>
            <a:r>
              <a:rPr lang="en-IN" sz="2000" dirty="0">
                <a:latin typeface="Tahoma" panose="020B0604030504040204" pitchFamily="34" charset="0"/>
                <a:ea typeface="Tahoma" panose="020B0604030504040204" pitchFamily="34" charset="0"/>
                <a:cs typeface="Tahoma" panose="020B0604030504040204" pitchFamily="34" charset="0"/>
              </a:rPr>
              <a:t>Encryption and decryption are associated with keys.</a:t>
            </a:r>
          </a:p>
          <a:p>
            <a:r>
              <a:rPr lang="en-IN" sz="2000" dirty="0">
                <a:latin typeface="Tahoma" panose="020B0604030504040204" pitchFamily="34" charset="0"/>
                <a:ea typeface="Tahoma" panose="020B0604030504040204" pitchFamily="34" charset="0"/>
                <a:cs typeface="Tahoma" panose="020B0604030504040204" pitchFamily="34" charset="0"/>
              </a:rPr>
              <a:t>Symmetric encryption uses a single key.</a:t>
            </a:r>
          </a:p>
          <a:p>
            <a:r>
              <a:rPr lang="en-IN" sz="2000" dirty="0">
                <a:latin typeface="Tahoma" panose="020B0604030504040204" pitchFamily="34" charset="0"/>
                <a:ea typeface="Tahoma" panose="020B0604030504040204" pitchFamily="34" charset="0"/>
                <a:cs typeface="Tahoma" panose="020B0604030504040204" pitchFamily="34" charset="0"/>
              </a:rPr>
              <a:t>Asymmetric encryption uses two keys. Public and private.</a:t>
            </a:r>
          </a:p>
        </p:txBody>
      </p:sp>
    </p:spTree>
    <p:extLst>
      <p:ext uri="{BB962C8B-B14F-4D97-AF65-F5344CB8AC3E}">
        <p14:creationId xmlns:p14="http://schemas.microsoft.com/office/powerpoint/2010/main" val="1678795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3026</TotalTime>
  <Words>3092</Words>
  <Application>Microsoft Office PowerPoint</Application>
  <PresentationFormat>Widescreen</PresentationFormat>
  <Paragraphs>283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Calibri Light (Headings)</vt:lpstr>
      <vt:lpstr>Lucida Console</vt:lpstr>
      <vt:lpstr>Tahoma</vt:lpstr>
      <vt:lpstr>Office Theme</vt:lpstr>
      <vt:lpstr>PowerPoint Presentation</vt:lpstr>
      <vt:lpstr>NOTE</vt:lpstr>
      <vt:lpstr>VERSION CONTROL </vt:lpstr>
      <vt:lpstr>WHAT IS GIT ? DIFFERENCE FROM GITHUB ?</vt:lpstr>
      <vt:lpstr>GIT – GITHUB INTERACTION</vt:lpstr>
      <vt:lpstr>FEW POINTS ABOUT GIT</vt:lpstr>
      <vt:lpstr>INITIAL STEPS – SETTING UP GITHUB</vt:lpstr>
      <vt:lpstr>INITIAL STEPS – SETTING UP GIT</vt:lpstr>
      <vt:lpstr>ENCRYPTION &amp; DECRYPTION</vt:lpstr>
      <vt:lpstr>SYMMETRIC ENCRYPTION</vt:lpstr>
      <vt:lpstr>SYMMETRIC ENCRYPTION</vt:lpstr>
      <vt:lpstr>ASYMMETRIC ENCRYPTION</vt:lpstr>
      <vt:lpstr>PowerPoint Presentation</vt:lpstr>
      <vt:lpstr>ASYMETRIC ENCRYPTION</vt:lpstr>
      <vt:lpstr>RSA ALGORITHM</vt:lpstr>
      <vt:lpstr>RSA ALGORITHM</vt:lpstr>
      <vt:lpstr>SSH – What, Why ?</vt:lpstr>
      <vt:lpstr>SETTING UP SSH for GITHUB – GIT </vt:lpstr>
      <vt:lpstr>SSH – MORE STEPS</vt:lpstr>
      <vt:lpstr>CREATING A LOCAL REPO</vt:lpstr>
      <vt:lpstr>LINKING REPOS - HTTPS</vt:lpstr>
      <vt:lpstr>GIT COMMANDS</vt:lpstr>
      <vt:lpstr>GIT BRANCHES</vt:lpstr>
      <vt:lpstr>ALTERNATIVE – USE OF GIT CLONE</vt:lpstr>
      <vt:lpstr>TROUBLESHOOTING – UNABLE  TO PUSH or CLONE</vt:lpstr>
      <vt:lpstr>GIT – THE THREE TREES</vt:lpstr>
      <vt:lpstr>GIT TREES</vt:lpstr>
      <vt:lpstr>REVERTS AND UNDOS</vt:lpstr>
      <vt:lpstr>EXERSISE</vt:lpstr>
      <vt:lpstr>EXERSISE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Abhijith M</dc:creator>
  <cp:lastModifiedBy>Abhijith M</cp:lastModifiedBy>
  <cp:revision>116</cp:revision>
  <dcterms:created xsi:type="dcterms:W3CDTF">2022-08-06T02:46:15Z</dcterms:created>
  <dcterms:modified xsi:type="dcterms:W3CDTF">2022-08-10T06:55:30Z</dcterms:modified>
</cp:coreProperties>
</file>