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67" r:id="rId2"/>
    <p:sldId id="268" r:id="rId3"/>
    <p:sldId id="269" r:id="rId4"/>
    <p:sldId id="270" r:id="rId5"/>
    <p:sldId id="261" r:id="rId6"/>
    <p:sldId id="256" r:id="rId7"/>
    <p:sldId id="259" r:id="rId8"/>
    <p:sldId id="257" r:id="rId9"/>
    <p:sldId id="258" r:id="rId10"/>
    <p:sldId id="262" r:id="rId11"/>
    <p:sldId id="260" r:id="rId12"/>
    <p:sldId id="264" r:id="rId13"/>
    <p:sldId id="263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25BDFA4-6B11-4FDA-8EB6-91D6B33CC822}" type="datetimeFigureOut">
              <a:rPr lang="es-AR" smtClean="0"/>
              <a:t>6/4/2021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5D7758-89A3-4FAF-AC1D-448584EA2958}" type="slidenum">
              <a:rPr lang="es-AR" smtClean="0"/>
              <a:t>‹Nº›</a:t>
            </a:fld>
            <a:endParaRPr lang="es-A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55556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DFA4-6B11-4FDA-8EB6-91D6B33CC822}" type="datetimeFigureOut">
              <a:rPr lang="es-AR" smtClean="0"/>
              <a:t>6/4/2021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758-89A3-4FAF-AC1D-448584EA29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634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DFA4-6B11-4FDA-8EB6-91D6B33CC822}" type="datetimeFigureOut">
              <a:rPr lang="es-AR" smtClean="0"/>
              <a:t>6/4/2021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758-89A3-4FAF-AC1D-448584EA29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438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DFA4-6B11-4FDA-8EB6-91D6B33CC822}" type="datetimeFigureOut">
              <a:rPr lang="es-AR" smtClean="0"/>
              <a:t>6/4/2021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758-89A3-4FAF-AC1D-448584EA29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091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5BDFA4-6B11-4FDA-8EB6-91D6B33CC822}" type="datetimeFigureOut">
              <a:rPr lang="es-AR" smtClean="0"/>
              <a:t>6/4/2021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5D7758-89A3-4FAF-AC1D-448584EA2958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70613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DFA4-6B11-4FDA-8EB6-91D6B33CC822}" type="datetimeFigureOut">
              <a:rPr lang="es-AR" smtClean="0"/>
              <a:t>6/4/2021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758-89A3-4FAF-AC1D-448584EA29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234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DFA4-6B11-4FDA-8EB6-91D6B33CC822}" type="datetimeFigureOut">
              <a:rPr lang="es-AR" smtClean="0"/>
              <a:t>6/4/2021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758-89A3-4FAF-AC1D-448584EA29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177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DFA4-6B11-4FDA-8EB6-91D6B33CC822}" type="datetimeFigureOut">
              <a:rPr lang="es-AR" smtClean="0"/>
              <a:t>6/4/2021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758-89A3-4FAF-AC1D-448584EA29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69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DFA4-6B11-4FDA-8EB6-91D6B33CC822}" type="datetimeFigureOut">
              <a:rPr lang="es-AR" smtClean="0"/>
              <a:t>6/4/2021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758-89A3-4FAF-AC1D-448584EA29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430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5BDFA4-6B11-4FDA-8EB6-91D6B33CC822}" type="datetimeFigureOut">
              <a:rPr lang="es-AR" smtClean="0"/>
              <a:t>6/4/2021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5D7758-89A3-4FAF-AC1D-448584EA2958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155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5BDFA4-6B11-4FDA-8EB6-91D6B33CC822}" type="datetimeFigureOut">
              <a:rPr lang="es-AR" smtClean="0"/>
              <a:t>6/4/2021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5D7758-89A3-4FAF-AC1D-448584EA2958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45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25BDFA4-6B11-4FDA-8EB6-91D6B33CC822}" type="datetimeFigureOut">
              <a:rPr lang="es-AR" smtClean="0"/>
              <a:t>6/4/2021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F5D7758-89A3-4FAF-AC1D-448584EA2958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524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818BDC-22DF-4B23-97C9-3170636A4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uchos signos de interrogación sobre fondo negro">
            <a:extLst>
              <a:ext uri="{FF2B5EF4-FFF2-40B4-BE49-F238E27FC236}">
                <a16:creationId xmlns:a16="http://schemas.microsoft.com/office/drawing/2014/main" id="{9F316580-FB84-4616-9916-2A9B29B0D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26" r="2" b="2"/>
          <a:stretch/>
        </p:blipFill>
        <p:spPr>
          <a:xfrm>
            <a:off x="20" y="10"/>
            <a:ext cx="4966232" cy="6857990"/>
          </a:xfrm>
          <a:prstGeom prst="rect">
            <a:avLst/>
          </a:pr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8776F0F0-F360-4680-8914-892D1E570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3D8A4E-983B-4B91-B079-B4E49E71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300">
                <a:effectLst/>
              </a:rPr>
              <a:t>Un problema es una circunstancia en la que se genera un obstáculo al curso normal de las cosas, y que requiere solución</a:t>
            </a:r>
            <a:endParaRPr lang="en-US" sz="3300"/>
          </a:p>
        </p:txBody>
      </p:sp>
    </p:spTree>
    <p:extLst>
      <p:ext uri="{BB962C8B-B14F-4D97-AF65-F5344CB8AC3E}">
        <p14:creationId xmlns:p14="http://schemas.microsoft.com/office/powerpoint/2010/main" val="1613436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161991-98E9-4B4C-8FB4-DACB85A7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s-AR" dirty="0"/>
              <a:t>Inteligencia Artificial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AA808A-E3E7-4F71-9BC2-E0FC53D52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s-AR" b="1" dirty="0"/>
              <a:t>Recogida de los datos</a:t>
            </a:r>
            <a:r>
              <a:rPr lang="es-AR" dirty="0"/>
              <a:t>: l</a:t>
            </a:r>
            <a:r>
              <a:rPr lang="es-ES" dirty="0"/>
              <a:t>os datos recopilados no son representativos de la realidad o reflejan prejuicios ya existentes</a:t>
            </a:r>
          </a:p>
          <a:p>
            <a:r>
              <a:rPr lang="es-AR" b="1" dirty="0"/>
              <a:t>Preparación de los datos</a:t>
            </a:r>
            <a:r>
              <a:rPr lang="es-AR" dirty="0"/>
              <a:t>: </a:t>
            </a:r>
            <a:r>
              <a:rPr lang="es-ES" dirty="0"/>
              <a:t>elegir qué atributos considerar o ignorar puede influir significativamente en la precisión de la predicción de un modelo</a:t>
            </a:r>
            <a:endParaRPr lang="es-AR" dirty="0"/>
          </a:p>
          <a:p>
            <a:r>
              <a:rPr lang="es-AR" b="1" dirty="0"/>
              <a:t>Programación</a:t>
            </a:r>
            <a:r>
              <a:rPr lang="es-AR" dirty="0"/>
              <a:t>: </a:t>
            </a:r>
            <a:r>
              <a:rPr lang="es-ES" dirty="0"/>
              <a:t>los datos de control para probar el rendimiento del modelo tienen los mismos sesgos que los datos de entrenamiento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2879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FA43D7-C420-41A9-ABB2-F3B5542F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/>
              <a:t>¿Cuándo se detectó por primera vez un caso así?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Imagen 6" descr="Escala de tiempo&#10;&#10;Descripción generada automáticamente">
            <a:extLst>
              <a:ext uri="{FF2B5EF4-FFF2-40B4-BE49-F238E27FC236}">
                <a16:creationId xmlns:a16="http://schemas.microsoft.com/office/drawing/2014/main" id="{89185981-AF66-4E3C-93EB-8B7F752EC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68" y="1340841"/>
            <a:ext cx="4717531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1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8CEEA6C2-EDD1-4173-A08E-84E295320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830469"/>
            <a:ext cx="11226799" cy="519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7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9C30B37-B355-46F6-8CC2-4B914C81D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323" y="480515"/>
            <a:ext cx="9135352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23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1B981C-5F96-4BC9-8BF0-1B41B0DF8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212" y="480515"/>
            <a:ext cx="7627575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66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2CDC1120-4EB6-486D-A913-18354B04D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866" y="480515"/>
            <a:ext cx="8212266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1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BDB20-8A7F-4002-AECB-989C4942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2"/>
            <a:ext cx="9969910" cy="34653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Programar</a:t>
            </a:r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 </a:t>
            </a:r>
            <a:r>
              <a:rPr lang="en-US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</a:t>
            </a:r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soluciones</a:t>
            </a:r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automatizadas</a:t>
            </a:r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ese </a:t>
            </a:r>
            <a:r>
              <a:rPr lang="en-US" sz="3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r>
              <a:rPr lang="en-US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br>
              <a:rPr lang="en-US" sz="3400" dirty="0">
                <a:effectLst/>
              </a:rPr>
            </a:br>
            <a:br>
              <a:rPr lang="en-US" sz="3400" dirty="0">
                <a:effectLst/>
              </a:rPr>
            </a:br>
            <a:br>
              <a:rPr lang="en-US" sz="3400" dirty="0">
                <a:effectLst/>
              </a:rPr>
            </a:br>
            <a:r>
              <a:rPr lang="en-US" sz="3400" dirty="0">
                <a:effectLst/>
              </a:rPr>
              <a:t>es un </a:t>
            </a:r>
            <a:r>
              <a:rPr lang="en-US" sz="3400" dirty="0" err="1">
                <a:effectLst/>
              </a:rPr>
              <a:t>proceso</a:t>
            </a:r>
            <a:r>
              <a:rPr lang="en-US" sz="3400" dirty="0">
                <a:effectLst/>
              </a:rPr>
              <a:t> </a:t>
            </a:r>
            <a:r>
              <a:rPr lang="en-US" sz="3400" dirty="0" err="1">
                <a:effectLst/>
              </a:rPr>
              <a:t>iterativo</a:t>
            </a:r>
            <a:r>
              <a:rPr lang="en-US" sz="3400" dirty="0">
                <a:effectLst/>
              </a:rPr>
              <a:t>, se </a:t>
            </a:r>
            <a:r>
              <a:rPr lang="en-US" sz="3400" dirty="0" err="1">
                <a:effectLst/>
              </a:rPr>
              <a:t>necesita</a:t>
            </a:r>
            <a:r>
              <a:rPr lang="en-US" sz="3400" dirty="0">
                <a:effectLst/>
              </a:rPr>
              <a:t> </a:t>
            </a:r>
            <a:r>
              <a:rPr lang="en-US" sz="3400" dirty="0" err="1">
                <a:effectLst/>
              </a:rPr>
              <a:t>creatividad</a:t>
            </a:r>
            <a:r>
              <a:rPr lang="en-US" sz="3400" dirty="0">
                <a:effectLst/>
              </a:rPr>
              <a:t> y </a:t>
            </a:r>
            <a:r>
              <a:rPr lang="en-US" sz="3400" dirty="0" err="1">
                <a:effectLst/>
              </a:rPr>
              <a:t>comunicación</a:t>
            </a:r>
            <a:r>
              <a:rPr lang="en-US" sz="3400" dirty="0">
                <a:effectLst/>
              </a:rPr>
              <a:t> </a:t>
            </a:r>
            <a:r>
              <a:rPr lang="en-US" sz="3400" dirty="0" err="1">
                <a:effectLst/>
              </a:rPr>
              <a:t>constante</a:t>
            </a:r>
            <a:r>
              <a:rPr lang="en-US" sz="3400" dirty="0">
                <a:effectLst/>
              </a:rPr>
              <a:t> con los </a:t>
            </a:r>
            <a:r>
              <a:rPr lang="en-US" sz="3400" dirty="0" err="1">
                <a:effectLst/>
              </a:rPr>
              <a:t>actores</a:t>
            </a:r>
            <a:r>
              <a:rPr lang="en-US" sz="3400" dirty="0">
                <a:effectLst/>
              </a:rPr>
              <a:t>. </a:t>
            </a:r>
            <a:endParaRPr lang="en-US" sz="3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1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2C20EE0-07C3-42EE-929B-240C0587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>
                <a:effectLst/>
              </a:rPr>
              <a:t>Es una herramienta para llevar ideas a la práctica; es muy importante pensar, además de las soluciones, en qué ideas elegimos resolver y quiénes las están eligiendo</a:t>
            </a:r>
            <a:endParaRPr lang="en-US" sz="2900"/>
          </a:p>
        </p:txBody>
      </p:sp>
    </p:spTree>
    <p:extLst>
      <p:ext uri="{BB962C8B-B14F-4D97-AF65-F5344CB8AC3E}">
        <p14:creationId xmlns:p14="http://schemas.microsoft.com/office/powerpoint/2010/main" val="99294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80B6E-0582-4DDA-B537-04C7393E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2"/>
            <a:ext cx="9969910" cy="34653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300" dirty="0">
                <a:effectLst/>
              </a:rPr>
              <a:t>Por </a:t>
            </a:r>
            <a:r>
              <a:rPr lang="en-US" sz="2300" dirty="0" err="1">
                <a:effectLst/>
              </a:rPr>
              <a:t>esto</a:t>
            </a:r>
            <a:r>
              <a:rPr lang="en-US" sz="2300" dirty="0">
                <a:effectLst/>
              </a:rPr>
              <a:t>, es </a:t>
            </a:r>
            <a:r>
              <a:rPr lang="en-US" sz="2300" dirty="0" err="1">
                <a:effectLst/>
              </a:rPr>
              <a:t>necesario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contar</a:t>
            </a:r>
            <a:r>
              <a:rPr lang="en-US" sz="2300" dirty="0">
                <a:effectLst/>
              </a:rPr>
              <a:t> con la </a:t>
            </a:r>
            <a:r>
              <a:rPr lang="en-US" sz="2300" dirty="0" err="1">
                <a:effectLst/>
              </a:rPr>
              <a:t>voz</a:t>
            </a:r>
            <a:r>
              <a:rPr lang="en-US" sz="2300" dirty="0">
                <a:effectLst/>
              </a:rPr>
              <a:t> de las personas que </a:t>
            </a:r>
            <a:r>
              <a:rPr lang="en-US" sz="2300" dirty="0" err="1">
                <a:effectLst/>
              </a:rPr>
              <a:t>tienen</a:t>
            </a:r>
            <a:r>
              <a:rPr lang="en-US" sz="2300" dirty="0">
                <a:effectLst/>
              </a:rPr>
              <a:t> el </a:t>
            </a:r>
            <a:r>
              <a:rPr lang="en-US" sz="2300" dirty="0" err="1">
                <a:effectLst/>
              </a:rPr>
              <a:t>problema</a:t>
            </a:r>
            <a:r>
              <a:rPr lang="en-US" sz="2300" dirty="0">
                <a:effectLst/>
              </a:rPr>
              <a:t>. Se </a:t>
            </a:r>
            <a:r>
              <a:rPr lang="en-US" sz="2300" dirty="0" err="1">
                <a:effectLst/>
              </a:rPr>
              <a:t>necesitan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miradas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diversas</a:t>
            </a:r>
            <a:r>
              <a:rPr lang="en-US" sz="2300" dirty="0">
                <a:effectLst/>
              </a:rPr>
              <a:t> para que los </a:t>
            </a:r>
            <a:r>
              <a:rPr lang="en-US" sz="2300" dirty="0" err="1">
                <a:effectLst/>
              </a:rPr>
              <a:t>proyectos</a:t>
            </a:r>
            <a:r>
              <a:rPr lang="en-US" sz="2300" dirty="0">
                <a:effectLst/>
              </a:rPr>
              <a:t> que </a:t>
            </a:r>
            <a:r>
              <a:rPr lang="en-US" sz="2300" dirty="0" err="1">
                <a:effectLst/>
              </a:rPr>
              <a:t>nazcan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respondan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realmente</a:t>
            </a:r>
            <a:r>
              <a:rPr lang="en-US" sz="2300" dirty="0">
                <a:effectLst/>
              </a:rPr>
              <a:t> a la </a:t>
            </a:r>
            <a:r>
              <a:rPr lang="en-US" sz="2300" dirty="0" err="1">
                <a:effectLst/>
              </a:rPr>
              <a:t>realidad</a:t>
            </a:r>
            <a:r>
              <a:rPr lang="en-US" sz="2300" dirty="0">
                <a:effectLst/>
              </a:rPr>
              <a:t> de las </a:t>
            </a:r>
            <a:r>
              <a:rPr lang="en-US" sz="2300" dirty="0" err="1">
                <a:effectLst/>
              </a:rPr>
              <a:t>sociedades</a:t>
            </a:r>
            <a:r>
              <a:rPr lang="en-US" sz="2300" dirty="0">
                <a:effectLst/>
              </a:rPr>
              <a:t> y </a:t>
            </a:r>
            <a:r>
              <a:rPr lang="en-US" sz="2300" dirty="0" err="1">
                <a:effectLst/>
              </a:rPr>
              <a:t>atiendan</a:t>
            </a:r>
            <a:r>
              <a:rPr lang="en-US" sz="2300" dirty="0">
                <a:effectLst/>
              </a:rPr>
              <a:t> la </a:t>
            </a:r>
            <a:r>
              <a:rPr lang="en-US" sz="2300" dirty="0" err="1">
                <a:effectLst/>
              </a:rPr>
              <a:t>diversidad</a:t>
            </a:r>
            <a:r>
              <a:rPr lang="en-US" sz="2300" dirty="0">
                <a:effectLst/>
              </a:rPr>
              <a:t> de </a:t>
            </a:r>
            <a:r>
              <a:rPr lang="en-US" sz="2300" dirty="0" err="1">
                <a:effectLst/>
              </a:rPr>
              <a:t>estas</a:t>
            </a:r>
            <a:r>
              <a:rPr lang="en-US" sz="2300" dirty="0">
                <a:effectLst/>
              </a:rPr>
              <a:t>, y </a:t>
            </a:r>
            <a:r>
              <a:rPr lang="en-US" sz="2300" dirty="0" err="1">
                <a:effectLst/>
              </a:rPr>
              <a:t>poder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construir</a:t>
            </a:r>
            <a:r>
              <a:rPr lang="en-US" sz="2300" dirty="0">
                <a:effectLst/>
              </a:rPr>
              <a:t> a </a:t>
            </a:r>
            <a:r>
              <a:rPr lang="en-US" sz="2300" dirty="0" err="1">
                <a:effectLst/>
              </a:rPr>
              <a:t>través</a:t>
            </a:r>
            <a:r>
              <a:rPr lang="en-US" sz="2300" dirty="0">
                <a:effectLst/>
              </a:rPr>
              <a:t> de </a:t>
            </a:r>
            <a:r>
              <a:rPr lang="en-US" sz="2300" dirty="0" err="1">
                <a:effectLst/>
              </a:rPr>
              <a:t>eso</a:t>
            </a:r>
            <a:r>
              <a:rPr lang="en-US" sz="2300" dirty="0">
                <a:effectLst/>
              </a:rPr>
              <a:t> una </a:t>
            </a:r>
            <a:r>
              <a:rPr lang="en-US" sz="2300" dirty="0" err="1">
                <a:effectLst/>
              </a:rPr>
              <a:t>sociedad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mucho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más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equitativa</a:t>
            </a:r>
            <a:r>
              <a:rPr lang="en-US" sz="2300" dirty="0">
                <a:effectLst/>
              </a:rPr>
              <a:t> e </a:t>
            </a:r>
            <a:r>
              <a:rPr lang="en-US" sz="2300" dirty="0" err="1">
                <a:effectLst/>
              </a:rPr>
              <a:t>igualitaria</a:t>
            </a:r>
            <a:r>
              <a:rPr lang="en-US" sz="2300" dirty="0">
                <a:effectLst/>
              </a:rPr>
              <a:t> que </a:t>
            </a:r>
            <a:r>
              <a:rPr lang="en-US" sz="2300" dirty="0" err="1">
                <a:effectLst/>
              </a:rPr>
              <a:t>responda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mejor</a:t>
            </a:r>
            <a:r>
              <a:rPr lang="en-US" sz="2300" dirty="0">
                <a:effectLst/>
              </a:rPr>
              <a:t> a la </a:t>
            </a:r>
            <a:r>
              <a:rPr lang="en-US" sz="2300" dirty="0" err="1">
                <a:effectLst/>
              </a:rPr>
              <a:t>realidad</a:t>
            </a:r>
            <a:r>
              <a:rPr lang="en-US" sz="2300" dirty="0">
                <a:effectLst/>
              </a:rPr>
              <a:t> de los </a:t>
            </a:r>
            <a:r>
              <a:rPr lang="en-US" sz="2300" dirty="0" err="1">
                <a:effectLst/>
              </a:rPr>
              <a:t>contextos</a:t>
            </a:r>
            <a:r>
              <a:rPr lang="en-US" sz="2300" dirty="0">
                <a:effectLst/>
              </a:rPr>
              <a:t> locales a los que se </a:t>
            </a:r>
            <a:r>
              <a:rPr lang="en-US" sz="2300" dirty="0" err="1">
                <a:effectLst/>
              </a:rPr>
              <a:t>destinan</a:t>
            </a:r>
            <a:r>
              <a:rPr lang="en-US" sz="2300" dirty="0">
                <a:effectLst/>
              </a:rPr>
              <a:t>. De </a:t>
            </a:r>
            <a:r>
              <a:rPr lang="en-US" sz="2300" dirty="0" err="1">
                <a:effectLst/>
              </a:rPr>
              <a:t>esta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manera</a:t>
            </a:r>
            <a:r>
              <a:rPr lang="en-US" sz="2300" dirty="0">
                <a:effectLst/>
              </a:rPr>
              <a:t> las </a:t>
            </a:r>
            <a:r>
              <a:rPr lang="en-US" sz="2300" dirty="0" err="1">
                <a:effectLst/>
              </a:rPr>
              <a:t>aplicaciones</a:t>
            </a:r>
            <a:r>
              <a:rPr lang="en-US" sz="2300" dirty="0">
                <a:effectLst/>
              </a:rPr>
              <a:t> que </a:t>
            </a:r>
            <a:r>
              <a:rPr lang="en-US" sz="2300" dirty="0" err="1">
                <a:effectLst/>
              </a:rPr>
              <a:t>estén</a:t>
            </a:r>
            <a:r>
              <a:rPr lang="en-US" sz="2300" dirty="0">
                <a:effectLst/>
              </a:rPr>
              <a:t> a </a:t>
            </a:r>
            <a:r>
              <a:rPr lang="en-US" sz="2300" dirty="0" err="1">
                <a:effectLst/>
              </a:rPr>
              <a:t>nuestro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alcance</a:t>
            </a:r>
            <a:r>
              <a:rPr lang="en-US" sz="2300" dirty="0">
                <a:effectLst/>
              </a:rPr>
              <a:t> van a ser </a:t>
            </a:r>
            <a:r>
              <a:rPr lang="en-US" sz="2300" dirty="0" err="1">
                <a:effectLst/>
              </a:rPr>
              <a:t>soluciones</a:t>
            </a:r>
            <a:r>
              <a:rPr lang="en-US" sz="2300" dirty="0">
                <a:effectLst/>
              </a:rPr>
              <a:t> a </a:t>
            </a:r>
            <a:r>
              <a:rPr lang="en-US" sz="2300" dirty="0" err="1">
                <a:effectLst/>
              </a:rPr>
              <a:t>nuestros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propios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problemas</a:t>
            </a:r>
            <a:r>
              <a:rPr lang="en-US" sz="2300" dirty="0">
                <a:effectLst/>
              </a:rPr>
              <a:t> y no </a:t>
            </a:r>
            <a:r>
              <a:rPr lang="en-US" sz="2300" dirty="0" err="1">
                <a:effectLst/>
              </a:rPr>
              <a:t>soluciones</a:t>
            </a:r>
            <a:r>
              <a:rPr lang="en-US" sz="2300" dirty="0">
                <a:effectLst/>
              </a:rPr>
              <a:t> a </a:t>
            </a:r>
            <a:r>
              <a:rPr lang="en-US" sz="2300" dirty="0" err="1">
                <a:effectLst/>
              </a:rPr>
              <a:t>problemas</a:t>
            </a:r>
            <a:r>
              <a:rPr lang="en-US" sz="2300" dirty="0">
                <a:effectLst/>
              </a:rPr>
              <a:t> de </a:t>
            </a:r>
            <a:r>
              <a:rPr lang="en-US" sz="2300" dirty="0" err="1">
                <a:effectLst/>
              </a:rPr>
              <a:t>otros</a:t>
            </a:r>
            <a:endParaRPr lang="en-US" sz="23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08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31A7F23-E9BF-4015-B40C-0476C406D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s-AR" sz="4500"/>
              <a:t>Toda tecnología tiene el potencial de acentuar o contrarrestar la inequidad</a:t>
            </a:r>
          </a:p>
        </p:txBody>
      </p:sp>
    </p:spTree>
    <p:extLst>
      <p:ext uri="{BB962C8B-B14F-4D97-AF65-F5344CB8AC3E}">
        <p14:creationId xmlns:p14="http://schemas.microsoft.com/office/powerpoint/2010/main" val="3311894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7A09FB7-E4B5-4C42-8EC4-8EC03A744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s-AR" dirty="0"/>
              <a:t>¿Qué es un sesgo?</a:t>
            </a:r>
          </a:p>
        </p:txBody>
      </p:sp>
    </p:spTree>
    <p:extLst>
      <p:ext uri="{BB962C8B-B14F-4D97-AF65-F5344CB8AC3E}">
        <p14:creationId xmlns:p14="http://schemas.microsoft.com/office/powerpoint/2010/main" val="2445700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744FC8A-2031-4036-A7CC-D091B144F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s-AR" dirty="0"/>
              <a:t>SESGO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5D7092-14B7-4380-82CE-43DA472AD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s-ES" sz="2100"/>
              <a:t>El </a:t>
            </a:r>
            <a:r>
              <a:rPr lang="es-ES" sz="2100" b="1"/>
              <a:t>sesgo</a:t>
            </a:r>
            <a:r>
              <a:rPr lang="es-ES" sz="2100"/>
              <a:t> es un peso desproporcionado a favor o en contra de una cosa, persona o grupo en comparación con otra, generalmente de una manera que se considera injusta</a:t>
            </a:r>
            <a:endParaRPr lang="es-AR" sz="2100"/>
          </a:p>
        </p:txBody>
      </p:sp>
    </p:spTree>
    <p:extLst>
      <p:ext uri="{BB962C8B-B14F-4D97-AF65-F5344CB8AC3E}">
        <p14:creationId xmlns:p14="http://schemas.microsoft.com/office/powerpoint/2010/main" val="4244271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1C2827D-0733-4731-9491-45A3D730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¿Hay </a:t>
            </a:r>
            <a:r>
              <a:rPr lang="en-US" sz="7200" cap="all"/>
              <a:t>sesgos</a:t>
            </a:r>
            <a:r>
              <a:rPr lang="en-US" sz="7200" cap="all" dirty="0"/>
              <a:t> </a:t>
            </a:r>
            <a:r>
              <a:rPr lang="en-US" sz="7200" cap="all"/>
              <a:t>en</a:t>
            </a:r>
            <a:r>
              <a:rPr lang="en-US" sz="7200" cap="all" dirty="0"/>
              <a:t> los </a:t>
            </a:r>
            <a:r>
              <a:rPr lang="en-US" sz="7200" cap="all"/>
              <a:t>algoritmos</a:t>
            </a:r>
            <a:r>
              <a:rPr lang="en-US" sz="7200" cap="al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05713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9452DF-5AB9-42B8-AE3E-F3D72C25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s-AR" sz="5400">
                <a:solidFill>
                  <a:schemeClr val="bg2"/>
                </a:solidFill>
              </a:rPr>
              <a:t>Sesgo algoritmico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3B06DD-4633-470F-B4A2-59D8B3F53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s-ES" sz="1800"/>
              <a:t>El </a:t>
            </a:r>
            <a:r>
              <a:rPr lang="es-ES" sz="1800" b="1"/>
              <a:t>sesgo</a:t>
            </a:r>
            <a:r>
              <a:rPr lang="es-ES" sz="1800"/>
              <a:t> algorítmico es lo que ocurre cuando un sistema de aprendizaje automático refleja los valores de las personas que lo desarrollaron o formaron.</a:t>
            </a:r>
            <a:endParaRPr lang="es-AR" sz="1800"/>
          </a:p>
        </p:txBody>
      </p:sp>
    </p:spTree>
    <p:extLst>
      <p:ext uri="{BB962C8B-B14F-4D97-AF65-F5344CB8AC3E}">
        <p14:creationId xmlns:p14="http://schemas.microsoft.com/office/powerpoint/2010/main" val="267887364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40</TotalTime>
  <Words>337</Words>
  <Application>Microsoft Office PowerPoint</Application>
  <PresentationFormat>Panorámica</PresentationFormat>
  <Paragraphs>16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7" baseType="lpstr">
      <vt:lpstr>Franklin Gothic Book</vt:lpstr>
      <vt:lpstr>Recorte</vt:lpstr>
      <vt:lpstr>Un problema es una circunstancia en la que se genera un obstáculo al curso normal de las cosas, y que requiere solución</vt:lpstr>
      <vt:lpstr>Programar es dar soluciones automatizadas a ese problema.    es un proceso iterativo, se necesita creatividad y comunicación constante con los actores. </vt:lpstr>
      <vt:lpstr>Es una herramienta para llevar ideas a la práctica; es muy importante pensar, además de las soluciones, en qué ideas elegimos resolver y quiénes las están eligiendo</vt:lpstr>
      <vt:lpstr>Por esto, es necesario contar con la voz de las personas que tienen el problema. Se necesitan miradas diversas para que los proyectos que nazcan respondan realmente a la realidad de las sociedades y atiendan la diversidad de estas, y poder construir a través de eso una sociedad mucho más equitativa e igualitaria que responda mejor a la realidad de los contextos locales a los que se destinan. De esta manera las aplicaciones que estén a nuestro alcance van a ser soluciones a nuestros propios problemas y no soluciones a problemas de otros</vt:lpstr>
      <vt:lpstr>Toda tecnología tiene el potencial de acentuar o contrarrestar la inequidad</vt:lpstr>
      <vt:lpstr>¿Qué es un sesgo?</vt:lpstr>
      <vt:lpstr>SESGO</vt:lpstr>
      <vt:lpstr>¿Hay sesgos en los algoritmos?</vt:lpstr>
      <vt:lpstr>Sesgo algoritmico</vt:lpstr>
      <vt:lpstr>Inteligencia Artificial</vt:lpstr>
      <vt:lpstr>¿Cuándo se detectó por primera vez un caso así?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un sesgo?</dc:title>
  <dc:creator>Agustina Muscillo</dc:creator>
  <cp:lastModifiedBy>Agustina Muscillo</cp:lastModifiedBy>
  <cp:revision>6</cp:revision>
  <dcterms:created xsi:type="dcterms:W3CDTF">2021-03-30T21:49:08Z</dcterms:created>
  <dcterms:modified xsi:type="dcterms:W3CDTF">2021-04-06T20:55:51Z</dcterms:modified>
</cp:coreProperties>
</file>