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81" r:id="rId14"/>
    <p:sldId id="268" r:id="rId15"/>
    <p:sldId id="282" r:id="rId16"/>
    <p:sldId id="269" r:id="rId17"/>
    <p:sldId id="271" r:id="rId18"/>
    <p:sldId id="272" r:id="rId19"/>
    <p:sldId id="270" r:id="rId20"/>
    <p:sldId id="273" r:id="rId21"/>
    <p:sldId id="274" r:id="rId22"/>
    <p:sldId id="275"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1" d="100"/>
          <a:sy n="111" d="100"/>
        </p:scale>
        <p:origin x="5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6.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9.jpe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CE31-4F85-416F-8A6A-C2EB038AA739}"/>
              </a:ext>
            </a:extLst>
          </p:cNvPr>
          <p:cNvSpPr>
            <a:spLocks noGrp="1"/>
          </p:cNvSpPr>
          <p:nvPr>
            <p:ph type="ctrTitle"/>
          </p:nvPr>
        </p:nvSpPr>
        <p:spPr/>
        <p:txBody>
          <a:bodyPr/>
          <a:lstStyle/>
          <a:p>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Rancang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Bangun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Sistem</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Monitoring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Kualitas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Udara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menggunakan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ESP32 dan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Protokol</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MQTT</a:t>
            </a:r>
            <a:br>
              <a:rPr lang="en-ID" sz="1800" dirty="0">
                <a:effectLst/>
                <a:latin typeface="Calibri" panose="020F0502020204030204" pitchFamily="34" charset="0"/>
                <a:ea typeface="Calibri" panose="020F0502020204030204" pitchFamily="34" charset="0"/>
                <a:cs typeface="Times New Roman" panose="02020603050405020304" pitchFamily="18" charset="0"/>
              </a:rPr>
            </a:br>
            <a:endParaRPr lang="en-ID" dirty="0"/>
          </a:p>
        </p:txBody>
      </p:sp>
      <p:sp>
        <p:nvSpPr>
          <p:cNvPr id="3" name="Subtitle 2">
            <a:extLst>
              <a:ext uri="{FF2B5EF4-FFF2-40B4-BE49-F238E27FC236}">
                <a16:creationId xmlns:a16="http://schemas.microsoft.com/office/drawing/2014/main" id="{B8DF67C5-055C-48B5-A9C7-968025C6C826}"/>
              </a:ext>
            </a:extLst>
          </p:cNvPr>
          <p:cNvSpPr>
            <a:spLocks noGrp="1"/>
          </p:cNvSpPr>
          <p:nvPr>
            <p:ph type="subTitle" idx="1"/>
          </p:nvPr>
        </p:nvSpPr>
        <p:spPr>
          <a:xfrm>
            <a:off x="1876424" y="3694113"/>
            <a:ext cx="8791575" cy="1655762"/>
          </a:xfrm>
        </p:spPr>
        <p:txBody>
          <a:bodyPr/>
          <a:lstStyle/>
          <a:p>
            <a:r>
              <a:rPr lang="en-ID" b="1" dirty="0"/>
              <a:t>SHAFIRA NUR HALIMAH HIMAWAN</a:t>
            </a:r>
          </a:p>
          <a:p>
            <a:r>
              <a:rPr lang="en-ID" b="1" dirty="0"/>
              <a:t>11170970000062</a:t>
            </a:r>
          </a:p>
        </p:txBody>
      </p:sp>
      <p:sp>
        <p:nvSpPr>
          <p:cNvPr id="4" name="Subtitle 2">
            <a:extLst>
              <a:ext uri="{FF2B5EF4-FFF2-40B4-BE49-F238E27FC236}">
                <a16:creationId xmlns:a16="http://schemas.microsoft.com/office/drawing/2014/main" id="{3B20F792-BC8C-4414-921A-FB64F3D274BB}"/>
              </a:ext>
            </a:extLst>
          </p:cNvPr>
          <p:cNvSpPr txBox="1">
            <a:spLocks/>
          </p:cNvSpPr>
          <p:nvPr/>
        </p:nvSpPr>
        <p:spPr>
          <a:xfrm>
            <a:off x="5664176" y="5349875"/>
            <a:ext cx="3281418" cy="16557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ID" dirty="0" err="1"/>
              <a:t>Pembimbing</a:t>
            </a:r>
            <a:r>
              <a:rPr lang="en-ID" dirty="0"/>
              <a:t> I</a:t>
            </a:r>
          </a:p>
          <a:p>
            <a:r>
              <a:rPr lang="en-ID" dirty="0"/>
              <a:t>Elvan </a:t>
            </a:r>
            <a:r>
              <a:rPr lang="en-ID" dirty="0" err="1"/>
              <a:t>Yuniarti</a:t>
            </a:r>
            <a:r>
              <a:rPr lang="en-ID" dirty="0"/>
              <a:t>, </a:t>
            </a:r>
            <a:r>
              <a:rPr lang="en-ID" dirty="0" err="1"/>
              <a:t>M.Si</a:t>
            </a:r>
            <a:endParaRPr lang="en-ID" dirty="0"/>
          </a:p>
          <a:p>
            <a:r>
              <a:rPr lang="en-ID" dirty="0"/>
              <a:t>NIP. 197912272008012015</a:t>
            </a:r>
          </a:p>
        </p:txBody>
      </p:sp>
      <p:sp>
        <p:nvSpPr>
          <p:cNvPr id="5" name="Subtitle 2">
            <a:extLst>
              <a:ext uri="{FF2B5EF4-FFF2-40B4-BE49-F238E27FC236}">
                <a16:creationId xmlns:a16="http://schemas.microsoft.com/office/drawing/2014/main" id="{1207DB12-EBB9-48F0-8F1A-0B45B828052D}"/>
              </a:ext>
            </a:extLst>
          </p:cNvPr>
          <p:cNvSpPr txBox="1">
            <a:spLocks/>
          </p:cNvSpPr>
          <p:nvPr/>
        </p:nvSpPr>
        <p:spPr>
          <a:xfrm>
            <a:off x="8818568" y="5351747"/>
            <a:ext cx="3281418" cy="16557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ID" dirty="0" err="1"/>
              <a:t>Pembimbing</a:t>
            </a:r>
            <a:r>
              <a:rPr lang="en-ID" dirty="0"/>
              <a:t> </a:t>
            </a:r>
            <a:r>
              <a:rPr lang="en-ID" dirty="0" err="1"/>
              <a:t>Ii</a:t>
            </a:r>
            <a:endParaRPr lang="en-ID" dirty="0"/>
          </a:p>
          <a:p>
            <a:r>
              <a:rPr lang="en-ID" dirty="0" err="1"/>
              <a:t>Dewi</a:t>
            </a:r>
            <a:r>
              <a:rPr lang="en-ID" dirty="0"/>
              <a:t> Lestari, </a:t>
            </a:r>
            <a:r>
              <a:rPr lang="en-ID" dirty="0" err="1"/>
              <a:t>M.Si</a:t>
            </a:r>
            <a:endParaRPr lang="en-ID" dirty="0"/>
          </a:p>
          <a:p>
            <a:r>
              <a:rPr lang="en-ID" dirty="0"/>
              <a:t>NIP. -</a:t>
            </a:r>
          </a:p>
        </p:txBody>
      </p:sp>
    </p:spTree>
    <p:extLst>
      <p:ext uri="{BB962C8B-B14F-4D97-AF65-F5344CB8AC3E}">
        <p14:creationId xmlns:p14="http://schemas.microsoft.com/office/powerpoint/2010/main" val="4066607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4926-7CD9-4910-9333-07AF7EEBDB2B}"/>
              </a:ext>
            </a:extLst>
          </p:cNvPr>
          <p:cNvSpPr>
            <a:spLocks noGrp="1"/>
          </p:cNvSpPr>
          <p:nvPr>
            <p:ph type="title"/>
          </p:nvPr>
        </p:nvSpPr>
        <p:spPr/>
        <p:txBody>
          <a:bodyPr/>
          <a:lstStyle/>
          <a:p>
            <a:r>
              <a:rPr lang="en-US" dirty="0"/>
              <a:t>BAB II TINJAUAN PUSTAKA</a:t>
            </a:r>
            <a:endParaRPr lang="en-ID" dirty="0"/>
          </a:p>
        </p:txBody>
      </p:sp>
      <p:sp>
        <p:nvSpPr>
          <p:cNvPr id="3" name="Content Placeholder 2">
            <a:extLst>
              <a:ext uri="{FF2B5EF4-FFF2-40B4-BE49-F238E27FC236}">
                <a16:creationId xmlns:a16="http://schemas.microsoft.com/office/drawing/2014/main" id="{0F5A9FB0-9713-4861-B70A-1AEA14B2C5EF}"/>
              </a:ext>
            </a:extLst>
          </p:cNvPr>
          <p:cNvSpPr>
            <a:spLocks noGrp="1"/>
          </p:cNvSpPr>
          <p:nvPr>
            <p:ph idx="1"/>
          </p:nvPr>
        </p:nvSpPr>
        <p:spPr>
          <a:xfrm>
            <a:off x="1141412" y="2249487"/>
            <a:ext cx="6777637" cy="3541714"/>
          </a:xfrm>
        </p:spPr>
        <p:txBody>
          <a:bodyPr>
            <a:normAutofit fontScale="92500" lnSpcReduction="10000"/>
          </a:bodyPr>
          <a:lstStyle/>
          <a:p>
            <a:r>
              <a:rPr lang="en-US" dirty="0"/>
              <a:t>INTERNET OF THINGS </a:t>
            </a:r>
          </a:p>
          <a:p>
            <a:pPr marL="0" indent="0">
              <a:buNone/>
            </a:pPr>
            <a:r>
              <a:rPr lang="en-US" sz="1800" dirty="0">
                <a:effectLst/>
                <a:latin typeface="Times New Roman" panose="02020603050405020304" pitchFamily="18" charset="0"/>
                <a:ea typeface="Calibri" panose="020F0502020204030204" pitchFamily="34" charset="0"/>
              </a:rPr>
              <a:t>Internet of Things (IoT), juga </a:t>
            </a:r>
            <a:r>
              <a:rPr lang="en-US" sz="1800" dirty="0" err="1">
                <a:effectLst/>
                <a:latin typeface="Times New Roman" panose="02020603050405020304" pitchFamily="18" charset="0"/>
                <a:ea typeface="Calibri" panose="020F0502020204030204" pitchFamily="34" charset="0"/>
              </a:rPr>
              <a:t>disebut</a:t>
            </a:r>
            <a:r>
              <a:rPr lang="en-US" sz="1800" dirty="0">
                <a:effectLst/>
                <a:latin typeface="Times New Roman" panose="02020603050405020304" pitchFamily="18" charset="0"/>
                <a:ea typeface="Calibri" panose="020F0502020204030204" pitchFamily="34" charset="0"/>
              </a:rPr>
              <a:t> Internet of Everything </a:t>
            </a:r>
            <a:r>
              <a:rPr lang="en-US" sz="1800" dirty="0" err="1">
                <a:effectLst/>
                <a:latin typeface="Times New Roman" panose="02020603050405020304" pitchFamily="18" charset="0"/>
                <a:ea typeface="Calibri" panose="020F0502020204030204" pitchFamily="34" charset="0"/>
              </a:rPr>
              <a:t>atau</a:t>
            </a:r>
            <a:r>
              <a:rPr lang="en-US" sz="1800" dirty="0">
                <a:effectLst/>
                <a:latin typeface="Times New Roman" panose="02020603050405020304" pitchFamily="18" charset="0"/>
                <a:ea typeface="Calibri" panose="020F0502020204030204" pitchFamily="34" charset="0"/>
              </a:rPr>
              <a:t> Cloud Computing </a:t>
            </a:r>
            <a:r>
              <a:rPr lang="en-US" sz="1800" dirty="0" err="1">
                <a:effectLst/>
                <a:latin typeface="Times New Roman" panose="02020603050405020304" pitchFamily="18" charset="0"/>
                <a:ea typeface="Calibri" panose="020F0502020204030204" pitchFamily="34" charset="0"/>
              </a:rPr>
              <a:t>atau</a:t>
            </a:r>
            <a:r>
              <a:rPr lang="en-US" sz="1800" dirty="0">
                <a:effectLst/>
                <a:latin typeface="Times New Roman" panose="02020603050405020304" pitchFamily="18" charset="0"/>
                <a:ea typeface="Calibri" panose="020F0502020204030204" pitchFamily="34" charset="0"/>
              </a:rPr>
              <a:t> Industrial Internet, </a:t>
            </a:r>
            <a:r>
              <a:rPr lang="en-US" sz="1800" dirty="0" err="1">
                <a:effectLst/>
                <a:latin typeface="Times New Roman" panose="02020603050405020304" pitchFamily="18" charset="0"/>
                <a:ea typeface="Calibri" panose="020F0502020204030204" pitchFamily="34" charset="0"/>
              </a:rPr>
              <a:t>adalah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paradigma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teknologi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baru</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dipahami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sebagai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jaringan</a:t>
            </a:r>
            <a:r>
              <a:rPr lang="en-US" sz="1800" dirty="0">
                <a:effectLst/>
                <a:latin typeface="Times New Roman" panose="02020603050405020304" pitchFamily="18" charset="0"/>
                <a:ea typeface="Calibri" panose="020F0502020204030204" pitchFamily="34" charset="0"/>
              </a:rPr>
              <a:t> global Internet of Things, </a:t>
            </a:r>
            <a:r>
              <a:rPr lang="en-US" sz="1800" dirty="0" err="1">
                <a:effectLst/>
                <a:latin typeface="Times New Roman" panose="02020603050405020304" pitchFamily="18" charset="0"/>
                <a:ea typeface="Calibri" panose="020F0502020204030204" pitchFamily="34" charset="0"/>
              </a:rPr>
              <a:t>mesin</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perangkat</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berinteraksi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satu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sama</a:t>
            </a:r>
            <a:r>
              <a:rPr lang="en-US" sz="1800" dirty="0">
                <a:effectLst/>
                <a:latin typeface="Times New Roman" panose="02020603050405020304" pitchFamily="18" charset="0"/>
                <a:ea typeface="Calibri" panose="020F0502020204030204" pitchFamily="34" charset="0"/>
              </a:rPr>
              <a:t> lain. </a:t>
            </a:r>
            <a:r>
              <a:rPr lang="en-US" sz="1800" dirty="0" err="1">
                <a:effectLst/>
                <a:latin typeface="Times New Roman" panose="02020603050405020304" pitchFamily="18" charset="0"/>
                <a:ea typeface="Calibri" panose="020F0502020204030204" pitchFamily="34" charset="0"/>
              </a:rPr>
              <a:t>Diakui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sebagai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frekuensi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tinggi</a:t>
            </a:r>
            <a:r>
              <a:rPr lang="en-US" sz="1800" dirty="0">
                <a:effectLst/>
                <a:latin typeface="Times New Roman" panose="02020603050405020304" pitchFamily="18" charset="0"/>
                <a:ea typeface="Calibri" panose="020F0502020204030204" pitchFamily="34" charset="0"/>
              </a:rPr>
              <a:t> dan juga </a:t>
            </a:r>
            <a:r>
              <a:rPr lang="en-US" sz="1800" dirty="0" err="1">
                <a:effectLst/>
                <a:latin typeface="Times New Roman" panose="02020603050405020304" pitchFamily="18" charset="0"/>
                <a:ea typeface="Calibri" panose="020F0502020204030204" pitchFamily="34" charset="0"/>
              </a:rPr>
              <a:t>sebagai</a:t>
            </a:r>
            <a:r>
              <a:rPr lang="en-US" sz="1800" dirty="0">
                <a:effectLst/>
                <a:latin typeface="Times New Roman" panose="02020603050405020304" pitchFamily="18" charset="0"/>
                <a:ea typeface="Calibri" panose="020F0502020204030204" pitchFamily="34" charset="0"/>
              </a:rPr>
              <a:t> salah </a:t>
            </a:r>
            <a:r>
              <a:rPr lang="en-US" sz="1800" dirty="0" err="1">
                <a:effectLst/>
                <a:latin typeface="Times New Roman" panose="02020603050405020304" pitchFamily="18" charset="0"/>
                <a:ea typeface="Calibri" panose="020F0502020204030204" pitchFamily="34" charset="0"/>
              </a:rPr>
              <a:t>satu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bidang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terpenting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dari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teknologi</a:t>
            </a:r>
            <a:r>
              <a:rPr lang="en-US" sz="1800" dirty="0">
                <a:effectLst/>
                <a:latin typeface="Times New Roman" panose="02020603050405020304" pitchFamily="18" charset="0"/>
                <a:ea typeface="Calibri" panose="020F0502020204030204" pitchFamily="34" charset="0"/>
              </a:rPr>
              <a:t> masa </a:t>
            </a:r>
            <a:r>
              <a:rPr lang="en-US" sz="1800" dirty="0" err="1">
                <a:effectLst/>
                <a:latin typeface="Times New Roman" panose="02020603050405020304" pitchFamily="18" charset="0"/>
                <a:ea typeface="Calibri" panose="020F0502020204030204" pitchFamily="34" charset="0"/>
              </a:rPr>
              <a:t>depan</a:t>
            </a:r>
            <a:r>
              <a:rPr lang="en-US" sz="1800" dirty="0">
                <a:effectLst/>
                <a:latin typeface="Times New Roman" panose="02020603050405020304" pitchFamily="18" charset="0"/>
                <a:ea typeface="Calibri" panose="020F0502020204030204" pitchFamily="34" charset="0"/>
              </a:rPr>
              <a:t>, IoT </a:t>
            </a:r>
            <a:r>
              <a:rPr lang="en-US" sz="1800" dirty="0" err="1">
                <a:effectLst/>
                <a:latin typeface="Times New Roman" panose="02020603050405020304" pitchFamily="18" charset="0"/>
                <a:ea typeface="Calibri" panose="020F0502020204030204" pitchFamily="34" charset="0"/>
              </a:rPr>
              <a:t>mendapat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perhatian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luas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dari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berbagai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industri</a:t>
            </a:r>
            <a:r>
              <a:rPr lang="en-US" sz="1800" dirty="0">
                <a:effectLst/>
                <a:latin typeface="Times New Roman" panose="02020603050405020304" pitchFamily="18" charset="0"/>
                <a:ea typeface="Calibri" panose="020F0502020204030204" pitchFamily="34" charset="0"/>
              </a:rPr>
              <a:t>. Nilai </a:t>
            </a:r>
            <a:r>
              <a:rPr lang="en-US" sz="1800" dirty="0" err="1">
                <a:effectLst/>
                <a:latin typeface="Times New Roman" panose="02020603050405020304" pitchFamily="18" charset="0"/>
                <a:ea typeface="Calibri" panose="020F0502020204030204" pitchFamily="34" charset="0"/>
              </a:rPr>
              <a:t>sebenarnya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dari</a:t>
            </a:r>
            <a:r>
              <a:rPr lang="en-US" sz="1800" dirty="0">
                <a:effectLst/>
                <a:latin typeface="Times New Roman" panose="02020603050405020304" pitchFamily="18" charset="0"/>
                <a:ea typeface="Calibri" panose="020F0502020204030204" pitchFamily="34" charset="0"/>
              </a:rPr>
              <a:t> IoT </a:t>
            </a:r>
            <a:r>
              <a:rPr lang="en-US" sz="1800" dirty="0" err="1">
                <a:effectLst/>
                <a:latin typeface="Times New Roman" panose="02020603050405020304" pitchFamily="18" charset="0"/>
                <a:ea typeface="Calibri" panose="020F0502020204030204" pitchFamily="34" charset="0"/>
              </a:rPr>
              <a:t>perusahaan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diwujudkan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ketika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perangkat</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terhubung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berkomunikasi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satu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sama</a:t>
            </a:r>
            <a:r>
              <a:rPr lang="en-US" sz="1800" dirty="0">
                <a:effectLst/>
                <a:latin typeface="Times New Roman" panose="02020603050405020304" pitchFamily="18" charset="0"/>
                <a:ea typeface="Calibri" panose="020F0502020204030204" pitchFamily="34" charset="0"/>
              </a:rPr>
              <a:t> lain dan </a:t>
            </a:r>
            <a:r>
              <a:rPr lang="en-US" sz="1800" dirty="0" err="1">
                <a:effectLst/>
                <a:latin typeface="Times New Roman" panose="02020603050405020304" pitchFamily="18" charset="0"/>
                <a:ea typeface="Calibri" panose="020F0502020204030204" pitchFamily="34" charset="0"/>
              </a:rPr>
              <a:t>berintegrasi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sistem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inventaris</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dikelola</a:t>
            </a:r>
            <a:r>
              <a:rPr lang="en-US" sz="1800" dirty="0">
                <a:effectLst/>
                <a:latin typeface="Times New Roman" panose="02020603050405020304" pitchFamily="18" charset="0"/>
                <a:ea typeface="Calibri" panose="020F0502020204030204" pitchFamily="34" charset="0"/>
              </a:rPr>
              <a:t> vendor, </a:t>
            </a:r>
            <a:r>
              <a:rPr lang="en-US" sz="1800" dirty="0" err="1">
                <a:effectLst/>
                <a:latin typeface="Times New Roman" panose="02020603050405020304" pitchFamily="18" charset="0"/>
                <a:ea typeface="Calibri" panose="020F0502020204030204" pitchFamily="34" charset="0"/>
              </a:rPr>
              <a:t>sistem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dukungan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pelanggan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aplikasi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intelijen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bisnis</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analitik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bisnis</a:t>
            </a:r>
            <a:r>
              <a:rPr lang="en-US" sz="1800" dirty="0">
                <a:effectLst/>
                <a:latin typeface="Times New Roman" panose="02020603050405020304" pitchFamily="18" charset="0"/>
                <a:ea typeface="Calibri" panose="020F0502020204030204" pitchFamily="34" charset="0"/>
              </a:rPr>
              <a:t>.</a:t>
            </a:r>
            <a:endParaRPr lang="en-ID" dirty="0"/>
          </a:p>
        </p:txBody>
      </p:sp>
      <p:pic>
        <p:nvPicPr>
          <p:cNvPr id="2052" name="Picture 4" descr="Summary of PSTI Internet of Things GANJIL 2021/2022">
            <a:extLst>
              <a:ext uri="{FF2B5EF4-FFF2-40B4-BE49-F238E27FC236}">
                <a16:creationId xmlns:a16="http://schemas.microsoft.com/office/drawing/2014/main" id="{5DB7E6FA-59BB-4202-BE52-3A0E75A34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459" y="1230385"/>
            <a:ext cx="3999631" cy="353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784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044907-C1B6-4FFE-A9B2-25EFCDAE5156}"/>
              </a:ext>
            </a:extLst>
          </p:cNvPr>
          <p:cNvSpPr>
            <a:spLocks noGrp="1"/>
          </p:cNvSpPr>
          <p:nvPr>
            <p:ph idx="1"/>
          </p:nvPr>
        </p:nvSpPr>
        <p:spPr>
          <a:xfrm>
            <a:off x="1141412" y="449179"/>
            <a:ext cx="9905999" cy="5342022"/>
          </a:xfrm>
        </p:spPr>
        <p:txBody>
          <a:bodyPr/>
          <a:lstStyle/>
          <a:p>
            <a:pPr marL="0" indent="0">
              <a:buNone/>
            </a:pPr>
            <a:r>
              <a:rPr lang="en-ID" dirty="0"/>
              <a:t>IoT </a:t>
            </a:r>
            <a:r>
              <a:rPr lang="en-ID" dirty="0" err="1"/>
              <a:t>merupakan</a:t>
            </a:r>
            <a:r>
              <a:rPr lang="en-ID" dirty="0"/>
              <a:t> </a:t>
            </a:r>
            <a:r>
              <a:rPr lang="en-ID" dirty="0" err="1"/>
              <a:t>segala</a:t>
            </a:r>
            <a:r>
              <a:rPr lang="en-ID" dirty="0"/>
              <a:t> </a:t>
            </a:r>
            <a:r>
              <a:rPr lang="en-ID" dirty="0" err="1"/>
              <a:t>aktifitas</a:t>
            </a:r>
            <a:r>
              <a:rPr lang="en-ID" dirty="0"/>
              <a:t> yang </a:t>
            </a:r>
            <a:r>
              <a:rPr lang="en-ID" dirty="0" err="1"/>
              <a:t>pelakunya</a:t>
            </a:r>
            <a:r>
              <a:rPr lang="en-ID" dirty="0"/>
              <a:t> </a:t>
            </a:r>
            <a:r>
              <a:rPr lang="en-ID" dirty="0" err="1"/>
              <a:t>saling</a:t>
            </a:r>
            <a:r>
              <a:rPr lang="en-ID" dirty="0"/>
              <a:t> </a:t>
            </a:r>
            <a:r>
              <a:rPr lang="en-ID" dirty="0" err="1"/>
              <a:t>berinteraksi</a:t>
            </a:r>
            <a:r>
              <a:rPr lang="en-ID" dirty="0"/>
              <a:t> dan  </a:t>
            </a:r>
            <a:r>
              <a:rPr lang="en-ID" dirty="0" err="1"/>
              <a:t>dapat</a:t>
            </a:r>
            <a:r>
              <a:rPr lang="en-ID" dirty="0"/>
              <a:t> </a:t>
            </a:r>
            <a:r>
              <a:rPr lang="en-ID" dirty="0" err="1"/>
              <a:t>menanfaatkan</a:t>
            </a:r>
            <a:r>
              <a:rPr lang="en-ID" dirty="0"/>
              <a:t> internet. </a:t>
            </a:r>
            <a:r>
              <a:rPr lang="en-ID" dirty="0" err="1"/>
              <a:t>Dalam</a:t>
            </a:r>
            <a:r>
              <a:rPr lang="en-ID" dirty="0"/>
              <a:t> </a:t>
            </a:r>
            <a:r>
              <a:rPr lang="en-ID" dirty="0" err="1"/>
              <a:t>penggunaannya</a:t>
            </a:r>
            <a:r>
              <a:rPr lang="en-ID" dirty="0"/>
              <a:t> IoT </a:t>
            </a:r>
            <a:r>
              <a:rPr lang="en-ID" dirty="0" err="1"/>
              <a:t>bisa</a:t>
            </a:r>
            <a:r>
              <a:rPr lang="en-ID" dirty="0"/>
              <a:t> </a:t>
            </a:r>
            <a:r>
              <a:rPr lang="en-ID" dirty="0" err="1"/>
              <a:t>kita</a:t>
            </a:r>
            <a:r>
              <a:rPr lang="en-ID" dirty="0"/>
              <a:t> </a:t>
            </a:r>
            <a:r>
              <a:rPr lang="en-ID" dirty="0" err="1"/>
              <a:t>temui</a:t>
            </a:r>
            <a:r>
              <a:rPr lang="en-ID" dirty="0"/>
              <a:t> </a:t>
            </a:r>
            <a:r>
              <a:rPr lang="en-ID" dirty="0" err="1"/>
              <a:t>dalam</a:t>
            </a:r>
            <a:r>
              <a:rPr lang="en-ID" dirty="0"/>
              <a:t> </a:t>
            </a:r>
            <a:r>
              <a:rPr lang="en-ID" dirty="0" err="1"/>
              <a:t>akitifitas</a:t>
            </a:r>
            <a:r>
              <a:rPr lang="en-ID" dirty="0"/>
              <a:t> </a:t>
            </a:r>
            <a:r>
              <a:rPr lang="en-ID" dirty="0" err="1"/>
              <a:t>sehari-hari</a:t>
            </a:r>
            <a:r>
              <a:rPr lang="en-ID" dirty="0"/>
              <a:t>, </a:t>
            </a:r>
            <a:r>
              <a:rPr lang="en-ID" dirty="0" err="1"/>
              <a:t>contohnya</a:t>
            </a:r>
            <a:r>
              <a:rPr lang="en-ID" dirty="0"/>
              <a:t> </a:t>
            </a:r>
            <a:r>
              <a:rPr lang="en-ID" dirty="0" err="1"/>
              <a:t>transportasi</a:t>
            </a:r>
            <a:r>
              <a:rPr lang="en-ID" dirty="0"/>
              <a:t>, e-commerce, </a:t>
            </a:r>
            <a:r>
              <a:rPr lang="en-ID" dirty="0" err="1"/>
              <a:t>pemesanan</a:t>
            </a:r>
            <a:r>
              <a:rPr lang="en-ID" dirty="0"/>
              <a:t> </a:t>
            </a:r>
            <a:r>
              <a:rPr lang="en-ID" dirty="0" err="1"/>
              <a:t>tiket</a:t>
            </a:r>
            <a:r>
              <a:rPr lang="en-ID" dirty="0"/>
              <a:t> </a:t>
            </a:r>
            <a:r>
              <a:rPr lang="en-ID" dirty="0" err="1"/>
              <a:t>secara</a:t>
            </a:r>
            <a:r>
              <a:rPr lang="en-ID" dirty="0"/>
              <a:t> online </a:t>
            </a:r>
            <a:r>
              <a:rPr lang="en-ID" dirty="0" err="1"/>
              <a:t>dll</a:t>
            </a:r>
            <a:r>
              <a:rPr lang="en-ID" dirty="0"/>
              <a:t>. </a:t>
            </a:r>
            <a:r>
              <a:rPr lang="en-ID" dirty="0" err="1"/>
              <a:t>bahkan</a:t>
            </a:r>
            <a:r>
              <a:rPr lang="en-ID" dirty="0"/>
              <a:t> </a:t>
            </a:r>
            <a:r>
              <a:rPr lang="en-ID" dirty="0" err="1"/>
              <a:t>sampai</a:t>
            </a:r>
            <a:r>
              <a:rPr lang="en-ID" dirty="0"/>
              <a:t> </a:t>
            </a:r>
            <a:r>
              <a:rPr lang="en-ID" dirty="0" err="1"/>
              <a:t>alat-alat</a:t>
            </a:r>
            <a:r>
              <a:rPr lang="en-ID" dirty="0"/>
              <a:t> </a:t>
            </a:r>
            <a:r>
              <a:rPr lang="en-ID" dirty="0" err="1"/>
              <a:t>untuk</a:t>
            </a:r>
            <a:r>
              <a:rPr lang="en-ID" dirty="0"/>
              <a:t> </a:t>
            </a:r>
            <a:r>
              <a:rPr lang="en-ID" dirty="0" err="1"/>
              <a:t>membantu</a:t>
            </a:r>
            <a:r>
              <a:rPr lang="en-ID" dirty="0"/>
              <a:t> </a:t>
            </a:r>
            <a:r>
              <a:rPr lang="en-ID" dirty="0" err="1"/>
              <a:t>dibidang</a:t>
            </a:r>
            <a:r>
              <a:rPr lang="en-ID" dirty="0"/>
              <a:t> </a:t>
            </a:r>
            <a:r>
              <a:rPr lang="en-ID" dirty="0" err="1"/>
              <a:t>tertentu</a:t>
            </a:r>
            <a:r>
              <a:rPr lang="en-ID" dirty="0"/>
              <a:t> </a:t>
            </a:r>
            <a:r>
              <a:rPr lang="en-ID" dirty="0" err="1"/>
              <a:t>seperti</a:t>
            </a:r>
            <a:r>
              <a:rPr lang="en-ID" dirty="0"/>
              <a:t> remote temperature sensor, GPS tracking, and </a:t>
            </a:r>
            <a:r>
              <a:rPr lang="en-ID" dirty="0" err="1"/>
              <a:t>sebagainya</a:t>
            </a:r>
            <a:r>
              <a:rPr lang="en-ID" dirty="0"/>
              <a:t> yang </a:t>
            </a:r>
            <a:r>
              <a:rPr lang="en-ID" dirty="0" err="1"/>
              <a:t>menggunakan</a:t>
            </a:r>
            <a:r>
              <a:rPr lang="en-ID" dirty="0"/>
              <a:t> internet </a:t>
            </a:r>
            <a:r>
              <a:rPr lang="en-ID" dirty="0" err="1"/>
              <a:t>atau</a:t>
            </a:r>
            <a:r>
              <a:rPr lang="en-ID" dirty="0"/>
              <a:t> </a:t>
            </a:r>
            <a:r>
              <a:rPr lang="en-ID" dirty="0" err="1"/>
              <a:t>jaringan</a:t>
            </a:r>
            <a:r>
              <a:rPr lang="en-ID" dirty="0"/>
              <a:t> </a:t>
            </a:r>
            <a:r>
              <a:rPr lang="en-ID" dirty="0" err="1"/>
              <a:t>sebagai</a:t>
            </a:r>
            <a:r>
              <a:rPr lang="en-ID" dirty="0"/>
              <a:t> media </a:t>
            </a:r>
            <a:r>
              <a:rPr lang="en-ID" dirty="0" err="1"/>
              <a:t>untuk</a:t>
            </a:r>
            <a:r>
              <a:rPr lang="en-ID" dirty="0"/>
              <a:t> </a:t>
            </a:r>
            <a:r>
              <a:rPr lang="en-ID" dirty="0" err="1"/>
              <a:t>melakukannya</a:t>
            </a:r>
            <a:r>
              <a:rPr lang="en-ID" dirty="0"/>
              <a:t>. </a:t>
            </a:r>
            <a:r>
              <a:rPr lang="en-ID" dirty="0" err="1"/>
              <a:t>Dengan</a:t>
            </a:r>
            <a:r>
              <a:rPr lang="en-ID" dirty="0"/>
              <a:t> </a:t>
            </a:r>
            <a:r>
              <a:rPr lang="en-ID" dirty="0" err="1"/>
              <a:t>banyaknya</a:t>
            </a:r>
            <a:r>
              <a:rPr lang="en-ID" dirty="0"/>
              <a:t> </a:t>
            </a:r>
            <a:r>
              <a:rPr lang="en-ID" dirty="0" err="1"/>
              <a:t>manfaat</a:t>
            </a:r>
            <a:r>
              <a:rPr lang="en-ID" dirty="0"/>
              <a:t> </a:t>
            </a:r>
            <a:r>
              <a:rPr lang="en-ID" dirty="0" err="1"/>
              <a:t>dari</a:t>
            </a:r>
            <a:r>
              <a:rPr lang="en-ID" dirty="0"/>
              <a:t> Internet of Things </a:t>
            </a:r>
            <a:r>
              <a:rPr lang="en-ID" dirty="0" err="1"/>
              <a:t>maka</a:t>
            </a:r>
            <a:r>
              <a:rPr lang="en-ID" dirty="0"/>
              <a:t> </a:t>
            </a:r>
            <a:r>
              <a:rPr lang="en-ID" dirty="0" err="1"/>
              <a:t>membuat</a:t>
            </a:r>
            <a:r>
              <a:rPr lang="en-ID" dirty="0"/>
              <a:t> </a:t>
            </a:r>
            <a:r>
              <a:rPr lang="en-ID" dirty="0" err="1"/>
              <a:t>segala</a:t>
            </a:r>
            <a:r>
              <a:rPr lang="en-ID" dirty="0"/>
              <a:t> </a:t>
            </a:r>
            <a:r>
              <a:rPr lang="en-ID" dirty="0" err="1"/>
              <a:t>sesuatu</a:t>
            </a:r>
            <a:r>
              <a:rPr lang="en-ID" dirty="0"/>
              <a:t> </a:t>
            </a:r>
            <a:r>
              <a:rPr lang="en-ID" dirty="0" err="1"/>
              <a:t>nya</a:t>
            </a:r>
            <a:r>
              <a:rPr lang="en-ID" dirty="0"/>
              <a:t> </a:t>
            </a:r>
            <a:r>
              <a:rPr lang="en-ID" dirty="0" err="1"/>
              <a:t>lebih</a:t>
            </a:r>
            <a:r>
              <a:rPr lang="en-ID" dirty="0"/>
              <a:t> </a:t>
            </a:r>
            <a:r>
              <a:rPr lang="en-ID" dirty="0" err="1"/>
              <a:t>mudah</a:t>
            </a:r>
            <a:r>
              <a:rPr lang="en-ID" dirty="0"/>
              <a:t>,  </a:t>
            </a:r>
            <a:r>
              <a:rPr lang="en-ID" dirty="0" err="1"/>
              <a:t>dalam</a:t>
            </a:r>
            <a:r>
              <a:rPr lang="en-ID" dirty="0"/>
              <a:t> </a:t>
            </a:r>
            <a:r>
              <a:rPr lang="en-ID" dirty="0" err="1"/>
              <a:t>bidang</a:t>
            </a:r>
            <a:r>
              <a:rPr lang="en-ID" dirty="0"/>
              <a:t> </a:t>
            </a:r>
            <a:r>
              <a:rPr lang="en-ID" dirty="0" err="1"/>
              <a:t>pendidikan</a:t>
            </a:r>
            <a:r>
              <a:rPr lang="en-ID" dirty="0"/>
              <a:t>   IoT  sangat  </a:t>
            </a:r>
            <a:r>
              <a:rPr lang="en-ID" dirty="0" err="1"/>
              <a:t>diperlukan</a:t>
            </a:r>
            <a:r>
              <a:rPr lang="en-ID" dirty="0"/>
              <a:t>  </a:t>
            </a:r>
            <a:r>
              <a:rPr lang="en-ID" dirty="0" err="1"/>
              <a:t>untuk</a:t>
            </a:r>
            <a:r>
              <a:rPr lang="en-ID" dirty="0"/>
              <a:t>  </a:t>
            </a:r>
            <a:r>
              <a:rPr lang="en-ID" dirty="0" err="1"/>
              <a:t>melakukan</a:t>
            </a:r>
            <a:r>
              <a:rPr lang="en-ID" dirty="0"/>
              <a:t>   </a:t>
            </a:r>
            <a:r>
              <a:rPr lang="en-ID" dirty="0" err="1"/>
              <a:t>segala</a:t>
            </a:r>
            <a:r>
              <a:rPr lang="en-ID" dirty="0"/>
              <a:t>  </a:t>
            </a:r>
            <a:r>
              <a:rPr lang="en-ID" dirty="0" err="1"/>
              <a:t>aktifitas</a:t>
            </a:r>
            <a:r>
              <a:rPr lang="en-ID" dirty="0"/>
              <a:t>  </a:t>
            </a:r>
            <a:r>
              <a:rPr lang="en-ID" dirty="0" err="1"/>
              <a:t>dengan</a:t>
            </a:r>
            <a:r>
              <a:rPr lang="en-ID" dirty="0"/>
              <a:t> </a:t>
            </a:r>
            <a:r>
              <a:rPr lang="en-ID" dirty="0" err="1"/>
              <a:t>menggunakan</a:t>
            </a:r>
            <a:r>
              <a:rPr lang="en-ID" dirty="0"/>
              <a:t> </a:t>
            </a:r>
            <a:r>
              <a:rPr lang="en-ID" dirty="0" err="1"/>
              <a:t>sistem</a:t>
            </a:r>
            <a:r>
              <a:rPr lang="en-ID" dirty="0"/>
              <a:t> dan </a:t>
            </a:r>
            <a:r>
              <a:rPr lang="en-ID" dirty="0" err="1"/>
              <a:t>tertata</a:t>
            </a:r>
            <a:r>
              <a:rPr lang="en-ID" dirty="0"/>
              <a:t> </a:t>
            </a:r>
            <a:r>
              <a:rPr lang="en-ID" dirty="0" err="1"/>
              <a:t>serta</a:t>
            </a:r>
            <a:r>
              <a:rPr lang="en-ID" dirty="0"/>
              <a:t> </a:t>
            </a:r>
            <a:r>
              <a:rPr lang="en-ID" dirty="0" err="1"/>
              <a:t>sistem</a:t>
            </a:r>
            <a:r>
              <a:rPr lang="en-ID" dirty="0"/>
              <a:t> </a:t>
            </a:r>
            <a:r>
              <a:rPr lang="en-ID" dirty="0" err="1"/>
              <a:t>pengarsipan</a:t>
            </a:r>
            <a:r>
              <a:rPr lang="en-ID" dirty="0"/>
              <a:t> yang </a:t>
            </a:r>
            <a:r>
              <a:rPr lang="en-ID" dirty="0" err="1"/>
              <a:t>tepat</a:t>
            </a:r>
            <a:r>
              <a:rPr lang="en-ID" dirty="0"/>
              <a:t> </a:t>
            </a:r>
          </a:p>
        </p:txBody>
      </p:sp>
    </p:spTree>
    <p:extLst>
      <p:ext uri="{BB962C8B-B14F-4D97-AF65-F5344CB8AC3E}">
        <p14:creationId xmlns:p14="http://schemas.microsoft.com/office/powerpoint/2010/main" val="3148007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AB780-166A-435D-8714-9A6877146EF6}"/>
              </a:ext>
            </a:extLst>
          </p:cNvPr>
          <p:cNvSpPr>
            <a:spLocks noGrp="1"/>
          </p:cNvSpPr>
          <p:nvPr>
            <p:ph idx="1"/>
          </p:nvPr>
        </p:nvSpPr>
        <p:spPr>
          <a:xfrm>
            <a:off x="1141412" y="641684"/>
            <a:ext cx="9905999" cy="5149517"/>
          </a:xfrm>
        </p:spPr>
        <p: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ESP32</a:t>
            </a:r>
            <a:endParaRPr lang="en-ID"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rPr>
              <a:t>ESP32  </a:t>
            </a:r>
            <a:r>
              <a:rPr lang="en-US" sz="1800" dirty="0" err="1">
                <a:effectLst/>
                <a:latin typeface="Times New Roman" panose="02020603050405020304" pitchFamily="18" charset="0"/>
                <a:ea typeface="Calibri" panose="020F0502020204030204" pitchFamily="34" charset="0"/>
              </a:rPr>
              <a:t>dikenalkan</a:t>
            </a:r>
            <a:r>
              <a:rPr lang="en-US" sz="1800" dirty="0">
                <a:effectLst/>
                <a:latin typeface="Times New Roman" panose="02020603050405020304" pitchFamily="18" charset="0"/>
                <a:ea typeface="Calibri" panose="020F0502020204030204" pitchFamily="34" charset="0"/>
              </a:rPr>
              <a:t>   oleh  </a:t>
            </a:r>
            <a:r>
              <a:rPr lang="en-US" sz="1800" dirty="0" err="1">
                <a:effectLst/>
                <a:latin typeface="Times New Roman" panose="02020603050405020304" pitchFamily="18" charset="0"/>
                <a:ea typeface="Calibri" panose="020F0502020204030204" pitchFamily="34" charset="0"/>
              </a:rPr>
              <a:t>Espressif</a:t>
            </a:r>
            <a:r>
              <a:rPr lang="en-US" sz="1800" dirty="0">
                <a:effectLst/>
                <a:latin typeface="Times New Roman" panose="02020603050405020304" pitchFamily="18" charset="0"/>
                <a:ea typeface="Calibri" panose="020F0502020204030204" pitchFamily="34" charset="0"/>
              </a:rPr>
              <a:t> System  yang  </a:t>
            </a:r>
            <a:r>
              <a:rPr lang="en-US" sz="1800" dirty="0" err="1">
                <a:effectLst/>
                <a:latin typeface="Times New Roman" panose="02020603050405020304" pitchFamily="18" charset="0"/>
                <a:ea typeface="Calibri" panose="020F0502020204030204" pitchFamily="34" charset="0"/>
              </a:rPr>
              <a:t>merupakan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penerus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dari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mikrokontroler</a:t>
            </a:r>
            <a:r>
              <a:rPr lang="en-US" sz="1800" dirty="0">
                <a:effectLst/>
                <a:latin typeface="Times New Roman" panose="02020603050405020304" pitchFamily="18" charset="0"/>
                <a:ea typeface="Calibri" panose="020F0502020204030204" pitchFamily="34" charset="0"/>
              </a:rPr>
              <a:t>  ESP8266. </a:t>
            </a:r>
            <a:r>
              <a:rPr lang="en-US" sz="1800" dirty="0" err="1">
                <a:effectLst/>
                <a:latin typeface="Times New Roman" panose="02020603050405020304" pitchFamily="18" charset="0"/>
                <a:ea typeface="Calibri" panose="020F0502020204030204" pitchFamily="34" charset="0"/>
              </a:rPr>
              <a:t>Mikrokontroler</a:t>
            </a:r>
            <a:r>
              <a:rPr lang="en-US" sz="1800" dirty="0">
                <a:effectLst/>
                <a:latin typeface="Times New Roman" panose="02020603050405020304" pitchFamily="18" charset="0"/>
                <a:ea typeface="Calibri" panose="020F0502020204030204" pitchFamily="34" charset="0"/>
              </a:rPr>
              <a:t> ESP32 </a:t>
            </a:r>
            <a:r>
              <a:rPr lang="en-US" sz="1800" dirty="0" err="1">
                <a:effectLst/>
                <a:latin typeface="Times New Roman" panose="02020603050405020304" pitchFamily="18" charset="0"/>
                <a:ea typeface="Calibri" panose="020F0502020204030204" pitchFamily="34" charset="0"/>
              </a:rPr>
              <a:t>memiliki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keunggulan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yaitu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sistem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berbiaya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rendah</a:t>
            </a:r>
            <a:r>
              <a:rPr lang="en-US" sz="1800" dirty="0">
                <a:effectLst/>
                <a:latin typeface="Times New Roman" panose="02020603050405020304" pitchFamily="18" charset="0"/>
                <a:ea typeface="Calibri" panose="020F0502020204030204" pitchFamily="34" charset="0"/>
              </a:rPr>
              <a:t>,  dan juga  </a:t>
            </a:r>
            <a:r>
              <a:rPr lang="en-US" sz="1800" dirty="0" err="1">
                <a:effectLst/>
                <a:latin typeface="Times New Roman" panose="02020603050405020304" pitchFamily="18" charset="0"/>
                <a:ea typeface="Calibri" panose="020F0502020204030204" pitchFamily="34" charset="0"/>
              </a:rPr>
              <a:t>berdaya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rendah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modul</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WiFi</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terintegrasi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chip </a:t>
            </a:r>
            <a:r>
              <a:rPr lang="en-US" sz="1800" dirty="0" err="1">
                <a:effectLst/>
                <a:latin typeface="Times New Roman" panose="02020603050405020304" pitchFamily="18" charset="0"/>
                <a:ea typeface="Calibri" panose="020F0502020204030204" pitchFamily="34" charset="0"/>
              </a:rPr>
              <a:t>mikrokontroler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serta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memiliki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bluetooth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mode </a:t>
            </a:r>
            <a:r>
              <a:rPr lang="en-US" sz="1800" dirty="0" err="1">
                <a:effectLst/>
                <a:latin typeface="Times New Roman" panose="02020603050405020304" pitchFamily="18" charset="0"/>
                <a:ea typeface="Calibri" panose="020F0502020204030204" pitchFamily="34" charset="0"/>
              </a:rPr>
              <a:t>ganda</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fitur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hemat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menjadikannya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lebih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fleksibel</a:t>
            </a:r>
            <a:r>
              <a:rPr lang="en-US" sz="1800" dirty="0">
                <a:effectLst/>
                <a:latin typeface="Times New Roman" panose="02020603050405020304" pitchFamily="18" charset="0"/>
                <a:ea typeface="Calibri" panose="020F0502020204030204" pitchFamily="34" charset="0"/>
              </a:rPr>
              <a:t>.  ESP32  </a:t>
            </a:r>
            <a:r>
              <a:rPr lang="en-US" sz="1800" dirty="0" err="1">
                <a:effectLst/>
                <a:latin typeface="Times New Roman" panose="02020603050405020304" pitchFamily="18" charset="0"/>
                <a:ea typeface="Calibri" panose="020F0502020204030204" pitchFamily="34" charset="0"/>
              </a:rPr>
              <a:t>kompatibel</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perangkat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seluler</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aplikasi</a:t>
            </a:r>
            <a:r>
              <a:rPr lang="en-US" sz="1800" dirty="0">
                <a:effectLst/>
                <a:latin typeface="Times New Roman" panose="02020603050405020304" pitchFamily="18" charset="0"/>
                <a:ea typeface="Calibri" panose="020F0502020204030204" pitchFamily="34" charset="0"/>
              </a:rPr>
              <a:t>  IoT (Internet  of Things).  </a:t>
            </a:r>
            <a:r>
              <a:rPr lang="en-US" sz="1800" dirty="0" err="1">
                <a:effectLst/>
                <a:latin typeface="Times New Roman" panose="02020603050405020304" pitchFamily="18" charset="0"/>
                <a:ea typeface="Calibri" panose="020F0502020204030204" pitchFamily="34" charset="0"/>
              </a:rPr>
              <a:t>Mikrokontroler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digunakan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sebagai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sistem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mandiri</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lengkap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atau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dioperasikan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sebagai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perangkat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mikrokontroler</a:t>
            </a:r>
            <a:r>
              <a:rPr lang="en-US" sz="1800" dirty="0">
                <a:effectLst/>
                <a:latin typeface="Times New Roman" panose="02020603050405020304" pitchFamily="18" charset="0"/>
                <a:ea typeface="Calibri" panose="020F0502020204030204" pitchFamily="34" charset="0"/>
              </a:rPr>
              <a:t>  host.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4" name="Picture 2" descr="Mikrokontroler ESP32 - UNIVERSITAS RAHARJA">
            <a:extLst>
              <a:ext uri="{FF2B5EF4-FFF2-40B4-BE49-F238E27FC236}">
                <a16:creationId xmlns:a16="http://schemas.microsoft.com/office/drawing/2014/main" id="{99E3CC37-80E3-4DD8-8B88-B255CB6EA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028" y="4082172"/>
            <a:ext cx="3003610" cy="213414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SP32 – Himpunan Mahasiswa Teknik Komputer">
            <a:extLst>
              <a:ext uri="{FF2B5EF4-FFF2-40B4-BE49-F238E27FC236}">
                <a16:creationId xmlns:a16="http://schemas.microsoft.com/office/drawing/2014/main" id="{A420E9EF-AABE-4B02-865A-F57D11F5C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4778" y="3666226"/>
            <a:ext cx="5717374" cy="280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067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AB780-166A-435D-8714-9A6877146EF6}"/>
              </a:ext>
            </a:extLst>
          </p:cNvPr>
          <p:cNvSpPr>
            <a:spLocks noGrp="1"/>
          </p:cNvSpPr>
          <p:nvPr>
            <p:ph idx="1"/>
          </p:nvPr>
        </p:nvSpPr>
        <p:spPr>
          <a:xfrm>
            <a:off x="1141412" y="641684"/>
            <a:ext cx="9905999" cy="5149517"/>
          </a:xfrm>
        </p:spPr>
        <p:txBody>
          <a:bodyPr/>
          <a:lstStyle/>
          <a:p>
            <a:r>
              <a:rPr lang="en-US" sz="1800" b="1" dirty="0">
                <a:latin typeface="Times New Roman" panose="02020603050405020304" pitchFamily="18" charset="0"/>
                <a:ea typeface="Calibri" panose="020F0502020204030204" pitchFamily="34" charset="0"/>
                <a:cs typeface="Times New Roman" panose="02020603050405020304" pitchFamily="18" charset="0"/>
              </a:rPr>
              <a:t>MQTT</a:t>
            </a:r>
            <a:endParaRPr lang="en-ID"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rPr>
              <a:t>Message Queue Telemetry Transport (MQTT) </a:t>
            </a:r>
            <a:r>
              <a:rPr lang="en-US" sz="1800" dirty="0" err="1">
                <a:effectLst/>
                <a:latin typeface="Times New Roman" panose="02020603050405020304" pitchFamily="18" charset="0"/>
                <a:ea typeface="Calibri" panose="020F0502020204030204" pitchFamily="34" charset="0"/>
              </a:rPr>
              <a:t>adalah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sebuah</a:t>
            </a:r>
            <a:r>
              <a:rPr lang="en-US" sz="1800" dirty="0">
                <a:effectLst/>
                <a:latin typeface="Times New Roman" panose="02020603050405020304" pitchFamily="18" charset="0"/>
                <a:ea typeface="Calibri" panose="020F0502020204030204" pitchFamily="34" charset="0"/>
              </a:rPr>
              <a:t> protocol </a:t>
            </a:r>
            <a:r>
              <a:rPr lang="en-US" sz="1800" dirty="0" err="1">
                <a:effectLst/>
                <a:latin typeface="Times New Roman" panose="02020603050405020304" pitchFamily="18" charset="0"/>
                <a:ea typeface="Calibri" panose="020F0502020204030204" pitchFamily="34" charset="0"/>
              </a:rPr>
              <a:t>komunikasi</a:t>
            </a:r>
            <a:r>
              <a:rPr lang="en-US" sz="1800" dirty="0">
                <a:effectLst/>
                <a:latin typeface="Times New Roman" panose="02020603050405020304" pitchFamily="18" charset="0"/>
                <a:ea typeface="Calibri" panose="020F0502020204030204" pitchFamily="34" charset="0"/>
              </a:rPr>
              <a:t> data M2M (Machine to Machine) yang </a:t>
            </a:r>
            <a:r>
              <a:rPr lang="en-US" sz="1800" dirty="0" err="1">
                <a:effectLst/>
                <a:latin typeface="Times New Roman" panose="02020603050405020304" pitchFamily="18" charset="0"/>
                <a:ea typeface="Calibri" panose="020F0502020204030204" pitchFamily="34" charset="0"/>
              </a:rPr>
              <a:t>berada</a:t>
            </a:r>
            <a:r>
              <a:rPr lang="en-US" sz="1800" dirty="0">
                <a:effectLst/>
                <a:latin typeface="Times New Roman" panose="02020603050405020304" pitchFamily="18" charset="0"/>
                <a:ea typeface="Calibri" panose="020F0502020204030204" pitchFamily="34" charset="0"/>
              </a:rPr>
              <a:t> pada layer </a:t>
            </a:r>
            <a:r>
              <a:rPr lang="en-US" sz="1800" dirty="0" err="1">
                <a:effectLst/>
                <a:latin typeface="Times New Roman" panose="02020603050405020304" pitchFamily="18" charset="0"/>
                <a:ea typeface="Calibri" panose="020F0502020204030204" pitchFamily="34" charset="0"/>
              </a:rPr>
              <a:t>aplikasi</a:t>
            </a:r>
            <a:r>
              <a:rPr lang="en-US" sz="1800" dirty="0">
                <a:effectLst/>
                <a:latin typeface="Times New Roman" panose="02020603050405020304" pitchFamily="18" charset="0"/>
                <a:ea typeface="Calibri" panose="020F0502020204030204" pitchFamily="34" charset="0"/>
              </a:rPr>
              <a:t>. MQTT </a:t>
            </a:r>
            <a:r>
              <a:rPr lang="en-US" sz="1800" dirty="0" err="1">
                <a:effectLst/>
                <a:latin typeface="Times New Roman" panose="02020603050405020304" pitchFamily="18" charset="0"/>
                <a:ea typeface="Calibri" panose="020F0502020204030204" pitchFamily="34" charset="0"/>
              </a:rPr>
              <a:t>bersifat</a:t>
            </a:r>
            <a:r>
              <a:rPr lang="en-US" sz="1800" dirty="0">
                <a:effectLst/>
                <a:latin typeface="Times New Roman" panose="02020603050405020304" pitchFamily="18" charset="0"/>
                <a:ea typeface="Calibri" panose="020F0502020204030204" pitchFamily="34" charset="0"/>
              </a:rPr>
              <a:t> lightweight message </a:t>
            </a:r>
            <a:r>
              <a:rPr lang="en-US" sz="1800" dirty="0" err="1">
                <a:effectLst/>
                <a:latin typeface="Times New Roman" panose="02020603050405020304" pitchFamily="18" charset="0"/>
                <a:ea typeface="Calibri" panose="020F0502020204030204" pitchFamily="34" charset="0"/>
              </a:rPr>
              <a:t>artinya</a:t>
            </a:r>
            <a:r>
              <a:rPr lang="en-US" sz="1800" dirty="0">
                <a:effectLst/>
                <a:latin typeface="Times New Roman" panose="02020603050405020304" pitchFamily="18" charset="0"/>
                <a:ea typeface="Calibri" panose="020F0502020204030204" pitchFamily="34" charset="0"/>
              </a:rPr>
              <a:t> MQTT </a:t>
            </a:r>
            <a:r>
              <a:rPr lang="en-US" sz="1800" dirty="0" err="1">
                <a:effectLst/>
                <a:latin typeface="Times New Roman" panose="02020603050405020304" pitchFamily="18" charset="0"/>
                <a:ea typeface="Calibri" panose="020F0502020204030204" pitchFamily="34" charset="0"/>
              </a:rPr>
              <a:t>berkomunikasi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mengirimkan</a:t>
            </a:r>
            <a:r>
              <a:rPr lang="en-US" sz="1800" dirty="0">
                <a:effectLst/>
                <a:latin typeface="Times New Roman" panose="02020603050405020304" pitchFamily="18" charset="0"/>
                <a:ea typeface="Calibri" panose="020F0502020204030204" pitchFamily="34" charset="0"/>
              </a:rPr>
              <a:t> data </a:t>
            </a:r>
            <a:r>
              <a:rPr lang="en-US" sz="1800" dirty="0" err="1">
                <a:effectLst/>
                <a:latin typeface="Times New Roman" panose="02020603050405020304" pitchFamily="18" charset="0"/>
                <a:ea typeface="Calibri" panose="020F0502020204030204" pitchFamily="34" charset="0"/>
              </a:rPr>
              <a:t>pesan</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memiliki</a:t>
            </a:r>
            <a:r>
              <a:rPr lang="en-US" sz="1800" dirty="0">
                <a:effectLst/>
                <a:latin typeface="Times New Roman" panose="02020603050405020304" pitchFamily="18" charset="0"/>
                <a:ea typeface="Calibri" panose="020F0502020204030204" pitchFamily="34" charset="0"/>
              </a:rPr>
              <a:t> header </a:t>
            </a:r>
            <a:r>
              <a:rPr lang="en-US" sz="1800" dirty="0" err="1">
                <a:effectLst/>
                <a:latin typeface="Times New Roman" panose="02020603050405020304" pitchFamily="18" charset="0"/>
                <a:ea typeface="Calibri" panose="020F0502020204030204" pitchFamily="34" charset="0"/>
              </a:rPr>
              <a:t>berukuran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kecil</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yaitu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hanya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sebesar</a:t>
            </a:r>
            <a:r>
              <a:rPr lang="en-US" sz="1800" dirty="0">
                <a:effectLst/>
                <a:latin typeface="Times New Roman" panose="02020603050405020304" pitchFamily="18" charset="0"/>
                <a:ea typeface="Calibri" panose="020F0502020204030204" pitchFamily="34" charset="0"/>
              </a:rPr>
              <a:t> 2 </a:t>
            </a:r>
            <a:r>
              <a:rPr lang="en-US" sz="1800" dirty="0" err="1">
                <a:effectLst/>
                <a:latin typeface="Times New Roman" panose="02020603050405020304" pitchFamily="18" charset="0"/>
                <a:ea typeface="Calibri" panose="020F0502020204030204" pitchFamily="34" charset="0"/>
              </a:rPr>
              <a:t>bytre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untuk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setiap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jenis</a:t>
            </a:r>
            <a:r>
              <a:rPr lang="en-US" sz="1800" dirty="0">
                <a:effectLst/>
                <a:latin typeface="Times New Roman" panose="02020603050405020304" pitchFamily="18" charset="0"/>
                <a:ea typeface="Calibri" panose="020F0502020204030204" pitchFamily="34" charset="0"/>
              </a:rPr>
              <a:t> data, </a:t>
            </a:r>
            <a:r>
              <a:rPr lang="en-US" sz="1800" dirty="0" err="1">
                <a:effectLst/>
                <a:latin typeface="Times New Roman" panose="02020603050405020304" pitchFamily="18" charset="0"/>
                <a:ea typeface="Calibri" panose="020F0502020204030204" pitchFamily="34" charset="0"/>
              </a:rPr>
              <a:t>sehingga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bekerja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didalam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lingkungan</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terbatas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sumber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dayanya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seperti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kecilnya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bandwith</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terbatasnya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sumber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listrik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Metode</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digunakan</a:t>
            </a:r>
            <a:r>
              <a:rPr lang="en-US" sz="1800" dirty="0">
                <a:effectLst/>
                <a:latin typeface="Times New Roman" panose="02020603050405020304" pitchFamily="18" charset="0"/>
                <a:ea typeface="Calibri" panose="020F0502020204030204" pitchFamily="34" charset="0"/>
              </a:rPr>
              <a:t> oleh protocol MQTT </a:t>
            </a:r>
            <a:r>
              <a:rPr lang="en-US" sz="1800" dirty="0" err="1">
                <a:effectLst/>
                <a:latin typeface="Times New Roman" panose="02020603050405020304" pitchFamily="18" charset="0"/>
                <a:ea typeface="Calibri" panose="020F0502020204030204" pitchFamily="34" charset="0"/>
              </a:rPr>
              <a:t>adalah</a:t>
            </a:r>
            <a:r>
              <a:rPr lang="en-US" sz="1800" dirty="0">
                <a:effectLst/>
                <a:latin typeface="Times New Roman" panose="02020603050405020304" pitchFamily="18" charset="0"/>
                <a:ea typeface="Calibri" panose="020F0502020204030204" pitchFamily="34" charset="0"/>
              </a:rPr>
              <a:t> publish/</a:t>
            </a:r>
            <a:r>
              <a:rPr lang="en-US" sz="1800" dirty="0" err="1">
                <a:effectLst/>
                <a:latin typeface="Times New Roman" panose="02020603050405020304" pitchFamily="18" charset="0"/>
                <a:ea typeface="Calibri" panose="020F0502020204030204" pitchFamily="34" charset="0"/>
              </a:rPr>
              <a:t>subscribesebagai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metode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komunikasinya</a:t>
            </a:r>
            <a:r>
              <a:rPr lang="en-US" sz="1800" dirty="0">
                <a:effectLst/>
                <a:latin typeface="Times New Roman" panose="02020603050405020304" pitchFamily="18" charset="0"/>
                <a:ea typeface="Calibri" panose="020F0502020204030204" pitchFamily="34"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descr="What is Mosquitto MQTT?">
            <a:extLst>
              <a:ext uri="{FF2B5EF4-FFF2-40B4-BE49-F238E27FC236}">
                <a16:creationId xmlns:a16="http://schemas.microsoft.com/office/drawing/2014/main" id="{CA2DCC54-D94D-492F-B33A-F1A2EB55C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88" y="3668801"/>
            <a:ext cx="5077258" cy="27124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QTT Brokers : IOT Part 15">
            <a:extLst>
              <a:ext uri="{FF2B5EF4-FFF2-40B4-BE49-F238E27FC236}">
                <a16:creationId xmlns:a16="http://schemas.microsoft.com/office/drawing/2014/main" id="{2165FFCA-F910-4628-98A3-DA182B4DC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428" y="3649842"/>
            <a:ext cx="4640326" cy="2611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169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AB780-166A-435D-8714-9A6877146EF6}"/>
              </a:ext>
            </a:extLst>
          </p:cNvPr>
          <p:cNvSpPr>
            <a:spLocks noGrp="1"/>
          </p:cNvSpPr>
          <p:nvPr>
            <p:ph idx="1"/>
          </p:nvPr>
        </p:nvSpPr>
        <p:spPr>
          <a:xfrm>
            <a:off x="1141412" y="641684"/>
            <a:ext cx="9905999" cy="5149517"/>
          </a:xfrm>
        </p:spPr>
        <p: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Sensor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Debu</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GP2Y1010AU0F</a:t>
            </a:r>
            <a:endParaRPr lang="en-ID"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err="1">
                <a:effectLst/>
                <a:latin typeface="Times New Roman" panose="02020603050405020304" pitchFamily="18" charset="0"/>
                <a:ea typeface="Calibri" panose="020F0502020204030204" pitchFamily="34" charset="0"/>
              </a:rPr>
              <a:t>Debu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merupakan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partikel</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memiliki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ukuran</a:t>
            </a:r>
            <a:r>
              <a:rPr lang="en-US" sz="1800" dirty="0">
                <a:effectLst/>
                <a:latin typeface="Times New Roman" panose="02020603050405020304" pitchFamily="18" charset="0"/>
                <a:ea typeface="Calibri" panose="020F0502020204030204" pitchFamily="34" charset="0"/>
              </a:rPr>
              <a:t> diameter &lt;10 µm </a:t>
            </a:r>
            <a:r>
              <a:rPr lang="en-US" sz="1800" dirty="0" err="1">
                <a:effectLst/>
                <a:latin typeface="Times New Roman" panose="02020603050405020304" pitchFamily="18" charset="0"/>
                <a:ea typeface="Calibri" panose="020F0502020204030204" pitchFamily="34" charset="0"/>
              </a:rPr>
              <a:t>atau</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sering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disebut</a:t>
            </a:r>
            <a:r>
              <a:rPr lang="en-US" sz="1800" dirty="0">
                <a:effectLst/>
                <a:latin typeface="Times New Roman" panose="02020603050405020304" pitchFamily="18" charset="0"/>
                <a:ea typeface="Calibri" panose="020F0502020204030204" pitchFamily="34" charset="0"/>
              </a:rPr>
              <a:t> particulate matter (PM10). Sensor yang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digunakan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untuk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mengukur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debu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adalah</a:t>
            </a:r>
            <a:r>
              <a:rPr lang="en-US" sz="1800" dirty="0">
                <a:effectLst/>
                <a:latin typeface="Times New Roman" panose="02020603050405020304" pitchFamily="18" charset="0"/>
                <a:ea typeface="Calibri" panose="020F0502020204030204" pitchFamily="34" charset="0"/>
              </a:rPr>
              <a:t> GP2Y1010AU0F. Sensor GP2Y1010AU0F </a:t>
            </a:r>
            <a:r>
              <a:rPr lang="en-US" sz="1800" dirty="0" err="1">
                <a:effectLst/>
                <a:latin typeface="Times New Roman" panose="02020603050405020304" pitchFamily="18" charset="0"/>
                <a:ea typeface="Calibri" panose="020F0502020204030204" pitchFamily="34" charset="0"/>
              </a:rPr>
              <a:t>adalah</a:t>
            </a:r>
            <a:r>
              <a:rPr lang="en-US" sz="1800" dirty="0">
                <a:effectLst/>
                <a:latin typeface="Times New Roman" panose="02020603050405020304" pitchFamily="18" charset="0"/>
                <a:ea typeface="Calibri" panose="020F0502020204030204" pitchFamily="34" charset="0"/>
              </a:rPr>
              <a:t> sensor </a:t>
            </a:r>
            <a:r>
              <a:rPr lang="en-US" sz="1800" dirty="0" err="1">
                <a:effectLst/>
                <a:latin typeface="Times New Roman" panose="02020603050405020304" pitchFamily="18" charset="0"/>
                <a:ea typeface="Calibri" panose="020F0502020204030204" pitchFamily="34" charset="0"/>
              </a:rPr>
              <a:t>debu</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memanfaatkan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hamburan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cahaya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atau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disebut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sistem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penginderaan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optik</a:t>
            </a:r>
            <a:r>
              <a:rPr lang="en-US" sz="1800" dirty="0">
                <a:effectLst/>
                <a:latin typeface="Times New Roman" panose="02020603050405020304" pitchFamily="18" charset="0"/>
                <a:ea typeface="Calibri" panose="020F0502020204030204" pitchFamily="34" charset="0"/>
              </a:rPr>
              <a:t>. Sensor </a:t>
            </a:r>
            <a:r>
              <a:rPr lang="en-US" sz="1800" dirty="0" err="1">
                <a:effectLst/>
                <a:latin typeface="Times New Roman" panose="02020603050405020304" pitchFamily="18" charset="0"/>
                <a:ea typeface="Calibri" panose="020F0502020204030204" pitchFamily="34" charset="0"/>
              </a:rPr>
              <a:t>ini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dilengkapi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LED dan </a:t>
            </a:r>
            <a:r>
              <a:rPr lang="en-US" sz="1800" dirty="0" err="1">
                <a:effectLst/>
                <a:latin typeface="Times New Roman" panose="02020603050405020304" pitchFamily="18" charset="0"/>
                <a:ea typeface="Calibri" panose="020F0502020204030204" pitchFamily="34" charset="0"/>
              </a:rPr>
              <a:t>fotodioda</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diatur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secara</a:t>
            </a:r>
            <a:r>
              <a:rPr lang="en-US" sz="1800" dirty="0">
                <a:effectLst/>
                <a:latin typeface="Times New Roman" panose="02020603050405020304" pitchFamily="18" charset="0"/>
                <a:ea typeface="Calibri" panose="020F0502020204030204" pitchFamily="34" charset="0"/>
              </a:rPr>
              <a:t> diagonal </a:t>
            </a:r>
            <a:r>
              <a:rPr lang="en-US" sz="1800" dirty="0" err="1">
                <a:effectLst/>
                <a:latin typeface="Times New Roman" panose="02020603050405020304" pitchFamily="18" charset="0"/>
                <a:ea typeface="Calibri" panose="020F0502020204030204" pitchFamily="34" charset="0"/>
              </a:rPr>
              <a:t>seperti</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ditunjukkan</a:t>
            </a:r>
            <a:r>
              <a:rPr lang="en-US" sz="1800" dirty="0">
                <a:effectLst/>
                <a:latin typeface="Times New Roman" panose="02020603050405020304" pitchFamily="18" charset="0"/>
                <a:ea typeface="Calibri" panose="020F0502020204030204" pitchFamily="34" charset="0"/>
              </a:rPr>
              <a:t> pada Gambar 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122" name="Picture 2" descr="Jual Dust Sensor (Sensor Debu) GP2Y1010AU0F - Kota Tangerang - Arfa Arduino  Robot | Tokopedia">
            <a:extLst>
              <a:ext uri="{FF2B5EF4-FFF2-40B4-BE49-F238E27FC236}">
                <a16:creationId xmlns:a16="http://schemas.microsoft.com/office/drawing/2014/main" id="{C637C31B-8997-4509-970F-62A77A500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598" y="3075135"/>
            <a:ext cx="3091493" cy="309149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DF] Understanding the Shinyei PPD24NS low-cost dust sensor | Semantic  Scholar">
            <a:extLst>
              <a:ext uri="{FF2B5EF4-FFF2-40B4-BE49-F238E27FC236}">
                <a16:creationId xmlns:a16="http://schemas.microsoft.com/office/drawing/2014/main" id="{75C46B0F-CE28-4127-B40B-219C84A02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9930" y="3105509"/>
            <a:ext cx="3977444" cy="3156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206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AB780-166A-435D-8714-9A6877146EF6}"/>
              </a:ext>
            </a:extLst>
          </p:cNvPr>
          <p:cNvSpPr>
            <a:spLocks noGrp="1"/>
          </p:cNvSpPr>
          <p:nvPr>
            <p:ph idx="1"/>
          </p:nvPr>
        </p:nvSpPr>
        <p:spPr>
          <a:xfrm>
            <a:off x="1141412" y="641684"/>
            <a:ext cx="9905999" cy="5149517"/>
          </a:xfrm>
        </p:spPr>
        <p: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Sensor Gas CO MQ-9</a:t>
            </a:r>
            <a:endParaRPr lang="en-ID"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err="1">
                <a:effectLst/>
                <a:latin typeface="Times New Roman" panose="02020603050405020304" pitchFamily="18" charset="0"/>
                <a:ea typeface="Calibri" panose="020F0502020204030204" pitchFamily="34" charset="0"/>
              </a:rPr>
              <a:t>Debu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merupakan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partikel</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memiliki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ukuran</a:t>
            </a:r>
            <a:r>
              <a:rPr lang="en-US" sz="1800" dirty="0">
                <a:effectLst/>
                <a:latin typeface="Times New Roman" panose="02020603050405020304" pitchFamily="18" charset="0"/>
                <a:ea typeface="Calibri" panose="020F0502020204030204" pitchFamily="34" charset="0"/>
              </a:rPr>
              <a:t> diameter &lt;10 µm </a:t>
            </a:r>
            <a:r>
              <a:rPr lang="en-US" sz="1800" dirty="0" err="1">
                <a:effectLst/>
                <a:latin typeface="Times New Roman" panose="02020603050405020304" pitchFamily="18" charset="0"/>
                <a:ea typeface="Calibri" panose="020F0502020204030204" pitchFamily="34" charset="0"/>
              </a:rPr>
              <a:t>atau</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sering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disebut</a:t>
            </a:r>
            <a:r>
              <a:rPr lang="en-US" sz="1800" dirty="0">
                <a:effectLst/>
                <a:latin typeface="Times New Roman" panose="02020603050405020304" pitchFamily="18" charset="0"/>
                <a:ea typeface="Calibri" panose="020F0502020204030204" pitchFamily="34" charset="0"/>
              </a:rPr>
              <a:t> particulate matter (PM10). Sensor yang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digunakan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untuk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mengukur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debu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adalah</a:t>
            </a:r>
            <a:r>
              <a:rPr lang="en-US" sz="1800" dirty="0">
                <a:effectLst/>
                <a:latin typeface="Times New Roman" panose="02020603050405020304" pitchFamily="18" charset="0"/>
                <a:ea typeface="Calibri" panose="020F0502020204030204" pitchFamily="34" charset="0"/>
              </a:rPr>
              <a:t> GP2Y1010AU0F. Sensor GP2Y1010AU0F </a:t>
            </a:r>
            <a:r>
              <a:rPr lang="en-US" sz="1800" dirty="0" err="1">
                <a:effectLst/>
                <a:latin typeface="Times New Roman" panose="02020603050405020304" pitchFamily="18" charset="0"/>
                <a:ea typeface="Calibri" panose="020F0502020204030204" pitchFamily="34" charset="0"/>
              </a:rPr>
              <a:t>adalah</a:t>
            </a:r>
            <a:r>
              <a:rPr lang="en-US" sz="1800" dirty="0">
                <a:effectLst/>
                <a:latin typeface="Times New Roman" panose="02020603050405020304" pitchFamily="18" charset="0"/>
                <a:ea typeface="Calibri" panose="020F0502020204030204" pitchFamily="34" charset="0"/>
              </a:rPr>
              <a:t> sensor </a:t>
            </a:r>
            <a:r>
              <a:rPr lang="en-US" sz="1800" dirty="0" err="1">
                <a:effectLst/>
                <a:latin typeface="Times New Roman" panose="02020603050405020304" pitchFamily="18" charset="0"/>
                <a:ea typeface="Calibri" panose="020F0502020204030204" pitchFamily="34" charset="0"/>
              </a:rPr>
              <a:t>debu</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memanfaatkan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hamburan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cahaya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atau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disebut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sistem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penginderaan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optik</a:t>
            </a:r>
            <a:r>
              <a:rPr lang="en-US" sz="1800" dirty="0">
                <a:effectLst/>
                <a:latin typeface="Times New Roman" panose="02020603050405020304" pitchFamily="18" charset="0"/>
                <a:ea typeface="Calibri" panose="020F0502020204030204" pitchFamily="34" charset="0"/>
              </a:rPr>
              <a:t>. Sensor </a:t>
            </a:r>
            <a:r>
              <a:rPr lang="en-US" sz="1800" dirty="0" err="1">
                <a:effectLst/>
                <a:latin typeface="Times New Roman" panose="02020603050405020304" pitchFamily="18" charset="0"/>
                <a:ea typeface="Calibri" panose="020F0502020204030204" pitchFamily="34" charset="0"/>
              </a:rPr>
              <a:t>ini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dilengkapi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LED dan </a:t>
            </a:r>
            <a:r>
              <a:rPr lang="en-US" sz="1800" dirty="0" err="1">
                <a:effectLst/>
                <a:latin typeface="Times New Roman" panose="02020603050405020304" pitchFamily="18" charset="0"/>
                <a:ea typeface="Calibri" panose="020F0502020204030204" pitchFamily="34" charset="0"/>
              </a:rPr>
              <a:t>fotodioda</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diatur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secara</a:t>
            </a:r>
            <a:r>
              <a:rPr lang="en-US" sz="1800" dirty="0">
                <a:effectLst/>
                <a:latin typeface="Times New Roman" panose="02020603050405020304" pitchFamily="18" charset="0"/>
                <a:ea typeface="Calibri" panose="020F0502020204030204" pitchFamily="34" charset="0"/>
              </a:rPr>
              <a:t> diagonal </a:t>
            </a:r>
            <a:r>
              <a:rPr lang="en-US" sz="1800" dirty="0" err="1">
                <a:effectLst/>
                <a:latin typeface="Times New Roman" panose="02020603050405020304" pitchFamily="18" charset="0"/>
                <a:ea typeface="Calibri" panose="020F0502020204030204" pitchFamily="34" charset="0"/>
              </a:rPr>
              <a:t>seperti</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ditunjukkan</a:t>
            </a:r>
            <a:r>
              <a:rPr lang="en-US" sz="1800" dirty="0">
                <a:effectLst/>
                <a:latin typeface="Times New Roman" panose="02020603050405020304" pitchFamily="18" charset="0"/>
                <a:ea typeface="Calibri" panose="020F0502020204030204" pitchFamily="34" charset="0"/>
              </a:rPr>
              <a:t> pada Gambar </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146" name="Picture 2" descr="Jual MQ-9 Carbon Monoxide (CO) Sensor Module - Kota Surabaya - Ebilrobotic  | Tokopedia">
            <a:extLst>
              <a:ext uri="{FF2B5EF4-FFF2-40B4-BE49-F238E27FC236}">
                <a16:creationId xmlns:a16="http://schemas.microsoft.com/office/drawing/2014/main" id="{DC290BB8-5F21-41A4-B16B-AE7347B4A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445" y="3216442"/>
            <a:ext cx="2972159" cy="297215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n-Depth: How MQ2 Gas/Smoke Sensor Works? &amp; Interface it with Arduino">
            <a:extLst>
              <a:ext uri="{FF2B5EF4-FFF2-40B4-BE49-F238E27FC236}">
                <a16:creationId xmlns:a16="http://schemas.microsoft.com/office/drawing/2014/main" id="{FFF7C0D5-86A1-4662-975E-6569BBD3E7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1816" y="3429000"/>
            <a:ext cx="468630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266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AB780-166A-435D-8714-9A6877146EF6}"/>
              </a:ext>
            </a:extLst>
          </p:cNvPr>
          <p:cNvSpPr>
            <a:spLocks noGrp="1"/>
          </p:cNvSpPr>
          <p:nvPr>
            <p:ph idx="1"/>
          </p:nvPr>
        </p:nvSpPr>
        <p:spPr>
          <a:xfrm>
            <a:off x="1141412" y="641684"/>
            <a:ext cx="9905999" cy="5149517"/>
          </a:xfrm>
        </p:spPr>
        <p: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Sensor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Suhu</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DHT22</a:t>
            </a:r>
          </a:p>
          <a:p>
            <a:pPr marL="0" indent="0">
              <a:buNone/>
            </a:pPr>
            <a:r>
              <a:rPr lang="en-US" sz="1800" dirty="0">
                <a:effectLst/>
                <a:latin typeface="Times New Roman" panose="02020603050405020304" pitchFamily="18" charset="0"/>
                <a:ea typeface="Calibri" panose="020F0502020204030204" pitchFamily="34" charset="0"/>
              </a:rPr>
              <a:t>DH22 </a:t>
            </a:r>
            <a:r>
              <a:rPr lang="en-US" sz="1800" dirty="0" err="1">
                <a:effectLst/>
                <a:latin typeface="Times New Roman" panose="02020603050405020304" pitchFamily="18" charset="0"/>
                <a:ea typeface="Calibri" panose="020F0502020204030204" pitchFamily="34" charset="0"/>
              </a:rPr>
              <a:t>merupakan</a:t>
            </a:r>
            <a:r>
              <a:rPr lang="en-US" sz="1800" dirty="0">
                <a:effectLst/>
                <a:latin typeface="Times New Roman" panose="02020603050405020304" pitchFamily="18" charset="0"/>
                <a:ea typeface="Calibri" panose="020F0502020204030204" pitchFamily="34" charset="0"/>
              </a:rPr>
              <a:t> salah </a:t>
            </a:r>
            <a:r>
              <a:rPr lang="en-US" sz="1800" dirty="0" err="1">
                <a:effectLst/>
                <a:latin typeface="Times New Roman" panose="02020603050405020304" pitchFamily="18" charset="0"/>
                <a:ea typeface="Calibri" panose="020F0502020204030204" pitchFamily="34" charset="0"/>
              </a:rPr>
              <a:t>satu</a:t>
            </a:r>
            <a:r>
              <a:rPr lang="en-US" sz="1800" dirty="0">
                <a:effectLst/>
                <a:latin typeface="Times New Roman" panose="02020603050405020304" pitchFamily="18" charset="0"/>
                <a:ea typeface="Calibri" panose="020F0502020204030204" pitchFamily="34" charset="0"/>
              </a:rPr>
              <a:t> sensor </a:t>
            </a:r>
            <a:r>
              <a:rPr lang="en-US" sz="1800" dirty="0" err="1">
                <a:effectLst/>
                <a:latin typeface="Times New Roman" panose="02020603050405020304" pitchFamily="18" charset="0"/>
                <a:ea typeface="Calibri" panose="020F0502020204030204" pitchFamily="34" charset="0"/>
              </a:rPr>
              <a:t>suhu</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kelembaban</a:t>
            </a:r>
            <a:r>
              <a:rPr lang="en-US" sz="1800" dirty="0">
                <a:effectLst/>
                <a:latin typeface="Times New Roman" panose="02020603050405020304" pitchFamily="18" charset="0"/>
                <a:ea typeface="Calibri" panose="020F0502020204030204" pitchFamily="34" charset="0"/>
              </a:rPr>
              <a:t> yang juga </a:t>
            </a:r>
            <a:r>
              <a:rPr lang="en-US" sz="1800" dirty="0" err="1">
                <a:effectLst/>
                <a:latin typeface="Times New Roman" panose="02020603050405020304" pitchFamily="18" charset="0"/>
                <a:ea typeface="Calibri" panose="020F0502020204030204" pitchFamily="34" charset="0"/>
              </a:rPr>
              <a:t>dikenal</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sebagai</a:t>
            </a:r>
            <a:r>
              <a:rPr lang="en-US" sz="1800" dirty="0">
                <a:effectLst/>
                <a:latin typeface="Times New Roman" panose="02020603050405020304" pitchFamily="18" charset="0"/>
                <a:ea typeface="Calibri" panose="020F0502020204030204" pitchFamily="34" charset="0"/>
              </a:rPr>
              <a:t> sensor AM2302. Sensor </a:t>
            </a:r>
            <a:r>
              <a:rPr lang="en-US" sz="1800" dirty="0" err="1">
                <a:effectLst/>
                <a:latin typeface="Times New Roman" panose="02020603050405020304" pitchFamily="18" charset="0"/>
                <a:ea typeface="Calibri" panose="020F0502020204030204" pitchFamily="34" charset="0"/>
              </a:rPr>
              <a:t>ini</a:t>
            </a:r>
            <a:r>
              <a:rPr lang="en-US" sz="1800" dirty="0">
                <a:effectLst/>
                <a:latin typeface="Times New Roman" panose="02020603050405020304" pitchFamily="18" charset="0"/>
                <a:ea typeface="Calibri" panose="020F0502020204030204" pitchFamily="34" charset="0"/>
              </a:rPr>
              <a:t> hamper </a:t>
            </a:r>
            <a:r>
              <a:rPr lang="en-US" sz="1800" dirty="0" err="1">
                <a:effectLst/>
                <a:latin typeface="Times New Roman" panose="02020603050405020304" pitchFamily="18" charset="0"/>
                <a:ea typeface="Calibri" panose="020F0502020204030204" pitchFamily="34" charset="0"/>
              </a:rPr>
              <a:t>sama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seperti</a:t>
            </a:r>
            <a:r>
              <a:rPr lang="en-US" sz="1800" dirty="0">
                <a:effectLst/>
                <a:latin typeface="Times New Roman" panose="02020603050405020304" pitchFamily="18" charset="0"/>
                <a:ea typeface="Calibri" panose="020F0502020204030204" pitchFamily="34" charset="0"/>
              </a:rPr>
              <a:t> DHT11 juga </a:t>
            </a:r>
            <a:r>
              <a:rPr lang="en-US" sz="1800" dirty="0" err="1">
                <a:effectLst/>
                <a:latin typeface="Times New Roman" panose="02020603050405020304" pitchFamily="18" charset="0"/>
                <a:ea typeface="Calibri" panose="020F0502020204030204" pitchFamily="34" charset="0"/>
              </a:rPr>
              <a:t>memiliki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empat</a:t>
            </a:r>
            <a:r>
              <a:rPr lang="en-US" sz="1800" dirty="0">
                <a:effectLst/>
                <a:latin typeface="Times New Roman" panose="02020603050405020304" pitchFamily="18" charset="0"/>
                <a:ea typeface="Calibri" panose="020F0502020204030204" pitchFamily="34" charset="0"/>
              </a:rPr>
              <a:t> kaki. Kaki-kaki </a:t>
            </a:r>
            <a:r>
              <a:rPr lang="en-US" sz="1800" dirty="0">
                <a:latin typeface="Times New Roman" panose="02020603050405020304" pitchFamily="18" charset="0"/>
                <a:ea typeface="Calibri" panose="020F0502020204030204" pitchFamily="34" charset="0"/>
              </a:rPr>
              <a:t>DH22 </a:t>
            </a:r>
            <a:r>
              <a:rPr lang="en-US" sz="1800" dirty="0" err="1">
                <a:latin typeface="Times New Roman" panose="02020603050405020304" pitchFamily="18" charset="0"/>
                <a:ea typeface="Calibri" panose="020F0502020204030204" pitchFamily="34" charset="0"/>
              </a:rPr>
              <a:t>dapat</a:t>
            </a:r>
            <a:r>
              <a:rPr lang="en-US" sz="1800" dirty="0">
                <a:latin typeface="Times New Roman" panose="02020603050405020304" pitchFamily="18" charset="0"/>
                <a:ea typeface="Calibri" panose="020F0502020204030204" pitchFamily="34" charset="0"/>
              </a:rPr>
              <a:t> </a:t>
            </a:r>
            <a:r>
              <a:rPr lang="en-US" sz="1800" dirty="0" err="1">
                <a:latin typeface="Times New Roman" panose="02020603050405020304" pitchFamily="18" charset="0"/>
                <a:ea typeface="Calibri" panose="020F0502020204030204" pitchFamily="34" charset="0"/>
              </a:rPr>
              <a:t>dilihat</a:t>
            </a:r>
            <a:r>
              <a:rPr lang="en-US" sz="1800" dirty="0">
                <a:latin typeface="Times New Roman" panose="02020603050405020304" pitchFamily="18" charset="0"/>
                <a:ea typeface="Calibri" panose="020F0502020204030204" pitchFamily="34" charset="0"/>
              </a:rPr>
              <a:t> pada </a:t>
            </a:r>
            <a:r>
              <a:rPr lang="en-US" sz="1800" dirty="0" err="1">
                <a:latin typeface="Times New Roman" panose="02020603050405020304" pitchFamily="18" charset="0"/>
                <a:ea typeface="Calibri" panose="020F0502020204030204" pitchFamily="34" charset="0"/>
              </a:rPr>
              <a:t>gambar</a:t>
            </a:r>
            <a:endParaRPr lang="en-US" sz="1800" dirty="0">
              <a:effectLst/>
              <a:latin typeface="Times New Roman" panose="02020603050405020304" pitchFamily="18" charset="0"/>
              <a:ea typeface="Calibri" panose="020F0502020204030204" pitchFamily="34" charset="0"/>
            </a:endParaRPr>
          </a:p>
          <a:p>
            <a:pPr marL="0" indent="0">
              <a:buNone/>
            </a:pP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170" name="Picture 2" descr="Jual dht22 Harga Terbaik &amp; Termurah Maret 2023 | Shopee Indonesia">
            <a:extLst>
              <a:ext uri="{FF2B5EF4-FFF2-40B4-BE49-F238E27FC236}">
                <a16:creationId xmlns:a16="http://schemas.microsoft.com/office/drawing/2014/main" id="{B68DB5C0-6A3D-4E16-86A7-24ECBF636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619" y="2596552"/>
            <a:ext cx="327660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rojek Sensor Suhu &amp; Kelembaban - Internet of Things">
            <a:extLst>
              <a:ext uri="{FF2B5EF4-FFF2-40B4-BE49-F238E27FC236}">
                <a16:creationId xmlns:a16="http://schemas.microsoft.com/office/drawing/2014/main" id="{E2271D5B-B08C-41C2-9946-D811C0D65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6736" y="3038476"/>
            <a:ext cx="5400675"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684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75F1-F4EE-4D17-9D23-6DD865036F66}"/>
              </a:ext>
            </a:extLst>
          </p:cNvPr>
          <p:cNvSpPr>
            <a:spLocks noGrp="1"/>
          </p:cNvSpPr>
          <p:nvPr>
            <p:ph type="title"/>
          </p:nvPr>
        </p:nvSpPr>
        <p:spPr/>
        <p:txBody>
          <a:bodyPr/>
          <a:lstStyle/>
          <a:p>
            <a:r>
              <a:rPr lang="en-US" dirty="0"/>
              <a:t>BAB III METODOLOGI PENELITIAN</a:t>
            </a:r>
            <a:endParaRPr lang="en-ID" dirty="0"/>
          </a:p>
        </p:txBody>
      </p:sp>
      <p:sp>
        <p:nvSpPr>
          <p:cNvPr id="3" name="Content Placeholder 2">
            <a:extLst>
              <a:ext uri="{FF2B5EF4-FFF2-40B4-BE49-F238E27FC236}">
                <a16:creationId xmlns:a16="http://schemas.microsoft.com/office/drawing/2014/main" id="{CF299B33-79B1-4A2B-B254-B1397265F1B1}"/>
              </a:ext>
            </a:extLst>
          </p:cNvPr>
          <p:cNvSpPr>
            <a:spLocks noGrp="1"/>
          </p:cNvSpPr>
          <p:nvPr>
            <p:ph idx="1"/>
          </p:nvPr>
        </p:nvSpPr>
        <p:spPr/>
        <p:txBody>
          <a:bodyPr/>
          <a:lstStyle/>
          <a:p>
            <a:r>
              <a:rPr lang="en-US" dirty="0"/>
              <a:t>WAKTU DAN TEMPAT </a:t>
            </a:r>
          </a:p>
          <a:p>
            <a:pPr marL="0" indent="0">
              <a:buNone/>
            </a:pPr>
            <a:r>
              <a:rPr lang="en-ID" dirty="0" err="1"/>
              <a:t>Penelitian</a:t>
            </a:r>
            <a:r>
              <a:rPr lang="en-ID" dirty="0"/>
              <a:t> </a:t>
            </a:r>
            <a:r>
              <a:rPr lang="en-ID" dirty="0" err="1"/>
              <a:t>dengan</a:t>
            </a:r>
            <a:r>
              <a:rPr lang="en-ID" dirty="0"/>
              <a:t> </a:t>
            </a:r>
            <a:r>
              <a:rPr lang="en-ID" dirty="0" err="1"/>
              <a:t>judul</a:t>
            </a:r>
            <a:r>
              <a:rPr lang="en-ID" dirty="0"/>
              <a:t> “</a:t>
            </a:r>
            <a:r>
              <a:rPr lang="en-ID" dirty="0" err="1"/>
              <a:t>Rancang</a:t>
            </a:r>
            <a:r>
              <a:rPr lang="en-ID" dirty="0"/>
              <a:t> </a:t>
            </a:r>
            <a:r>
              <a:rPr lang="en-ID" dirty="0" err="1"/>
              <a:t>Bangun</a:t>
            </a:r>
            <a:r>
              <a:rPr lang="en-ID" dirty="0"/>
              <a:t> </a:t>
            </a:r>
            <a:r>
              <a:rPr lang="en-ID" dirty="0" err="1"/>
              <a:t>Sistem</a:t>
            </a:r>
            <a:r>
              <a:rPr lang="en-ID" dirty="0"/>
              <a:t> Monitoring </a:t>
            </a:r>
            <a:r>
              <a:rPr lang="en-ID" dirty="0" err="1"/>
              <a:t>Kualitas</a:t>
            </a:r>
            <a:r>
              <a:rPr lang="en-ID" dirty="0"/>
              <a:t> Udara </a:t>
            </a:r>
            <a:r>
              <a:rPr lang="en-ID" dirty="0" err="1"/>
              <a:t>menggunakan</a:t>
            </a:r>
            <a:r>
              <a:rPr lang="en-ID" dirty="0"/>
              <a:t> ESP32 dan </a:t>
            </a:r>
            <a:r>
              <a:rPr lang="en-ID" dirty="0" err="1"/>
              <a:t>Protokol</a:t>
            </a:r>
            <a:r>
              <a:rPr lang="en-ID" dirty="0"/>
              <a:t> MQTT” </a:t>
            </a:r>
            <a:r>
              <a:rPr lang="en-ID" dirty="0" err="1"/>
              <a:t>dilaksanakan</a:t>
            </a:r>
            <a:r>
              <a:rPr lang="en-ID" dirty="0"/>
              <a:t> pada </a:t>
            </a:r>
            <a:r>
              <a:rPr lang="en-ID" dirty="0" err="1"/>
              <a:t>bulan</a:t>
            </a:r>
            <a:r>
              <a:rPr lang="en-ID" dirty="0"/>
              <a:t> November 2022. </a:t>
            </a:r>
            <a:r>
              <a:rPr lang="en-ID" dirty="0" err="1"/>
              <a:t>Perancangan</a:t>
            </a:r>
            <a:r>
              <a:rPr lang="en-ID" dirty="0"/>
              <a:t> dan </a:t>
            </a:r>
            <a:r>
              <a:rPr lang="en-ID" dirty="0" err="1"/>
              <a:t>pengujian</a:t>
            </a:r>
            <a:r>
              <a:rPr lang="en-ID" dirty="0"/>
              <a:t> </a:t>
            </a:r>
            <a:r>
              <a:rPr lang="en-ID" dirty="0" err="1"/>
              <a:t>alat</a:t>
            </a:r>
            <a:r>
              <a:rPr lang="en-ID" dirty="0"/>
              <a:t> </a:t>
            </a:r>
            <a:r>
              <a:rPr lang="en-ID" dirty="0" err="1"/>
              <a:t>dilaksanakan</a:t>
            </a:r>
            <a:r>
              <a:rPr lang="en-ID" dirty="0"/>
              <a:t> di Pusat </a:t>
            </a:r>
            <a:r>
              <a:rPr lang="en-ID" dirty="0" err="1"/>
              <a:t>Laboratorium</a:t>
            </a:r>
            <a:r>
              <a:rPr lang="en-ID" dirty="0"/>
              <a:t> </a:t>
            </a:r>
            <a:r>
              <a:rPr lang="en-ID" dirty="0" err="1"/>
              <a:t>Terpadu</a:t>
            </a:r>
            <a:r>
              <a:rPr lang="en-ID" dirty="0"/>
              <a:t> (PLT) Universitas Islam Negeri </a:t>
            </a:r>
            <a:r>
              <a:rPr lang="en-ID" dirty="0" err="1"/>
              <a:t>Syarif</a:t>
            </a:r>
            <a:r>
              <a:rPr lang="en-ID" dirty="0"/>
              <a:t> </a:t>
            </a:r>
            <a:r>
              <a:rPr lang="en-ID" dirty="0" err="1"/>
              <a:t>Hidayatullah</a:t>
            </a:r>
            <a:r>
              <a:rPr lang="en-ID" dirty="0"/>
              <a:t> Jakarta, </a:t>
            </a:r>
            <a:r>
              <a:rPr lang="en-ID" dirty="0" err="1"/>
              <a:t>Ciputat</a:t>
            </a:r>
            <a:r>
              <a:rPr lang="en-ID" dirty="0"/>
              <a:t> Timur, Kota Tangerang Selatan, Banten.</a:t>
            </a:r>
          </a:p>
        </p:txBody>
      </p:sp>
    </p:spTree>
    <p:extLst>
      <p:ext uri="{BB962C8B-B14F-4D97-AF65-F5344CB8AC3E}">
        <p14:creationId xmlns:p14="http://schemas.microsoft.com/office/powerpoint/2010/main" val="270099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75F1-F4EE-4D17-9D23-6DD865036F66}"/>
              </a:ext>
            </a:extLst>
          </p:cNvPr>
          <p:cNvSpPr>
            <a:spLocks noGrp="1"/>
          </p:cNvSpPr>
          <p:nvPr>
            <p:ph type="title"/>
          </p:nvPr>
        </p:nvSpPr>
        <p:spPr/>
        <p:txBody>
          <a:bodyPr/>
          <a:lstStyle/>
          <a:p>
            <a:r>
              <a:rPr lang="en-US" dirty="0"/>
              <a:t>BAB III METODOLOGI PENELITIAN</a:t>
            </a:r>
            <a:endParaRPr lang="en-ID" dirty="0"/>
          </a:p>
        </p:txBody>
      </p:sp>
      <p:sp>
        <p:nvSpPr>
          <p:cNvPr id="3" name="Content Placeholder 2">
            <a:extLst>
              <a:ext uri="{FF2B5EF4-FFF2-40B4-BE49-F238E27FC236}">
                <a16:creationId xmlns:a16="http://schemas.microsoft.com/office/drawing/2014/main" id="{CF299B33-79B1-4A2B-B254-B1397265F1B1}"/>
              </a:ext>
            </a:extLst>
          </p:cNvPr>
          <p:cNvSpPr>
            <a:spLocks noGrp="1"/>
          </p:cNvSpPr>
          <p:nvPr>
            <p:ph idx="1"/>
          </p:nvPr>
        </p:nvSpPr>
        <p:spPr/>
        <p:txBody>
          <a:bodyPr/>
          <a:lstStyle/>
          <a:p>
            <a:r>
              <a:rPr lang="fi-FI" dirty="0"/>
              <a:t>ALAT DAN BAHAN PENELITIAN</a:t>
            </a:r>
          </a:p>
          <a:p>
            <a:pPr marL="0" indent="0">
              <a:buNone/>
            </a:pPr>
            <a:r>
              <a:rPr lang="en-ID" dirty="0" err="1"/>
              <a:t>Dalam</a:t>
            </a:r>
            <a:r>
              <a:rPr lang="en-ID" dirty="0"/>
              <a:t> </a:t>
            </a:r>
            <a:r>
              <a:rPr lang="en-ID" dirty="0" err="1"/>
              <a:t>menunjang</a:t>
            </a:r>
            <a:r>
              <a:rPr lang="en-ID" dirty="0"/>
              <a:t> </a:t>
            </a:r>
            <a:r>
              <a:rPr lang="en-ID" dirty="0" err="1"/>
              <a:t>penelitian</a:t>
            </a:r>
            <a:r>
              <a:rPr lang="en-ID" dirty="0"/>
              <a:t> </a:t>
            </a:r>
            <a:r>
              <a:rPr lang="en-ID" dirty="0" err="1"/>
              <a:t>mengenai</a:t>
            </a:r>
            <a:r>
              <a:rPr lang="en-ID" dirty="0"/>
              <a:t> “</a:t>
            </a:r>
            <a:r>
              <a:rPr lang="en-ID" dirty="0" err="1"/>
              <a:t>Rancang</a:t>
            </a:r>
            <a:r>
              <a:rPr lang="en-ID" dirty="0"/>
              <a:t> </a:t>
            </a:r>
            <a:r>
              <a:rPr lang="en-ID" dirty="0" err="1"/>
              <a:t>Bangun</a:t>
            </a:r>
            <a:r>
              <a:rPr lang="en-ID" dirty="0"/>
              <a:t> </a:t>
            </a:r>
            <a:r>
              <a:rPr lang="en-ID" dirty="0" err="1"/>
              <a:t>Sistem</a:t>
            </a:r>
            <a:r>
              <a:rPr lang="en-ID" dirty="0"/>
              <a:t> Monitoring </a:t>
            </a:r>
            <a:r>
              <a:rPr lang="en-ID" dirty="0" err="1"/>
              <a:t>Kualitas</a:t>
            </a:r>
            <a:r>
              <a:rPr lang="en-ID" dirty="0"/>
              <a:t> Udara </a:t>
            </a:r>
            <a:r>
              <a:rPr lang="en-ID" dirty="0" err="1"/>
              <a:t>menggunakan</a:t>
            </a:r>
            <a:r>
              <a:rPr lang="en-ID" dirty="0"/>
              <a:t> ESP32 dan </a:t>
            </a:r>
            <a:r>
              <a:rPr lang="en-ID" dirty="0" err="1"/>
              <a:t>Protokol</a:t>
            </a:r>
            <a:r>
              <a:rPr lang="en-ID" dirty="0"/>
              <a:t> MQTT” </a:t>
            </a:r>
            <a:r>
              <a:rPr lang="en-ID" dirty="0" err="1"/>
              <a:t>memerlukan</a:t>
            </a:r>
            <a:r>
              <a:rPr lang="en-ID" dirty="0"/>
              <a:t> </a:t>
            </a:r>
            <a:r>
              <a:rPr lang="en-ID" dirty="0" err="1"/>
              <a:t>alat</a:t>
            </a:r>
            <a:r>
              <a:rPr lang="en-ID" dirty="0"/>
              <a:t> dan </a:t>
            </a:r>
            <a:r>
              <a:rPr lang="en-ID" dirty="0" err="1"/>
              <a:t>bahan</a:t>
            </a:r>
            <a:r>
              <a:rPr lang="en-ID" dirty="0"/>
              <a:t> </a:t>
            </a:r>
            <a:r>
              <a:rPr lang="en-ID" dirty="0" err="1"/>
              <a:t>membangun</a:t>
            </a:r>
            <a:r>
              <a:rPr lang="en-ID" dirty="0"/>
              <a:t> </a:t>
            </a:r>
            <a:r>
              <a:rPr lang="en-ID" dirty="0" err="1"/>
              <a:t>perangkat</a:t>
            </a:r>
            <a:r>
              <a:rPr lang="en-ID" dirty="0"/>
              <a:t> </a:t>
            </a:r>
            <a:r>
              <a:rPr lang="en-ID" dirty="0" err="1"/>
              <a:t>keras</a:t>
            </a:r>
            <a:r>
              <a:rPr lang="en-ID" dirty="0"/>
              <a:t> dan </a:t>
            </a:r>
            <a:r>
              <a:rPr lang="en-ID" dirty="0" err="1"/>
              <a:t>perangkat</a:t>
            </a:r>
            <a:r>
              <a:rPr lang="en-ID" dirty="0"/>
              <a:t> </a:t>
            </a:r>
            <a:r>
              <a:rPr lang="en-ID" dirty="0" err="1"/>
              <a:t>lunak</a:t>
            </a:r>
            <a:r>
              <a:rPr lang="en-ID" dirty="0"/>
              <a:t>. </a:t>
            </a:r>
          </a:p>
        </p:txBody>
      </p:sp>
    </p:spTree>
    <p:extLst>
      <p:ext uri="{BB962C8B-B14F-4D97-AF65-F5344CB8AC3E}">
        <p14:creationId xmlns:p14="http://schemas.microsoft.com/office/powerpoint/2010/main" val="665296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D90A0-58A5-413F-B3C7-12A6CC5BC164}"/>
              </a:ext>
            </a:extLst>
          </p:cNvPr>
          <p:cNvSpPr>
            <a:spLocks noGrp="1"/>
          </p:cNvSpPr>
          <p:nvPr>
            <p:ph idx="1"/>
          </p:nvPr>
        </p:nvSpPr>
        <p:spPr>
          <a:xfrm>
            <a:off x="1141412" y="513347"/>
            <a:ext cx="9905999" cy="5277854"/>
          </a:xfrm>
        </p:spPr>
        <p:txBody>
          <a:bodyPr/>
          <a:lstStyle/>
          <a:p>
            <a:r>
              <a:rPr lang="en-US" b="1" dirty="0"/>
              <a:t>PERANGKAT KERAS (HARDWARE)</a:t>
            </a:r>
          </a:p>
          <a:p>
            <a:pPr>
              <a:buFontTx/>
              <a:buChar char="-"/>
            </a:pPr>
            <a:r>
              <a:rPr lang="en-US" dirty="0"/>
              <a:t>ESP32</a:t>
            </a:r>
          </a:p>
          <a:p>
            <a:pPr>
              <a:buFontTx/>
              <a:buChar char="-"/>
            </a:pPr>
            <a:r>
              <a:rPr lang="en-US" dirty="0"/>
              <a:t>SENSOR DUST </a:t>
            </a:r>
          </a:p>
          <a:p>
            <a:pPr>
              <a:buFontTx/>
              <a:buChar char="-"/>
            </a:pPr>
            <a:r>
              <a:rPr lang="en-US" dirty="0"/>
              <a:t>SENSOR GAS CO MQ-9</a:t>
            </a:r>
          </a:p>
          <a:p>
            <a:pPr>
              <a:buFontTx/>
              <a:buChar char="-"/>
            </a:pPr>
            <a:r>
              <a:rPr lang="en-US" dirty="0"/>
              <a:t>SENSOR SUHU DHT22</a:t>
            </a:r>
          </a:p>
          <a:p>
            <a:pPr>
              <a:buFontTx/>
              <a:buChar char="-"/>
            </a:pPr>
            <a:r>
              <a:rPr lang="en-US" dirty="0"/>
              <a:t>LCD 20X4</a:t>
            </a:r>
          </a:p>
          <a:p>
            <a:pPr>
              <a:buFontTx/>
              <a:buChar char="-"/>
            </a:pPr>
            <a:r>
              <a:rPr lang="en-US" dirty="0"/>
              <a:t>FAN DC 5V</a:t>
            </a:r>
          </a:p>
          <a:p>
            <a:pPr>
              <a:buFontTx/>
              <a:buChar char="-"/>
            </a:pPr>
            <a:endParaRPr lang="en-US" dirty="0"/>
          </a:p>
        </p:txBody>
      </p:sp>
      <p:pic>
        <p:nvPicPr>
          <p:cNvPr id="4" name="Picture 2" descr="Jual dht22 Harga Terbaik &amp; Termurah Maret 2023 | Shopee Indonesia">
            <a:extLst>
              <a:ext uri="{FF2B5EF4-FFF2-40B4-BE49-F238E27FC236}">
                <a16:creationId xmlns:a16="http://schemas.microsoft.com/office/drawing/2014/main" id="{6E558F5D-4396-4637-86F2-F908962FD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3639" y="311990"/>
            <a:ext cx="1670649" cy="16706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Jual MQ-9 Carbon Monoxide (CO) Sensor Module - Kota Surabaya - Ebilrobotic  | Tokopedia">
            <a:extLst>
              <a:ext uri="{FF2B5EF4-FFF2-40B4-BE49-F238E27FC236}">
                <a16:creationId xmlns:a16="http://schemas.microsoft.com/office/drawing/2014/main" id="{5E376F5A-FB49-4CCB-86A4-C84053BC2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8815" y="2183996"/>
            <a:ext cx="1615473" cy="16154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Mikrokontroler ESP32 - UNIVERSITAS RAHARJA">
            <a:extLst>
              <a:ext uri="{FF2B5EF4-FFF2-40B4-BE49-F238E27FC236}">
                <a16:creationId xmlns:a16="http://schemas.microsoft.com/office/drawing/2014/main" id="{17FEB2D6-6FE2-4995-8E35-7D80D15336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639" y="402030"/>
            <a:ext cx="2097836" cy="14905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Jual Dust Sensor (Sensor Debu) GP2Y1010AU0F - Kota Tangerang - Arfa Arduino  Robot | Tokopedia">
            <a:extLst>
              <a:ext uri="{FF2B5EF4-FFF2-40B4-BE49-F238E27FC236}">
                <a16:creationId xmlns:a16="http://schemas.microsoft.com/office/drawing/2014/main" id="{D74F2B1A-87A9-47A9-8A9D-2E82B5E968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8639" y="2093955"/>
            <a:ext cx="1986339" cy="1986339"/>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Lcd Karakter 20x4 Display Lcd Untuk Arduino - Buy 20 X 4 Lcd Untuk  Arduino,20 X 4 Tampilan Untuk Arduino,20 X 4 Tampilan Karakter Untuk  Arduino Product on Alibaba.com">
            <a:extLst>
              <a:ext uri="{FF2B5EF4-FFF2-40B4-BE49-F238E27FC236}">
                <a16:creationId xmlns:a16="http://schemas.microsoft.com/office/drawing/2014/main" id="{74FB62D4-1217-4DDE-A04A-3FAAD944C16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0377" b="15556"/>
          <a:stretch/>
        </p:blipFill>
        <p:spPr bwMode="auto">
          <a:xfrm>
            <a:off x="9077218" y="4693598"/>
            <a:ext cx="2577070" cy="165105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Jual ☆PC♧ DC 5V/12V/24V Computer CPU Cooler Mini 4010 Cooling Fan  40x40x10mm Small Exhaust Fan for Printer | Shopee Indonesia">
            <a:extLst>
              <a:ext uri="{FF2B5EF4-FFF2-40B4-BE49-F238E27FC236}">
                <a16:creationId xmlns:a16="http://schemas.microsoft.com/office/drawing/2014/main" id="{837A05D9-817D-4EB8-A1B3-F7DE9660B8A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151" t="19853" r="16687" b="20104"/>
          <a:stretch/>
        </p:blipFill>
        <p:spPr bwMode="auto">
          <a:xfrm>
            <a:off x="6130487" y="4328078"/>
            <a:ext cx="2577070" cy="217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58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7D3B-1BBA-45FC-871E-2C986966440D}"/>
              </a:ext>
            </a:extLst>
          </p:cNvPr>
          <p:cNvSpPr>
            <a:spLocks noGrp="1"/>
          </p:cNvSpPr>
          <p:nvPr>
            <p:ph type="title"/>
          </p:nvPr>
        </p:nvSpPr>
        <p:spPr>
          <a:xfrm>
            <a:off x="1143001" y="770917"/>
            <a:ext cx="9905998" cy="1478570"/>
          </a:xfrm>
        </p:spPr>
        <p:txBody>
          <a:bodyPr/>
          <a:lstStyle/>
          <a:p>
            <a:r>
              <a:rPr lang="en-US" dirty="0" err="1"/>
              <a:t>Latar</a:t>
            </a:r>
            <a:r>
              <a:rPr lang="en-US" dirty="0"/>
              <a:t> </a:t>
            </a:r>
            <a:r>
              <a:rPr lang="en-US" dirty="0" err="1"/>
              <a:t>belakang</a:t>
            </a:r>
            <a:endParaRPr lang="en-ID" dirty="0"/>
          </a:p>
        </p:txBody>
      </p:sp>
      <p:sp>
        <p:nvSpPr>
          <p:cNvPr id="3" name="Content Placeholder 2">
            <a:extLst>
              <a:ext uri="{FF2B5EF4-FFF2-40B4-BE49-F238E27FC236}">
                <a16:creationId xmlns:a16="http://schemas.microsoft.com/office/drawing/2014/main" id="{3A995D04-44B6-4701-B323-346216113ED0}"/>
              </a:ext>
            </a:extLst>
          </p:cNvPr>
          <p:cNvSpPr>
            <a:spLocks noGrp="1"/>
          </p:cNvSpPr>
          <p:nvPr>
            <p:ph idx="1"/>
          </p:nvPr>
        </p:nvSpPr>
        <p:spPr>
          <a:xfrm>
            <a:off x="1141413" y="2249487"/>
            <a:ext cx="5716588" cy="3541714"/>
          </a:xfrm>
        </p:spPr>
        <p:txBody>
          <a:bodyPr>
            <a:normAutofit fontScale="62500" lnSpcReduction="20000"/>
          </a:bodyPr>
          <a:lstStyle/>
          <a:p>
            <a:r>
              <a:rPr lang="en-ID" dirty="0"/>
              <a:t>Udara yang </a:t>
            </a:r>
            <a:r>
              <a:rPr lang="en-ID" dirty="0" err="1"/>
              <a:t>sehat</a:t>
            </a:r>
            <a:r>
              <a:rPr lang="en-ID" dirty="0"/>
              <a:t> dan </a:t>
            </a:r>
            <a:r>
              <a:rPr lang="en-ID" dirty="0" err="1"/>
              <a:t>bersih</a:t>
            </a:r>
            <a:r>
              <a:rPr lang="en-ID" dirty="0"/>
              <a:t> sangat </a:t>
            </a:r>
            <a:r>
              <a:rPr lang="en-ID" dirty="0" err="1"/>
              <a:t>penting</a:t>
            </a:r>
            <a:r>
              <a:rPr lang="en-ID" dirty="0"/>
              <a:t> </a:t>
            </a:r>
            <a:r>
              <a:rPr lang="en-ID" dirty="0" err="1"/>
              <a:t>bagi</a:t>
            </a:r>
            <a:r>
              <a:rPr lang="en-ID" dirty="0"/>
              <a:t> </a:t>
            </a:r>
            <a:r>
              <a:rPr lang="en-ID" dirty="0" err="1"/>
              <a:t>kesehatan</a:t>
            </a:r>
            <a:r>
              <a:rPr lang="en-ID" dirty="0"/>
              <a:t> </a:t>
            </a:r>
            <a:r>
              <a:rPr lang="en-ID" dirty="0" err="1"/>
              <a:t>manusia</a:t>
            </a:r>
            <a:r>
              <a:rPr lang="en-ID" dirty="0"/>
              <a:t>. </a:t>
            </a:r>
            <a:r>
              <a:rPr lang="en-ID" dirty="0" err="1"/>
              <a:t>Namun</a:t>
            </a:r>
            <a:r>
              <a:rPr lang="en-ID" dirty="0"/>
              <a:t>, </a:t>
            </a:r>
            <a:r>
              <a:rPr lang="en-ID" dirty="0" err="1"/>
              <a:t>kualitas</a:t>
            </a:r>
            <a:r>
              <a:rPr lang="en-ID" dirty="0"/>
              <a:t> </a:t>
            </a:r>
            <a:r>
              <a:rPr lang="en-ID" dirty="0" err="1"/>
              <a:t>udara</a:t>
            </a:r>
            <a:r>
              <a:rPr lang="en-ID" dirty="0"/>
              <a:t> di </a:t>
            </a:r>
            <a:r>
              <a:rPr lang="en-ID" dirty="0" err="1"/>
              <a:t>lingkungan</a:t>
            </a:r>
            <a:r>
              <a:rPr lang="en-ID" dirty="0"/>
              <a:t> </a:t>
            </a:r>
            <a:r>
              <a:rPr lang="en-ID" dirty="0" err="1"/>
              <a:t>sekitar</a:t>
            </a:r>
            <a:r>
              <a:rPr lang="en-ID" dirty="0"/>
              <a:t> </a:t>
            </a:r>
            <a:r>
              <a:rPr lang="en-ID" dirty="0" err="1"/>
              <a:t>kita</a:t>
            </a:r>
            <a:r>
              <a:rPr lang="en-ID" dirty="0"/>
              <a:t> </a:t>
            </a:r>
            <a:r>
              <a:rPr lang="en-ID" dirty="0" err="1"/>
              <a:t>sering</a:t>
            </a:r>
            <a:r>
              <a:rPr lang="en-ID" dirty="0"/>
              <a:t> </a:t>
            </a:r>
            <a:r>
              <a:rPr lang="en-ID" dirty="0" err="1"/>
              <a:t>tercemar</a:t>
            </a:r>
            <a:r>
              <a:rPr lang="en-ID" dirty="0"/>
              <a:t> oleh </a:t>
            </a:r>
            <a:r>
              <a:rPr lang="en-ID" dirty="0" err="1"/>
              <a:t>berbagai</a:t>
            </a:r>
            <a:r>
              <a:rPr lang="en-ID" dirty="0"/>
              <a:t> </a:t>
            </a:r>
            <a:r>
              <a:rPr lang="en-ID" dirty="0" err="1"/>
              <a:t>faktor</a:t>
            </a:r>
            <a:r>
              <a:rPr lang="en-ID" dirty="0"/>
              <a:t>, </a:t>
            </a:r>
            <a:r>
              <a:rPr lang="en-ID" dirty="0" err="1"/>
              <a:t>seperti</a:t>
            </a:r>
            <a:r>
              <a:rPr lang="en-ID" dirty="0"/>
              <a:t> </a:t>
            </a:r>
            <a:r>
              <a:rPr lang="en-ID" dirty="0" err="1"/>
              <a:t>polusi</a:t>
            </a:r>
            <a:r>
              <a:rPr lang="en-ID" dirty="0"/>
              <a:t> </a:t>
            </a:r>
            <a:r>
              <a:rPr lang="en-ID" dirty="0" err="1"/>
              <a:t>udara</a:t>
            </a:r>
            <a:r>
              <a:rPr lang="en-ID" dirty="0"/>
              <a:t> yang </a:t>
            </a:r>
            <a:r>
              <a:rPr lang="en-ID" dirty="0" err="1"/>
              <a:t>dihasilkan</a:t>
            </a:r>
            <a:r>
              <a:rPr lang="en-ID" dirty="0"/>
              <a:t> oleh </a:t>
            </a:r>
            <a:r>
              <a:rPr lang="en-ID" dirty="0" err="1"/>
              <a:t>kendaraan</a:t>
            </a:r>
            <a:r>
              <a:rPr lang="en-ID" dirty="0"/>
              <a:t>, </a:t>
            </a:r>
            <a:r>
              <a:rPr lang="en-ID" dirty="0" err="1"/>
              <a:t>industri</a:t>
            </a:r>
            <a:r>
              <a:rPr lang="en-ID" dirty="0"/>
              <a:t>, dan </a:t>
            </a:r>
            <a:r>
              <a:rPr lang="en-ID" dirty="0" err="1"/>
              <a:t>aktivitas</a:t>
            </a:r>
            <a:r>
              <a:rPr lang="en-ID" dirty="0"/>
              <a:t> </a:t>
            </a:r>
            <a:r>
              <a:rPr lang="en-ID" dirty="0" err="1"/>
              <a:t>manusia</a:t>
            </a:r>
            <a:r>
              <a:rPr lang="en-ID" dirty="0"/>
              <a:t> </a:t>
            </a:r>
            <a:r>
              <a:rPr lang="en-ID" dirty="0" err="1"/>
              <a:t>lainnya</a:t>
            </a:r>
            <a:r>
              <a:rPr lang="en-ID" dirty="0"/>
              <a:t>. </a:t>
            </a:r>
            <a:r>
              <a:rPr lang="en-ID" dirty="0" err="1"/>
              <a:t>Selain</a:t>
            </a:r>
            <a:r>
              <a:rPr lang="en-ID" dirty="0"/>
              <a:t> </a:t>
            </a:r>
            <a:r>
              <a:rPr lang="en-ID" dirty="0" err="1"/>
              <a:t>polusi</a:t>
            </a:r>
            <a:r>
              <a:rPr lang="en-ID" dirty="0"/>
              <a:t> </a:t>
            </a:r>
            <a:r>
              <a:rPr lang="en-ID" dirty="0" err="1"/>
              <a:t>udara</a:t>
            </a:r>
            <a:r>
              <a:rPr lang="en-ID" dirty="0"/>
              <a:t> </a:t>
            </a:r>
            <a:r>
              <a:rPr lang="en-ID" dirty="0" err="1"/>
              <a:t>luar</a:t>
            </a:r>
            <a:r>
              <a:rPr lang="en-ID" dirty="0"/>
              <a:t> </a:t>
            </a:r>
            <a:r>
              <a:rPr lang="en-ID" dirty="0" err="1"/>
              <a:t>ruangan</a:t>
            </a:r>
            <a:r>
              <a:rPr lang="en-ID" dirty="0"/>
              <a:t>, </a:t>
            </a:r>
            <a:r>
              <a:rPr lang="en-ID" dirty="0" err="1"/>
              <a:t>kualitas</a:t>
            </a:r>
            <a:r>
              <a:rPr lang="en-ID" dirty="0"/>
              <a:t> </a:t>
            </a:r>
            <a:r>
              <a:rPr lang="en-ID" dirty="0" err="1"/>
              <a:t>udara</a:t>
            </a:r>
            <a:r>
              <a:rPr lang="en-ID" dirty="0"/>
              <a:t> di </a:t>
            </a:r>
            <a:r>
              <a:rPr lang="en-ID" dirty="0" err="1"/>
              <a:t>dalam</a:t>
            </a:r>
            <a:r>
              <a:rPr lang="en-ID" dirty="0"/>
              <a:t> </a:t>
            </a:r>
            <a:r>
              <a:rPr lang="en-ID" dirty="0" err="1"/>
              <a:t>ruangan</a:t>
            </a:r>
            <a:r>
              <a:rPr lang="en-ID" dirty="0"/>
              <a:t> pun </a:t>
            </a:r>
            <a:r>
              <a:rPr lang="en-ID" dirty="0" err="1"/>
              <a:t>dapat</a:t>
            </a:r>
            <a:r>
              <a:rPr lang="en-ID" dirty="0"/>
              <a:t> </a:t>
            </a:r>
            <a:r>
              <a:rPr lang="en-ID" dirty="0" err="1"/>
              <a:t>tercemar</a:t>
            </a:r>
            <a:r>
              <a:rPr lang="en-ID" dirty="0"/>
              <a:t> oleh </a:t>
            </a:r>
            <a:r>
              <a:rPr lang="en-ID" dirty="0" err="1"/>
              <a:t>berbagai</a:t>
            </a:r>
            <a:r>
              <a:rPr lang="en-ID" dirty="0"/>
              <a:t> </a:t>
            </a:r>
            <a:r>
              <a:rPr lang="en-ID" dirty="0" err="1"/>
              <a:t>faktor</a:t>
            </a:r>
            <a:r>
              <a:rPr lang="en-ID" dirty="0"/>
              <a:t> </a:t>
            </a:r>
            <a:r>
              <a:rPr lang="en-ID" dirty="0" err="1"/>
              <a:t>seperti</a:t>
            </a:r>
            <a:r>
              <a:rPr lang="en-ID" dirty="0"/>
              <a:t> asap </a:t>
            </a:r>
            <a:r>
              <a:rPr lang="en-ID" dirty="0" err="1"/>
              <a:t>rokok</a:t>
            </a:r>
            <a:r>
              <a:rPr lang="en-ID" dirty="0"/>
              <a:t>, </a:t>
            </a:r>
            <a:r>
              <a:rPr lang="en-ID" dirty="0" err="1"/>
              <a:t>bahan</a:t>
            </a:r>
            <a:r>
              <a:rPr lang="en-ID" dirty="0"/>
              <a:t> </a:t>
            </a:r>
            <a:r>
              <a:rPr lang="en-ID" dirty="0" err="1"/>
              <a:t>kimia</a:t>
            </a:r>
            <a:r>
              <a:rPr lang="en-ID" dirty="0"/>
              <a:t>, dan </a:t>
            </a:r>
            <a:r>
              <a:rPr lang="en-ID" dirty="0" err="1"/>
              <a:t>partikel</a:t>
            </a:r>
            <a:r>
              <a:rPr lang="en-ID" dirty="0"/>
              <a:t> </a:t>
            </a:r>
            <a:r>
              <a:rPr lang="en-ID" dirty="0" err="1"/>
              <a:t>debu</a:t>
            </a:r>
            <a:r>
              <a:rPr lang="en-ID" dirty="0"/>
              <a:t> yang </a:t>
            </a:r>
            <a:r>
              <a:rPr lang="en-ID" dirty="0" err="1"/>
              <a:t>terkandung</a:t>
            </a:r>
            <a:r>
              <a:rPr lang="en-ID" dirty="0"/>
              <a:t> </a:t>
            </a:r>
            <a:r>
              <a:rPr lang="en-ID" dirty="0" err="1"/>
              <a:t>dalam</a:t>
            </a:r>
            <a:r>
              <a:rPr lang="en-ID" dirty="0"/>
              <a:t> </a:t>
            </a:r>
            <a:r>
              <a:rPr lang="en-ID" dirty="0" err="1"/>
              <a:t>bahan</a:t>
            </a:r>
            <a:r>
              <a:rPr lang="en-ID" dirty="0"/>
              <a:t> </a:t>
            </a:r>
            <a:r>
              <a:rPr lang="en-ID" dirty="0" err="1"/>
              <a:t>bangunan</a:t>
            </a:r>
            <a:r>
              <a:rPr lang="en-ID" dirty="0"/>
              <a:t> dan </a:t>
            </a:r>
            <a:r>
              <a:rPr lang="en-ID" dirty="0" err="1"/>
              <a:t>perabotan</a:t>
            </a:r>
            <a:r>
              <a:rPr lang="en-ID" dirty="0"/>
              <a:t>.</a:t>
            </a:r>
          </a:p>
          <a:p>
            <a:r>
              <a:rPr lang="en-ID" dirty="0" err="1"/>
              <a:t>Penurunan</a:t>
            </a:r>
            <a:r>
              <a:rPr lang="en-ID" dirty="0"/>
              <a:t> </a:t>
            </a:r>
            <a:r>
              <a:rPr lang="en-ID" dirty="0" err="1"/>
              <a:t>kualitas</a:t>
            </a:r>
            <a:r>
              <a:rPr lang="en-ID" dirty="0"/>
              <a:t> </a:t>
            </a:r>
            <a:r>
              <a:rPr lang="en-ID" dirty="0" err="1"/>
              <a:t>udara</a:t>
            </a:r>
            <a:r>
              <a:rPr lang="en-ID" dirty="0"/>
              <a:t> di </a:t>
            </a:r>
            <a:r>
              <a:rPr lang="en-ID" dirty="0" err="1"/>
              <a:t>dalam</a:t>
            </a:r>
            <a:r>
              <a:rPr lang="en-ID" dirty="0"/>
              <a:t> </a:t>
            </a:r>
            <a:r>
              <a:rPr lang="en-ID" dirty="0" err="1"/>
              <a:t>ruangan</a:t>
            </a:r>
            <a:r>
              <a:rPr lang="en-ID" dirty="0"/>
              <a:t> </a:t>
            </a:r>
            <a:r>
              <a:rPr lang="en-ID" dirty="0" err="1"/>
              <a:t>dapat</a:t>
            </a:r>
            <a:r>
              <a:rPr lang="en-ID" dirty="0"/>
              <a:t> </a:t>
            </a:r>
            <a:r>
              <a:rPr lang="en-ID" dirty="0" err="1"/>
              <a:t>menyebabkan</a:t>
            </a:r>
            <a:r>
              <a:rPr lang="en-ID" dirty="0"/>
              <a:t> </a:t>
            </a:r>
            <a:r>
              <a:rPr lang="en-ID" dirty="0" err="1"/>
              <a:t>berbagai</a:t>
            </a:r>
            <a:r>
              <a:rPr lang="en-ID" dirty="0"/>
              <a:t> </a:t>
            </a:r>
            <a:r>
              <a:rPr lang="en-ID" dirty="0" err="1"/>
              <a:t>masalah</a:t>
            </a:r>
            <a:r>
              <a:rPr lang="en-ID" dirty="0"/>
              <a:t> </a:t>
            </a:r>
            <a:r>
              <a:rPr lang="en-ID" dirty="0" err="1"/>
              <a:t>kesehatan</a:t>
            </a:r>
            <a:r>
              <a:rPr lang="en-ID" dirty="0"/>
              <a:t> </a:t>
            </a:r>
            <a:r>
              <a:rPr lang="en-ID" dirty="0" err="1"/>
              <a:t>seperti</a:t>
            </a:r>
            <a:r>
              <a:rPr lang="en-ID" dirty="0"/>
              <a:t> </a:t>
            </a:r>
            <a:r>
              <a:rPr lang="en-ID" dirty="0" err="1"/>
              <a:t>alergi</a:t>
            </a:r>
            <a:r>
              <a:rPr lang="en-ID" dirty="0"/>
              <a:t>, </a:t>
            </a:r>
            <a:r>
              <a:rPr lang="en-ID" dirty="0" err="1"/>
              <a:t>iritasi</a:t>
            </a:r>
            <a:r>
              <a:rPr lang="en-ID" dirty="0"/>
              <a:t> </a:t>
            </a:r>
            <a:r>
              <a:rPr lang="en-ID" dirty="0" err="1"/>
              <a:t>mata</a:t>
            </a:r>
            <a:r>
              <a:rPr lang="en-ID" dirty="0"/>
              <a:t> dan </a:t>
            </a:r>
            <a:r>
              <a:rPr lang="en-ID" dirty="0" err="1"/>
              <a:t>hidung</a:t>
            </a:r>
            <a:r>
              <a:rPr lang="en-ID" dirty="0"/>
              <a:t>, </a:t>
            </a:r>
            <a:r>
              <a:rPr lang="en-ID" dirty="0" err="1"/>
              <a:t>serta</a:t>
            </a:r>
            <a:r>
              <a:rPr lang="en-ID" dirty="0"/>
              <a:t> </a:t>
            </a:r>
            <a:r>
              <a:rPr lang="en-ID" dirty="0" err="1"/>
              <a:t>penyakit</a:t>
            </a:r>
            <a:r>
              <a:rPr lang="en-ID" dirty="0"/>
              <a:t> </a:t>
            </a:r>
            <a:r>
              <a:rPr lang="en-ID" dirty="0" err="1"/>
              <a:t>pernapasan</a:t>
            </a:r>
            <a:r>
              <a:rPr lang="en-ID" dirty="0"/>
              <a:t>. </a:t>
            </a:r>
            <a:r>
              <a:rPr lang="en-ID" dirty="0" err="1"/>
              <a:t>Menurut</a:t>
            </a:r>
            <a:r>
              <a:rPr lang="en-ID" dirty="0"/>
              <a:t> </a:t>
            </a:r>
            <a:r>
              <a:rPr lang="en-ID" dirty="0" err="1"/>
              <a:t>studi</a:t>
            </a:r>
            <a:r>
              <a:rPr lang="en-ID" dirty="0"/>
              <a:t> yang </a:t>
            </a:r>
            <a:r>
              <a:rPr lang="en-ID" dirty="0" err="1"/>
              <a:t>dilakukan</a:t>
            </a:r>
            <a:r>
              <a:rPr lang="en-ID" dirty="0"/>
              <a:t> oleh World Health Organization (WHO) pada </a:t>
            </a:r>
            <a:r>
              <a:rPr lang="en-ID" dirty="0" err="1"/>
              <a:t>tahun</a:t>
            </a:r>
            <a:r>
              <a:rPr lang="en-ID" dirty="0"/>
              <a:t> 2018, </a:t>
            </a:r>
            <a:r>
              <a:rPr lang="en-ID" dirty="0" err="1"/>
              <a:t>polusi</a:t>
            </a:r>
            <a:r>
              <a:rPr lang="en-ID" dirty="0"/>
              <a:t> </a:t>
            </a:r>
            <a:r>
              <a:rPr lang="en-ID" dirty="0" err="1"/>
              <a:t>udara</a:t>
            </a:r>
            <a:r>
              <a:rPr lang="en-ID" dirty="0"/>
              <a:t> di </a:t>
            </a:r>
            <a:r>
              <a:rPr lang="en-ID" dirty="0" err="1"/>
              <a:t>dalam</a:t>
            </a:r>
            <a:r>
              <a:rPr lang="en-ID" dirty="0"/>
              <a:t> </a:t>
            </a:r>
            <a:r>
              <a:rPr lang="en-ID" dirty="0" err="1"/>
              <a:t>ruangan</a:t>
            </a:r>
            <a:r>
              <a:rPr lang="en-ID" dirty="0"/>
              <a:t> </a:t>
            </a:r>
            <a:r>
              <a:rPr lang="en-ID" dirty="0" err="1"/>
              <a:t>menyebabkan</a:t>
            </a:r>
            <a:r>
              <a:rPr lang="en-ID" dirty="0"/>
              <a:t> </a:t>
            </a:r>
            <a:r>
              <a:rPr lang="en-ID" dirty="0" err="1"/>
              <a:t>sekitar</a:t>
            </a:r>
            <a:r>
              <a:rPr lang="en-ID" dirty="0"/>
              <a:t> 3,8 </a:t>
            </a:r>
            <a:r>
              <a:rPr lang="en-ID" dirty="0" err="1"/>
              <a:t>juta</a:t>
            </a:r>
            <a:r>
              <a:rPr lang="en-ID" dirty="0"/>
              <a:t> </a:t>
            </a:r>
            <a:r>
              <a:rPr lang="en-ID" dirty="0" err="1"/>
              <a:t>kematian</a:t>
            </a:r>
            <a:r>
              <a:rPr lang="en-ID" dirty="0"/>
              <a:t> </a:t>
            </a:r>
            <a:r>
              <a:rPr lang="en-ID" dirty="0" err="1"/>
              <a:t>setiap</a:t>
            </a:r>
            <a:r>
              <a:rPr lang="en-ID" dirty="0"/>
              <a:t> </a:t>
            </a:r>
            <a:r>
              <a:rPr lang="en-ID" dirty="0" err="1"/>
              <a:t>tahunnya</a:t>
            </a:r>
            <a:r>
              <a:rPr lang="en-ID" dirty="0"/>
              <a:t> di </a:t>
            </a:r>
            <a:r>
              <a:rPr lang="en-ID" dirty="0" err="1"/>
              <a:t>seluruh</a:t>
            </a:r>
            <a:r>
              <a:rPr lang="en-ID" dirty="0"/>
              <a:t> dunia</a:t>
            </a:r>
          </a:p>
          <a:p>
            <a:endParaRPr lang="en-ID" dirty="0"/>
          </a:p>
        </p:txBody>
      </p:sp>
      <p:pic>
        <p:nvPicPr>
          <p:cNvPr id="1026" name="Picture 2" descr="Polusi Udara Picu Naik Angka Kematian karena Virus Corona">
            <a:extLst>
              <a:ext uri="{FF2B5EF4-FFF2-40B4-BE49-F238E27FC236}">
                <a16:creationId xmlns:a16="http://schemas.microsoft.com/office/drawing/2014/main" id="{1CF53EA2-6A5D-47E0-A886-62100871E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1" y="2122747"/>
            <a:ext cx="4822166" cy="3013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035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D90A0-58A5-413F-B3C7-12A6CC5BC164}"/>
              </a:ext>
            </a:extLst>
          </p:cNvPr>
          <p:cNvSpPr>
            <a:spLocks noGrp="1"/>
          </p:cNvSpPr>
          <p:nvPr>
            <p:ph idx="1"/>
          </p:nvPr>
        </p:nvSpPr>
        <p:spPr>
          <a:xfrm>
            <a:off x="1141412" y="513347"/>
            <a:ext cx="9905999" cy="5277854"/>
          </a:xfrm>
        </p:spPr>
        <p:txBody>
          <a:bodyPr/>
          <a:lstStyle/>
          <a:p>
            <a:r>
              <a:rPr lang="en-US" b="1" dirty="0"/>
              <a:t>PERANGKAT LUNAK (SOFTWARE)</a:t>
            </a:r>
          </a:p>
          <a:p>
            <a:pPr>
              <a:buFontTx/>
              <a:buChar char="-"/>
            </a:pPr>
            <a:r>
              <a:rPr lang="en-US" dirty="0"/>
              <a:t>ARDUINO IDE</a:t>
            </a:r>
          </a:p>
          <a:p>
            <a:pPr>
              <a:buFontTx/>
              <a:buChar char="-"/>
            </a:pPr>
            <a:r>
              <a:rPr lang="en-US" dirty="0"/>
              <a:t>MQTT BROKER</a:t>
            </a:r>
          </a:p>
          <a:p>
            <a:pPr>
              <a:buFontTx/>
              <a:buChar char="-"/>
            </a:pPr>
            <a:r>
              <a:rPr lang="en-US" dirty="0"/>
              <a:t>MQTT DASHBOARD (ANDROID)</a:t>
            </a:r>
          </a:p>
          <a:p>
            <a:pPr>
              <a:buFontTx/>
              <a:buChar char="-"/>
            </a:pPr>
            <a:endParaRPr lang="en-US" dirty="0"/>
          </a:p>
        </p:txBody>
      </p:sp>
      <p:pic>
        <p:nvPicPr>
          <p:cNvPr id="4" name="Picture 2" descr="What is Mosquitto MQTT?">
            <a:extLst>
              <a:ext uri="{FF2B5EF4-FFF2-40B4-BE49-F238E27FC236}">
                <a16:creationId xmlns:a16="http://schemas.microsoft.com/office/drawing/2014/main" id="{B682E700-E73F-4446-8A84-F3BABC0FD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3496" y="810883"/>
            <a:ext cx="2740771" cy="146424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Overview of the Arduino IDE 1 | Arduino Documentation | Arduino  Documentation">
            <a:extLst>
              <a:ext uri="{FF2B5EF4-FFF2-40B4-BE49-F238E27FC236}">
                <a16:creationId xmlns:a16="http://schemas.microsoft.com/office/drawing/2014/main" id="{B1CBE544-FD7E-4993-AC4E-2A6319BE53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53" t="7487" r="22806" b="7485"/>
          <a:stretch/>
        </p:blipFill>
        <p:spPr bwMode="auto">
          <a:xfrm>
            <a:off x="6550645" y="3064369"/>
            <a:ext cx="3286472" cy="2825076"/>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a:extLst>
              <a:ext uri="{FF2B5EF4-FFF2-40B4-BE49-F238E27FC236}">
                <a16:creationId xmlns:a16="http://schemas.microsoft.com/office/drawing/2014/main" id="{009B0C4F-C735-4DAA-ABAE-C8D891AEEB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pic>
        <p:nvPicPr>
          <p:cNvPr id="6" name="Picture 5">
            <a:extLst>
              <a:ext uri="{FF2B5EF4-FFF2-40B4-BE49-F238E27FC236}">
                <a16:creationId xmlns:a16="http://schemas.microsoft.com/office/drawing/2014/main" id="{2E3B2ACA-9EFD-487A-8829-CA141207B7CC}"/>
              </a:ext>
            </a:extLst>
          </p:cNvPr>
          <p:cNvPicPr>
            <a:picLocks noChangeAspect="1"/>
          </p:cNvPicPr>
          <p:nvPr/>
        </p:nvPicPr>
        <p:blipFill rotWithShape="1">
          <a:blip r:embed="rId4"/>
          <a:srcRect b="44654"/>
          <a:stretch/>
        </p:blipFill>
        <p:spPr>
          <a:xfrm>
            <a:off x="2197938" y="2855343"/>
            <a:ext cx="3086100" cy="3795623"/>
          </a:xfrm>
          <a:prstGeom prst="rect">
            <a:avLst/>
          </a:prstGeom>
        </p:spPr>
      </p:pic>
    </p:spTree>
    <p:extLst>
      <p:ext uri="{BB962C8B-B14F-4D97-AF65-F5344CB8AC3E}">
        <p14:creationId xmlns:p14="http://schemas.microsoft.com/office/powerpoint/2010/main" val="1280029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037D-0273-4486-B885-62E400FC00AE}"/>
              </a:ext>
            </a:extLst>
          </p:cNvPr>
          <p:cNvSpPr>
            <a:spLocks noGrp="1"/>
          </p:cNvSpPr>
          <p:nvPr>
            <p:ph type="title"/>
          </p:nvPr>
        </p:nvSpPr>
        <p:spPr>
          <a:xfrm>
            <a:off x="768887" y="2543570"/>
            <a:ext cx="9905998" cy="1478570"/>
          </a:xfrm>
        </p:spPr>
        <p:txBody>
          <a:bodyPr/>
          <a:lstStyle/>
          <a:p>
            <a:r>
              <a:rPr lang="en-US" dirty="0"/>
              <a:t>DIAGRAM ALIR PENELITIAN</a:t>
            </a:r>
            <a:endParaRPr lang="en-ID" dirty="0"/>
          </a:p>
        </p:txBody>
      </p:sp>
      <p:pic>
        <p:nvPicPr>
          <p:cNvPr id="4" name="Picture 3">
            <a:extLst>
              <a:ext uri="{FF2B5EF4-FFF2-40B4-BE49-F238E27FC236}">
                <a16:creationId xmlns:a16="http://schemas.microsoft.com/office/drawing/2014/main" id="{CA43A17B-0D5C-4135-9C15-D544A36721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0115" y="343852"/>
            <a:ext cx="2075180" cy="6170295"/>
          </a:xfrm>
          <a:prstGeom prst="rect">
            <a:avLst/>
          </a:prstGeom>
          <a:noFill/>
          <a:ln>
            <a:noFill/>
          </a:ln>
        </p:spPr>
      </p:pic>
    </p:spTree>
    <p:extLst>
      <p:ext uri="{BB962C8B-B14F-4D97-AF65-F5344CB8AC3E}">
        <p14:creationId xmlns:p14="http://schemas.microsoft.com/office/powerpoint/2010/main" val="2122415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037D-0273-4486-B885-62E400FC00AE}"/>
              </a:ext>
            </a:extLst>
          </p:cNvPr>
          <p:cNvSpPr>
            <a:spLocks noGrp="1"/>
          </p:cNvSpPr>
          <p:nvPr>
            <p:ph type="title"/>
          </p:nvPr>
        </p:nvSpPr>
        <p:spPr>
          <a:xfrm>
            <a:off x="768887" y="2543570"/>
            <a:ext cx="9905998" cy="1478570"/>
          </a:xfrm>
        </p:spPr>
        <p:txBody>
          <a:bodyPr/>
          <a:lstStyle/>
          <a:p>
            <a:r>
              <a:rPr lang="en-US" dirty="0"/>
              <a:t>DIAGRAM ALIR SISTEM</a:t>
            </a:r>
            <a:endParaRPr lang="en-ID" dirty="0"/>
          </a:p>
        </p:txBody>
      </p:sp>
      <p:pic>
        <p:nvPicPr>
          <p:cNvPr id="5" name="Picture 4">
            <a:extLst>
              <a:ext uri="{FF2B5EF4-FFF2-40B4-BE49-F238E27FC236}">
                <a16:creationId xmlns:a16="http://schemas.microsoft.com/office/drawing/2014/main" id="{6E3D29CF-DD05-409E-AC7B-8722612224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33878" y="197707"/>
            <a:ext cx="1717675" cy="6170295"/>
          </a:xfrm>
          <a:prstGeom prst="rect">
            <a:avLst/>
          </a:prstGeom>
          <a:noFill/>
          <a:ln>
            <a:noFill/>
          </a:ln>
        </p:spPr>
      </p:pic>
    </p:spTree>
    <p:extLst>
      <p:ext uri="{BB962C8B-B14F-4D97-AF65-F5344CB8AC3E}">
        <p14:creationId xmlns:p14="http://schemas.microsoft.com/office/powerpoint/2010/main" val="1505867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037D-0273-4486-B885-62E400FC00AE}"/>
              </a:ext>
            </a:extLst>
          </p:cNvPr>
          <p:cNvSpPr>
            <a:spLocks noGrp="1"/>
          </p:cNvSpPr>
          <p:nvPr>
            <p:ph type="title"/>
          </p:nvPr>
        </p:nvSpPr>
        <p:spPr>
          <a:xfrm>
            <a:off x="768887" y="2543570"/>
            <a:ext cx="9905998" cy="1478570"/>
          </a:xfrm>
        </p:spPr>
        <p:txBody>
          <a:bodyPr/>
          <a:lstStyle/>
          <a:p>
            <a:r>
              <a:rPr lang="en-US" dirty="0" err="1"/>
              <a:t>Perancangan</a:t>
            </a:r>
            <a:r>
              <a:rPr lang="en-US" dirty="0"/>
              <a:t> hardware</a:t>
            </a:r>
            <a:endParaRPr lang="en-ID" dirty="0"/>
          </a:p>
        </p:txBody>
      </p:sp>
      <p:pic>
        <p:nvPicPr>
          <p:cNvPr id="4" name="Picture 3">
            <a:extLst>
              <a:ext uri="{FF2B5EF4-FFF2-40B4-BE49-F238E27FC236}">
                <a16:creationId xmlns:a16="http://schemas.microsoft.com/office/drawing/2014/main" id="{AA058D30-5FF2-4F85-9A8B-590CCFCA9C4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184" y="652215"/>
            <a:ext cx="3197793" cy="5553569"/>
          </a:xfrm>
          <a:prstGeom prst="rect">
            <a:avLst/>
          </a:prstGeom>
          <a:noFill/>
          <a:ln>
            <a:noFill/>
          </a:ln>
        </p:spPr>
      </p:pic>
    </p:spTree>
    <p:extLst>
      <p:ext uri="{BB962C8B-B14F-4D97-AF65-F5344CB8AC3E}">
        <p14:creationId xmlns:p14="http://schemas.microsoft.com/office/powerpoint/2010/main" val="2926229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037D-0273-4486-B885-62E400FC00AE}"/>
              </a:ext>
            </a:extLst>
          </p:cNvPr>
          <p:cNvSpPr>
            <a:spLocks noGrp="1"/>
          </p:cNvSpPr>
          <p:nvPr>
            <p:ph type="title"/>
          </p:nvPr>
        </p:nvSpPr>
        <p:spPr>
          <a:xfrm>
            <a:off x="768887" y="2543570"/>
            <a:ext cx="9905998" cy="1478570"/>
          </a:xfrm>
        </p:spPr>
        <p:txBody>
          <a:bodyPr/>
          <a:lstStyle/>
          <a:p>
            <a:r>
              <a:rPr lang="en-US" dirty="0" err="1"/>
              <a:t>Perancangan</a:t>
            </a:r>
            <a:r>
              <a:rPr lang="en-US" dirty="0"/>
              <a:t> software</a:t>
            </a:r>
            <a:endParaRPr lang="en-ID" dirty="0"/>
          </a:p>
        </p:txBody>
      </p:sp>
      <p:pic>
        <p:nvPicPr>
          <p:cNvPr id="5" name="Picture 4">
            <a:extLst>
              <a:ext uri="{FF2B5EF4-FFF2-40B4-BE49-F238E27FC236}">
                <a16:creationId xmlns:a16="http://schemas.microsoft.com/office/drawing/2014/main" id="{98992A07-D347-4B19-9BAC-D09CFCCFB1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85547" y="1195041"/>
            <a:ext cx="5481270" cy="4192191"/>
          </a:xfrm>
          <a:prstGeom prst="rect">
            <a:avLst/>
          </a:prstGeom>
          <a:noFill/>
          <a:ln>
            <a:noFill/>
          </a:ln>
        </p:spPr>
      </p:pic>
    </p:spTree>
    <p:extLst>
      <p:ext uri="{BB962C8B-B14F-4D97-AF65-F5344CB8AC3E}">
        <p14:creationId xmlns:p14="http://schemas.microsoft.com/office/powerpoint/2010/main" val="570818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75F1-F4EE-4D17-9D23-6DD865036F66}"/>
              </a:ext>
            </a:extLst>
          </p:cNvPr>
          <p:cNvSpPr>
            <a:spLocks noGrp="1"/>
          </p:cNvSpPr>
          <p:nvPr>
            <p:ph type="title"/>
          </p:nvPr>
        </p:nvSpPr>
        <p:spPr/>
        <p:txBody>
          <a:bodyPr/>
          <a:lstStyle/>
          <a:p>
            <a:r>
              <a:rPr lang="en-US" dirty="0"/>
              <a:t>BAB III METODOLOGI PENELITIAN</a:t>
            </a:r>
            <a:endParaRPr lang="en-ID" dirty="0"/>
          </a:p>
        </p:txBody>
      </p:sp>
      <p:sp>
        <p:nvSpPr>
          <p:cNvPr id="3" name="Content Placeholder 2">
            <a:extLst>
              <a:ext uri="{FF2B5EF4-FFF2-40B4-BE49-F238E27FC236}">
                <a16:creationId xmlns:a16="http://schemas.microsoft.com/office/drawing/2014/main" id="{CF299B33-79B1-4A2B-B254-B1397265F1B1}"/>
              </a:ext>
            </a:extLst>
          </p:cNvPr>
          <p:cNvSpPr>
            <a:spLocks noGrp="1"/>
          </p:cNvSpPr>
          <p:nvPr>
            <p:ph idx="1"/>
          </p:nvPr>
        </p:nvSpPr>
        <p:spPr/>
        <p:txBody>
          <a:bodyPr>
            <a:normAutofit fontScale="85000" lnSpcReduction="10000"/>
          </a:bodyPr>
          <a:lstStyle/>
          <a:p>
            <a:r>
              <a:rPr lang="fi-FI" dirty="0"/>
              <a:t>Metode Pengambilan Data</a:t>
            </a:r>
          </a:p>
          <a:p>
            <a:pPr marL="0" indent="0">
              <a:buNone/>
            </a:pPr>
            <a:r>
              <a:rPr lang="fi-FI" dirty="0"/>
              <a:t>Setelah semua tahapan perancangan sistem selesai, tahapan selanjutnya ialah melakukan analisis pada setiap data pengujian. Analisis data pengujian dilakukan agar setiap masalah yang telah penulis rumuskan pada rumusan masalah dapat terjawab. Adapun beberapa pengujian yang dilakukan untuk memperoleh data diantaranya ialah:</a:t>
            </a:r>
          </a:p>
          <a:p>
            <a:pPr marL="0" indent="0">
              <a:buNone/>
            </a:pPr>
            <a:r>
              <a:rPr lang="fi-FI" dirty="0"/>
              <a:t>1.	Menguji alat Monitoring Kualitas udara di Ruang Tamu selama 1 Jam</a:t>
            </a:r>
          </a:p>
          <a:p>
            <a:pPr marL="0" indent="0">
              <a:buNone/>
            </a:pPr>
            <a:r>
              <a:rPr lang="fi-FI" dirty="0"/>
              <a:t>2.	Menguji alat Monitoring Kualitas udara di Ruang Tidur selama 1 Jam</a:t>
            </a:r>
          </a:p>
          <a:p>
            <a:pPr marL="0" indent="0">
              <a:buNone/>
            </a:pPr>
            <a:r>
              <a:rPr lang="fi-FI" dirty="0"/>
              <a:t>3.	Menguji alat Monitoring Kualitas udara di Dapur selama 1 Jam</a:t>
            </a:r>
          </a:p>
          <a:p>
            <a:endParaRPr lang="fi-FI" dirty="0"/>
          </a:p>
        </p:txBody>
      </p:sp>
    </p:spTree>
    <p:extLst>
      <p:ext uri="{BB962C8B-B14F-4D97-AF65-F5344CB8AC3E}">
        <p14:creationId xmlns:p14="http://schemas.microsoft.com/office/powerpoint/2010/main" val="400928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F94BB0-2D64-4996-A2BA-6FA0A96BC11B}"/>
              </a:ext>
            </a:extLst>
          </p:cNvPr>
          <p:cNvSpPr>
            <a:spLocks noGrp="1"/>
          </p:cNvSpPr>
          <p:nvPr>
            <p:ph idx="1"/>
          </p:nvPr>
        </p:nvSpPr>
        <p:spPr>
          <a:xfrm>
            <a:off x="1141412" y="862642"/>
            <a:ext cx="9905999" cy="4928559"/>
          </a:xfrm>
        </p:spPr>
        <p:txBody>
          <a:bodyPr/>
          <a:lstStyle/>
          <a:p>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Perhitungan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Persentase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Error,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Akurasi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Standar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Deviasi</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AutoNum type="arabicPeriod"/>
            </a:pPr>
            <a:r>
              <a:rPr lang="en-ID" dirty="0" err="1"/>
              <a:t>Presentase</a:t>
            </a:r>
            <a:r>
              <a:rPr lang="en-ID" dirty="0"/>
              <a:t> Error </a:t>
            </a:r>
          </a:p>
          <a:p>
            <a:pPr marL="457200" indent="-457200">
              <a:buAutoNum type="arabicPeriod"/>
            </a:pPr>
            <a:endParaRPr lang="en-ID" dirty="0"/>
          </a:p>
          <a:p>
            <a:pPr marL="457200" indent="-457200">
              <a:buAutoNum type="arabicPeriod"/>
            </a:pPr>
            <a:r>
              <a:rPr lang="en-ID" dirty="0" err="1"/>
              <a:t>Akurasi</a:t>
            </a:r>
            <a:endParaRPr lang="en-ID" dirty="0"/>
          </a:p>
          <a:p>
            <a:pPr marL="457200" indent="-457200">
              <a:buAutoNum type="arabicPeriod"/>
            </a:pPr>
            <a:endParaRPr lang="en-ID" dirty="0"/>
          </a:p>
          <a:p>
            <a:pPr marL="457200" indent="-457200">
              <a:buAutoNum type="arabicPeriod"/>
            </a:pPr>
            <a:r>
              <a:rPr lang="en-ID" dirty="0" err="1"/>
              <a:t>Standar</a:t>
            </a:r>
            <a:r>
              <a:rPr lang="en-ID" dirty="0"/>
              <a:t> </a:t>
            </a:r>
            <a:r>
              <a:rPr lang="en-ID" dirty="0" err="1"/>
              <a:t>Deviasi</a:t>
            </a:r>
            <a:endParaRPr lang="en-ID" dirty="0"/>
          </a:p>
        </p:txBody>
      </p:sp>
      <p:pic>
        <p:nvPicPr>
          <p:cNvPr id="5" name="Picture 4">
            <a:extLst>
              <a:ext uri="{FF2B5EF4-FFF2-40B4-BE49-F238E27FC236}">
                <a16:creationId xmlns:a16="http://schemas.microsoft.com/office/drawing/2014/main" id="{A45E2337-3EA0-4FAA-B7CF-CB7998BDBEB4}"/>
              </a:ext>
            </a:extLst>
          </p:cNvPr>
          <p:cNvPicPr>
            <a:picLocks noChangeAspect="1"/>
          </p:cNvPicPr>
          <p:nvPr/>
        </p:nvPicPr>
        <p:blipFill>
          <a:blip r:embed="rId2"/>
          <a:stretch>
            <a:fillRect/>
          </a:stretch>
        </p:blipFill>
        <p:spPr>
          <a:xfrm>
            <a:off x="4813119" y="1411593"/>
            <a:ext cx="2562583" cy="771633"/>
          </a:xfrm>
          <a:prstGeom prst="rect">
            <a:avLst/>
          </a:prstGeom>
        </p:spPr>
      </p:pic>
      <p:pic>
        <p:nvPicPr>
          <p:cNvPr id="7" name="Picture 6">
            <a:extLst>
              <a:ext uri="{FF2B5EF4-FFF2-40B4-BE49-F238E27FC236}">
                <a16:creationId xmlns:a16="http://schemas.microsoft.com/office/drawing/2014/main" id="{D33FA069-198F-4B22-BF83-A8A20CD542FA}"/>
              </a:ext>
            </a:extLst>
          </p:cNvPr>
          <p:cNvPicPr>
            <a:picLocks noChangeAspect="1"/>
          </p:cNvPicPr>
          <p:nvPr/>
        </p:nvPicPr>
        <p:blipFill>
          <a:blip r:embed="rId3"/>
          <a:stretch>
            <a:fillRect/>
          </a:stretch>
        </p:blipFill>
        <p:spPr>
          <a:xfrm>
            <a:off x="4813119" y="2742769"/>
            <a:ext cx="2905530" cy="562053"/>
          </a:xfrm>
          <a:prstGeom prst="rect">
            <a:avLst/>
          </a:prstGeom>
        </p:spPr>
      </p:pic>
      <p:pic>
        <p:nvPicPr>
          <p:cNvPr id="9" name="Picture 8">
            <a:extLst>
              <a:ext uri="{FF2B5EF4-FFF2-40B4-BE49-F238E27FC236}">
                <a16:creationId xmlns:a16="http://schemas.microsoft.com/office/drawing/2014/main" id="{2172A00B-DEC9-4A8E-9EB6-CF62429DB50A}"/>
              </a:ext>
            </a:extLst>
          </p:cNvPr>
          <p:cNvPicPr>
            <a:picLocks noChangeAspect="1"/>
          </p:cNvPicPr>
          <p:nvPr/>
        </p:nvPicPr>
        <p:blipFill>
          <a:blip r:embed="rId4"/>
          <a:stretch>
            <a:fillRect/>
          </a:stretch>
        </p:blipFill>
        <p:spPr>
          <a:xfrm>
            <a:off x="4839356" y="3864365"/>
            <a:ext cx="2514951" cy="809738"/>
          </a:xfrm>
          <a:prstGeom prst="rect">
            <a:avLst/>
          </a:prstGeom>
        </p:spPr>
      </p:pic>
    </p:spTree>
    <p:extLst>
      <p:ext uri="{BB962C8B-B14F-4D97-AF65-F5344CB8AC3E}">
        <p14:creationId xmlns:p14="http://schemas.microsoft.com/office/powerpoint/2010/main" val="527864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7D3B-1BBA-45FC-871E-2C986966440D}"/>
              </a:ext>
            </a:extLst>
          </p:cNvPr>
          <p:cNvSpPr>
            <a:spLocks noGrp="1"/>
          </p:cNvSpPr>
          <p:nvPr>
            <p:ph type="title"/>
          </p:nvPr>
        </p:nvSpPr>
        <p:spPr>
          <a:xfrm>
            <a:off x="1143001" y="770917"/>
            <a:ext cx="9905998" cy="1478570"/>
          </a:xfrm>
        </p:spPr>
        <p:txBody>
          <a:bodyPr/>
          <a:lstStyle/>
          <a:p>
            <a:r>
              <a:rPr lang="en-US" dirty="0" err="1"/>
              <a:t>Latar</a:t>
            </a:r>
            <a:r>
              <a:rPr lang="en-US" dirty="0"/>
              <a:t> </a:t>
            </a:r>
            <a:r>
              <a:rPr lang="en-US" dirty="0" err="1"/>
              <a:t>belakang</a:t>
            </a:r>
            <a:endParaRPr lang="en-ID" dirty="0"/>
          </a:p>
        </p:txBody>
      </p:sp>
      <p:sp>
        <p:nvSpPr>
          <p:cNvPr id="3" name="Content Placeholder 2">
            <a:extLst>
              <a:ext uri="{FF2B5EF4-FFF2-40B4-BE49-F238E27FC236}">
                <a16:creationId xmlns:a16="http://schemas.microsoft.com/office/drawing/2014/main" id="{3A995D04-44B6-4701-B323-346216113ED0}"/>
              </a:ext>
            </a:extLst>
          </p:cNvPr>
          <p:cNvSpPr>
            <a:spLocks noGrp="1"/>
          </p:cNvSpPr>
          <p:nvPr>
            <p:ph idx="1"/>
          </p:nvPr>
        </p:nvSpPr>
        <p:spPr/>
        <p:txBody>
          <a:bodyPr>
            <a:normAutofit/>
          </a:bodyPr>
          <a:lstStyle/>
          <a:p>
            <a:r>
              <a:rPr lang="en-US" sz="1800" dirty="0">
                <a:effectLst/>
                <a:latin typeface="Times New Roman" panose="02020603050405020304" pitchFamily="18" charset="0"/>
                <a:ea typeface="Calibri" panose="020F0502020204030204" pitchFamily="34" charset="0"/>
              </a:rPr>
              <a:t>Oleh </a:t>
            </a:r>
            <a:r>
              <a:rPr lang="en-US" sz="1800" dirty="0" err="1">
                <a:effectLst/>
                <a:latin typeface="Times New Roman" panose="02020603050405020304" pitchFamily="18" charset="0"/>
                <a:ea typeface="Calibri" panose="020F0502020204030204" pitchFamily="34" charset="0"/>
              </a:rPr>
              <a:t>karena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itu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penting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untuk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memantau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kualitas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udara</a:t>
            </a:r>
            <a:r>
              <a:rPr lang="en-US" sz="1800" dirty="0">
                <a:effectLst/>
                <a:latin typeface="Times New Roman" panose="02020603050405020304" pitchFamily="18" charset="0"/>
                <a:ea typeface="Calibri" panose="020F0502020204030204" pitchFamily="34" charset="0"/>
              </a:rPr>
              <a:t> di </a:t>
            </a:r>
            <a:r>
              <a:rPr lang="en-US" sz="1800" dirty="0" err="1">
                <a:effectLst/>
                <a:latin typeface="Times New Roman" panose="02020603050405020304" pitchFamily="18" charset="0"/>
                <a:ea typeface="Calibri" panose="020F0502020204030204" pitchFamily="34" charset="0"/>
              </a:rPr>
              <a:t>dalam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ruangan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secara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terus-menerus</a:t>
            </a:r>
            <a:r>
              <a:rPr lang="en-US" sz="1800" dirty="0">
                <a:effectLst/>
                <a:latin typeface="Times New Roman" panose="02020603050405020304" pitchFamily="18" charset="0"/>
                <a:ea typeface="Calibri" panose="020F0502020204030204" pitchFamily="34" charset="0"/>
              </a:rPr>
              <a:t> agar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mengambil</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tindakan</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tepat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jika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terjadi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penurunan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kualitas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udara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Saat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teknologi</a:t>
            </a:r>
            <a:r>
              <a:rPr lang="en-US" sz="1800" dirty="0">
                <a:effectLst/>
                <a:latin typeface="Times New Roman" panose="02020603050405020304" pitchFamily="18" charset="0"/>
                <a:ea typeface="Calibri" panose="020F0502020204030204" pitchFamily="34" charset="0"/>
              </a:rPr>
              <a:t> Internet of Things (IoT)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dimanfaatkan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untuk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memudahkan</a:t>
            </a:r>
            <a:r>
              <a:rPr lang="en-US" sz="1800" dirty="0">
                <a:effectLst/>
                <a:latin typeface="Times New Roman" panose="02020603050405020304" pitchFamily="18" charset="0"/>
                <a:ea typeface="Calibri" panose="020F0502020204030204" pitchFamily="34" charset="0"/>
              </a:rPr>
              <a:t> proses monitoring </a:t>
            </a:r>
            <a:r>
              <a:rPr lang="en-US" sz="1800" dirty="0" err="1">
                <a:effectLst/>
                <a:latin typeface="Times New Roman" panose="02020603050405020304" pitchFamily="18" charset="0"/>
                <a:ea typeface="Calibri" panose="020F0502020204030204" pitchFamily="34" charset="0"/>
              </a:rPr>
              <a:t>kualitas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udara</a:t>
            </a:r>
            <a:r>
              <a:rPr lang="en-US" sz="1800" dirty="0">
                <a:effectLst/>
                <a:latin typeface="Times New Roman" panose="02020603050405020304" pitchFamily="18" charset="0"/>
                <a:ea typeface="Calibri" panose="020F0502020204030204" pitchFamily="34" charset="0"/>
              </a:rPr>
              <a:t> di </a:t>
            </a:r>
            <a:r>
              <a:rPr lang="en-US" sz="1800" dirty="0" err="1">
                <a:effectLst/>
                <a:latin typeface="Times New Roman" panose="02020603050405020304" pitchFamily="18" charset="0"/>
                <a:ea typeface="Calibri" panose="020F0502020204030204" pitchFamily="34" charset="0"/>
              </a:rPr>
              <a:t>dalam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ruangan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menggunakan</a:t>
            </a:r>
            <a:r>
              <a:rPr lang="en-US" sz="1800" dirty="0">
                <a:effectLst/>
                <a:latin typeface="Times New Roman" panose="02020603050405020304" pitchFamily="18" charset="0"/>
                <a:ea typeface="Calibri" panose="020F0502020204030204" pitchFamily="34" charset="0"/>
              </a:rPr>
              <a:t> sensor-sensor yang </a:t>
            </a:r>
            <a:r>
              <a:rPr lang="en-US" sz="1800" dirty="0" err="1">
                <a:effectLst/>
                <a:latin typeface="Times New Roman" panose="02020603050405020304" pitchFamily="18" charset="0"/>
                <a:ea typeface="Calibri" panose="020F0502020204030204" pitchFamily="34" charset="0"/>
              </a:rPr>
              <a:t>terhubung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jaringan</a:t>
            </a:r>
            <a:r>
              <a:rPr lang="en-US" sz="1800" dirty="0">
                <a:effectLst/>
                <a:latin typeface="Times New Roman" panose="02020603050405020304" pitchFamily="18" charset="0"/>
                <a:ea typeface="Calibri" panose="020F0502020204030204" pitchFamily="34" charset="0"/>
              </a:rPr>
              <a:t> internet, data </a:t>
            </a:r>
            <a:r>
              <a:rPr lang="en-US" sz="1800" dirty="0" err="1">
                <a:effectLst/>
                <a:latin typeface="Times New Roman" panose="02020603050405020304" pitchFamily="18" charset="0"/>
                <a:ea typeface="Calibri" panose="020F0502020204030204" pitchFamily="34" charset="0"/>
              </a:rPr>
              <a:t>mengenai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kualitas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udara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dikirimkan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secara</a:t>
            </a:r>
            <a:r>
              <a:rPr lang="en-US" sz="1800" dirty="0">
                <a:effectLst/>
                <a:latin typeface="Times New Roman" panose="02020603050405020304" pitchFamily="18" charset="0"/>
                <a:ea typeface="Calibri" panose="020F0502020204030204" pitchFamily="34" charset="0"/>
              </a:rPr>
              <a:t> real-time </a:t>
            </a:r>
            <a:r>
              <a:rPr lang="en-US" sz="1800" dirty="0" err="1">
                <a:effectLst/>
                <a:latin typeface="Times New Roman" panose="02020603050405020304" pitchFamily="18" charset="0"/>
                <a:ea typeface="Calibri" panose="020F0502020204030204" pitchFamily="34" charset="0"/>
              </a:rPr>
              <a:t>ke</a:t>
            </a:r>
            <a:r>
              <a:rPr lang="en-US" sz="1800" dirty="0">
                <a:effectLst/>
                <a:latin typeface="Times New Roman" panose="02020603050405020304" pitchFamily="18" charset="0"/>
                <a:ea typeface="Calibri" panose="020F0502020204030204" pitchFamily="34" charset="0"/>
              </a:rPr>
              <a:t> server </a:t>
            </a:r>
            <a:r>
              <a:rPr lang="en-US" sz="1800" dirty="0" err="1">
                <a:effectLst/>
                <a:latin typeface="Times New Roman" panose="02020603050405020304" pitchFamily="18" charset="0"/>
                <a:ea typeface="Calibri" panose="020F0502020204030204" pitchFamily="34" charset="0"/>
              </a:rPr>
              <a:t>untuk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diolah</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dianalisis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Selanjutnya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hasil</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analisis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ditampilkan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dalam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bentuk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grafik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atau</a:t>
            </a:r>
            <a:r>
              <a:rPr lang="en-US" sz="1800" dirty="0">
                <a:effectLst/>
                <a:latin typeface="Times New Roman" panose="02020603050405020304" pitchFamily="18" charset="0"/>
                <a:ea typeface="Calibri" panose="020F0502020204030204" pitchFamily="34" charset="0"/>
              </a:rPr>
              <a:t> dashboard yang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diakses</a:t>
            </a:r>
            <a:r>
              <a:rPr lang="en-US" sz="1800" dirty="0">
                <a:effectLst/>
                <a:latin typeface="Times New Roman" panose="02020603050405020304" pitchFamily="18" charset="0"/>
                <a:ea typeface="Calibri" panose="020F0502020204030204" pitchFamily="34" charset="0"/>
              </a:rPr>
              <a:t> oleh </a:t>
            </a:r>
            <a:r>
              <a:rPr lang="en-US" sz="1800" dirty="0" err="1">
                <a:effectLst/>
                <a:latin typeface="Times New Roman" panose="02020603050405020304" pitchFamily="18" charset="0"/>
                <a:ea typeface="Calibri" panose="020F0502020204030204" pitchFamily="34" charset="0"/>
              </a:rPr>
              <a:t>pengguna</a:t>
            </a:r>
            <a:endParaRPr lang="en-ID" dirty="0"/>
          </a:p>
        </p:txBody>
      </p:sp>
    </p:spTree>
    <p:extLst>
      <p:ext uri="{BB962C8B-B14F-4D97-AF65-F5344CB8AC3E}">
        <p14:creationId xmlns:p14="http://schemas.microsoft.com/office/powerpoint/2010/main" val="2526122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7D3B-1BBA-45FC-871E-2C986966440D}"/>
              </a:ext>
            </a:extLst>
          </p:cNvPr>
          <p:cNvSpPr>
            <a:spLocks noGrp="1"/>
          </p:cNvSpPr>
          <p:nvPr>
            <p:ph type="title"/>
          </p:nvPr>
        </p:nvSpPr>
        <p:spPr>
          <a:xfrm>
            <a:off x="1143001" y="770917"/>
            <a:ext cx="9905998" cy="1478570"/>
          </a:xfrm>
        </p:spPr>
        <p:txBody>
          <a:bodyPr/>
          <a:lstStyle/>
          <a:p>
            <a:r>
              <a:rPr lang="en-US" dirty="0" err="1"/>
              <a:t>Latar</a:t>
            </a:r>
            <a:r>
              <a:rPr lang="en-US" dirty="0"/>
              <a:t> </a:t>
            </a:r>
            <a:r>
              <a:rPr lang="en-US" dirty="0" err="1"/>
              <a:t>belakang</a:t>
            </a:r>
            <a:endParaRPr lang="en-ID" dirty="0"/>
          </a:p>
        </p:txBody>
      </p:sp>
      <p:sp>
        <p:nvSpPr>
          <p:cNvPr id="3" name="Content Placeholder 2">
            <a:extLst>
              <a:ext uri="{FF2B5EF4-FFF2-40B4-BE49-F238E27FC236}">
                <a16:creationId xmlns:a16="http://schemas.microsoft.com/office/drawing/2014/main" id="{3A995D04-44B6-4701-B323-346216113ED0}"/>
              </a:ext>
            </a:extLst>
          </p:cNvPr>
          <p:cNvSpPr>
            <a:spLocks noGrp="1"/>
          </p:cNvSpPr>
          <p:nvPr>
            <p:ph idx="1"/>
          </p:nvPr>
        </p:nvSpPr>
        <p:spPr/>
        <p:txBody>
          <a:bodyPr>
            <a:normAutofit lnSpcReduction="10000"/>
          </a:bodyPr>
          <a:lstStyle/>
          <a:p>
            <a:r>
              <a:rPr lang="en-US" sz="1800" dirty="0" err="1">
                <a:effectLst/>
                <a:latin typeface="Times New Roman" panose="02020603050405020304" pitchFamily="18" charset="0"/>
                <a:ea typeface="Calibri" panose="020F0502020204030204" pitchFamily="34" charset="0"/>
              </a:rPr>
              <a:t>Berdasarkan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latar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belakang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tersebut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penelitian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bertujuan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untuk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merancang</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mengimplementasikan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alat</a:t>
            </a:r>
            <a:r>
              <a:rPr lang="en-US" sz="1800" dirty="0">
                <a:effectLst/>
                <a:latin typeface="Times New Roman" panose="02020603050405020304" pitchFamily="18" charset="0"/>
                <a:ea typeface="Calibri" panose="020F0502020204030204" pitchFamily="34" charset="0"/>
              </a:rPr>
              <a:t> monitoring </a:t>
            </a:r>
            <a:r>
              <a:rPr lang="en-US" sz="1800" dirty="0" err="1">
                <a:effectLst/>
                <a:latin typeface="Times New Roman" panose="02020603050405020304" pitchFamily="18" charset="0"/>
                <a:ea typeface="Calibri" panose="020F0502020204030204" pitchFamily="34" charset="0"/>
              </a:rPr>
              <a:t>kualitas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udara</a:t>
            </a:r>
            <a:r>
              <a:rPr lang="en-US" sz="1800" dirty="0">
                <a:effectLst/>
                <a:latin typeface="Times New Roman" panose="02020603050405020304" pitchFamily="18" charset="0"/>
                <a:ea typeface="Calibri" panose="020F0502020204030204" pitchFamily="34" charset="0"/>
              </a:rPr>
              <a:t> di </a:t>
            </a:r>
            <a:r>
              <a:rPr lang="en-US" sz="1800" dirty="0" err="1">
                <a:effectLst/>
                <a:latin typeface="Times New Roman" panose="02020603050405020304" pitchFamily="18" charset="0"/>
                <a:ea typeface="Calibri" panose="020F0502020204030204" pitchFamily="34" charset="0"/>
              </a:rPr>
              <a:t>dalam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ruangan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berbasis</a:t>
            </a:r>
            <a:r>
              <a:rPr lang="en-US" sz="1800" dirty="0">
                <a:effectLst/>
                <a:latin typeface="Times New Roman" panose="02020603050405020304" pitchFamily="18" charset="0"/>
                <a:ea typeface="Calibri" panose="020F0502020204030204" pitchFamily="34" charset="0"/>
              </a:rPr>
              <a:t> IoT </a:t>
            </a:r>
            <a:r>
              <a:rPr lang="en-US" sz="1800" dirty="0" err="1">
                <a:effectLst/>
                <a:latin typeface="Times New Roman" panose="02020603050405020304" pitchFamily="18" charset="0"/>
                <a:ea typeface="Calibri" panose="020F0502020204030204" pitchFamily="34" charset="0"/>
              </a:rPr>
              <a:t>menggunakan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protokol</a:t>
            </a:r>
            <a:r>
              <a:rPr lang="en-US" sz="1800" dirty="0">
                <a:effectLst/>
                <a:latin typeface="Times New Roman" panose="02020603050405020304" pitchFamily="18" charset="0"/>
                <a:ea typeface="Calibri" panose="020F0502020204030204" pitchFamily="34" charset="0"/>
              </a:rPr>
              <a:t> MQTT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sensor </a:t>
            </a:r>
            <a:r>
              <a:rPr lang="en-US" sz="1800" dirty="0" err="1">
                <a:effectLst/>
                <a:latin typeface="Times New Roman" panose="02020603050405020304" pitchFamily="18" charset="0"/>
                <a:ea typeface="Calibri" panose="020F0502020204030204" pitchFamily="34" charset="0"/>
              </a:rPr>
              <a:t>suhu</a:t>
            </a:r>
            <a:r>
              <a:rPr lang="en-US" sz="1800" dirty="0">
                <a:effectLst/>
                <a:latin typeface="Times New Roman" panose="02020603050405020304" pitchFamily="18" charset="0"/>
                <a:ea typeface="Calibri" panose="020F0502020204030204" pitchFamily="34" charset="0"/>
              </a:rPr>
              <a:t> DHT22, sensor gas CO MQ-9 dan sensor </a:t>
            </a:r>
            <a:r>
              <a:rPr lang="en-US" sz="1800" dirty="0" err="1">
                <a:effectLst/>
                <a:latin typeface="Times New Roman" panose="02020603050405020304" pitchFamily="18" charset="0"/>
                <a:ea typeface="Calibri" panose="020F0502020204030204" pitchFamily="34" charset="0"/>
              </a:rPr>
              <a:t>debu</a:t>
            </a:r>
            <a:r>
              <a:rPr lang="en-US" sz="1800" dirty="0">
                <a:effectLst/>
                <a:latin typeface="Times New Roman" panose="02020603050405020304" pitchFamily="18" charset="0"/>
                <a:ea typeface="Calibri" panose="020F0502020204030204" pitchFamily="34" charset="0"/>
              </a:rPr>
              <a:t> GP2Y1010AU0F, </a:t>
            </a:r>
            <a:r>
              <a:rPr lang="en-US" sz="1800" dirty="0" err="1">
                <a:effectLst/>
                <a:latin typeface="Times New Roman" panose="02020603050405020304" pitchFamily="18" charset="0"/>
                <a:ea typeface="Calibri" panose="020F0502020204030204" pitchFamily="34" charset="0"/>
              </a:rPr>
              <a:t>serta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menampilkan</a:t>
            </a:r>
            <a:r>
              <a:rPr lang="en-US" sz="1800" dirty="0">
                <a:effectLst/>
                <a:latin typeface="Times New Roman" panose="02020603050405020304" pitchFamily="18" charset="0"/>
                <a:ea typeface="Calibri" panose="020F0502020204030204" pitchFamily="34" charset="0"/>
              </a:rPr>
              <a:t> data yang </a:t>
            </a:r>
            <a:r>
              <a:rPr lang="en-US" sz="1800" dirty="0" err="1">
                <a:effectLst/>
                <a:latin typeface="Times New Roman" panose="02020603050405020304" pitchFamily="18" charset="0"/>
                <a:ea typeface="Calibri" panose="020F0502020204030204" pitchFamily="34" charset="0"/>
              </a:rPr>
              <a:t>terkumpul</a:t>
            </a:r>
            <a:r>
              <a:rPr lang="en-US" sz="1800" dirty="0">
                <a:effectLst/>
                <a:latin typeface="Times New Roman" panose="02020603050405020304" pitchFamily="18" charset="0"/>
                <a:ea typeface="Calibri" panose="020F0502020204030204" pitchFamily="34" charset="0"/>
              </a:rPr>
              <a:t> pada dashboard. </a:t>
            </a:r>
            <a:r>
              <a:rPr lang="en-US" sz="1800" dirty="0" err="1">
                <a:effectLst/>
                <a:latin typeface="Times New Roman" panose="02020603050405020304" pitchFamily="18" charset="0"/>
                <a:ea typeface="Calibri" panose="020F0502020204030204" pitchFamily="34" charset="0"/>
              </a:rPr>
              <a:t>Penelitian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diharapkan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memberikan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manfaat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bagi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masyarakat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terutama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dalam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mengidentifikasi</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memantau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kualitas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udara</a:t>
            </a:r>
            <a:r>
              <a:rPr lang="en-US" sz="1800" dirty="0">
                <a:effectLst/>
                <a:latin typeface="Times New Roman" panose="02020603050405020304" pitchFamily="18" charset="0"/>
                <a:ea typeface="Calibri" panose="020F0502020204030204" pitchFamily="34" charset="0"/>
              </a:rPr>
              <a:t> di </a:t>
            </a:r>
            <a:r>
              <a:rPr lang="en-US" sz="1800" dirty="0" err="1">
                <a:effectLst/>
                <a:latin typeface="Times New Roman" panose="02020603050405020304" pitchFamily="18" charset="0"/>
                <a:ea typeface="Calibri" panose="020F0502020204030204" pitchFamily="34" charset="0"/>
              </a:rPr>
              <a:t>dalam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ruangan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sehingga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mengambil</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tindakan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preventif</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guna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meminimalkan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risiko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kesehatan</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ditimbulkan</a:t>
            </a:r>
            <a:r>
              <a:rPr lang="en-US" sz="1800" dirty="0">
                <a:effectLst/>
                <a:latin typeface="Times New Roman" panose="02020603050405020304" pitchFamily="18" charset="0"/>
                <a:ea typeface="Calibri" panose="020F0502020204030204" pitchFamily="34" charset="0"/>
              </a:rPr>
              <a:t> oleh </a:t>
            </a:r>
            <a:r>
              <a:rPr lang="en-US" sz="1800" dirty="0" err="1">
                <a:effectLst/>
                <a:latin typeface="Times New Roman" panose="02020603050405020304" pitchFamily="18" charset="0"/>
                <a:ea typeface="Calibri" panose="020F0502020204030204" pitchFamily="34" charset="0"/>
              </a:rPr>
              <a:t>polutan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udara</a:t>
            </a:r>
            <a:r>
              <a:rPr lang="en-US" sz="1800" dirty="0">
                <a:effectLst/>
                <a:latin typeface="Times New Roman" panose="02020603050405020304" pitchFamily="18" charset="0"/>
                <a:ea typeface="Calibri" panose="020F0502020204030204" pitchFamily="34" charset="0"/>
              </a:rPr>
              <a:t>.</a:t>
            </a:r>
          </a:p>
          <a:p>
            <a:r>
              <a:rPr lang="en-US" sz="1800" dirty="0" err="1">
                <a:effectLst/>
                <a:latin typeface="Times New Roman" panose="02020603050405020304" pitchFamily="18" charset="0"/>
                <a:ea typeface="Calibri" panose="020F0502020204030204" pitchFamily="34" charset="0"/>
              </a:rPr>
              <a:t>Dalam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penelitian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dibahas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mengenai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batasan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penelitian</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meliputi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ketersediaan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perangkat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keras</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perangkat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lunak</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digunakan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serta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keakuratan</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keterbatasan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dari</a:t>
            </a:r>
            <a:r>
              <a:rPr lang="en-US" sz="1800" dirty="0">
                <a:effectLst/>
                <a:latin typeface="Times New Roman" panose="02020603050405020304" pitchFamily="18" charset="0"/>
                <a:ea typeface="Calibri" panose="020F0502020204030204" pitchFamily="34" charset="0"/>
              </a:rPr>
              <a:t> sensor yang </a:t>
            </a:r>
            <a:r>
              <a:rPr lang="en-US" sz="1800" dirty="0" err="1">
                <a:effectLst/>
                <a:latin typeface="Times New Roman" panose="02020603050405020304" pitchFamily="18" charset="0"/>
                <a:ea typeface="Calibri" panose="020F0502020204030204" pitchFamily="34" charset="0"/>
              </a:rPr>
              <a:t>digunakan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Selain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itu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dijelaskan</a:t>
            </a:r>
            <a:r>
              <a:rPr lang="en-US" sz="1800" dirty="0">
                <a:effectLst/>
                <a:latin typeface="Times New Roman" panose="02020603050405020304" pitchFamily="18" charset="0"/>
                <a:ea typeface="Calibri" panose="020F0502020204030204" pitchFamily="34" charset="0"/>
              </a:rPr>
              <a:t> pula </a:t>
            </a:r>
            <a:r>
              <a:rPr lang="en-US" sz="1800" dirty="0" err="1">
                <a:effectLst/>
                <a:latin typeface="Times New Roman" panose="02020603050405020304" pitchFamily="18" charset="0"/>
                <a:ea typeface="Calibri" panose="020F0502020204030204" pitchFamily="34" charset="0"/>
              </a:rPr>
              <a:t>mengenai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sistematika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penulisan</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digunakan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dalam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penelitian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ini</a:t>
            </a:r>
            <a:endParaRPr lang="en-US"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772028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85D7-B7F0-47D4-ABFC-6683FC6691B4}"/>
              </a:ext>
            </a:extLst>
          </p:cNvPr>
          <p:cNvSpPr>
            <a:spLocks noGrp="1"/>
          </p:cNvSpPr>
          <p:nvPr>
            <p:ph type="title"/>
          </p:nvPr>
        </p:nvSpPr>
        <p:spPr/>
        <p:txBody>
          <a:bodyPr/>
          <a:lstStyle/>
          <a:p>
            <a:r>
              <a:rPr lang="en-US" dirty="0" err="1"/>
              <a:t>Rumusan</a:t>
            </a:r>
            <a:r>
              <a:rPr lang="en-US" dirty="0"/>
              <a:t> </a:t>
            </a:r>
            <a:r>
              <a:rPr lang="en-US" dirty="0" err="1"/>
              <a:t>masalah</a:t>
            </a:r>
            <a:endParaRPr lang="en-ID" dirty="0"/>
          </a:p>
        </p:txBody>
      </p:sp>
      <p:sp>
        <p:nvSpPr>
          <p:cNvPr id="3" name="Content Placeholder 2">
            <a:extLst>
              <a:ext uri="{FF2B5EF4-FFF2-40B4-BE49-F238E27FC236}">
                <a16:creationId xmlns:a16="http://schemas.microsoft.com/office/drawing/2014/main" id="{88216826-F4D8-46B4-9172-02EC319844E4}"/>
              </a:ext>
            </a:extLst>
          </p:cNvPr>
          <p:cNvSpPr>
            <a:spLocks noGrp="1"/>
          </p:cNvSpPr>
          <p:nvPr>
            <p:ph idx="1"/>
          </p:nvPr>
        </p:nvSpPr>
        <p:spPr/>
        <p:txBody>
          <a:bodyPr/>
          <a:lstStyle/>
          <a:p>
            <a:pPr marL="342900" lvl="0" indent="-342900" algn="just">
              <a:lnSpc>
                <a:spcPct val="200000"/>
              </a:lnSpc>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Bagaimana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merancang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membangun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monitoring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kualitas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udara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ruangan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berbasis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IoT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menggunakan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protokol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MQTT? </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Bagaimana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performa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memantau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gas CO dan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konstentrasi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debu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ruangan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Bagaimana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cara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menampilkan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sensor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dashboard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memudahkan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pemantauan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269134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1C7DD-61E9-434A-B271-C075C81FB04C}"/>
              </a:ext>
            </a:extLst>
          </p:cNvPr>
          <p:cNvSpPr>
            <a:spLocks noGrp="1"/>
          </p:cNvSpPr>
          <p:nvPr>
            <p:ph type="title"/>
          </p:nvPr>
        </p:nvSpPr>
        <p:spPr/>
        <p:txBody>
          <a:bodyPr/>
          <a:lstStyle/>
          <a:p>
            <a:r>
              <a:rPr lang="en-US" dirty="0"/>
              <a:t>Batasan </a:t>
            </a:r>
            <a:r>
              <a:rPr lang="en-US" dirty="0" err="1"/>
              <a:t>masalah</a:t>
            </a:r>
            <a:endParaRPr lang="en-ID" dirty="0"/>
          </a:p>
        </p:txBody>
      </p:sp>
      <p:sp>
        <p:nvSpPr>
          <p:cNvPr id="3" name="Content Placeholder 2">
            <a:extLst>
              <a:ext uri="{FF2B5EF4-FFF2-40B4-BE49-F238E27FC236}">
                <a16:creationId xmlns:a16="http://schemas.microsoft.com/office/drawing/2014/main" id="{DEB4859A-A053-41B2-9C19-F9EA6A2A3281}"/>
              </a:ext>
            </a:extLst>
          </p:cNvPr>
          <p:cNvSpPr>
            <a:spLocks noGrp="1"/>
          </p:cNvSpPr>
          <p:nvPr>
            <p:ph idx="1"/>
          </p:nvPr>
        </p:nvSpPr>
        <p:spPr/>
        <p:txBody>
          <a:bodyPr/>
          <a:lstStyle/>
          <a:p>
            <a:pPr marL="342900" lvl="0" indent="-342900" algn="just">
              <a:lnSpc>
                <a:spcPct val="200000"/>
              </a:lnSpc>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Penelitian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hanya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memantau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kualitas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udara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didalam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ruangan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tidak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melibatkan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pengukuran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ruangan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Alat</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monitoring </a:t>
            </a: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kualitas</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udara</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dibuat</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hanya</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menggunakan</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sensor</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suhu</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DHT22, </a:t>
            </a: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sensor</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Gas CO MQ-9 dan </a:t>
            </a: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Sensor</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Debu</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GP2Y1010AU0F.</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Dashboard yang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dibuat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hanya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menampilkan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sensor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gas co dan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debu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pm10.</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2876347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F120-7C63-4841-9516-B24EA043FA23}"/>
              </a:ext>
            </a:extLst>
          </p:cNvPr>
          <p:cNvSpPr>
            <a:spLocks noGrp="1"/>
          </p:cNvSpPr>
          <p:nvPr>
            <p:ph type="title"/>
          </p:nvPr>
        </p:nvSpPr>
        <p:spPr/>
        <p:txBody>
          <a:bodyPr/>
          <a:lstStyle/>
          <a:p>
            <a:r>
              <a:rPr lang="en-US" dirty="0" err="1"/>
              <a:t>Tujuan</a:t>
            </a:r>
            <a:r>
              <a:rPr lang="en-US" dirty="0"/>
              <a:t> </a:t>
            </a:r>
            <a:r>
              <a:rPr lang="en-US" dirty="0" err="1"/>
              <a:t>penelitian</a:t>
            </a:r>
            <a:endParaRPr lang="en-ID" dirty="0"/>
          </a:p>
        </p:txBody>
      </p:sp>
      <p:sp>
        <p:nvSpPr>
          <p:cNvPr id="3" name="Content Placeholder 2">
            <a:extLst>
              <a:ext uri="{FF2B5EF4-FFF2-40B4-BE49-F238E27FC236}">
                <a16:creationId xmlns:a16="http://schemas.microsoft.com/office/drawing/2014/main" id="{B39AD0D4-E30D-4A3E-9504-C6EEB7CA8EC4}"/>
              </a:ext>
            </a:extLst>
          </p:cNvPr>
          <p:cNvSpPr>
            <a:spLocks noGrp="1"/>
          </p:cNvSpPr>
          <p:nvPr>
            <p:ph idx="1"/>
          </p:nvPr>
        </p:nvSpPr>
        <p:spPr/>
        <p:txBody>
          <a:bodyPr/>
          <a:lstStyle/>
          <a:p>
            <a:pPr marL="342900" lvl="0" indent="-342900" algn="just">
              <a:lnSpc>
                <a:spcPct val="200000"/>
              </a:lnSpc>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Merancang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membangun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monitoring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kualitas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udara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didalam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rungan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berbasis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IoT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menggunakan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protokol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MQTT.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Menganalisis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performa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memantau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konsentrasi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gas CO dan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konsentrasi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debu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ruangan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Menampilkan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sensor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dashboard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memudahkan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pemantauan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menggunakan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MQTT.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305362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6E6B-0959-4F4B-BC25-D16E5CE8AABC}"/>
              </a:ext>
            </a:extLst>
          </p:cNvPr>
          <p:cNvSpPr>
            <a:spLocks noGrp="1"/>
          </p:cNvSpPr>
          <p:nvPr>
            <p:ph type="title"/>
          </p:nvPr>
        </p:nvSpPr>
        <p:spPr/>
        <p:txBody>
          <a:bodyPr/>
          <a:lstStyle/>
          <a:p>
            <a:r>
              <a:rPr lang="en-US" dirty="0" err="1"/>
              <a:t>Manfaat</a:t>
            </a:r>
            <a:r>
              <a:rPr lang="en-US" dirty="0"/>
              <a:t> </a:t>
            </a:r>
            <a:r>
              <a:rPr lang="en-US" dirty="0" err="1"/>
              <a:t>penelitian</a:t>
            </a:r>
            <a:endParaRPr lang="en-ID" dirty="0"/>
          </a:p>
        </p:txBody>
      </p:sp>
      <p:sp>
        <p:nvSpPr>
          <p:cNvPr id="3" name="Content Placeholder 2">
            <a:extLst>
              <a:ext uri="{FF2B5EF4-FFF2-40B4-BE49-F238E27FC236}">
                <a16:creationId xmlns:a16="http://schemas.microsoft.com/office/drawing/2014/main" id="{16C1EDCD-5245-4C02-8B1D-7C0D0DA3C82C}"/>
              </a:ext>
            </a:extLst>
          </p:cNvPr>
          <p:cNvSpPr>
            <a:spLocks noGrp="1"/>
          </p:cNvSpPr>
          <p:nvPr>
            <p:ph idx="1"/>
          </p:nvPr>
        </p:nvSpPr>
        <p:spPr/>
        <p:txBody>
          <a:bodyPr/>
          <a:lstStyle/>
          <a:p>
            <a:pPr marL="342900" lvl="0" indent="-342900" algn="just">
              <a:lnSpc>
                <a:spcPct val="200000"/>
              </a:lnSpc>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Bagi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akademik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penelitian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menambah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wawasan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ilmu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pengetahuan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mengenai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Sistem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Pemantauan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kualitas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udara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berbasis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IoT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serta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dijadikan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arsip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jurusan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guna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menjadi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salah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satu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sumber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referensi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penelitian-penelitian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datang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Bagi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masyarakat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penelitian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diharapkan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menjadi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sumber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informasi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membantu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pengambilan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keputusan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terkait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kesehatan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kenyamanan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didalam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ruangan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1039882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94CAC-D97B-404F-835D-76F47942B8F1}"/>
              </a:ext>
            </a:extLst>
          </p:cNvPr>
          <p:cNvSpPr>
            <a:spLocks noGrp="1"/>
          </p:cNvSpPr>
          <p:nvPr>
            <p:ph type="title"/>
          </p:nvPr>
        </p:nvSpPr>
        <p:spPr/>
        <p:txBody>
          <a:bodyPr/>
          <a:lstStyle/>
          <a:p>
            <a:r>
              <a:rPr lang="en-US" dirty="0"/>
              <a:t>SISTEMATIKA PENULISAN</a:t>
            </a:r>
            <a:endParaRPr lang="en-ID" dirty="0"/>
          </a:p>
        </p:txBody>
      </p:sp>
      <p:sp>
        <p:nvSpPr>
          <p:cNvPr id="3" name="Content Placeholder 2">
            <a:extLst>
              <a:ext uri="{FF2B5EF4-FFF2-40B4-BE49-F238E27FC236}">
                <a16:creationId xmlns:a16="http://schemas.microsoft.com/office/drawing/2014/main" id="{C449C839-1A2F-485A-9699-34A58771CC53}"/>
              </a:ext>
            </a:extLst>
          </p:cNvPr>
          <p:cNvSpPr>
            <a:spLocks noGrp="1"/>
          </p:cNvSpPr>
          <p:nvPr>
            <p:ph idx="1"/>
          </p:nvPr>
        </p:nvSpPr>
        <p:spPr/>
        <p:txBody>
          <a:bodyPr/>
          <a:lstStyle/>
          <a:p>
            <a:r>
              <a:rPr lang="en-US" dirty="0"/>
              <a:t>BAB I PENDAHULUAN</a:t>
            </a:r>
          </a:p>
          <a:p>
            <a:r>
              <a:rPr lang="en-US" dirty="0"/>
              <a:t>BAB II TINJAUAN PUSTAKA</a:t>
            </a:r>
          </a:p>
          <a:p>
            <a:r>
              <a:rPr lang="en-US" dirty="0"/>
              <a:t>BAB III METODE PENELITIAN</a:t>
            </a:r>
          </a:p>
          <a:p>
            <a:r>
              <a:rPr lang="en-US" dirty="0"/>
              <a:t>BAB IV HASIL DAN PEMBAHASAN</a:t>
            </a:r>
          </a:p>
          <a:p>
            <a:r>
              <a:rPr lang="en-US" dirty="0"/>
              <a:t>BAB V PENUTUP</a:t>
            </a:r>
            <a:endParaRPr lang="en-ID" dirty="0"/>
          </a:p>
        </p:txBody>
      </p:sp>
    </p:spTree>
    <p:extLst>
      <p:ext uri="{BB962C8B-B14F-4D97-AF65-F5344CB8AC3E}">
        <p14:creationId xmlns:p14="http://schemas.microsoft.com/office/powerpoint/2010/main" val="3078191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109</TotalTime>
  <Words>1386</Words>
  <Application>Microsoft Office PowerPoint</Application>
  <PresentationFormat>Widescreen</PresentationFormat>
  <Paragraphs>85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Tw Cen MT</vt:lpstr>
      <vt:lpstr>Circuit</vt:lpstr>
      <vt:lpstr>Rancang Bangun Sistem Monitoring Kualitas Udara menggunakan ESP32 dan Protokol MQTT </vt:lpstr>
      <vt:lpstr>Latar belakang</vt:lpstr>
      <vt:lpstr>Latar belakang</vt:lpstr>
      <vt:lpstr>Latar belakang</vt:lpstr>
      <vt:lpstr>Rumusan masalah</vt:lpstr>
      <vt:lpstr>Batasan masalah</vt:lpstr>
      <vt:lpstr>Tujuan penelitian</vt:lpstr>
      <vt:lpstr>Manfaat penelitian</vt:lpstr>
      <vt:lpstr>SISTEMATIKA PENULISAN</vt:lpstr>
      <vt:lpstr>BAB II TINJAUAN PUSTAKA</vt:lpstr>
      <vt:lpstr>PowerPoint Presentation</vt:lpstr>
      <vt:lpstr>PowerPoint Presentation</vt:lpstr>
      <vt:lpstr>PowerPoint Presentation</vt:lpstr>
      <vt:lpstr>PowerPoint Presentation</vt:lpstr>
      <vt:lpstr>PowerPoint Presentation</vt:lpstr>
      <vt:lpstr>PowerPoint Presentation</vt:lpstr>
      <vt:lpstr>BAB III METODOLOGI PENELITIAN</vt:lpstr>
      <vt:lpstr>BAB III METODOLOGI PENELITIAN</vt:lpstr>
      <vt:lpstr>PowerPoint Presentation</vt:lpstr>
      <vt:lpstr>PowerPoint Presentation</vt:lpstr>
      <vt:lpstr>DIAGRAM ALIR PENELITIAN</vt:lpstr>
      <vt:lpstr>DIAGRAM ALIR SISTEM</vt:lpstr>
      <vt:lpstr>Perancangan hardware</vt:lpstr>
      <vt:lpstr>Perancangan software</vt:lpstr>
      <vt:lpstr>BAB III METODOLOGI PENELITIAN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Rancang Bangun Sistem Monitoring Kualitas Udara menggunakan ESP32 dan Protokol MQTT </dc:title>
  <dc:creator>DIMAS ALIFTA</dc:creator>
  <cp:lastModifiedBy>DIMAS ALIFTA</cp:lastModifiedBy>
  <cp:revision>2</cp:revision>
  <dcterms:created xsi:type="dcterms:W3CDTF">2023-03-14T06:24:34Z</dcterms:created>
  <dcterms:modified xsi:type="dcterms:W3CDTF">2023-03-14T08:14:06Z</dcterms:modified>
</cp:coreProperties>
</file>