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57" r:id="rId3"/>
    <p:sldId id="298" r:id="rId4"/>
    <p:sldId id="286" r:id="rId5"/>
    <p:sldId id="272" r:id="rId6"/>
    <p:sldId id="279" r:id="rId7"/>
    <p:sldId id="297" r:id="rId8"/>
    <p:sldId id="276" r:id="rId9"/>
    <p:sldId id="295" r:id="rId10"/>
    <p:sldId id="274" r:id="rId11"/>
    <p:sldId id="277" r:id="rId12"/>
    <p:sldId id="292" r:id="rId13"/>
    <p:sldId id="284" r:id="rId14"/>
    <p:sldId id="283" r:id="rId15"/>
    <p:sldId id="287" r:id="rId16"/>
    <p:sldId id="288" r:id="rId17"/>
    <p:sldId id="289" r:id="rId18"/>
    <p:sldId id="290" r:id="rId19"/>
    <p:sldId id="293" r:id="rId20"/>
    <p:sldId id="294" r:id="rId21"/>
    <p:sldId id="296" r:id="rId22"/>
    <p:sldId id="300" r:id="rId23"/>
    <p:sldId id="302" r:id="rId24"/>
    <p:sldId id="301" r:id="rId25"/>
    <p:sldId id="306" r:id="rId26"/>
    <p:sldId id="280" r:id="rId27"/>
    <p:sldId id="305" r:id="rId28"/>
    <p:sldId id="307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6" autoAdjust="0"/>
    <p:restoredTop sz="94660"/>
  </p:normalViewPr>
  <p:slideViewPr>
    <p:cSldViewPr>
      <p:cViewPr varScale="1">
        <p:scale>
          <a:sx n="74" d="100"/>
          <a:sy n="74" d="100"/>
        </p:scale>
        <p:origin x="384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70"/>
    </p:cViewPr>
  </p:sorterViewPr>
  <p:notesViewPr>
    <p:cSldViewPr showGuides="1">
      <p:cViewPr varScale="1">
        <p:scale>
          <a:sx n="82" d="100"/>
          <a:sy n="82" d="100"/>
        </p:scale>
        <p:origin x="130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pl-PL" smtClean="0"/>
              <a:t>16.10.2015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pl-PL" smtClean="0"/>
              <a:t>16.10.2015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4155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0285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8412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7977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0142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8386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8233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3290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1341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9439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340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4681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20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7933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3908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22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9775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23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5319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4050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25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34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26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8867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27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683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611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493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589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007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6649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124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805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Łącznik prostoliniowy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Łącznik prostoliniowy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Łącznik prostoliniowy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Dowolny kształt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l-PL" noProof="0" dirty="0"/>
            </a:p>
          </p:txBody>
        </p:sp>
        <p:sp>
          <p:nvSpPr>
            <p:cNvPr id="10" name="Dowolny kształt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l-PL" noProof="0" dirty="0"/>
            </a:p>
          </p:txBody>
        </p:sp>
        <p:sp>
          <p:nvSpPr>
            <p:cNvPr id="11" name="Dowolny kształt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l-PL" noProof="0" dirty="0"/>
            </a:p>
          </p:txBody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22" name="Symbol zastępczy daty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9C73-5A72-4958-8069-0713A35EB205}" type="datetime1">
              <a:rPr lang="pl-PL" noProof="0" smtClean="0"/>
              <a:t>16.10.2015</a:t>
            </a:fld>
            <a:endParaRPr lang="pl-PL" noProof="0" dirty="0"/>
          </a:p>
        </p:txBody>
      </p:sp>
      <p:sp>
        <p:nvSpPr>
          <p:cNvPr id="23" name="Symbol zastępczy stopki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24" name="Symbol zastępczy numeru slajdu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B7-CCCB-4994-8B7E-580651A5FC35}" type="datetime1">
              <a:rPr lang="pl-PL" noProof="0" smtClean="0"/>
              <a:t>16.10.2015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D3B8-C27E-4EF9-9A7F-4F4E51CD4D39}" type="datetime1">
              <a:rPr lang="pl-PL" noProof="0" smtClean="0"/>
              <a:t>16.10.2015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B8D5-E6BD-4503-AE8D-6343DB2564A4}" type="datetime1">
              <a:rPr lang="pl-PL" noProof="0" smtClean="0"/>
              <a:t>16.10.2015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1947-5030-4944-A379-B9CC2315D620}" type="datetime1">
              <a:rPr lang="pl-PL" noProof="0" smtClean="0"/>
              <a:t>16.10.2015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Łącznik prostoliniowy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Łącznik prostoliniowy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Łącznik prostoliniowy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B01E-F3D0-4793-90C9-3EA28736FD98}" type="datetime1">
              <a:rPr lang="pl-PL" noProof="0" smtClean="0"/>
              <a:t>16.10.2015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528-6750-475C-BCD7-9587FDA69A85}" type="datetime1">
              <a:rPr lang="pl-PL" noProof="0" smtClean="0"/>
              <a:t>16.10.2015</a:t>
            </a:fld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70D3-95D1-46FB-AC58-FC513A4F1AEB}" type="datetime1">
              <a:rPr lang="pl-PL" noProof="0" smtClean="0"/>
              <a:t>16.10.2015</a:t>
            </a:fld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6CE0-5310-48D4-A3F0-2FDFF8D1D801}" type="datetime1">
              <a:rPr lang="pl-PL" noProof="0" smtClean="0"/>
              <a:t>16.10.2015</a:t>
            </a:fld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AD5C-00CF-4925-BC3F-739CEABA2428}" type="datetime1">
              <a:rPr lang="pl-PL" noProof="0" smtClean="0"/>
              <a:t>16.10.2015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388F-3759-46D7-A62D-9C0E1790D786}" type="datetime1">
              <a:rPr lang="pl-PL" noProof="0" smtClean="0"/>
              <a:t>16.10.2015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Dowolny kształt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noProof="0" dirty="0"/>
            </a:p>
          </p:txBody>
        </p:sp>
        <p:sp>
          <p:nvSpPr>
            <p:cNvPr id="11" name="Dowolny kształt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noProof="0" dirty="0"/>
            </a:p>
          </p:txBody>
        </p:sp>
        <p:sp>
          <p:nvSpPr>
            <p:cNvPr id="14" name="Dowolny kształt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noProof="0" dirty="0"/>
            </a:p>
          </p:txBody>
        </p:sp>
      </p:grp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pl-PL" noProof="0" dirty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pl-PL" noProof="0" dirty="0" smtClean="0"/>
              <a:t>Kliknij, aby edytować style wzorca tekstu</a:t>
            </a:r>
          </a:p>
          <a:p>
            <a:pPr lvl="1"/>
            <a:r>
              <a:rPr lang="pl-PL" noProof="0" dirty="0" smtClean="0"/>
              <a:t>Drugi poziom</a:t>
            </a:r>
          </a:p>
          <a:p>
            <a:pPr lvl="2"/>
            <a:r>
              <a:rPr lang="pl-PL" noProof="0" dirty="0" smtClean="0"/>
              <a:t>Trzeci poziom</a:t>
            </a:r>
          </a:p>
          <a:p>
            <a:pPr lvl="3"/>
            <a:r>
              <a:rPr lang="pl-PL" noProof="0" dirty="0" smtClean="0"/>
              <a:t>Czwarty poziom</a:t>
            </a:r>
          </a:p>
          <a:p>
            <a:pPr lvl="4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1717-D71C-45D5-AD15-3266CCE71A96}" type="datetime1">
              <a:rPr lang="pl-PL" noProof="0" smtClean="0"/>
              <a:t>16.10.2015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ighscalability.com/blog/2015/9/21/uber-goes-unconventional-using-driver-phones-as-a-backup-dat.html?utm_source=vk.com&amp;utm_medium=social&amp;utm_campaign=chtoby-ne%C2%A0tratit-dengi-na%C2%A0mashinu,-my-po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54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MOPPA </a:t>
            </a:r>
            <a:endParaRPr lang="pl-PL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n-GB" sz="2800" b="0" i="0" spc="200" baseline="0" dirty="0" smtClean="0">
                <a:solidFill>
                  <a:srgbClr val="009999"/>
                </a:solidFill>
              </a:rPr>
              <a:t>Mobile</a:t>
            </a:r>
            <a:r>
              <a:rPr lang="en-GB" sz="2800" b="0" i="0" spc="200" dirty="0" smtClean="0">
                <a:solidFill>
                  <a:srgbClr val="009999"/>
                </a:solidFill>
              </a:rPr>
              <a:t> parallel processin</a:t>
            </a:r>
            <a:r>
              <a:rPr lang="en-GB" dirty="0" smtClean="0">
                <a:solidFill>
                  <a:srgbClr val="009999"/>
                </a:solidFill>
              </a:rPr>
              <a:t>g Agents</a:t>
            </a:r>
            <a:endParaRPr lang="en-GB" sz="2800" b="0" i="0" spc="200" baseline="0" dirty="0">
              <a:solidFill>
                <a:srgbClr val="0099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813" y="4545013"/>
            <a:ext cx="4476276" cy="12618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af-ZA" b="1" dirty="0" smtClean="0">
                <a:solidFill>
                  <a:srgbClr val="B7FFFF"/>
                </a:solidFill>
                <a:latin typeface="helvetica" charset="0"/>
              </a:rPr>
              <a:t>El</a:t>
            </a:r>
            <a:r>
              <a:rPr lang="pl-PL" b="1" dirty="0" smtClean="0">
                <a:solidFill>
                  <a:srgbClr val="B7FFFF"/>
                </a:solidFill>
                <a:latin typeface="helvetica" charset="0"/>
              </a:rPr>
              <a:t>ż</a:t>
            </a:r>
            <a:r>
              <a:rPr lang="af-ZA" b="1" dirty="0" smtClean="0">
                <a:solidFill>
                  <a:srgbClr val="B7FFFF"/>
                </a:solidFill>
                <a:latin typeface="helvetica" charset="0"/>
              </a:rPr>
              <a:t>bieta </a:t>
            </a:r>
            <a:r>
              <a:rPr lang="af-ZA" b="1" dirty="0">
                <a:solidFill>
                  <a:srgbClr val="B7FFFF"/>
                </a:solidFill>
                <a:latin typeface="helvetica" charset="0"/>
              </a:rPr>
              <a:t>Żukrowska</a:t>
            </a:r>
            <a:endParaRPr lang="ru-RU" b="1" dirty="0">
              <a:solidFill>
                <a:srgbClr val="B7FFFF"/>
              </a:solidFill>
              <a:latin typeface="helvetica" charset="0"/>
            </a:endParaRPr>
          </a:p>
          <a:p>
            <a:pPr algn="ctr"/>
            <a:r>
              <a:rPr lang="af-ZA" b="1" dirty="0">
                <a:solidFill>
                  <a:srgbClr val="B7FFFF"/>
                </a:solidFill>
                <a:latin typeface="helvetica" charset="0"/>
              </a:rPr>
              <a:t>Liana Gukasyan</a:t>
            </a:r>
          </a:p>
          <a:p>
            <a:pPr algn="ctr"/>
            <a:endParaRPr lang="af-ZA" sz="2800" b="1" dirty="0">
              <a:solidFill>
                <a:srgbClr val="333333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and Implementation Constraints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+mj-lt"/>
              </a:rPr>
              <a:t>Mobile application: </a:t>
            </a:r>
            <a:r>
              <a:rPr lang="pl-PL" sz="2000" i="1" dirty="0" smtClean="0">
                <a:latin typeface="+mj-lt"/>
              </a:rPr>
              <a:t>Android</a:t>
            </a:r>
            <a:r>
              <a:rPr lang="pl-PL" sz="2000" dirty="0" smtClean="0">
                <a:latin typeface="+mj-lt"/>
              </a:rPr>
              <a:t> + </a:t>
            </a:r>
            <a:r>
              <a:rPr lang="en-GB" sz="2000" i="1" dirty="0" smtClean="0">
                <a:latin typeface="+mj-lt"/>
              </a:rPr>
              <a:t>Java + Eclipse + tools to control code quality </a:t>
            </a:r>
          </a:p>
          <a:p>
            <a:pPr marL="0" indent="0">
              <a:buNone/>
            </a:pPr>
            <a:endParaRPr lang="en-GB" sz="2000" dirty="0" smtClean="0">
              <a:latin typeface="+mj-lt"/>
            </a:endParaRPr>
          </a:p>
          <a:p>
            <a:pPr marL="0" indent="0">
              <a:buNone/>
            </a:pPr>
            <a:r>
              <a:rPr lang="en-GB" sz="2000" dirty="0" smtClean="0">
                <a:latin typeface="+mj-lt"/>
              </a:rPr>
              <a:t>Database: </a:t>
            </a:r>
            <a:r>
              <a:rPr lang="en-GB" sz="2000" i="1" dirty="0" smtClean="0">
                <a:latin typeface="+mj-lt"/>
              </a:rPr>
              <a:t>Casandra </a:t>
            </a:r>
          </a:p>
          <a:p>
            <a:pPr marL="0" indent="0">
              <a:buNone/>
            </a:pPr>
            <a:endParaRPr lang="en-GB" sz="2000" dirty="0" smtClean="0">
              <a:latin typeface="+mj-lt"/>
            </a:endParaRPr>
          </a:p>
          <a:p>
            <a:pPr marL="0" indent="0">
              <a:buNone/>
            </a:pPr>
            <a:r>
              <a:rPr lang="en-GB" sz="2000" dirty="0" smtClean="0">
                <a:latin typeface="+mj-lt"/>
              </a:rPr>
              <a:t>Communication protocol: </a:t>
            </a:r>
            <a:r>
              <a:rPr lang="en-GB" sz="2000" i="1" dirty="0" smtClean="0">
                <a:latin typeface="+mj-lt"/>
              </a:rPr>
              <a:t>REST</a:t>
            </a:r>
          </a:p>
          <a:p>
            <a:pPr marL="0" indent="0">
              <a:buNone/>
            </a:pPr>
            <a:endParaRPr lang="en-GB" sz="2000" dirty="0" smtClean="0">
              <a:latin typeface="+mj-lt"/>
            </a:endParaRPr>
          </a:p>
          <a:p>
            <a:pPr marL="0" indent="0">
              <a:buNone/>
            </a:pPr>
            <a:r>
              <a:rPr lang="en-GB" sz="2000" dirty="0" smtClean="0">
                <a:latin typeface="+mj-lt"/>
              </a:rPr>
              <a:t>Framework for Web Service: </a:t>
            </a:r>
            <a:r>
              <a:rPr lang="en-GB" sz="2000" i="1" dirty="0" smtClean="0">
                <a:latin typeface="+mj-lt"/>
              </a:rPr>
              <a:t>Jersey</a:t>
            </a:r>
          </a:p>
          <a:p>
            <a:pPr marL="0" indent="0">
              <a:buNone/>
            </a:pPr>
            <a:endParaRPr lang="en-GB" sz="2000" dirty="0" smtClean="0">
              <a:latin typeface="+mj-lt"/>
            </a:endParaRPr>
          </a:p>
          <a:p>
            <a:pPr marL="0" indent="0">
              <a:buNone/>
            </a:pPr>
            <a:r>
              <a:rPr lang="en-GB" sz="2000" dirty="0" smtClean="0">
                <a:latin typeface="+mj-lt"/>
              </a:rPr>
              <a:t>Improving performance of the server: </a:t>
            </a:r>
            <a:r>
              <a:rPr lang="en-GB" sz="2000" i="1" dirty="0" smtClean="0">
                <a:latin typeface="+mj-lt"/>
              </a:rPr>
              <a:t>Grizzly </a:t>
            </a:r>
            <a:endParaRPr lang="en-GB" sz="1500" i="1" dirty="0" smtClean="0"/>
          </a:p>
          <a:p>
            <a:endParaRPr lang="pl-PL" sz="15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828" y="2157292"/>
            <a:ext cx="892214" cy="89221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30535" y="-14035088"/>
            <a:ext cx="3926906" cy="72000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30587" y="-14035088"/>
            <a:ext cx="3930843" cy="72072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046" y="2147904"/>
            <a:ext cx="995518" cy="995518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424" y="2523755"/>
            <a:ext cx="909575" cy="864096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093" y="3301497"/>
            <a:ext cx="1172615" cy="1172615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7400" y="4474112"/>
            <a:ext cx="2606161" cy="772196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9133" y="5352123"/>
            <a:ext cx="1133475" cy="1066800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3310" y="2234420"/>
            <a:ext cx="1164787" cy="873590"/>
          </a:xfrm>
          <a:prstGeom prst="rect">
            <a:avLst/>
          </a:prstGeo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10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9963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documentation and manuals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No manuals</a:t>
            </a:r>
            <a:r>
              <a:rPr lang="pl-PL" dirty="0" smtClean="0"/>
              <a:t> and </a:t>
            </a:r>
            <a:r>
              <a:rPr lang="en-GB" dirty="0" smtClean="0"/>
              <a:t>tutorials for mobile users</a:t>
            </a:r>
            <a:r>
              <a:rPr lang="pl-PL" dirty="0" smtClean="0"/>
              <a:t> </a:t>
            </a:r>
            <a:endParaRPr lang="en-GB" dirty="0" smtClean="0"/>
          </a:p>
          <a:p>
            <a:r>
              <a:rPr lang="en-GB" dirty="0" smtClean="0"/>
              <a:t>No manuals </a:t>
            </a:r>
            <a:r>
              <a:rPr lang="pl-PL" dirty="0" smtClean="0"/>
              <a:t>and </a:t>
            </a:r>
            <a:r>
              <a:rPr lang="en-GB" dirty="0" smtClean="0"/>
              <a:t>tutorials</a:t>
            </a:r>
            <a:r>
              <a:rPr lang="pl-PL" dirty="0" smtClean="0"/>
              <a:t> </a:t>
            </a:r>
            <a:r>
              <a:rPr lang="en-GB" dirty="0" smtClean="0"/>
              <a:t>for customers</a:t>
            </a:r>
            <a:endParaRPr lang="pl-PL" dirty="0" smtClean="0"/>
          </a:p>
          <a:p>
            <a:r>
              <a:rPr lang="en-GB" dirty="0" smtClean="0"/>
              <a:t>User documentation available online</a:t>
            </a:r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684" y="2996952"/>
            <a:ext cx="2039919" cy="2508739"/>
          </a:xfrm>
          <a:prstGeom prst="rect">
            <a:avLst/>
          </a:prstGeom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11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953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</a:t>
            </a:r>
            <a:r>
              <a:rPr lang="en-GB" dirty="0"/>
              <a:t>features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12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809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FTR1: Download mobile application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Description :</a:t>
            </a:r>
          </a:p>
          <a:p>
            <a:r>
              <a:rPr lang="pl-PL" i="1" dirty="0"/>
              <a:t>People </a:t>
            </a:r>
            <a:r>
              <a:rPr lang="en-GB" i="1" dirty="0"/>
              <a:t>should have possibility to download mobile application and open it on his device. </a:t>
            </a:r>
          </a:p>
          <a:p>
            <a:endParaRPr lang="en-GB" i="1" dirty="0"/>
          </a:p>
          <a:p>
            <a:pPr marL="0" indent="0">
              <a:buNone/>
            </a:pPr>
            <a:r>
              <a:rPr lang="en-GB" i="1" smtClean="0"/>
              <a:t>Priority:</a:t>
            </a:r>
            <a:r>
              <a:rPr lang="pl-PL" i="1" smtClean="0"/>
              <a:t>HIGH</a:t>
            </a:r>
            <a:endParaRPr lang="en-GB" i="1" dirty="0"/>
          </a:p>
          <a:p>
            <a:pPr marL="0" indent="0">
              <a:buNone/>
            </a:pPr>
            <a:endParaRPr lang="pl-PL" i="1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13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80153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FTR2: Enter the data to compute	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Description:</a:t>
            </a:r>
          </a:p>
          <a:p>
            <a:r>
              <a:rPr lang="en-GB" dirty="0"/>
              <a:t>Customers should have possibility to enter</a:t>
            </a:r>
            <a:r>
              <a:rPr lang="pl-PL" dirty="0"/>
              <a:t> the data </a:t>
            </a:r>
            <a:r>
              <a:rPr lang="en-GB" dirty="0"/>
              <a:t>they</a:t>
            </a:r>
            <a:r>
              <a:rPr lang="pl-PL" dirty="0"/>
              <a:t> want to </a:t>
            </a:r>
            <a:r>
              <a:rPr lang="en-GB" dirty="0"/>
              <a:t>compute on the website.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i="1" dirty="0" smtClean="0"/>
              <a:t>Priority:</a:t>
            </a:r>
            <a:r>
              <a:rPr lang="pl-PL" i="1" dirty="0" smtClean="0"/>
              <a:t> HIGH</a:t>
            </a: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14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5572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FTR3: Show request status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Description:</a:t>
            </a:r>
          </a:p>
          <a:p>
            <a:pPr marL="0" indent="0">
              <a:buNone/>
            </a:pPr>
            <a:r>
              <a:rPr lang="en-GB" dirty="0"/>
              <a:t>Customer should have possibility to see the status of his request,</a:t>
            </a:r>
          </a:p>
          <a:p>
            <a:pPr marL="0" indent="0">
              <a:buNone/>
            </a:pPr>
            <a:r>
              <a:rPr lang="en-GB" dirty="0"/>
              <a:t>Request can be in states: waiting, in progress, done, error.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smtClean="0"/>
              <a:t>Priority:</a:t>
            </a:r>
            <a:r>
              <a:rPr lang="pl-PL" i="1" dirty="0" smtClean="0"/>
              <a:t> HIGH</a:t>
            </a:r>
            <a:endParaRPr lang="en-GB" i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15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4929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FTR4: Show the result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Description:</a:t>
            </a:r>
          </a:p>
          <a:p>
            <a:r>
              <a:rPr lang="en-GB" dirty="0"/>
              <a:t>Customer should be able to see the result of his job</a:t>
            </a:r>
          </a:p>
          <a:p>
            <a:endParaRPr lang="pl-PL" dirty="0"/>
          </a:p>
          <a:p>
            <a:pPr marL="0" indent="0">
              <a:buNone/>
            </a:pPr>
            <a:r>
              <a:rPr lang="en-GB" i="1" dirty="0" smtClean="0"/>
              <a:t>Priority:</a:t>
            </a:r>
            <a:r>
              <a:rPr lang="pl-PL" i="1" dirty="0" smtClean="0"/>
              <a:t> HIGH</a:t>
            </a:r>
            <a:endParaRPr lang="en-GB" i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16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30904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FTR5: Request history	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Description:</a:t>
            </a:r>
          </a:p>
          <a:p>
            <a:r>
              <a:rPr lang="en-GB" dirty="0"/>
              <a:t>User should have </a:t>
            </a:r>
            <a:r>
              <a:rPr lang="en-GB" dirty="0" smtClean="0"/>
              <a:t>possibility</a:t>
            </a:r>
            <a:r>
              <a:rPr lang="pl-PL" dirty="0" smtClean="0"/>
              <a:t> </a:t>
            </a:r>
            <a:r>
              <a:rPr lang="en-GB" dirty="0" smtClean="0"/>
              <a:t>to see </a:t>
            </a:r>
            <a:r>
              <a:rPr lang="en-GB" dirty="0"/>
              <a:t>history of his requests with results</a:t>
            </a:r>
          </a:p>
          <a:p>
            <a:endParaRPr lang="pl-PL" dirty="0"/>
          </a:p>
          <a:p>
            <a:pPr marL="0" indent="0">
              <a:buNone/>
            </a:pPr>
            <a:r>
              <a:rPr lang="en-GB" i="1" dirty="0" smtClean="0"/>
              <a:t>Priority:</a:t>
            </a:r>
            <a:r>
              <a:rPr lang="pl-PL" i="1" dirty="0" smtClean="0"/>
              <a:t> HIGH</a:t>
            </a:r>
            <a:endParaRPr lang="en-GB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17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3511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FTR6: Check mobile phone status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Description:</a:t>
            </a:r>
          </a:p>
          <a:p>
            <a:pPr marL="0" indent="0">
              <a:buNone/>
            </a:pPr>
            <a:r>
              <a:rPr lang="en-GB" dirty="0"/>
              <a:t>Mobile application should be able to check if: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Phone </a:t>
            </a:r>
            <a:r>
              <a:rPr lang="en-GB" sz="2400" dirty="0" err="1" smtClean="0"/>
              <a:t>i</a:t>
            </a:r>
            <a:r>
              <a:rPr lang="pl-PL" sz="2400" dirty="0" smtClean="0"/>
              <a:t>s</a:t>
            </a:r>
            <a:r>
              <a:rPr lang="en-GB" sz="2400" dirty="0" smtClean="0"/>
              <a:t> </a:t>
            </a:r>
            <a:r>
              <a:rPr lang="en-GB" sz="2400" dirty="0"/>
              <a:t>charging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Phone </a:t>
            </a:r>
            <a:r>
              <a:rPr lang="en-GB" sz="2400" dirty="0" err="1" smtClean="0"/>
              <a:t>i</a:t>
            </a:r>
            <a:r>
              <a:rPr lang="pl-PL" sz="2400" dirty="0" smtClean="0"/>
              <a:t>s</a:t>
            </a:r>
            <a:r>
              <a:rPr lang="en-GB" sz="2400" dirty="0" smtClean="0"/>
              <a:t> </a:t>
            </a:r>
            <a:r>
              <a:rPr lang="en-GB" sz="2400" dirty="0"/>
              <a:t>connected to </a:t>
            </a:r>
            <a:r>
              <a:rPr lang="en-GB" sz="2400" dirty="0" smtClean="0"/>
              <a:t>Wi-Fi</a:t>
            </a:r>
            <a:r>
              <a:rPr lang="pl-PL" sz="2400" smtClean="0"/>
              <a:t> </a:t>
            </a:r>
            <a:r>
              <a:rPr lang="en-GB" sz="2400" smtClean="0"/>
              <a:t>network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Phone is idle</a:t>
            </a:r>
          </a:p>
          <a:p>
            <a:pPr marL="0" indent="0">
              <a:buNone/>
            </a:pPr>
            <a:r>
              <a:rPr lang="en-GB" sz="2400" dirty="0"/>
              <a:t>If 1-3 are fulfilled phone should send job request to a server.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i="1" dirty="0"/>
              <a:t>Priority:</a:t>
            </a:r>
            <a:r>
              <a:rPr lang="pl-PL" i="1" dirty="0"/>
              <a:t> HIGH</a:t>
            </a:r>
            <a:endParaRPr lang="en-GB" i="1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18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90496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FTR7: Sending job request to server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Description:</a:t>
            </a:r>
          </a:p>
          <a:p>
            <a:pPr marL="0" indent="0">
              <a:buNone/>
            </a:pPr>
            <a:r>
              <a:rPr lang="en-GB" dirty="0" smtClean="0"/>
              <a:t>If phone after checking its status is ready to work it should send job request to a server.</a:t>
            </a:r>
          </a:p>
          <a:p>
            <a:pPr marL="0" indent="0">
              <a:buNone/>
            </a:pPr>
            <a:r>
              <a:rPr lang="en-GB" dirty="0" smtClean="0"/>
              <a:t>Job request should contain:</a:t>
            </a:r>
          </a:p>
          <a:p>
            <a:pPr marL="0" indent="0">
              <a:buNone/>
            </a:pPr>
            <a:r>
              <a:rPr lang="en-GB" dirty="0" smtClean="0"/>
              <a:t>{phone identification, free RAM,</a:t>
            </a:r>
            <a:r>
              <a:rPr lang="pl-PL" dirty="0" smtClean="0"/>
              <a:t> … (TBD)}</a:t>
            </a:r>
            <a:endParaRPr lang="en-GB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i="1" dirty="0"/>
              <a:t>Priority:</a:t>
            </a:r>
            <a:r>
              <a:rPr lang="pl-PL" i="1" dirty="0"/>
              <a:t> HIGH</a:t>
            </a:r>
            <a:endParaRPr lang="en-GB" i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19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2448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Introduction</a:t>
            </a:r>
            <a:endParaRPr lang="ru-RU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2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9361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FTR8: Parallel processing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Description:</a:t>
            </a:r>
          </a:p>
          <a:p>
            <a:pPr marL="0" indent="0">
              <a:buNone/>
            </a:pPr>
            <a:r>
              <a:rPr lang="en-GB" dirty="0" smtClean="0"/>
              <a:t>Calculation should be done in parallel, one request should be split</a:t>
            </a:r>
            <a:r>
              <a:rPr lang="pl-PL" dirty="0" smtClean="0"/>
              <a:t>t</a:t>
            </a:r>
            <a:r>
              <a:rPr lang="en-GB" dirty="0" err="1" smtClean="0"/>
              <a:t>ed</a:t>
            </a:r>
            <a:r>
              <a:rPr lang="en-GB" dirty="0" smtClean="0"/>
              <a:t> between different devices.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i="1" dirty="0"/>
              <a:t>Priority:</a:t>
            </a:r>
            <a:r>
              <a:rPr lang="pl-PL" i="1" dirty="0"/>
              <a:t> HIGH</a:t>
            </a:r>
            <a:endParaRPr lang="en-GB" i="1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20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34193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5600" y="2209800"/>
            <a:ext cx="9209760" cy="2763838"/>
          </a:xfrm>
        </p:spPr>
        <p:txBody>
          <a:bodyPr/>
          <a:lstStyle/>
          <a:p>
            <a:r>
              <a:rPr lang="af-ZA" sz="4800" dirty="0">
                <a:solidFill>
                  <a:srgbClr val="FFFFFF"/>
                </a:solidFill>
                <a:latin typeface="Arial" charset="0"/>
              </a:rPr>
              <a:t>Other nonfunctional requirements </a:t>
            </a:r>
            <a:endParaRPr lang="ru-RU" sz="48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21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8447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Reliability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algn="just"/>
            <a:r>
              <a:rPr lang="en-US" dirty="0">
                <a:latin typeface="Calibri" charset="0"/>
              </a:rPr>
              <a:t>The software should provide the right results on any operation in the Database.</a:t>
            </a:r>
          </a:p>
          <a:p>
            <a:pPr algn="just"/>
            <a:r>
              <a:rPr lang="en-US" dirty="0">
                <a:latin typeface="Calibri" charset="0"/>
              </a:rPr>
              <a:t>If the </a:t>
            </a:r>
            <a:r>
              <a:rPr lang="en-US">
                <a:latin typeface="Calibri" charset="0"/>
              </a:rPr>
              <a:t>server crashes</a:t>
            </a:r>
            <a:r>
              <a:rPr lang="en-US" dirty="0">
                <a:latin typeface="Calibri" charset="0"/>
              </a:rPr>
              <a:t>,</a:t>
            </a:r>
            <a:r>
              <a:rPr lang="en-US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software should be able to run in a predetermined state, which is being loaded from the database.</a:t>
            </a:r>
          </a:p>
          <a:p>
            <a:pPr algn="just"/>
            <a:r>
              <a:rPr lang="en-US" dirty="0">
                <a:latin typeface="Calibri" charset="0"/>
              </a:rPr>
              <a:t>If the phone does not respond within the timeout period, the device is considered like not working, and the task as failed and the job is given to another phone.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22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978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Maintainability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algn="just"/>
            <a:r>
              <a:rPr lang="af-ZA" dirty="0">
                <a:latin typeface="Calibri" charset="0"/>
              </a:rPr>
              <a:t>extendibility</a:t>
            </a:r>
            <a:endParaRPr lang="ru-RU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Calibri" charset="0"/>
              </a:rPr>
              <a:t>The application should be easy to extend. The code should be written in a way that it favors implementation of new functions.</a:t>
            </a:r>
          </a:p>
          <a:p>
            <a:pPr algn="just"/>
            <a:r>
              <a:rPr lang="af-ZA" dirty="0">
                <a:latin typeface="Calibri" charset="0"/>
              </a:rPr>
              <a:t>testability</a:t>
            </a:r>
          </a:p>
          <a:p>
            <a:pPr marL="0" indent="0" algn="just">
              <a:buNone/>
            </a:pPr>
            <a:r>
              <a:rPr lang="en-US" dirty="0">
                <a:latin typeface="Calibri" charset="0"/>
              </a:rPr>
              <a:t>Test environments should be built for the application to allow testing of the applications different functions.</a:t>
            </a:r>
            <a:endParaRPr lang="af-ZA" dirty="0">
              <a:latin typeface="Calibri" charset="0"/>
            </a:endParaRPr>
          </a:p>
          <a:p>
            <a:pPr algn="just"/>
            <a:endParaRPr lang="ru-RU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23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0929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Why </a:t>
            </a:r>
            <a:r>
              <a:rPr lang="af-ZA" dirty="0">
                <a:latin typeface="Calibri" charset="0"/>
              </a:rPr>
              <a:t>will</a:t>
            </a:r>
            <a:r>
              <a:rPr lang="ru-RU"/>
              <a:t> people install our application?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af-ZA" dirty="0">
                <a:solidFill>
                  <a:srgbClr val="FFFFFF"/>
                </a:solidFill>
                <a:latin typeface="Arial" charset="0"/>
              </a:rPr>
              <a:t>Lottery</a:t>
            </a:r>
          </a:p>
          <a:p>
            <a:r>
              <a:rPr lang="af-ZA" dirty="0">
                <a:solidFill>
                  <a:srgbClr val="FFFFFF"/>
                </a:solidFill>
                <a:latin typeface="Arial" charset="0"/>
              </a:rPr>
              <a:t>Sientists community</a:t>
            </a:r>
          </a:p>
          <a:p>
            <a:r>
              <a:rPr lang="af-ZA" dirty="0">
                <a:solidFill>
                  <a:srgbClr val="FFFFFF"/>
                </a:solidFill>
                <a:latin typeface="Arial" charset="0"/>
              </a:rPr>
              <a:t>Discount</a:t>
            </a:r>
          </a:p>
          <a:p>
            <a:endParaRPr lang="af-ZA" dirty="0">
              <a:solidFill>
                <a:srgbClr val="009999"/>
              </a:solidFill>
              <a:latin typeface="Arial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24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2112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Proposal of workflow</a:t>
            </a:r>
            <a:endParaRPr lang="en-GB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529811"/>
              </p:ext>
            </p:extLst>
          </p:nvPr>
        </p:nvGraphicFramePr>
        <p:xfrm>
          <a:off x="1219200" y="1701800"/>
          <a:ext cx="1036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908">
                  <a:extLst>
                    <a:ext uri="{9D8B030D-6E8A-4147-A177-3AD203B41FA5}">
                      <a16:colId xmlns="" xmlns:a16="http://schemas.microsoft.com/office/drawing/2014/main" val="3326888733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3614916484"/>
                    </a:ext>
                  </a:extLst>
                </a:gridCol>
                <a:gridCol w="6349384">
                  <a:extLst>
                    <a:ext uri="{9D8B030D-6E8A-4147-A177-3AD203B41FA5}">
                      <a16:colId xmlns="" xmlns:a16="http://schemas.microsoft.com/office/drawing/2014/main" val="6560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phase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kind of work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410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1 and 2 weeks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client-team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charset="0"/>
                        </a:rPr>
                        <a:t>Experiments, how to meet requirements (wi-fi, charging etc.) and testing on different devices.</a:t>
                      </a:r>
                      <a:endParaRPr lang="ru-RU" dirty="0">
                        <a:latin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521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server-team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charset="0"/>
                        </a:rPr>
                        <a:t>Mock API development, the establishment of communication protocols and streamlining of the system work with databases.</a:t>
                      </a:r>
                      <a:endParaRPr lang="ru-RU" dirty="0">
                        <a:latin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570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3 and 4 weeks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  <a:latin typeface="Calibri" charset="0"/>
                        </a:rPr>
                        <a:t>client-team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Debugging with API which is implemented in the server side, executes a test responses when the client satisfies the conditions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935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latin typeface="Calibri" charset="0"/>
                        </a:rPr>
                        <a:t>server-team</a:t>
                      </a:r>
                      <a:endParaRPr lang="ru-RU" dirty="0">
                        <a:latin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a wrapper for a database, elaboration of architecture and class hierarchy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8011089"/>
                  </a:ext>
                </a:extLst>
              </a:tr>
            </a:tbl>
          </a:graphicData>
        </a:graphic>
      </p:graphicFrame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25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7373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Proposal of workflow</a:t>
            </a:r>
            <a:endParaRPr lang="en-GB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799229"/>
              </p:ext>
            </p:extLst>
          </p:nvPr>
        </p:nvGraphicFramePr>
        <p:xfrm>
          <a:off x="1219200" y="1701800"/>
          <a:ext cx="103605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908">
                  <a:extLst>
                    <a:ext uri="{9D8B030D-6E8A-4147-A177-3AD203B41FA5}">
                      <a16:colId xmlns="" xmlns:a16="http://schemas.microsoft.com/office/drawing/2014/main" val="3326888733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3614916484"/>
                    </a:ext>
                  </a:extLst>
                </a:gridCol>
                <a:gridCol w="6349384">
                  <a:extLst>
                    <a:ext uri="{9D8B030D-6E8A-4147-A177-3AD203B41FA5}">
                      <a16:colId xmlns="" xmlns:a16="http://schemas.microsoft.com/office/drawing/2014/main" val="6560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phase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team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kind of work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410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>
                          <a:latin typeface="Calibri" charset="0"/>
                        </a:rPr>
                        <a:t>5 </a:t>
                      </a:r>
                      <a:r>
                        <a:rPr lang="af-ZA" dirty="0">
                          <a:solidFill>
                            <a:srgbClr val="000000"/>
                          </a:solidFill>
                          <a:latin typeface="Calibri" charset="0"/>
                        </a:rPr>
                        <a:t>and 6 weeks</a:t>
                      </a:r>
                      <a:r>
                        <a:rPr lang="af-ZA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client-team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charset="0"/>
                        </a:rPr>
                        <a:t>CPU and GPU, write a specific implementation of a piece factorial counting</a:t>
                      </a:r>
                      <a:endParaRPr lang="ru-RU" dirty="0">
                        <a:latin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521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server-team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charset="0"/>
                        </a:rPr>
                        <a:t>Development logic of problems selection from the database, creation subtasks and distribution for clients</a:t>
                      </a:r>
                      <a:endParaRPr lang="ru-RU" dirty="0">
                        <a:latin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570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>
                          <a:latin typeface="Calibri" charset="0"/>
                        </a:rPr>
                        <a:t>7 </a:t>
                      </a:r>
                      <a:r>
                        <a:rPr lang="af-ZA" dirty="0">
                          <a:solidFill>
                            <a:srgbClr val="000000"/>
                          </a:solidFill>
                          <a:latin typeface="Calibri" charset="0"/>
                        </a:rPr>
                        <a:t>and 8 weeks</a:t>
                      </a:r>
                      <a:r>
                        <a:rPr lang="af-ZA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  <a:latin typeface="Calibri" charset="0"/>
                        </a:rPr>
                        <a:t>client-team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Stress testing, bugs correction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935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latin typeface="Calibri" charset="0"/>
                        </a:rPr>
                        <a:t>server-team</a:t>
                      </a:r>
                      <a:endParaRPr lang="ru-RU" dirty="0">
                        <a:latin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customer's webview to add tasks, and view their status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8011089"/>
                  </a:ext>
                </a:extLst>
              </a:tr>
            </a:tbl>
          </a:graphicData>
        </a:graphic>
      </p:graphicFrame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26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147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eorgia" charset="0"/>
              </a:rPr>
              <a:t>Uber Goes Unconventional: Using Driver Phones As A Backup Datacenter</a:t>
            </a:r>
            <a:r>
              <a:rPr lang="en-US" dirty="0">
                <a:solidFill>
                  <a:srgbClr val="000000"/>
                </a:solidFill>
                <a:latin typeface="Georgia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Georgia" charset="0"/>
              </a:rPr>
            </a:br>
            <a:r>
              <a:rPr lang="af-ZA" dirty="0">
                <a:solidFill>
                  <a:srgbClr val="D8D8D8"/>
                </a:solidFill>
                <a:latin typeface="Calibri" charset="0"/>
                <a:hlinkClick r:id="rId3"/>
              </a:rPr>
              <a:t>http://highscalability.com/blog/2015/9/21/uber-goes-unconventional-using-driver-phones-as-a-backup-dat.html?utm_source=vk.com&amp;utm_medium=social&amp;utm_campaign=chtoby-ne%C2%A0tratit-dengi-na%C2%A0mashinu,-my-po</a:t>
            </a:r>
            <a:endParaRPr lang="ru-RU" dirty="0">
              <a:solidFill>
                <a:srgbClr val="D8D8D8"/>
              </a:solidFill>
              <a:latin typeface="Calibri" charset="0"/>
            </a:endParaRPr>
          </a:p>
          <a:p>
            <a:endParaRPr lang="af-ZA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27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036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Purpose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algn="just"/>
            <a:r>
              <a:rPr lang="ru-RU"/>
              <a:t>To develop software, which will allow us to solve computational problems using computing power of mobile phones instead of server or cluster.</a:t>
            </a:r>
            <a:endParaRPr lang="ru-RU" dirty="0"/>
          </a:p>
          <a:p>
            <a:pPr algn="just"/>
            <a:endParaRPr lang="ru-RU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2780928"/>
            <a:ext cx="4223628" cy="3727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3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9205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scope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algn="just"/>
            <a:r>
              <a:rPr lang="en-US" dirty="0">
                <a:latin typeface="Calibri" charset="0"/>
              </a:rPr>
              <a:t>Due to MOPPA you no longer need the clusters to perform the calculations. All you need - it's a mobile phones running on the Android platform.</a:t>
            </a:r>
          </a:p>
          <a:p>
            <a:pPr algn="just"/>
            <a:r>
              <a:rPr lang="en-US" dirty="0">
                <a:latin typeface="Calibri" charset="0"/>
              </a:rPr>
              <a:t>The project will be solved the problem of computing the factorial of the given number (which should be &lt;100).</a:t>
            </a:r>
          </a:p>
          <a:p>
            <a:pPr algn="just"/>
            <a:r>
              <a:rPr lang="en-US" dirty="0">
                <a:latin typeface="Calibri" charset="0"/>
              </a:rPr>
              <a:t>Software includes three main parts: a mobile application, server and customer </a:t>
            </a:r>
            <a:r>
              <a:rPr lang="en-US" dirty="0" smtClean="0">
                <a:latin typeface="Calibri" charset="0"/>
              </a:rPr>
              <a:t>part.</a:t>
            </a:r>
            <a:endParaRPr lang="ru-RU" dirty="0">
              <a:latin typeface="Calibri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4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251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perspective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algn="just"/>
            <a:r>
              <a:rPr lang="en-US" dirty="0">
                <a:latin typeface="Calibri" charset="0"/>
              </a:rPr>
              <a:t>Nowadays, the idea of using the power of mobile phones more and more often found in the works of such successful companies as Uber, which use "using driver phones as a backup datacenter</a:t>
            </a:r>
            <a:r>
              <a:rPr lang="en-US" dirty="0" smtClean="0">
                <a:latin typeface="Calibri" charset="0"/>
              </a:rPr>
              <a:t>".</a:t>
            </a:r>
            <a:endParaRPr lang="ru-RU" dirty="0">
              <a:latin typeface="Calibri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1" y="3171318"/>
            <a:ext cx="6408712" cy="3469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5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0828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Calibri" charset="0"/>
              </a:rPr>
              <a:t>Product perspective</a:t>
            </a:r>
            <a:r>
              <a:rPr lang="ru-RU" dirty="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algn="just"/>
            <a:r>
              <a:rPr lang="en-US" dirty="0">
                <a:latin typeface="Calibri" charset="0"/>
              </a:rPr>
              <a:t>In the future, we can transform the server-mobiles part into a library, which can be used for other tasks.</a:t>
            </a:r>
            <a:endParaRPr lang="ru-RU" dirty="0">
              <a:latin typeface="Calibri" charset="0"/>
            </a:endParaRPr>
          </a:p>
          <a:p>
            <a:endParaRPr lang="ru-RU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156" y="2753789"/>
            <a:ext cx="4569321" cy="3623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6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81794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Classes and Characteristics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3507377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Mobile application users:</a:t>
            </a:r>
          </a:p>
          <a:p>
            <a:r>
              <a:rPr lang="en-GB" sz="2000" dirty="0" smtClean="0"/>
              <a:t>They only download the application and assent it to use free computation power of their phones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pl-PL" sz="1400" dirty="0"/>
          </a:p>
          <a:p>
            <a:endParaRPr lang="pl-PL" sz="1400" dirty="0" smtClean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086301" y="1706880"/>
            <a:ext cx="3096343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Webpage users (customers):</a:t>
            </a:r>
          </a:p>
          <a:p>
            <a:r>
              <a:rPr lang="en-GB" sz="2000" dirty="0" smtClean="0"/>
              <a:t>They are mainly scientists that want to make complex calculations for their research</a:t>
            </a:r>
            <a:endParaRPr lang="en-GB" sz="200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4293096"/>
            <a:ext cx="1480639" cy="161883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4257185"/>
            <a:ext cx="1274993" cy="1539614"/>
          </a:xfrm>
          <a:prstGeom prst="rect">
            <a:avLst/>
          </a:prstGeom>
        </p:spPr>
      </p:pic>
      <p:sp>
        <p:nvSpPr>
          <p:cNvPr id="8" name="Symbol zastępczy zawartości 3"/>
          <p:cNvSpPr txBox="1">
            <a:spLocks/>
          </p:cNvSpPr>
          <p:nvPr/>
        </p:nvSpPr>
        <p:spPr>
          <a:xfrm>
            <a:off x="8182644" y="1706880"/>
            <a:ext cx="3096343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Admins</a:t>
            </a:r>
            <a:r>
              <a:rPr lang="pl-PL" dirty="0" smtClean="0"/>
              <a:t>:</a:t>
            </a:r>
          </a:p>
          <a:p>
            <a:pPr marL="0" indent="0">
              <a:buFont typeface="Arial" pitchFamily="34" charset="0"/>
              <a:buNone/>
            </a:pPr>
            <a:endParaRPr lang="pl-PL" dirty="0"/>
          </a:p>
          <a:p>
            <a:r>
              <a:rPr lang="en-GB" sz="2000" dirty="0" smtClean="0"/>
              <a:t>They maintain the website and database</a:t>
            </a:r>
            <a:endParaRPr lang="pl-PL" sz="2000" dirty="0" smtClean="0"/>
          </a:p>
          <a:p>
            <a:endParaRPr lang="pl-PL" sz="2000" dirty="0"/>
          </a:p>
          <a:p>
            <a:endParaRPr lang="en-GB" sz="2000" dirty="0" smtClean="0"/>
          </a:p>
          <a:p>
            <a:endParaRPr lang="en-GB" sz="2000" dirty="0" smtClean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4437112"/>
            <a:ext cx="1474816" cy="14748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7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6215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User </a:t>
            </a:r>
            <a:r>
              <a:rPr lang="en-GB" dirty="0" smtClean="0"/>
              <a:t>interfaces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Webpage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Mobile </a:t>
            </a:r>
            <a:r>
              <a:rPr lang="en-GB" dirty="0" smtClean="0"/>
              <a:t>device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2348879"/>
            <a:ext cx="2190923" cy="424154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476671"/>
            <a:ext cx="4422091" cy="6200411"/>
          </a:xfrm>
          <a:prstGeom prst="rect">
            <a:avLst/>
          </a:prstGeom>
        </p:spPr>
      </p:pic>
      <p:cxnSp>
        <p:nvCxnSpPr>
          <p:cNvPr id="8" name="Łącznik prosty ze strzałką 7"/>
          <p:cNvCxnSpPr/>
          <p:nvPr/>
        </p:nvCxnSpPr>
        <p:spPr>
          <a:xfrm>
            <a:off x="2638028" y="3861048"/>
            <a:ext cx="1512168" cy="648072"/>
          </a:xfrm>
          <a:prstGeom prst="straightConnector1">
            <a:avLst/>
          </a:prstGeom>
          <a:ln w="444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>
            <a:off x="2926060" y="1916832"/>
            <a:ext cx="4104456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8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3055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500" dirty="0" smtClean="0"/>
              <a:t>Mobile application:</a:t>
            </a:r>
          </a:p>
          <a:p>
            <a:pPr marL="0" indent="0">
              <a:buNone/>
            </a:pPr>
            <a:r>
              <a:rPr lang="en-GB" sz="2500" dirty="0" smtClean="0"/>
              <a:t>Android version &gt;</a:t>
            </a:r>
            <a:r>
              <a:rPr lang="pl-PL" sz="2500" dirty="0" smtClean="0"/>
              <a:t> </a:t>
            </a:r>
            <a:r>
              <a:rPr lang="en-GB" sz="2500" dirty="0" smtClean="0"/>
              <a:t>4.1</a:t>
            </a:r>
            <a:endParaRPr lang="pl-PL" sz="2500" dirty="0" smtClean="0"/>
          </a:p>
          <a:p>
            <a:pPr marL="0" indent="0">
              <a:buNone/>
            </a:pPr>
            <a:endParaRPr lang="pl-PL" sz="2500" dirty="0" smtClean="0"/>
          </a:p>
          <a:p>
            <a:pPr marL="0" indent="0">
              <a:buNone/>
            </a:pPr>
            <a:r>
              <a:rPr lang="en-GB" sz="2500" dirty="0" smtClean="0"/>
              <a:t>It should work on:</a:t>
            </a:r>
          </a:p>
          <a:p>
            <a:r>
              <a:rPr lang="en-GB" sz="2000" dirty="0" smtClean="0"/>
              <a:t>Nexus 4</a:t>
            </a:r>
            <a:endParaRPr lang="pl-PL" sz="2000" dirty="0" smtClean="0"/>
          </a:p>
          <a:p>
            <a:r>
              <a:rPr lang="en-GB" sz="2000" dirty="0" smtClean="0"/>
              <a:t>Nexus 5</a:t>
            </a:r>
            <a:endParaRPr lang="pl-PL" sz="2000" dirty="0" smtClean="0"/>
          </a:p>
          <a:p>
            <a:r>
              <a:rPr lang="en-GB" sz="2000" dirty="0" smtClean="0"/>
              <a:t>Samsung S6</a:t>
            </a:r>
            <a:endParaRPr lang="pl-PL" sz="2000" dirty="0" smtClean="0"/>
          </a:p>
          <a:p>
            <a:r>
              <a:rPr lang="en-GB" sz="2000" dirty="0" smtClean="0"/>
              <a:t>Samsung S7</a:t>
            </a:r>
          </a:p>
          <a:p>
            <a:pPr marL="0" indent="0">
              <a:buNone/>
            </a:pPr>
            <a:r>
              <a:rPr lang="pl-PL" dirty="0" smtClean="0">
                <a:latin typeface="Calibri" charset="0"/>
              </a:rPr>
              <a:t>Serwer:</a:t>
            </a:r>
            <a:endParaRPr lang="af-ZA" dirty="0">
              <a:latin typeface="Calibri" charset="0"/>
            </a:endParaRPr>
          </a:p>
          <a:p>
            <a:pPr lvl="1"/>
            <a:r>
              <a:rPr lang="pl-PL" dirty="0" smtClean="0">
                <a:latin typeface="Calibri" charset="0"/>
              </a:rPr>
              <a:t>L</a:t>
            </a:r>
            <a:r>
              <a:rPr lang="af-ZA" dirty="0" smtClean="0">
                <a:latin typeface="Calibri" charset="0"/>
              </a:rPr>
              <a:t>inux</a:t>
            </a:r>
            <a:endParaRPr lang="af-ZA" dirty="0">
              <a:latin typeface="Calibri" charset="0"/>
            </a:endParaRPr>
          </a:p>
          <a:p>
            <a:pPr lvl="1"/>
            <a:r>
              <a:rPr lang="pl-PL" dirty="0" smtClean="0">
                <a:latin typeface="Tahoma" charset="0"/>
              </a:rPr>
              <a:t>H</a:t>
            </a:r>
            <a:r>
              <a:rPr lang="af-ZA" dirty="0" smtClean="0">
                <a:latin typeface="Tahoma" charset="0"/>
              </a:rPr>
              <a:t>igh </a:t>
            </a:r>
            <a:r>
              <a:rPr lang="af-ZA" dirty="0">
                <a:latin typeface="Tahoma" charset="0"/>
              </a:rPr>
              <a:t>performance</a:t>
            </a:r>
            <a:endParaRPr lang="ru-RU" dirty="0">
              <a:latin typeface="Tahoma" charset="0"/>
            </a:endParaRPr>
          </a:p>
          <a:p>
            <a:pPr lvl="1"/>
            <a:r>
              <a:rPr lang="pl-PL" dirty="0" smtClean="0">
                <a:solidFill>
                  <a:srgbClr val="FFFFFF"/>
                </a:solidFill>
                <a:latin typeface="Tahoma" charset="0"/>
              </a:rPr>
              <a:t>JRE </a:t>
            </a:r>
            <a:r>
              <a:rPr lang="af-ZA" dirty="0" smtClean="0">
                <a:solidFill>
                  <a:srgbClr val="FFFFFF"/>
                </a:solidFill>
                <a:latin typeface="Tahoma" charset="0"/>
              </a:rPr>
              <a:t>installed</a:t>
            </a:r>
            <a:endParaRPr lang="af-ZA" dirty="0">
              <a:solidFill>
                <a:srgbClr val="FFFFFF"/>
              </a:solidFill>
              <a:latin typeface="Tahoma" charset="0"/>
            </a:endParaRPr>
          </a:p>
          <a:p>
            <a:pPr lvl="1"/>
            <a:r>
              <a:rPr lang="af-ZA" dirty="0">
                <a:solidFill>
                  <a:srgbClr val="FFFFFF"/>
                </a:solidFill>
                <a:latin typeface="Tahoma" charset="0"/>
              </a:rPr>
              <a:t>DB installed</a:t>
            </a:r>
            <a:endParaRPr lang="ru-RU" dirty="0">
              <a:solidFill>
                <a:srgbClr val="FFFFFF"/>
              </a:solidFill>
              <a:latin typeface="Tahoma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9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1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B6D1E7B-1C76-42E8-8643-D527AA7143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Potrójne linie obwodów elektrycznych (panoramiczna)</Template>
  <TotalTime>0</TotalTime>
  <Words>916</Words>
  <Application>Microsoft Office PowerPoint</Application>
  <PresentationFormat>Niestandardowy</PresentationFormat>
  <Paragraphs>208</Paragraphs>
  <Slides>27</Slides>
  <Notes>27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3" baseType="lpstr">
      <vt:lpstr>Arial</vt:lpstr>
      <vt:lpstr>Calibri</vt:lpstr>
      <vt:lpstr>Georgia</vt:lpstr>
      <vt:lpstr>helvetica</vt:lpstr>
      <vt:lpstr>Tahoma</vt:lpstr>
      <vt:lpstr>Tech_16x9</vt:lpstr>
      <vt:lpstr>MOPPA </vt:lpstr>
      <vt:lpstr>Introduction</vt:lpstr>
      <vt:lpstr>Purpose</vt:lpstr>
      <vt:lpstr>Product scope</vt:lpstr>
      <vt:lpstr>Product perspective</vt:lpstr>
      <vt:lpstr>Product perspective </vt:lpstr>
      <vt:lpstr>User Classes and Characteristics</vt:lpstr>
      <vt:lpstr>User interfaces</vt:lpstr>
      <vt:lpstr>Environment</vt:lpstr>
      <vt:lpstr>Design and Implementation Constraints</vt:lpstr>
      <vt:lpstr>User documentation and manuals</vt:lpstr>
      <vt:lpstr>System features</vt:lpstr>
      <vt:lpstr>FTR1: Download mobile application</vt:lpstr>
      <vt:lpstr>FTR2: Enter the data to compute </vt:lpstr>
      <vt:lpstr>FTR3: Show request status</vt:lpstr>
      <vt:lpstr>FTR4: Show the result</vt:lpstr>
      <vt:lpstr>FTR5: Request history </vt:lpstr>
      <vt:lpstr>FTR6: Check mobile phone status</vt:lpstr>
      <vt:lpstr>FTR7: Sending job request to server</vt:lpstr>
      <vt:lpstr>FTR8: Parallel processing</vt:lpstr>
      <vt:lpstr>Other nonfunctional requirements </vt:lpstr>
      <vt:lpstr>Reliability</vt:lpstr>
      <vt:lpstr>Maintainability</vt:lpstr>
      <vt:lpstr>Why will people install our application?</vt:lpstr>
      <vt:lpstr>Proposal of workflow</vt:lpstr>
      <vt:lpstr>Proposal of workflow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MOPPA </dc:title>
  <dc:creator/>
  <cp:keywords/>
  <cp:lastModifiedBy/>
  <cp:revision>4</cp:revision>
  <dcterms:created xsi:type="dcterms:W3CDTF">2015-10-12T21:34:30Z</dcterms:created>
  <dcterms:modified xsi:type="dcterms:W3CDTF">2015-10-16T12:27:47Z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