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ppins Bold" charset="1" panose="00000800000000000000"/>
      <p:regular r:id="rId15"/>
    </p:embeddedFont>
    <p:embeddedFont>
      <p:font typeface="Poppins"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TextBox 3" id="3"/>
          <p:cNvSpPr txBox="true"/>
          <p:nvPr/>
        </p:nvSpPr>
        <p:spPr>
          <a:xfrm rot="0">
            <a:off x="1290982" y="3386636"/>
            <a:ext cx="9568070" cy="1395477"/>
          </a:xfrm>
          <a:prstGeom prst="rect">
            <a:avLst/>
          </a:prstGeom>
        </p:spPr>
        <p:txBody>
          <a:bodyPr anchor="t" rtlCol="false" tIns="0" lIns="0" bIns="0" rIns="0">
            <a:spAutoFit/>
          </a:bodyPr>
          <a:lstStyle/>
          <a:p>
            <a:pPr algn="l">
              <a:lnSpc>
                <a:spcPts val="10758"/>
              </a:lnSpc>
            </a:pPr>
            <a:r>
              <a:rPr lang="en-US" sz="7684" b="true">
                <a:solidFill>
                  <a:srgbClr val="FFFFFF"/>
                </a:solidFill>
                <a:latin typeface="Poppins Bold"/>
                <a:ea typeface="Poppins Bold"/>
                <a:cs typeface="Poppins Bold"/>
                <a:sym typeface="Poppins Bold"/>
              </a:rPr>
              <a:t>INSERTION</a:t>
            </a:r>
            <a:r>
              <a:rPr lang="en-US" sz="7684" b="true">
                <a:solidFill>
                  <a:srgbClr val="FFFFFF"/>
                </a:solidFill>
                <a:latin typeface="Poppins Bold"/>
                <a:ea typeface="Poppins Bold"/>
                <a:cs typeface="Poppins Bold"/>
                <a:sym typeface="Poppins Bold"/>
              </a:rPr>
              <a:t> Sort</a:t>
            </a:r>
          </a:p>
        </p:txBody>
      </p:sp>
      <p:sp>
        <p:nvSpPr>
          <p:cNvPr name="TextBox 4" id="4"/>
          <p:cNvSpPr txBox="true"/>
          <p:nvPr/>
        </p:nvSpPr>
        <p:spPr>
          <a:xfrm rot="0">
            <a:off x="1290982" y="5057775"/>
            <a:ext cx="5737176" cy="2406484"/>
          </a:xfrm>
          <a:prstGeom prst="rect">
            <a:avLst/>
          </a:prstGeom>
        </p:spPr>
        <p:txBody>
          <a:bodyPr anchor="t" rtlCol="false" tIns="0" lIns="0" bIns="0" rIns="0">
            <a:spAutoFit/>
          </a:bodyPr>
          <a:lstStyle/>
          <a:p>
            <a:pPr algn="l">
              <a:lnSpc>
                <a:spcPts val="3809"/>
              </a:lnSpc>
            </a:pPr>
            <a:r>
              <a:rPr lang="en-US" sz="2721">
                <a:solidFill>
                  <a:srgbClr val="FFFFFF"/>
                </a:solidFill>
                <a:latin typeface="Poppins"/>
                <a:ea typeface="Poppins"/>
                <a:cs typeface="Poppins"/>
                <a:sym typeface="Poppins"/>
              </a:rPr>
              <a:t>Presented by:</a:t>
            </a:r>
          </a:p>
          <a:p>
            <a:pPr algn="l">
              <a:lnSpc>
                <a:spcPts val="3809"/>
              </a:lnSpc>
            </a:pPr>
            <a:r>
              <a:rPr lang="en-US" sz="2721">
                <a:solidFill>
                  <a:srgbClr val="FFFFFF"/>
                </a:solidFill>
                <a:latin typeface="Poppins"/>
                <a:ea typeface="Poppins"/>
                <a:cs typeface="Poppins"/>
                <a:sym typeface="Poppins"/>
              </a:rPr>
              <a:t>Sianoya, Alria</a:t>
            </a:r>
          </a:p>
          <a:p>
            <a:pPr algn="l">
              <a:lnSpc>
                <a:spcPts val="3809"/>
              </a:lnSpc>
            </a:pPr>
            <a:r>
              <a:rPr lang="en-US" sz="2721">
                <a:solidFill>
                  <a:srgbClr val="FFFFFF"/>
                </a:solidFill>
                <a:latin typeface="Poppins"/>
                <a:ea typeface="Poppins"/>
                <a:cs typeface="Poppins"/>
                <a:sym typeface="Poppins"/>
              </a:rPr>
              <a:t>Manalo, John Paulo</a:t>
            </a:r>
          </a:p>
          <a:p>
            <a:pPr algn="l">
              <a:lnSpc>
                <a:spcPts val="3809"/>
              </a:lnSpc>
            </a:pPr>
            <a:r>
              <a:rPr lang="en-US" sz="2721">
                <a:solidFill>
                  <a:srgbClr val="FFFFFF"/>
                </a:solidFill>
                <a:latin typeface="Poppins"/>
                <a:ea typeface="Poppins"/>
                <a:cs typeface="Poppins"/>
                <a:sym typeface="Poppins"/>
              </a:rPr>
              <a:t>Villapando, Raiden</a:t>
            </a:r>
          </a:p>
          <a:p>
            <a:pPr algn="l">
              <a:lnSpc>
                <a:spcPts val="3809"/>
              </a:lnSpc>
            </a:pPr>
            <a:r>
              <a:rPr lang="en-US" sz="2721">
                <a:solidFill>
                  <a:srgbClr val="FFFFFF"/>
                </a:solidFill>
                <a:latin typeface="Poppins"/>
                <a:ea typeface="Poppins"/>
                <a:cs typeface="Poppins"/>
                <a:sym typeface="Poppins"/>
              </a:rPr>
              <a:t>Pines, Shaine Ella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TextBox 3" id="3"/>
          <p:cNvSpPr txBox="true"/>
          <p:nvPr/>
        </p:nvSpPr>
        <p:spPr>
          <a:xfrm rot="0">
            <a:off x="3766972" y="2065958"/>
            <a:ext cx="10754056" cy="1101500"/>
          </a:xfrm>
          <a:prstGeom prst="rect">
            <a:avLst/>
          </a:prstGeom>
        </p:spPr>
        <p:txBody>
          <a:bodyPr anchor="t" rtlCol="false" tIns="0" lIns="0" bIns="0" rIns="0">
            <a:spAutoFit/>
          </a:bodyPr>
          <a:lstStyle/>
          <a:p>
            <a:pPr algn="ctr">
              <a:lnSpc>
                <a:spcPts val="8587"/>
              </a:lnSpc>
            </a:pPr>
            <a:r>
              <a:rPr lang="en-US" b="true" sz="6133">
                <a:solidFill>
                  <a:srgbClr val="FFFFFF"/>
                </a:solidFill>
                <a:latin typeface="Poppins Bold"/>
                <a:ea typeface="Poppins Bold"/>
                <a:cs typeface="Poppins Bold"/>
                <a:sym typeface="Poppins Bold"/>
              </a:rPr>
              <a:t>WHAT IS INSERTION SORT?</a:t>
            </a:r>
          </a:p>
        </p:txBody>
      </p:sp>
      <p:sp>
        <p:nvSpPr>
          <p:cNvPr name="TextBox 4" id="4"/>
          <p:cNvSpPr txBox="true"/>
          <p:nvPr/>
        </p:nvSpPr>
        <p:spPr>
          <a:xfrm rot="0">
            <a:off x="3807865" y="3650962"/>
            <a:ext cx="10713163" cy="4153231"/>
          </a:xfrm>
          <a:prstGeom prst="rect">
            <a:avLst/>
          </a:prstGeom>
        </p:spPr>
        <p:txBody>
          <a:bodyPr anchor="t" rtlCol="false" tIns="0" lIns="0" bIns="0" rIns="0">
            <a:spAutoFit/>
          </a:bodyPr>
          <a:lstStyle/>
          <a:p>
            <a:pPr algn="just">
              <a:lnSpc>
                <a:spcPts val="4706"/>
              </a:lnSpc>
            </a:pPr>
            <a:r>
              <a:rPr lang="en-US" sz="3361" b="true">
                <a:solidFill>
                  <a:srgbClr val="FFFFFF"/>
                </a:solidFill>
                <a:latin typeface="Poppins Bold"/>
                <a:ea typeface="Poppins Bold"/>
                <a:cs typeface="Poppins Bold"/>
                <a:sym typeface="Poppins Bold"/>
              </a:rPr>
              <a:t>Insertion Sort</a:t>
            </a:r>
            <a:r>
              <a:rPr lang="en-US" sz="3361">
                <a:solidFill>
                  <a:srgbClr val="FFFFFF"/>
                </a:solidFill>
                <a:latin typeface="Poppins"/>
                <a:ea typeface="Poppins"/>
                <a:cs typeface="Poppins"/>
                <a:sym typeface="Poppins"/>
              </a:rPr>
              <a:t> is a simple sorting algorithm that builds the final sorted array (or list) one item at a time. It works similarly to the way you sort playing cards in your hands. The algorithm iteratively takes an element from the unsorted portion and places it in its correct position in the sorted portion.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TextBox 3" id="3"/>
          <p:cNvSpPr txBox="true"/>
          <p:nvPr/>
        </p:nvSpPr>
        <p:spPr>
          <a:xfrm rot="0">
            <a:off x="1550860" y="866775"/>
            <a:ext cx="9713487" cy="2001353"/>
          </a:xfrm>
          <a:prstGeom prst="rect">
            <a:avLst/>
          </a:prstGeom>
        </p:spPr>
        <p:txBody>
          <a:bodyPr anchor="t" rtlCol="false" tIns="0" lIns="0" bIns="0" rIns="0">
            <a:spAutoFit/>
          </a:bodyPr>
          <a:lstStyle/>
          <a:p>
            <a:pPr algn="l">
              <a:lnSpc>
                <a:spcPts val="7814"/>
              </a:lnSpc>
            </a:pPr>
            <a:r>
              <a:rPr lang="en-US" sz="5581" b="true">
                <a:solidFill>
                  <a:srgbClr val="FFFFFF"/>
                </a:solidFill>
                <a:latin typeface="Poppins Bold"/>
                <a:ea typeface="Poppins Bold"/>
                <a:cs typeface="Poppins Bold"/>
                <a:sym typeface="Poppins Bold"/>
              </a:rPr>
              <a:t>STEPS AND CHARCTERISTICS</a:t>
            </a:r>
          </a:p>
        </p:txBody>
      </p:sp>
      <p:sp>
        <p:nvSpPr>
          <p:cNvPr name="TextBox 4" id="4"/>
          <p:cNvSpPr txBox="true"/>
          <p:nvPr/>
        </p:nvSpPr>
        <p:spPr>
          <a:xfrm rot="0">
            <a:off x="1907817" y="3938856"/>
            <a:ext cx="6409849" cy="4651222"/>
          </a:xfrm>
          <a:prstGeom prst="rect">
            <a:avLst/>
          </a:prstGeom>
        </p:spPr>
        <p:txBody>
          <a:bodyPr anchor="t" rtlCol="false" tIns="0" lIns="0" bIns="0" rIns="0">
            <a:spAutoFit/>
          </a:bodyPr>
          <a:lstStyle/>
          <a:p>
            <a:pPr algn="just" marL="496059" indent="-248029" lvl="1">
              <a:lnSpc>
                <a:spcPts val="3216"/>
              </a:lnSpc>
              <a:buAutoNum type="arabicPeriod" startAt="1"/>
            </a:pPr>
            <a:r>
              <a:rPr lang="en-US" sz="2297">
                <a:solidFill>
                  <a:srgbClr val="FFFFFF"/>
                </a:solidFill>
                <a:latin typeface="Poppins"/>
                <a:ea typeface="Poppins"/>
                <a:cs typeface="Poppins"/>
                <a:sym typeface="Poppins"/>
              </a:rPr>
              <a:t>Start with the second element (index 1) since the first one (index 0) is already "sorted."</a:t>
            </a:r>
          </a:p>
          <a:p>
            <a:pPr algn="just" marL="496059" indent="-248029" lvl="1">
              <a:lnSpc>
                <a:spcPts val="3216"/>
              </a:lnSpc>
              <a:buAutoNum type="arabicPeriod" startAt="1"/>
            </a:pPr>
            <a:r>
              <a:rPr lang="en-US" sz="2297">
                <a:solidFill>
                  <a:srgbClr val="FFFFFF"/>
                </a:solidFill>
                <a:latin typeface="Poppins"/>
                <a:ea typeface="Poppins"/>
                <a:cs typeface="Poppins"/>
                <a:sym typeface="Poppins"/>
              </a:rPr>
              <a:t>Compare the current element with elements before it.</a:t>
            </a:r>
          </a:p>
          <a:p>
            <a:pPr algn="just" marL="496059" indent="-248029" lvl="1">
              <a:lnSpc>
                <a:spcPts val="3216"/>
              </a:lnSpc>
              <a:buAutoNum type="arabicPeriod" startAt="1"/>
            </a:pPr>
            <a:r>
              <a:rPr lang="en-US" sz="2297">
                <a:solidFill>
                  <a:srgbClr val="FFFFFF"/>
                </a:solidFill>
                <a:latin typeface="Poppins"/>
                <a:ea typeface="Poppins"/>
                <a:cs typeface="Poppins"/>
                <a:sym typeface="Poppins"/>
              </a:rPr>
              <a:t>Shift larger elements one position to the right to make space for the current element.</a:t>
            </a:r>
          </a:p>
          <a:p>
            <a:pPr algn="just" marL="496059" indent="-248029" lvl="1">
              <a:lnSpc>
                <a:spcPts val="3216"/>
              </a:lnSpc>
              <a:buAutoNum type="arabicPeriod" startAt="1"/>
            </a:pPr>
            <a:r>
              <a:rPr lang="en-US" sz="2297">
                <a:solidFill>
                  <a:srgbClr val="FFFFFF"/>
                </a:solidFill>
                <a:latin typeface="Poppins"/>
                <a:ea typeface="Poppins"/>
                <a:cs typeface="Poppins"/>
                <a:sym typeface="Poppins"/>
              </a:rPr>
              <a:t>Insert the current element in the correct position.</a:t>
            </a:r>
          </a:p>
          <a:p>
            <a:pPr algn="just" marL="496059" indent="-248029" lvl="1">
              <a:lnSpc>
                <a:spcPts val="3216"/>
              </a:lnSpc>
              <a:buAutoNum type="arabicPeriod" startAt="1"/>
            </a:pPr>
            <a:r>
              <a:rPr lang="en-US" sz="2297">
                <a:solidFill>
                  <a:srgbClr val="FFFFFF"/>
                </a:solidFill>
                <a:latin typeface="Poppins"/>
                <a:ea typeface="Poppins"/>
                <a:cs typeface="Poppins"/>
                <a:sym typeface="Poppins"/>
              </a:rPr>
              <a:t>Repeat for all elements in the list.</a:t>
            </a:r>
          </a:p>
          <a:p>
            <a:pPr algn="just" marL="181095" indent="-90548" lvl="1">
              <a:lnSpc>
                <a:spcPts val="1174"/>
              </a:lnSpc>
              <a:buAutoNum type="arabicPeriod" startAt="1"/>
            </a:pPr>
          </a:p>
        </p:txBody>
      </p:sp>
      <p:sp>
        <p:nvSpPr>
          <p:cNvPr name="TextBox 5" id="5"/>
          <p:cNvSpPr txBox="true"/>
          <p:nvPr/>
        </p:nvSpPr>
        <p:spPr>
          <a:xfrm rot="0">
            <a:off x="9832525" y="4206161"/>
            <a:ext cx="6638330" cy="4294064"/>
          </a:xfrm>
          <a:prstGeom prst="rect">
            <a:avLst/>
          </a:prstGeom>
        </p:spPr>
        <p:txBody>
          <a:bodyPr anchor="t" rtlCol="false" tIns="0" lIns="0" bIns="0" rIns="0">
            <a:spAutoFit/>
          </a:bodyPr>
          <a:lstStyle/>
          <a:p>
            <a:pPr algn="just" marL="581285" indent="-290642" lvl="1">
              <a:lnSpc>
                <a:spcPts val="3769"/>
              </a:lnSpc>
              <a:buFont typeface="Arial"/>
              <a:buChar char="•"/>
            </a:pPr>
            <a:r>
              <a:rPr lang="en-US" b="true" sz="2692">
                <a:solidFill>
                  <a:srgbClr val="FFFFFF"/>
                </a:solidFill>
                <a:latin typeface="Poppins Bold"/>
                <a:ea typeface="Poppins Bold"/>
                <a:cs typeface="Poppins Bold"/>
                <a:sym typeface="Poppins Bold"/>
              </a:rPr>
              <a:t>Time Complexity</a:t>
            </a:r>
            <a:r>
              <a:rPr lang="en-US" sz="2692">
                <a:solidFill>
                  <a:srgbClr val="FFFFFF"/>
                </a:solidFill>
                <a:latin typeface="Poppins"/>
                <a:ea typeface="Poppins"/>
                <a:cs typeface="Poppins"/>
                <a:sym typeface="Poppins"/>
              </a:rPr>
              <a:t>:</a:t>
            </a:r>
          </a:p>
          <a:p>
            <a:pPr algn="just">
              <a:lnSpc>
                <a:spcPts val="3769"/>
              </a:lnSpc>
            </a:pPr>
            <a:r>
              <a:rPr lang="en-US" sz="2692">
                <a:solidFill>
                  <a:srgbClr val="FFFFFF"/>
                </a:solidFill>
                <a:latin typeface="Poppins"/>
                <a:ea typeface="Poppins"/>
                <a:cs typeface="Poppins"/>
                <a:sym typeface="Poppins"/>
              </a:rPr>
              <a:t>       - Best Case (Already Sorted): O(n)</a:t>
            </a:r>
          </a:p>
          <a:p>
            <a:pPr algn="just">
              <a:lnSpc>
                <a:spcPts val="3769"/>
              </a:lnSpc>
            </a:pPr>
            <a:r>
              <a:rPr lang="en-US" sz="2692">
                <a:solidFill>
                  <a:srgbClr val="FFFFFF"/>
                </a:solidFill>
                <a:latin typeface="Poppins"/>
                <a:ea typeface="Poppins"/>
                <a:cs typeface="Poppins"/>
                <a:sym typeface="Poppins"/>
              </a:rPr>
              <a:t>  -Average/Worst Case (Reversed         Order): O(n^2)</a:t>
            </a:r>
          </a:p>
          <a:p>
            <a:pPr algn="just" marL="581285" indent="-290642" lvl="1">
              <a:lnSpc>
                <a:spcPts val="3769"/>
              </a:lnSpc>
              <a:buFont typeface="Arial"/>
              <a:buChar char="•"/>
            </a:pPr>
            <a:r>
              <a:rPr lang="en-US" b="true" sz="2692">
                <a:solidFill>
                  <a:srgbClr val="FFFFFF"/>
                </a:solidFill>
                <a:latin typeface="Poppins Bold"/>
                <a:ea typeface="Poppins Bold"/>
                <a:cs typeface="Poppins Bold"/>
                <a:sym typeface="Poppins Bold"/>
              </a:rPr>
              <a:t>Space Complexity</a:t>
            </a:r>
            <a:r>
              <a:rPr lang="en-US" sz="2692">
                <a:solidFill>
                  <a:srgbClr val="FFFFFF"/>
                </a:solidFill>
                <a:latin typeface="Poppins"/>
                <a:ea typeface="Poppins"/>
                <a:cs typeface="Poppins"/>
                <a:sym typeface="Poppins"/>
              </a:rPr>
              <a:t>: O(1) (In-place sorting)</a:t>
            </a:r>
          </a:p>
          <a:p>
            <a:pPr algn="just" marL="581285" indent="-290642" lvl="1">
              <a:lnSpc>
                <a:spcPts val="3769"/>
              </a:lnSpc>
              <a:buFont typeface="Arial"/>
              <a:buChar char="•"/>
            </a:pPr>
            <a:r>
              <a:rPr lang="en-US" sz="2692">
                <a:solidFill>
                  <a:srgbClr val="FFFFFF"/>
                </a:solidFill>
                <a:latin typeface="Poppins"/>
                <a:ea typeface="Poppins"/>
                <a:cs typeface="Poppins"/>
                <a:sym typeface="Poppins"/>
              </a:rPr>
              <a:t>Stable and simple to implement particularly for small datasets.</a:t>
            </a:r>
          </a:p>
          <a:p>
            <a:pPr algn="just">
              <a:lnSpc>
                <a:spcPts val="3769"/>
              </a:lnSpc>
            </a:pPr>
          </a:p>
        </p:txBody>
      </p:sp>
      <p:sp>
        <p:nvSpPr>
          <p:cNvPr name="TextBox 6" id="6"/>
          <p:cNvSpPr txBox="true"/>
          <p:nvPr/>
        </p:nvSpPr>
        <p:spPr>
          <a:xfrm rot="0">
            <a:off x="2166466" y="3530366"/>
            <a:ext cx="6538178" cy="457349"/>
          </a:xfrm>
          <a:prstGeom prst="rect">
            <a:avLst/>
          </a:prstGeom>
        </p:spPr>
        <p:txBody>
          <a:bodyPr anchor="t" rtlCol="false" tIns="0" lIns="0" bIns="0" rIns="0">
            <a:spAutoFit/>
          </a:bodyPr>
          <a:lstStyle/>
          <a:p>
            <a:pPr algn="just">
              <a:lnSpc>
                <a:spcPts val="3666"/>
              </a:lnSpc>
            </a:pPr>
            <a:r>
              <a:rPr lang="en-US" sz="2619" b="true">
                <a:solidFill>
                  <a:srgbClr val="FFFFFF"/>
                </a:solidFill>
                <a:latin typeface="Poppins Bold"/>
                <a:ea typeface="Poppins Bold"/>
                <a:cs typeface="Poppins Bold"/>
                <a:sym typeface="Poppins Bold"/>
              </a:rPr>
              <a:t>Steps</a:t>
            </a:r>
            <a:r>
              <a:rPr lang="en-US" sz="2619">
                <a:solidFill>
                  <a:srgbClr val="FFFFFF"/>
                </a:solidFill>
                <a:latin typeface="Poppins"/>
                <a:ea typeface="Poppins"/>
                <a:cs typeface="Poppins"/>
                <a:sym typeface="Poppins"/>
              </a:rPr>
              <a:t>:</a:t>
            </a:r>
          </a:p>
        </p:txBody>
      </p:sp>
      <p:sp>
        <p:nvSpPr>
          <p:cNvPr name="TextBox 7" id="7"/>
          <p:cNvSpPr txBox="true"/>
          <p:nvPr/>
        </p:nvSpPr>
        <p:spPr>
          <a:xfrm rot="0">
            <a:off x="10134706" y="3530366"/>
            <a:ext cx="6538178" cy="457349"/>
          </a:xfrm>
          <a:prstGeom prst="rect">
            <a:avLst/>
          </a:prstGeom>
        </p:spPr>
        <p:txBody>
          <a:bodyPr anchor="t" rtlCol="false" tIns="0" lIns="0" bIns="0" rIns="0">
            <a:spAutoFit/>
          </a:bodyPr>
          <a:lstStyle/>
          <a:p>
            <a:pPr algn="just">
              <a:lnSpc>
                <a:spcPts val="3666"/>
              </a:lnSpc>
            </a:pPr>
            <a:r>
              <a:rPr lang="en-US" sz="2619" b="true">
                <a:solidFill>
                  <a:srgbClr val="FFFFFF"/>
                </a:solidFill>
                <a:latin typeface="Poppins Bold"/>
                <a:ea typeface="Poppins Bold"/>
                <a:cs typeface="Poppins Bold"/>
                <a:sym typeface="Poppins Bold"/>
              </a:rPr>
              <a:t>Characteristics: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TextBox 3" id="3"/>
          <p:cNvSpPr txBox="true"/>
          <p:nvPr/>
        </p:nvSpPr>
        <p:spPr>
          <a:xfrm rot="0">
            <a:off x="1028700" y="281798"/>
            <a:ext cx="7048085" cy="1284254"/>
          </a:xfrm>
          <a:prstGeom prst="rect">
            <a:avLst/>
          </a:prstGeom>
        </p:spPr>
        <p:txBody>
          <a:bodyPr anchor="t" rtlCol="false" tIns="0" lIns="0" bIns="0" rIns="0">
            <a:spAutoFit/>
          </a:bodyPr>
          <a:lstStyle/>
          <a:p>
            <a:pPr algn="ctr">
              <a:lnSpc>
                <a:spcPts val="9918"/>
              </a:lnSpc>
            </a:pPr>
            <a:r>
              <a:rPr lang="en-US" b="true" sz="7084">
                <a:solidFill>
                  <a:srgbClr val="FFFFFF"/>
                </a:solidFill>
                <a:latin typeface="Poppins Bold"/>
                <a:ea typeface="Poppins Bold"/>
                <a:cs typeface="Poppins Bold"/>
                <a:sym typeface="Poppins Bold"/>
              </a:rPr>
              <a:t>APPLICATIONS</a:t>
            </a:r>
          </a:p>
        </p:txBody>
      </p:sp>
      <p:sp>
        <p:nvSpPr>
          <p:cNvPr name="TextBox 4" id="4"/>
          <p:cNvSpPr txBox="true"/>
          <p:nvPr/>
        </p:nvSpPr>
        <p:spPr>
          <a:xfrm rot="0">
            <a:off x="912518" y="1817941"/>
            <a:ext cx="7983229" cy="8434024"/>
          </a:xfrm>
          <a:prstGeom prst="rect">
            <a:avLst/>
          </a:prstGeom>
        </p:spPr>
        <p:txBody>
          <a:bodyPr anchor="t" rtlCol="false" tIns="0" lIns="0" bIns="0" rIns="0">
            <a:spAutoFit/>
          </a:bodyPr>
          <a:lstStyle/>
          <a:p>
            <a:pPr algn="just">
              <a:lnSpc>
                <a:spcPts val="3784"/>
              </a:lnSpc>
            </a:pPr>
            <a:r>
              <a:rPr lang="en-US" sz="2307" b="true">
                <a:solidFill>
                  <a:srgbClr val="FFFFFF"/>
                </a:solidFill>
                <a:latin typeface="Poppins Bold"/>
                <a:ea typeface="Poppins Bold"/>
                <a:cs typeface="Poppins Bold"/>
                <a:sym typeface="Poppins Bold"/>
              </a:rPr>
              <a:t>1. Sorting Playlist:</a:t>
            </a:r>
          </a:p>
          <a:p>
            <a:pPr algn="just" marL="498219" indent="-249109" lvl="1">
              <a:lnSpc>
                <a:spcPts val="3784"/>
              </a:lnSpc>
              <a:buFont typeface="Arial"/>
              <a:buChar char="•"/>
            </a:pPr>
            <a:r>
              <a:rPr lang="en-US" sz="2307">
                <a:solidFill>
                  <a:srgbClr val="FFFFFF"/>
                </a:solidFill>
                <a:latin typeface="Poppins"/>
                <a:ea typeface="Poppins"/>
                <a:cs typeface="Poppins"/>
                <a:sym typeface="Poppins"/>
              </a:rPr>
              <a:t>By Title: Alphabetically sort songs by their titles.</a:t>
            </a:r>
          </a:p>
          <a:p>
            <a:pPr algn="just" marL="498219" indent="-249109" lvl="1">
              <a:lnSpc>
                <a:spcPts val="3784"/>
              </a:lnSpc>
              <a:buFont typeface="Arial"/>
              <a:buChar char="•"/>
            </a:pPr>
            <a:r>
              <a:rPr lang="en-US" sz="2307">
                <a:solidFill>
                  <a:srgbClr val="FFFFFF"/>
                </a:solidFill>
                <a:latin typeface="Poppins"/>
                <a:ea typeface="Poppins"/>
                <a:cs typeface="Poppins"/>
                <a:sym typeface="Poppins"/>
              </a:rPr>
              <a:t>By Artist: Group and sort songs based on artist’ names.</a:t>
            </a:r>
          </a:p>
          <a:p>
            <a:pPr algn="just">
              <a:lnSpc>
                <a:spcPts val="3784"/>
              </a:lnSpc>
            </a:pPr>
            <a:r>
              <a:rPr lang="en-US" sz="2307" b="true">
                <a:solidFill>
                  <a:srgbClr val="FFFFFF"/>
                </a:solidFill>
                <a:latin typeface="Poppins Bold"/>
                <a:ea typeface="Poppins Bold"/>
                <a:cs typeface="Poppins Bold"/>
                <a:sym typeface="Poppins Bold"/>
              </a:rPr>
              <a:t>2. Adding a New Song:</a:t>
            </a:r>
          </a:p>
          <a:p>
            <a:pPr algn="just" marL="462236" indent="-231118" lvl="1">
              <a:lnSpc>
                <a:spcPts val="3511"/>
              </a:lnSpc>
              <a:buFont typeface="Arial"/>
              <a:buChar char="•"/>
            </a:pPr>
            <a:r>
              <a:rPr lang="en-US" sz="2140">
                <a:solidFill>
                  <a:srgbClr val="FFFFFF"/>
                </a:solidFill>
                <a:latin typeface="Poppins"/>
                <a:ea typeface="Poppins"/>
                <a:cs typeface="Poppins"/>
                <a:sym typeface="Poppins"/>
              </a:rPr>
              <a:t>In a maintained playlist, Insertion Sort can efficiently place a new song in its correct position without re-sorting the entire list.</a:t>
            </a:r>
          </a:p>
          <a:p>
            <a:pPr algn="just">
              <a:lnSpc>
                <a:spcPts val="3784"/>
              </a:lnSpc>
            </a:pPr>
            <a:r>
              <a:rPr lang="en-US" sz="2307" b="true">
                <a:solidFill>
                  <a:srgbClr val="FFFFFF"/>
                </a:solidFill>
                <a:latin typeface="Poppins Bold"/>
                <a:ea typeface="Poppins Bold"/>
                <a:cs typeface="Poppins Bold"/>
                <a:sym typeface="Poppins Bold"/>
              </a:rPr>
              <a:t>3. Sorting Player Scores:</a:t>
            </a:r>
          </a:p>
          <a:p>
            <a:pPr algn="just" marL="498219" indent="-249109" lvl="1">
              <a:lnSpc>
                <a:spcPts val="3784"/>
              </a:lnSpc>
              <a:buFont typeface="Arial"/>
              <a:buChar char="•"/>
            </a:pPr>
            <a:r>
              <a:rPr lang="en-US" sz="2307">
                <a:solidFill>
                  <a:srgbClr val="FFFFFF"/>
                </a:solidFill>
                <a:latin typeface="Poppins"/>
                <a:ea typeface="Poppins"/>
                <a:cs typeface="Poppins"/>
                <a:sym typeface="Poppins"/>
              </a:rPr>
              <a:t>Maintain a leaderboard where player scores are updated. New scores can be inserted into their correct positions without re-sorting the entire list.</a:t>
            </a:r>
          </a:p>
          <a:p>
            <a:pPr algn="just">
              <a:lnSpc>
                <a:spcPts val="3784"/>
              </a:lnSpc>
            </a:pPr>
            <a:r>
              <a:rPr lang="en-US" sz="2307" b="true">
                <a:solidFill>
                  <a:srgbClr val="FFFFFF"/>
                </a:solidFill>
                <a:latin typeface="Poppins Bold"/>
                <a:ea typeface="Poppins Bold"/>
                <a:cs typeface="Poppins Bold"/>
                <a:sym typeface="Poppins Bold"/>
              </a:rPr>
              <a:t>4. Organizing Student Records:</a:t>
            </a:r>
          </a:p>
          <a:p>
            <a:pPr algn="just" marL="498219" indent="-249109" lvl="1">
              <a:lnSpc>
                <a:spcPts val="3784"/>
              </a:lnSpc>
              <a:buFont typeface="Arial"/>
              <a:buChar char="•"/>
            </a:pPr>
            <a:r>
              <a:rPr lang="en-US" sz="2307">
                <a:solidFill>
                  <a:srgbClr val="FFFFFF"/>
                </a:solidFill>
                <a:latin typeface="Poppins"/>
                <a:ea typeface="Poppins"/>
                <a:cs typeface="Poppins"/>
                <a:sym typeface="Poppins"/>
              </a:rPr>
              <a:t>Grades:</a:t>
            </a:r>
          </a:p>
          <a:p>
            <a:pPr algn="just">
              <a:lnSpc>
                <a:spcPts val="3784"/>
              </a:lnSpc>
            </a:pPr>
            <a:r>
              <a:rPr lang="en-US" sz="2307">
                <a:solidFill>
                  <a:srgbClr val="FFFFFF"/>
                </a:solidFill>
                <a:latin typeface="Poppins"/>
                <a:ea typeface="Poppins"/>
                <a:cs typeface="Poppins"/>
                <a:sym typeface="Poppins"/>
              </a:rPr>
              <a:t>       - Sort students’ grades in ascending or descending order to identify rankings or ranges (e.g., pass vs. fail).</a:t>
            </a:r>
          </a:p>
          <a:p>
            <a:pPr algn="just">
              <a:lnSpc>
                <a:spcPts val="3784"/>
              </a:lnSpc>
            </a:pPr>
          </a:p>
        </p:txBody>
      </p:sp>
      <p:sp>
        <p:nvSpPr>
          <p:cNvPr name="TextBox 5" id="5"/>
          <p:cNvSpPr txBox="true"/>
          <p:nvPr/>
        </p:nvSpPr>
        <p:spPr>
          <a:xfrm rot="0">
            <a:off x="9276071" y="2247600"/>
            <a:ext cx="7983229" cy="6167074"/>
          </a:xfrm>
          <a:prstGeom prst="rect">
            <a:avLst/>
          </a:prstGeom>
        </p:spPr>
        <p:txBody>
          <a:bodyPr anchor="t" rtlCol="false" tIns="0" lIns="0" bIns="0" rIns="0">
            <a:spAutoFit/>
          </a:bodyPr>
          <a:lstStyle/>
          <a:p>
            <a:pPr algn="just" marL="498219" indent="-249109" lvl="1">
              <a:lnSpc>
                <a:spcPts val="3784"/>
              </a:lnSpc>
              <a:buFont typeface="Arial"/>
              <a:buChar char="•"/>
            </a:pPr>
            <a:r>
              <a:rPr lang="en-US" sz="2307">
                <a:solidFill>
                  <a:srgbClr val="FFFFFF"/>
                </a:solidFill>
                <a:latin typeface="Poppins"/>
                <a:ea typeface="Poppins"/>
                <a:cs typeface="Poppins"/>
                <a:sym typeface="Poppins"/>
              </a:rPr>
              <a:t>Attendance:</a:t>
            </a:r>
          </a:p>
          <a:p>
            <a:pPr algn="just">
              <a:lnSpc>
                <a:spcPts val="3784"/>
              </a:lnSpc>
            </a:pPr>
            <a:r>
              <a:rPr lang="en-US" sz="2307">
                <a:solidFill>
                  <a:srgbClr val="FFFFFF"/>
                </a:solidFill>
                <a:latin typeface="Poppins"/>
                <a:ea typeface="Poppins"/>
                <a:cs typeface="Poppins"/>
                <a:sym typeface="Poppins"/>
              </a:rPr>
              <a:t>      - Sort Attendance records alphabetically or by the number of days attended.</a:t>
            </a:r>
          </a:p>
          <a:p>
            <a:pPr algn="just" marL="498219" indent="-249109" lvl="1">
              <a:lnSpc>
                <a:spcPts val="3784"/>
              </a:lnSpc>
              <a:buFont typeface="Arial"/>
              <a:buChar char="•"/>
            </a:pPr>
            <a:r>
              <a:rPr lang="en-US" sz="2307">
                <a:solidFill>
                  <a:srgbClr val="FFFFFF"/>
                </a:solidFill>
                <a:latin typeface="Poppins"/>
                <a:ea typeface="Poppins"/>
                <a:cs typeface="Poppins"/>
                <a:sym typeface="Poppins"/>
              </a:rPr>
              <a:t>Assignment: </a:t>
            </a:r>
          </a:p>
          <a:p>
            <a:pPr algn="just">
              <a:lnSpc>
                <a:spcPts val="3784"/>
              </a:lnSpc>
            </a:pPr>
            <a:r>
              <a:rPr lang="en-US" sz="2307">
                <a:solidFill>
                  <a:srgbClr val="FFFFFF"/>
                </a:solidFill>
                <a:latin typeface="Poppins"/>
                <a:ea typeface="Poppins"/>
                <a:cs typeface="Poppins"/>
                <a:sym typeface="Poppins"/>
              </a:rPr>
              <a:t>        - Organize submissions by date and time to check the order of submission.</a:t>
            </a:r>
          </a:p>
          <a:p>
            <a:pPr algn="just">
              <a:lnSpc>
                <a:spcPts val="3784"/>
              </a:lnSpc>
            </a:pPr>
            <a:r>
              <a:rPr lang="en-US" sz="2307" b="true">
                <a:solidFill>
                  <a:srgbClr val="FFFFFF"/>
                </a:solidFill>
                <a:latin typeface="Poppins Bold"/>
                <a:ea typeface="Poppins Bold"/>
                <a:cs typeface="Poppins Bold"/>
                <a:sym typeface="Poppins Bold"/>
              </a:rPr>
              <a:t>5. Sorting Exam Results:</a:t>
            </a:r>
          </a:p>
          <a:p>
            <a:pPr algn="just" marL="498219" indent="-249109" lvl="1">
              <a:lnSpc>
                <a:spcPts val="3784"/>
              </a:lnSpc>
              <a:buFont typeface="Arial"/>
              <a:buChar char="•"/>
            </a:pPr>
            <a:r>
              <a:rPr lang="en-US" sz="2307">
                <a:solidFill>
                  <a:srgbClr val="FFFFFF"/>
                </a:solidFill>
                <a:latin typeface="Poppins"/>
                <a:ea typeface="Poppins"/>
                <a:cs typeface="Poppins"/>
                <a:sym typeface="Poppins"/>
              </a:rPr>
              <a:t>Ranking Students by Marks:</a:t>
            </a:r>
          </a:p>
          <a:p>
            <a:pPr algn="just">
              <a:lnSpc>
                <a:spcPts val="3784"/>
              </a:lnSpc>
            </a:pPr>
            <a:r>
              <a:rPr lang="en-US" sz="2307">
                <a:solidFill>
                  <a:srgbClr val="FFFFFF"/>
                </a:solidFill>
                <a:latin typeface="Poppins"/>
                <a:ea typeface="Poppins"/>
                <a:cs typeface="Poppins"/>
                <a:sym typeface="Poppins"/>
              </a:rPr>
              <a:t>      - Insertion Sort can help rank students based on their performance in exams or quizzes for smaller class sizes.</a:t>
            </a:r>
          </a:p>
          <a:p>
            <a:pPr algn="just">
              <a:lnSpc>
                <a:spcPts val="3784"/>
              </a:lnSpc>
            </a:pPr>
          </a:p>
          <a:p>
            <a:pPr algn="just">
              <a:lnSpc>
                <a:spcPts val="378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Freeform 3" id="3"/>
          <p:cNvSpPr/>
          <p:nvPr/>
        </p:nvSpPr>
        <p:spPr>
          <a:xfrm flipH="false" flipV="false" rot="0">
            <a:off x="2088953" y="2034626"/>
            <a:ext cx="14110093" cy="6217748"/>
          </a:xfrm>
          <a:custGeom>
            <a:avLst/>
            <a:gdLst/>
            <a:ahLst/>
            <a:cxnLst/>
            <a:rect r="r" b="b" t="t" l="l"/>
            <a:pathLst>
              <a:path h="6217748" w="14110093">
                <a:moveTo>
                  <a:pt x="0" y="0"/>
                </a:moveTo>
                <a:lnTo>
                  <a:pt x="14110094" y="0"/>
                </a:lnTo>
                <a:lnTo>
                  <a:pt x="14110094" y="6217748"/>
                </a:lnTo>
                <a:lnTo>
                  <a:pt x="0" y="6217748"/>
                </a:lnTo>
                <a:lnTo>
                  <a:pt x="0" y="0"/>
                </a:lnTo>
                <a:close/>
              </a:path>
            </a:pathLst>
          </a:custGeom>
          <a:blipFill>
            <a:blip r:embed="rId3"/>
            <a:stretch>
              <a:fillRect l="-361" t="0" r="-361" b="0"/>
            </a:stretch>
          </a:blipFill>
        </p:spPr>
      </p:sp>
      <p:sp>
        <p:nvSpPr>
          <p:cNvPr name="TextBox 4" id="4"/>
          <p:cNvSpPr txBox="true"/>
          <p:nvPr/>
        </p:nvSpPr>
        <p:spPr>
          <a:xfrm rot="0">
            <a:off x="2088953" y="866775"/>
            <a:ext cx="9422181" cy="1054394"/>
          </a:xfrm>
          <a:prstGeom prst="rect">
            <a:avLst/>
          </a:prstGeom>
        </p:spPr>
        <p:txBody>
          <a:bodyPr anchor="t" rtlCol="false" tIns="0" lIns="0" bIns="0" rIns="0">
            <a:spAutoFit/>
          </a:bodyPr>
          <a:lstStyle/>
          <a:p>
            <a:pPr algn="l">
              <a:lnSpc>
                <a:spcPts val="8270"/>
              </a:lnSpc>
            </a:pPr>
            <a:r>
              <a:rPr lang="en-US" sz="5907" b="true">
                <a:solidFill>
                  <a:srgbClr val="FFFFFF"/>
                </a:solidFill>
                <a:latin typeface="Poppins Bold"/>
                <a:ea typeface="Poppins Bold"/>
                <a:cs typeface="Poppins Bold"/>
                <a:sym typeface="Poppins Bold"/>
              </a:rPr>
              <a:t>PSEUDOCODE EXAMPLE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TextBox 3" id="3"/>
          <p:cNvSpPr txBox="true"/>
          <p:nvPr/>
        </p:nvSpPr>
        <p:spPr>
          <a:xfrm rot="0">
            <a:off x="2366701" y="866775"/>
            <a:ext cx="5558477" cy="1054394"/>
          </a:xfrm>
          <a:prstGeom prst="rect">
            <a:avLst/>
          </a:prstGeom>
        </p:spPr>
        <p:txBody>
          <a:bodyPr anchor="t" rtlCol="false" tIns="0" lIns="0" bIns="0" rIns="0">
            <a:spAutoFit/>
          </a:bodyPr>
          <a:lstStyle/>
          <a:p>
            <a:pPr algn="l">
              <a:lnSpc>
                <a:spcPts val="8270"/>
              </a:lnSpc>
            </a:pPr>
            <a:r>
              <a:rPr lang="en-US" sz="5907" b="true">
                <a:solidFill>
                  <a:srgbClr val="FFFFFF"/>
                </a:solidFill>
                <a:latin typeface="Poppins Bold"/>
                <a:ea typeface="Poppins Bold"/>
                <a:cs typeface="Poppins Bold"/>
                <a:sym typeface="Poppins Bold"/>
              </a:rPr>
              <a:t>EXAMPLE</a:t>
            </a:r>
          </a:p>
        </p:txBody>
      </p:sp>
      <p:sp>
        <p:nvSpPr>
          <p:cNvPr name="TextBox 4" id="4"/>
          <p:cNvSpPr txBox="true"/>
          <p:nvPr/>
        </p:nvSpPr>
        <p:spPr>
          <a:xfrm rot="0">
            <a:off x="5145940" y="1971479"/>
            <a:ext cx="7996121" cy="6915786"/>
          </a:xfrm>
          <a:prstGeom prst="rect">
            <a:avLst/>
          </a:prstGeom>
        </p:spPr>
        <p:txBody>
          <a:bodyPr anchor="t" rtlCol="false" tIns="0" lIns="0" bIns="0" rIns="0">
            <a:spAutoFit/>
          </a:bodyPr>
          <a:lstStyle/>
          <a:p>
            <a:pPr algn="just">
              <a:lnSpc>
                <a:spcPts val="5522"/>
              </a:lnSpc>
            </a:pPr>
            <a:r>
              <a:rPr lang="en-US" sz="3657" spc="117">
                <a:solidFill>
                  <a:srgbClr val="FFFFFF"/>
                </a:solidFill>
                <a:latin typeface="Poppins"/>
                <a:ea typeface="Poppins"/>
                <a:cs typeface="Poppins"/>
                <a:sym typeface="Poppins"/>
              </a:rPr>
              <a:t>Initial Array: [7, 3, 8, 4, 2]</a:t>
            </a:r>
          </a:p>
          <a:p>
            <a:pPr algn="just">
              <a:lnSpc>
                <a:spcPts val="5522"/>
              </a:lnSpc>
            </a:pPr>
            <a:r>
              <a:rPr lang="en-US" sz="3657" spc="117">
                <a:solidFill>
                  <a:srgbClr val="FFFFFF"/>
                </a:solidFill>
                <a:latin typeface="Poppins"/>
                <a:ea typeface="Poppins"/>
                <a:cs typeface="Poppins"/>
                <a:sym typeface="Poppins"/>
              </a:rPr>
              <a:t>Start with ‘i = 1’ (key = 3):</a:t>
            </a:r>
          </a:p>
          <a:p>
            <a:pPr algn="just">
              <a:lnSpc>
                <a:spcPts val="5522"/>
              </a:lnSpc>
            </a:pPr>
            <a:r>
              <a:rPr lang="en-US" sz="3657" spc="117">
                <a:solidFill>
                  <a:srgbClr val="FFFFFF"/>
                </a:solidFill>
                <a:latin typeface="Poppins"/>
                <a:ea typeface="Poppins"/>
                <a:cs typeface="Poppins"/>
                <a:sym typeface="Poppins"/>
              </a:rPr>
              <a:t>Array now: [3, 7, 8, 4, 2]</a:t>
            </a:r>
          </a:p>
          <a:p>
            <a:pPr algn="just">
              <a:lnSpc>
                <a:spcPts val="5522"/>
              </a:lnSpc>
            </a:pPr>
            <a:r>
              <a:rPr lang="en-US" sz="3657" spc="117">
                <a:solidFill>
                  <a:srgbClr val="FFFFFF"/>
                </a:solidFill>
                <a:latin typeface="Poppins"/>
                <a:ea typeface="Poppins"/>
                <a:cs typeface="Poppins"/>
                <a:sym typeface="Poppins"/>
              </a:rPr>
              <a:t>Next, ‘i = 2’ (key = 8):</a:t>
            </a:r>
          </a:p>
          <a:p>
            <a:pPr algn="just">
              <a:lnSpc>
                <a:spcPts val="5522"/>
              </a:lnSpc>
            </a:pPr>
            <a:r>
              <a:rPr lang="en-US" sz="3657" spc="117">
                <a:solidFill>
                  <a:srgbClr val="FFFFFF"/>
                </a:solidFill>
                <a:latin typeface="Poppins"/>
                <a:ea typeface="Poppins"/>
                <a:cs typeface="Poppins"/>
                <a:sym typeface="Poppins"/>
              </a:rPr>
              <a:t>Array remains: [3, 7, 8, 4, 2]</a:t>
            </a:r>
          </a:p>
          <a:p>
            <a:pPr algn="just">
              <a:lnSpc>
                <a:spcPts val="5522"/>
              </a:lnSpc>
            </a:pPr>
            <a:r>
              <a:rPr lang="en-US" sz="3657" spc="117">
                <a:solidFill>
                  <a:srgbClr val="FFFFFF"/>
                </a:solidFill>
                <a:latin typeface="Poppins"/>
                <a:ea typeface="Poppins"/>
                <a:cs typeface="Poppins"/>
                <a:sym typeface="Poppins"/>
              </a:rPr>
              <a:t>Next, ‘i = 3’ (key = 4):</a:t>
            </a:r>
          </a:p>
          <a:p>
            <a:pPr algn="just">
              <a:lnSpc>
                <a:spcPts val="5522"/>
              </a:lnSpc>
            </a:pPr>
            <a:r>
              <a:rPr lang="en-US" sz="3657" spc="117">
                <a:solidFill>
                  <a:srgbClr val="FFFFFF"/>
                </a:solidFill>
                <a:latin typeface="Poppins"/>
                <a:ea typeface="Poppins"/>
                <a:cs typeface="Poppins"/>
                <a:sym typeface="Poppins"/>
              </a:rPr>
              <a:t>Array now: [3, 4, 7, 8, 2]</a:t>
            </a:r>
          </a:p>
          <a:p>
            <a:pPr algn="just">
              <a:lnSpc>
                <a:spcPts val="5522"/>
              </a:lnSpc>
            </a:pPr>
            <a:r>
              <a:rPr lang="en-US" sz="3657" spc="117">
                <a:solidFill>
                  <a:srgbClr val="FFFFFF"/>
                </a:solidFill>
                <a:latin typeface="Poppins"/>
                <a:ea typeface="Poppins"/>
                <a:cs typeface="Poppins"/>
                <a:sym typeface="Poppins"/>
              </a:rPr>
              <a:t>Finally, ‘i = 4’ (key = 2);</a:t>
            </a:r>
          </a:p>
          <a:p>
            <a:pPr algn="just">
              <a:lnSpc>
                <a:spcPts val="5522"/>
              </a:lnSpc>
            </a:pPr>
            <a:r>
              <a:rPr lang="en-US" sz="3657" spc="117">
                <a:solidFill>
                  <a:srgbClr val="FFFFFF"/>
                </a:solidFill>
                <a:latin typeface="Poppins"/>
                <a:ea typeface="Poppins"/>
                <a:cs typeface="Poppins"/>
                <a:sym typeface="Poppins"/>
              </a:rPr>
              <a:t>Array now: [2, 3, 4, 7, 8]</a:t>
            </a:r>
          </a:p>
          <a:p>
            <a:pPr algn="just">
              <a:lnSpc>
                <a:spcPts val="5522"/>
              </a:lnSpc>
            </a:pPr>
            <a:r>
              <a:rPr lang="en-US" b="true" sz="3657" spc="117">
                <a:solidFill>
                  <a:srgbClr val="FFFFFF"/>
                </a:solidFill>
                <a:latin typeface="Poppins Bold"/>
                <a:ea typeface="Poppins Bold"/>
                <a:cs typeface="Poppins Bold"/>
                <a:sym typeface="Poppins Bold"/>
              </a:rPr>
              <a:t>Final Sorted Array: [2, 3, 4, 7, 8]</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Freeform 3" id="3"/>
          <p:cNvSpPr/>
          <p:nvPr/>
        </p:nvSpPr>
        <p:spPr>
          <a:xfrm flipH="false" flipV="false" rot="0">
            <a:off x="1886604" y="2256366"/>
            <a:ext cx="6968313" cy="6601705"/>
          </a:xfrm>
          <a:custGeom>
            <a:avLst/>
            <a:gdLst/>
            <a:ahLst/>
            <a:cxnLst/>
            <a:rect r="r" b="b" t="t" l="l"/>
            <a:pathLst>
              <a:path h="6601705" w="6968313">
                <a:moveTo>
                  <a:pt x="0" y="0"/>
                </a:moveTo>
                <a:lnTo>
                  <a:pt x="6968313" y="0"/>
                </a:lnTo>
                <a:lnTo>
                  <a:pt x="6968313" y="6601705"/>
                </a:lnTo>
                <a:lnTo>
                  <a:pt x="0" y="6601705"/>
                </a:lnTo>
                <a:lnTo>
                  <a:pt x="0" y="0"/>
                </a:lnTo>
                <a:close/>
              </a:path>
            </a:pathLst>
          </a:custGeom>
          <a:blipFill>
            <a:blip r:embed="rId3"/>
            <a:stretch>
              <a:fillRect l="0" t="0" r="-23403" b="-150493"/>
            </a:stretch>
          </a:blipFill>
        </p:spPr>
      </p:sp>
      <p:sp>
        <p:nvSpPr>
          <p:cNvPr name="Freeform 4" id="4"/>
          <p:cNvSpPr/>
          <p:nvPr/>
        </p:nvSpPr>
        <p:spPr>
          <a:xfrm flipH="false" flipV="false" rot="0">
            <a:off x="9144000" y="2283557"/>
            <a:ext cx="7298050" cy="6574514"/>
          </a:xfrm>
          <a:custGeom>
            <a:avLst/>
            <a:gdLst/>
            <a:ahLst/>
            <a:cxnLst/>
            <a:rect r="r" b="b" t="t" l="l"/>
            <a:pathLst>
              <a:path h="6574514" w="7298050">
                <a:moveTo>
                  <a:pt x="0" y="0"/>
                </a:moveTo>
                <a:lnTo>
                  <a:pt x="7298050" y="0"/>
                </a:lnTo>
                <a:lnTo>
                  <a:pt x="7298050" y="6574514"/>
                </a:lnTo>
                <a:lnTo>
                  <a:pt x="0" y="6574514"/>
                </a:lnTo>
                <a:lnTo>
                  <a:pt x="0" y="0"/>
                </a:lnTo>
                <a:close/>
              </a:path>
            </a:pathLst>
          </a:custGeom>
          <a:blipFill>
            <a:blip r:embed="rId3"/>
            <a:stretch>
              <a:fillRect l="0" t="-103439" r="-20665" b="-54146"/>
            </a:stretch>
          </a:blipFill>
        </p:spPr>
      </p:sp>
      <p:sp>
        <p:nvSpPr>
          <p:cNvPr name="TextBox 5" id="5"/>
          <p:cNvSpPr txBox="true"/>
          <p:nvPr/>
        </p:nvSpPr>
        <p:spPr>
          <a:xfrm rot="0">
            <a:off x="442814" y="876300"/>
            <a:ext cx="5928588" cy="944971"/>
          </a:xfrm>
          <a:prstGeom prst="rect">
            <a:avLst/>
          </a:prstGeom>
        </p:spPr>
        <p:txBody>
          <a:bodyPr anchor="t" rtlCol="false" tIns="0" lIns="0" bIns="0" rIns="0">
            <a:spAutoFit/>
          </a:bodyPr>
          <a:lstStyle/>
          <a:p>
            <a:pPr algn="ctr">
              <a:lnSpc>
                <a:spcPts val="7322"/>
              </a:lnSpc>
            </a:pPr>
            <a:r>
              <a:rPr lang="en-US" b="true" sz="5230">
                <a:solidFill>
                  <a:srgbClr val="F1F1F1"/>
                </a:solidFill>
                <a:latin typeface="Poppins Bold"/>
                <a:ea typeface="Poppins Bold"/>
                <a:cs typeface="Poppins Bold"/>
                <a:sym typeface="Poppins Bold"/>
              </a:rPr>
              <a:t>SOURCE CODE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Freeform 3" id="3"/>
          <p:cNvSpPr/>
          <p:nvPr/>
        </p:nvSpPr>
        <p:spPr>
          <a:xfrm flipH="false" flipV="false" rot="0">
            <a:off x="1848078" y="3003546"/>
            <a:ext cx="6906967" cy="4722377"/>
          </a:xfrm>
          <a:custGeom>
            <a:avLst/>
            <a:gdLst/>
            <a:ahLst/>
            <a:cxnLst/>
            <a:rect r="r" b="b" t="t" l="l"/>
            <a:pathLst>
              <a:path h="4722377" w="6906967">
                <a:moveTo>
                  <a:pt x="0" y="0"/>
                </a:moveTo>
                <a:lnTo>
                  <a:pt x="6906967" y="0"/>
                </a:lnTo>
                <a:lnTo>
                  <a:pt x="6906967" y="4722377"/>
                </a:lnTo>
                <a:lnTo>
                  <a:pt x="0" y="4722377"/>
                </a:lnTo>
                <a:lnTo>
                  <a:pt x="0" y="0"/>
                </a:lnTo>
                <a:close/>
              </a:path>
            </a:pathLst>
          </a:custGeom>
          <a:blipFill>
            <a:blip r:embed="rId3"/>
            <a:stretch>
              <a:fillRect l="0" t="-332994" r="-54126" b="-517"/>
            </a:stretch>
          </a:blipFill>
        </p:spPr>
      </p:sp>
      <p:sp>
        <p:nvSpPr>
          <p:cNvPr name="Freeform 4" id="4"/>
          <p:cNvSpPr/>
          <p:nvPr/>
        </p:nvSpPr>
        <p:spPr>
          <a:xfrm flipH="false" flipV="false" rot="0">
            <a:off x="9155716" y="3003546"/>
            <a:ext cx="7293800" cy="4722377"/>
          </a:xfrm>
          <a:custGeom>
            <a:avLst/>
            <a:gdLst/>
            <a:ahLst/>
            <a:cxnLst/>
            <a:rect r="r" b="b" t="t" l="l"/>
            <a:pathLst>
              <a:path h="4722377" w="7293800">
                <a:moveTo>
                  <a:pt x="0" y="0"/>
                </a:moveTo>
                <a:lnTo>
                  <a:pt x="7293800" y="0"/>
                </a:lnTo>
                <a:lnTo>
                  <a:pt x="7293800" y="4722377"/>
                </a:lnTo>
                <a:lnTo>
                  <a:pt x="0" y="4722377"/>
                </a:lnTo>
                <a:lnTo>
                  <a:pt x="0" y="0"/>
                </a:lnTo>
                <a:close/>
              </a:path>
            </a:pathLst>
          </a:custGeom>
          <a:blipFill>
            <a:blip r:embed="rId4"/>
            <a:stretch>
              <a:fillRect l="0" t="0" r="-22588" b="0"/>
            </a:stretch>
          </a:blipFill>
        </p:spPr>
      </p:sp>
      <p:sp>
        <p:nvSpPr>
          <p:cNvPr name="TextBox 5" id="5"/>
          <p:cNvSpPr txBox="true"/>
          <p:nvPr/>
        </p:nvSpPr>
        <p:spPr>
          <a:xfrm rot="0">
            <a:off x="442814" y="876300"/>
            <a:ext cx="5928588" cy="944971"/>
          </a:xfrm>
          <a:prstGeom prst="rect">
            <a:avLst/>
          </a:prstGeom>
        </p:spPr>
        <p:txBody>
          <a:bodyPr anchor="t" rtlCol="false" tIns="0" lIns="0" bIns="0" rIns="0">
            <a:spAutoFit/>
          </a:bodyPr>
          <a:lstStyle/>
          <a:p>
            <a:pPr algn="ctr">
              <a:lnSpc>
                <a:spcPts val="7322"/>
              </a:lnSpc>
            </a:pPr>
            <a:r>
              <a:rPr lang="en-US" b="true" sz="5230">
                <a:solidFill>
                  <a:srgbClr val="F1F1F1"/>
                </a:solidFill>
                <a:latin typeface="Poppins Bold"/>
                <a:ea typeface="Poppins Bold"/>
                <a:cs typeface="Poppins Bold"/>
                <a:sym typeface="Poppins Bold"/>
              </a:rPr>
              <a:t>SOURCE CODE</a:t>
            </a:r>
          </a:p>
        </p:txBody>
      </p:sp>
      <p:sp>
        <p:nvSpPr>
          <p:cNvPr name="TextBox 6" id="6"/>
          <p:cNvSpPr txBox="true"/>
          <p:nvPr/>
        </p:nvSpPr>
        <p:spPr>
          <a:xfrm rot="0">
            <a:off x="9144000" y="2279775"/>
            <a:ext cx="2614258" cy="584705"/>
          </a:xfrm>
          <a:prstGeom prst="rect">
            <a:avLst/>
          </a:prstGeom>
        </p:spPr>
        <p:txBody>
          <a:bodyPr anchor="t" rtlCol="false" tIns="0" lIns="0" bIns="0" rIns="0">
            <a:spAutoFit/>
          </a:bodyPr>
          <a:lstStyle/>
          <a:p>
            <a:pPr algn="ctr">
              <a:lnSpc>
                <a:spcPts val="4522"/>
              </a:lnSpc>
            </a:pPr>
            <a:r>
              <a:rPr lang="en-US" b="true" sz="3230">
                <a:solidFill>
                  <a:srgbClr val="F1F1F1"/>
                </a:solidFill>
                <a:latin typeface="Poppins Bold"/>
                <a:ea typeface="Poppins Bold"/>
                <a:cs typeface="Poppins Bold"/>
                <a:sym typeface="Poppins Bold"/>
              </a:rPr>
              <a:t>OUTPUT: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TextBox 3" id="3"/>
          <p:cNvSpPr txBox="true"/>
          <p:nvPr/>
        </p:nvSpPr>
        <p:spPr>
          <a:xfrm rot="0">
            <a:off x="4017684" y="2610822"/>
            <a:ext cx="10252632" cy="5037110"/>
          </a:xfrm>
          <a:prstGeom prst="rect">
            <a:avLst/>
          </a:prstGeom>
        </p:spPr>
        <p:txBody>
          <a:bodyPr anchor="t" rtlCol="false" tIns="0" lIns="0" bIns="0" rIns="0">
            <a:spAutoFit/>
          </a:bodyPr>
          <a:lstStyle/>
          <a:p>
            <a:pPr algn="ctr">
              <a:lnSpc>
                <a:spcPts val="19044"/>
              </a:lnSpc>
            </a:pPr>
            <a:r>
              <a:rPr lang="en-US" b="true" sz="17003">
                <a:solidFill>
                  <a:srgbClr val="FFFFFF"/>
                </a:solidFill>
                <a:latin typeface="Poppins Bold"/>
                <a:ea typeface="Poppins Bold"/>
                <a:cs typeface="Poppins Bold"/>
                <a:sym typeface="Poppins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DAGXBDzcUrc</dc:identifier>
  <dcterms:modified xsi:type="dcterms:W3CDTF">2011-08-01T06:04:30Z</dcterms:modified>
  <cp:revision>1</cp:revision>
  <dc:title>Insertion Sort</dc:title>
</cp:coreProperties>
</file>