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68" r:id="rId6"/>
    <p:sldId id="269" r:id="rId7"/>
    <p:sldId id="270" r:id="rId8"/>
    <p:sldId id="283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36"/>
    <a:srgbClr val="FECC09"/>
    <a:srgbClr val="80B45D"/>
    <a:srgbClr val="015231"/>
    <a:srgbClr val="4F886F"/>
    <a:srgbClr val="215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USKAS%202019\4.%20Zakat%20Outlook%202020\Olah%20data%20proyeksi%20zaka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USKAS%202019\4.%20Zakat%20Outlook%202020\Olah%20data%20proyeksi%20zaka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'Pengumpulan dan Penyaluran'!$AJ$13</c:f>
              <c:strCache>
                <c:ptCount val="1"/>
                <c:pt idx="0">
                  <c:v>Realisasi Pengumpulan Zakat 2015-2019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Gotham Medium" pitchFamily="50" charset="0"/>
                    <a:ea typeface="+mn-ea"/>
                    <a:cs typeface="Gotham Medium" pitchFamily="50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'Pengumpulan dan Penyaluran'!$AK$12:$AO$12</c:f>
              <c:numCache>
                <c:formatCode>General</c:formatCode>
                <c:ptCount val="5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</c:numCache>
            </c:numRef>
          </c:cat>
          <c:val>
            <c:numRef>
              <c:f>'Pengumpulan dan Penyaluran'!$AK$13:$AO$13</c:f>
              <c:numCache>
                <c:formatCode>_(* #,##0.00_);_(* \(#,##0.00\);_(* "-"??_);_(@_)</c:formatCode>
                <c:ptCount val="5"/>
                <c:pt idx="0">
                  <c:v>3653.27</c:v>
                </c:pt>
                <c:pt idx="1">
                  <c:v>5017.29</c:v>
                </c:pt>
                <c:pt idx="2">
                  <c:v>6224.37</c:v>
                </c:pt>
                <c:pt idx="3">
                  <c:v>8117.59</c:v>
                </c:pt>
                <c:pt idx="4">
                  <c:v>10166.120000000001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DB3-460B-99A3-D91D3896DB4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971552144"/>
        <c:axId val="971546704"/>
      </c:lineChart>
      <c:catAx>
        <c:axId val="97155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Gotham Medium" pitchFamily="50" charset="0"/>
                <a:ea typeface="+mn-ea"/>
                <a:cs typeface="Gotham Medium" pitchFamily="50" charset="0"/>
              </a:defRPr>
            </a:pPr>
            <a:endParaRPr lang="en-US"/>
          </a:p>
        </c:txPr>
        <c:crossAx val="971546704"/>
        <c:crosses val="autoZero"/>
        <c:auto val="1"/>
        <c:lblAlgn val="ctr"/>
        <c:lblOffset val="100"/>
        <c:noMultiLvlLbl val="0"/>
      </c:catAx>
      <c:valAx>
        <c:axId val="971546704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Gotham Medium" pitchFamily="50" charset="0"/>
                <a:ea typeface="+mn-ea"/>
                <a:cs typeface="Gotham Medium" pitchFamily="50" charset="0"/>
              </a:defRPr>
            </a:pPr>
            <a:endParaRPr lang="en-US"/>
          </a:p>
        </c:txPr>
        <c:crossAx val="97155214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'Pengumpulan dan Penyaluran'!$AB$13</c:f>
              <c:strCache>
                <c:ptCount val="1"/>
                <c:pt idx="0">
                  <c:v>KONSISTEN DI ATAS 20%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Gotham Medium" pitchFamily="50" charset="0"/>
                    <a:ea typeface="+mn-ea"/>
                    <a:cs typeface="Gotham Medium" pitchFamily="50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'Pengumpulan dan Penyaluran'!$AC$12:$AH$12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'Pengumpulan dan Penyaluran'!$AC$13:$AH$13</c:f>
              <c:numCache>
                <c:formatCode>_(* #,##0.00_);_(* \(#,##0.00\);_(* "-"??_);_(@_)</c:formatCode>
                <c:ptCount val="6"/>
                <c:pt idx="0">
                  <c:v>12189.34</c:v>
                </c:pt>
                <c:pt idx="1">
                  <c:v>14627.208000000001</c:v>
                </c:pt>
                <c:pt idx="2">
                  <c:v>17552.649600000001</c:v>
                </c:pt>
                <c:pt idx="3">
                  <c:v>21063.179520000002</c:v>
                </c:pt>
                <c:pt idx="4">
                  <c:v>25275.815424</c:v>
                </c:pt>
                <c:pt idx="5">
                  <c:v>30330.978508799999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77DD-4DD1-9254-7A91D47816D1}"/>
            </c:ext>
          </c:extLst>
        </c:ser>
        <c:ser>
          <c:idx val="1"/>
          <c:order val="1"/>
          <c:tx>
            <c:strRef>
              <c:f>'Pengumpulan dan Penyaluran'!$AB$14</c:f>
              <c:strCache>
                <c:ptCount val="1"/>
                <c:pt idx="0">
                  <c:v>PERPRES WAJIB ZAKAT ASN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Gotham Medium" pitchFamily="50" charset="0"/>
                    <a:ea typeface="+mn-ea"/>
                    <a:cs typeface="Gotham Medium" pitchFamily="50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'Pengumpulan dan Penyaluran'!$AC$12:$AH$12</c:f>
              <c:numCache>
                <c:formatCode>General</c:formatCode>
                <c:ptCount val="6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numCache>
            </c:numRef>
          </c:cat>
          <c:val>
            <c:numRef>
              <c:f>'Pengumpulan dan Penyaluran'!$AC$14:$AH$14</c:f>
              <c:numCache>
                <c:formatCode>_(* #,##0.00_);_(* \(#,##0.00\);_(* "-"??_);_(@_)</c:formatCode>
                <c:ptCount val="6"/>
                <c:pt idx="0">
                  <c:v>26189.34</c:v>
                </c:pt>
                <c:pt idx="1">
                  <c:v>28627.207999999999</c:v>
                </c:pt>
                <c:pt idx="2">
                  <c:v>31552.649600000001</c:v>
                </c:pt>
                <c:pt idx="3">
                  <c:v>35063.179520000005</c:v>
                </c:pt>
                <c:pt idx="4">
                  <c:v>39275.815424</c:v>
                </c:pt>
                <c:pt idx="5">
                  <c:v>44330.978508799999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7DD-4DD1-9254-7A91D47816D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971542352"/>
        <c:axId val="971547792"/>
      </c:lineChart>
      <c:catAx>
        <c:axId val="97154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Gotham Medium" pitchFamily="50" charset="0"/>
                <a:ea typeface="+mn-ea"/>
                <a:cs typeface="Gotham Medium" pitchFamily="50" charset="0"/>
              </a:defRPr>
            </a:pPr>
            <a:endParaRPr lang="en-US"/>
          </a:p>
        </c:txPr>
        <c:crossAx val="971547792"/>
        <c:crosses val="autoZero"/>
        <c:auto val="1"/>
        <c:lblAlgn val="ctr"/>
        <c:lblOffset val="100"/>
        <c:noMultiLvlLbl val="0"/>
      </c:catAx>
      <c:valAx>
        <c:axId val="971547792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Gotham Medium" pitchFamily="50" charset="0"/>
                <a:ea typeface="+mn-ea"/>
                <a:cs typeface="Gotham Medium" pitchFamily="50" charset="0"/>
              </a:defRPr>
            </a:pPr>
            <a:endParaRPr lang="en-US"/>
          </a:p>
        </c:txPr>
        <c:crossAx val="971542352"/>
        <c:crosses val="autoZero"/>
        <c:crossBetween val="between"/>
        <c:majorUnit val="1000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Dalam %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0.01</c:v>
                </c:pt>
                <c:pt idx="1">
                  <c:v>0.03</c:v>
                </c:pt>
                <c:pt idx="2">
                  <c:v>0.06</c:v>
                </c:pt>
                <c:pt idx="3">
                  <c:v>0.14000000000000001</c:v>
                </c:pt>
                <c:pt idx="4">
                  <c:v>0.24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0EE-44C6-921D-7B53244C41F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71555952"/>
        <c:axId val="971543440"/>
      </c:barChart>
      <c:catAx>
        <c:axId val="97155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1543440"/>
        <c:crosses val="autoZero"/>
        <c:auto val="1"/>
        <c:lblAlgn val="ctr"/>
        <c:lblOffset val="100"/>
        <c:noMultiLvlLbl val="0"/>
      </c:catAx>
      <c:valAx>
        <c:axId val="971543440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7155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75814-F93D-49AF-BE9D-D9E10357E89C}" type="doc">
      <dgm:prSet loTypeId="urn:microsoft.com/office/officeart/2005/8/layout/cycle5" loCatId="cycle" qsTypeId="urn:microsoft.com/office/officeart/2005/8/quickstyle/simple1#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218FDC-B00F-4BB9-A0D7-A816B0A24887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Gotham Medium" pitchFamily="50" charset="0"/>
              <a:cs typeface="Gotham Medium" pitchFamily="50" charset="0"/>
            </a:rPr>
            <a:t>Social Media Platform</a:t>
          </a:r>
        </a:p>
      </dgm:t>
    </dgm:pt>
    <dgm:pt modelId="{C51FBF8F-5459-4C3F-AA37-75120837A52D}" type="sibTrans" cxnId="{9EF45BBB-23DD-44F1-A6AD-1F00E36BBA59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372FFAD0-285E-433E-8567-06E0DDFA82F0}" type="parTrans" cxnId="{9EF45BBB-23DD-44F1-A6AD-1F00E36BBA59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49AFFE84-C0D6-4DE5-8A1B-BD56866F9594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Gotham Medium" pitchFamily="50" charset="0"/>
              <a:cs typeface="Gotham Medium" pitchFamily="50" charset="0"/>
            </a:rPr>
            <a:t>Artificial Intelligence Platform</a:t>
          </a:r>
        </a:p>
      </dgm:t>
    </dgm:pt>
    <dgm:pt modelId="{ADF435FD-1EEC-4111-B0E5-FE82C78372EF}" type="sibTrans" cxnId="{B0738935-FA2D-46ED-9F71-E4D0860A96F3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3C9FBC6B-50ED-4757-8C5B-89419165D5AF}" type="parTrans" cxnId="{B0738935-FA2D-46ED-9F71-E4D0860A96F3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EE1B1B8E-DEE5-4FD1-B749-CB4814574F41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Gotham Medium" pitchFamily="50" charset="0"/>
              <a:cs typeface="Gotham Medium" pitchFamily="50" charset="0"/>
            </a:rPr>
            <a:t>Innovative Platform</a:t>
          </a:r>
        </a:p>
      </dgm:t>
    </dgm:pt>
    <dgm:pt modelId="{10B193D5-E874-4D7F-9CA6-82825E87DC0E}" type="sibTrans" cxnId="{C7519375-8ADF-42FE-96F6-3ED88674C8B4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1BAC8C82-524D-4513-A1AC-09A55CE1C974}" type="parTrans" cxnId="{C7519375-8ADF-42FE-96F6-3ED88674C8B4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FB525A3D-67C1-409F-B27A-CD75D02395B7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Gotham Medium" pitchFamily="50" charset="0"/>
              <a:cs typeface="Gotham Medium" pitchFamily="50" charset="0"/>
            </a:rPr>
            <a:t>Commercial Platform</a:t>
          </a:r>
        </a:p>
      </dgm:t>
    </dgm:pt>
    <dgm:pt modelId="{1AB63EA3-9EE1-467A-9AED-AA4865BC6583}" type="sibTrans" cxnId="{44A2FFB4-243F-49AC-9236-BFC726FB9080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660A7B3A-2EEC-4431-855B-9AC956FBBA1C}" type="parTrans" cxnId="{44A2FFB4-243F-49AC-9236-BFC726FB9080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19128D80-C668-4E2D-ADE5-4D8C214258F7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latin typeface="Gotham Medium" pitchFamily="50" charset="0"/>
              <a:cs typeface="Gotham Medium" pitchFamily="50" charset="0"/>
            </a:rPr>
            <a:t>BAZNAS Platform</a:t>
          </a:r>
        </a:p>
      </dgm:t>
    </dgm:pt>
    <dgm:pt modelId="{86A670AC-FF76-4079-9596-4A9A0BA8F624}" type="sibTrans" cxnId="{0C488985-89EA-4B95-8E69-31E66B5B69EE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DE0F27FA-73BB-4EA4-9778-8D9EBA925AF5}" type="parTrans" cxnId="{0C488985-89EA-4B95-8E69-31E66B5B69EE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88F6248B-EC6A-4ACA-92FF-984695E5A8A9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smtClean="0">
              <a:latin typeface="Gotham Medium" pitchFamily="50" charset="0"/>
              <a:cs typeface="Gotham Medium" pitchFamily="50" charset="0"/>
            </a:rPr>
            <a:t>Non-Commercial Platform</a:t>
          </a:r>
          <a:endParaRPr lang="en-US" dirty="0">
            <a:latin typeface="Gotham Medium" pitchFamily="50" charset="0"/>
            <a:cs typeface="Gotham Medium" pitchFamily="50" charset="0"/>
          </a:endParaRPr>
        </a:p>
      </dgm:t>
    </dgm:pt>
    <dgm:pt modelId="{C170585C-4ADC-4250-9974-8D8CE6D59AE6}" type="parTrans" cxnId="{E36D4ECE-C6B8-4F6A-8E5A-F53339E0EB6E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DA661E43-3829-45CB-96F8-338C6AED6E79}" type="sibTrans" cxnId="{E36D4ECE-C6B8-4F6A-8E5A-F53339E0EB6E}">
      <dgm:prSet/>
      <dgm:spPr/>
      <dgm:t>
        <a:bodyPr/>
        <a:lstStyle/>
        <a:p>
          <a:endParaRPr lang="en-US">
            <a:latin typeface="Gotham Medium" pitchFamily="50" charset="0"/>
            <a:cs typeface="Gotham Medium" pitchFamily="50" charset="0"/>
          </a:endParaRPr>
        </a:p>
      </dgm:t>
    </dgm:pt>
    <dgm:pt modelId="{8F483899-E69D-49E9-AFAD-248DEA394C36}" type="pres">
      <dgm:prSet presAssocID="{61675814-F93D-49AF-BE9D-D9E10357E89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7D36D6-1AA8-4919-A9DE-300F574FC64F}" type="pres">
      <dgm:prSet presAssocID="{19128D80-C668-4E2D-ADE5-4D8C214258F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F22B57-56EB-4243-8851-A6A77508F8BD}" type="pres">
      <dgm:prSet presAssocID="{19128D80-C668-4E2D-ADE5-4D8C214258F7}" presName="spNode" presStyleCnt="0"/>
      <dgm:spPr/>
      <dgm:t>
        <a:bodyPr/>
        <a:lstStyle/>
        <a:p>
          <a:endParaRPr lang="en-US"/>
        </a:p>
      </dgm:t>
    </dgm:pt>
    <dgm:pt modelId="{B26405B1-C8B6-441C-A596-CEB708F554F8}" type="pres">
      <dgm:prSet presAssocID="{86A670AC-FF76-4079-9596-4A9A0BA8F624}" presName="sibTrans" presStyleLbl="sibTrans1D1" presStyleIdx="0" presStyleCnt="6"/>
      <dgm:spPr/>
      <dgm:t>
        <a:bodyPr/>
        <a:lstStyle/>
        <a:p>
          <a:endParaRPr lang="en-US"/>
        </a:p>
      </dgm:t>
    </dgm:pt>
    <dgm:pt modelId="{0901F604-F9EC-4D76-A6ED-BA32352C5A98}" type="pres">
      <dgm:prSet presAssocID="{FB525A3D-67C1-409F-B27A-CD75D02395B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C2EC6-DF0C-4115-81BC-B86C27D576E6}" type="pres">
      <dgm:prSet presAssocID="{FB525A3D-67C1-409F-B27A-CD75D02395B7}" presName="spNode" presStyleCnt="0"/>
      <dgm:spPr/>
      <dgm:t>
        <a:bodyPr/>
        <a:lstStyle/>
        <a:p>
          <a:endParaRPr lang="en-US"/>
        </a:p>
      </dgm:t>
    </dgm:pt>
    <dgm:pt modelId="{5B35789F-BCCE-4841-A4C6-2EA3CF032314}" type="pres">
      <dgm:prSet presAssocID="{1AB63EA3-9EE1-467A-9AED-AA4865BC6583}" presName="sibTrans" presStyleLbl="sibTrans1D1" presStyleIdx="1" presStyleCnt="6"/>
      <dgm:spPr/>
      <dgm:t>
        <a:bodyPr/>
        <a:lstStyle/>
        <a:p>
          <a:endParaRPr lang="en-US"/>
        </a:p>
      </dgm:t>
    </dgm:pt>
    <dgm:pt modelId="{99368F2F-0CD7-47E2-87B9-F7D794FAEE14}" type="pres">
      <dgm:prSet presAssocID="{88F6248B-EC6A-4ACA-92FF-984695E5A8A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2CA767-82A5-4672-9240-3DA19AB46D23}" type="pres">
      <dgm:prSet presAssocID="{88F6248B-EC6A-4ACA-92FF-984695E5A8A9}" presName="spNode" presStyleCnt="0"/>
      <dgm:spPr/>
      <dgm:t>
        <a:bodyPr/>
        <a:lstStyle/>
        <a:p>
          <a:endParaRPr lang="en-US"/>
        </a:p>
      </dgm:t>
    </dgm:pt>
    <dgm:pt modelId="{E858722D-1DAF-42DD-B63E-72D46164FAD2}" type="pres">
      <dgm:prSet presAssocID="{DA661E43-3829-45CB-96F8-338C6AED6E79}" presName="sibTrans" presStyleLbl="sibTrans1D1" presStyleIdx="2" presStyleCnt="6"/>
      <dgm:spPr/>
      <dgm:t>
        <a:bodyPr/>
        <a:lstStyle/>
        <a:p>
          <a:endParaRPr lang="en-GB"/>
        </a:p>
      </dgm:t>
    </dgm:pt>
    <dgm:pt modelId="{9FF9719A-5B20-43F5-A219-1ADBC30214AD}" type="pres">
      <dgm:prSet presAssocID="{EE1B1B8E-DEE5-4FD1-B749-CB4814574F41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AA802-040A-4E70-BCF0-622F53BD9066}" type="pres">
      <dgm:prSet presAssocID="{EE1B1B8E-DEE5-4FD1-B749-CB4814574F41}" presName="spNode" presStyleCnt="0"/>
      <dgm:spPr/>
      <dgm:t>
        <a:bodyPr/>
        <a:lstStyle/>
        <a:p>
          <a:endParaRPr lang="en-US"/>
        </a:p>
      </dgm:t>
    </dgm:pt>
    <dgm:pt modelId="{E94B8C4B-C366-48BF-8697-8C04F1C25124}" type="pres">
      <dgm:prSet presAssocID="{10B193D5-E874-4D7F-9CA6-82825E87DC0E}" presName="sibTrans" presStyleLbl="sibTrans1D1" presStyleIdx="3" presStyleCnt="6"/>
      <dgm:spPr/>
      <dgm:t>
        <a:bodyPr/>
        <a:lstStyle/>
        <a:p>
          <a:endParaRPr lang="en-US"/>
        </a:p>
      </dgm:t>
    </dgm:pt>
    <dgm:pt modelId="{D3EADAB4-143F-49B5-8573-A79F4FA79E2C}" type="pres">
      <dgm:prSet presAssocID="{49AFFE84-C0D6-4DE5-8A1B-BD56866F959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F9FA4-7A1B-460F-AE30-22FC02697592}" type="pres">
      <dgm:prSet presAssocID="{49AFFE84-C0D6-4DE5-8A1B-BD56866F9594}" presName="spNode" presStyleCnt="0"/>
      <dgm:spPr/>
      <dgm:t>
        <a:bodyPr/>
        <a:lstStyle/>
        <a:p>
          <a:endParaRPr lang="en-US"/>
        </a:p>
      </dgm:t>
    </dgm:pt>
    <dgm:pt modelId="{D2FB9AAA-02FE-4314-A268-2F3D8E512C5C}" type="pres">
      <dgm:prSet presAssocID="{ADF435FD-1EEC-4111-B0E5-FE82C78372EF}" presName="sibTrans" presStyleLbl="sibTrans1D1" presStyleIdx="4" presStyleCnt="6"/>
      <dgm:spPr/>
      <dgm:t>
        <a:bodyPr/>
        <a:lstStyle/>
        <a:p>
          <a:endParaRPr lang="en-US"/>
        </a:p>
      </dgm:t>
    </dgm:pt>
    <dgm:pt modelId="{1BF2D754-8785-43BB-B33B-E8E13EA73F30}" type="pres">
      <dgm:prSet presAssocID="{19218FDC-B00F-4BB9-A0D7-A816B0A2488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9B5FEF-A577-4F93-AF7E-A5B8942027E5}" type="pres">
      <dgm:prSet presAssocID="{19218FDC-B00F-4BB9-A0D7-A816B0A24887}" presName="spNode" presStyleCnt="0"/>
      <dgm:spPr/>
      <dgm:t>
        <a:bodyPr/>
        <a:lstStyle/>
        <a:p>
          <a:endParaRPr lang="en-US"/>
        </a:p>
      </dgm:t>
    </dgm:pt>
    <dgm:pt modelId="{45BBA764-932B-4A31-9891-7437D938FD2C}" type="pres">
      <dgm:prSet presAssocID="{C51FBF8F-5459-4C3F-AA37-75120837A52D}" presName="sibTrans" presStyleLbl="sibTrans1D1" presStyleIdx="5" presStyleCnt="6"/>
      <dgm:spPr/>
      <dgm:t>
        <a:bodyPr/>
        <a:lstStyle/>
        <a:p>
          <a:endParaRPr lang="en-US"/>
        </a:p>
      </dgm:t>
    </dgm:pt>
  </dgm:ptLst>
  <dgm:cxnLst>
    <dgm:cxn modelId="{7A812971-C367-4F4A-A3ED-385103BD1085}" type="presOf" srcId="{FB525A3D-67C1-409F-B27A-CD75D02395B7}" destId="{0901F604-F9EC-4D76-A6ED-BA32352C5A98}" srcOrd="0" destOrd="0" presId="urn:microsoft.com/office/officeart/2005/8/layout/cycle5"/>
    <dgm:cxn modelId="{E36D4ECE-C6B8-4F6A-8E5A-F53339E0EB6E}" srcId="{61675814-F93D-49AF-BE9D-D9E10357E89C}" destId="{88F6248B-EC6A-4ACA-92FF-984695E5A8A9}" srcOrd="2" destOrd="0" parTransId="{C170585C-4ADC-4250-9974-8D8CE6D59AE6}" sibTransId="{DA661E43-3829-45CB-96F8-338C6AED6E79}"/>
    <dgm:cxn modelId="{307FE34E-7560-408A-B442-A0592CD380D3}" type="presOf" srcId="{19218FDC-B00F-4BB9-A0D7-A816B0A24887}" destId="{1BF2D754-8785-43BB-B33B-E8E13EA73F30}" srcOrd="0" destOrd="0" presId="urn:microsoft.com/office/officeart/2005/8/layout/cycle5"/>
    <dgm:cxn modelId="{0C488985-89EA-4B95-8E69-31E66B5B69EE}" srcId="{61675814-F93D-49AF-BE9D-D9E10357E89C}" destId="{19128D80-C668-4E2D-ADE5-4D8C214258F7}" srcOrd="0" destOrd="0" parTransId="{DE0F27FA-73BB-4EA4-9778-8D9EBA925AF5}" sibTransId="{86A670AC-FF76-4079-9596-4A9A0BA8F624}"/>
    <dgm:cxn modelId="{90D87EA5-ED8D-4343-80EA-79FEB20AD138}" type="presOf" srcId="{49AFFE84-C0D6-4DE5-8A1B-BD56866F9594}" destId="{D3EADAB4-143F-49B5-8573-A79F4FA79E2C}" srcOrd="0" destOrd="0" presId="urn:microsoft.com/office/officeart/2005/8/layout/cycle5"/>
    <dgm:cxn modelId="{AA67935D-40F2-42A6-9E59-1C1890BB73E5}" type="presOf" srcId="{C51FBF8F-5459-4C3F-AA37-75120837A52D}" destId="{45BBA764-932B-4A31-9891-7437D938FD2C}" srcOrd="0" destOrd="0" presId="urn:microsoft.com/office/officeart/2005/8/layout/cycle5"/>
    <dgm:cxn modelId="{C7519375-8ADF-42FE-96F6-3ED88674C8B4}" srcId="{61675814-F93D-49AF-BE9D-D9E10357E89C}" destId="{EE1B1B8E-DEE5-4FD1-B749-CB4814574F41}" srcOrd="3" destOrd="0" parTransId="{1BAC8C82-524D-4513-A1AC-09A55CE1C974}" sibTransId="{10B193D5-E874-4D7F-9CA6-82825E87DC0E}"/>
    <dgm:cxn modelId="{9EF45BBB-23DD-44F1-A6AD-1F00E36BBA59}" srcId="{61675814-F93D-49AF-BE9D-D9E10357E89C}" destId="{19218FDC-B00F-4BB9-A0D7-A816B0A24887}" srcOrd="5" destOrd="0" parTransId="{372FFAD0-285E-433E-8567-06E0DDFA82F0}" sibTransId="{C51FBF8F-5459-4C3F-AA37-75120837A52D}"/>
    <dgm:cxn modelId="{E1E4F061-985F-4025-AC2B-8B0F4215AD97}" type="presOf" srcId="{10B193D5-E874-4D7F-9CA6-82825E87DC0E}" destId="{E94B8C4B-C366-48BF-8697-8C04F1C25124}" srcOrd="0" destOrd="0" presId="urn:microsoft.com/office/officeart/2005/8/layout/cycle5"/>
    <dgm:cxn modelId="{07350A0E-D00A-4979-B88D-439E029A09F2}" type="presOf" srcId="{ADF435FD-1EEC-4111-B0E5-FE82C78372EF}" destId="{D2FB9AAA-02FE-4314-A268-2F3D8E512C5C}" srcOrd="0" destOrd="0" presId="urn:microsoft.com/office/officeart/2005/8/layout/cycle5"/>
    <dgm:cxn modelId="{6B29A3B6-EFDA-4E4E-B768-9649512DB6CA}" type="presOf" srcId="{EE1B1B8E-DEE5-4FD1-B749-CB4814574F41}" destId="{9FF9719A-5B20-43F5-A219-1ADBC30214AD}" srcOrd="0" destOrd="0" presId="urn:microsoft.com/office/officeart/2005/8/layout/cycle5"/>
    <dgm:cxn modelId="{E129BBE5-75D6-42C8-ABD9-A6CE0FD28DD7}" type="presOf" srcId="{86A670AC-FF76-4079-9596-4A9A0BA8F624}" destId="{B26405B1-C8B6-441C-A596-CEB708F554F8}" srcOrd="0" destOrd="0" presId="urn:microsoft.com/office/officeart/2005/8/layout/cycle5"/>
    <dgm:cxn modelId="{DE30963C-44B3-4678-A17A-89C628CF0432}" type="presOf" srcId="{DA661E43-3829-45CB-96F8-338C6AED6E79}" destId="{E858722D-1DAF-42DD-B63E-72D46164FAD2}" srcOrd="0" destOrd="0" presId="urn:microsoft.com/office/officeart/2005/8/layout/cycle5"/>
    <dgm:cxn modelId="{AE75CE47-75C8-4730-89A4-1CB73927C7BF}" type="presOf" srcId="{1AB63EA3-9EE1-467A-9AED-AA4865BC6583}" destId="{5B35789F-BCCE-4841-A4C6-2EA3CF032314}" srcOrd="0" destOrd="0" presId="urn:microsoft.com/office/officeart/2005/8/layout/cycle5"/>
    <dgm:cxn modelId="{448D8814-F855-4E18-B6BB-B7CAAEB1AC72}" type="presOf" srcId="{19128D80-C668-4E2D-ADE5-4D8C214258F7}" destId="{0C7D36D6-1AA8-4919-A9DE-300F574FC64F}" srcOrd="0" destOrd="0" presId="urn:microsoft.com/office/officeart/2005/8/layout/cycle5"/>
    <dgm:cxn modelId="{734F994F-3B5A-46EA-B6DC-E9E35D53BB9B}" type="presOf" srcId="{61675814-F93D-49AF-BE9D-D9E10357E89C}" destId="{8F483899-E69D-49E9-AFAD-248DEA394C36}" srcOrd="0" destOrd="0" presId="urn:microsoft.com/office/officeart/2005/8/layout/cycle5"/>
    <dgm:cxn modelId="{44A2FFB4-243F-49AC-9236-BFC726FB9080}" srcId="{61675814-F93D-49AF-BE9D-D9E10357E89C}" destId="{FB525A3D-67C1-409F-B27A-CD75D02395B7}" srcOrd="1" destOrd="0" parTransId="{660A7B3A-2EEC-4431-855B-9AC956FBBA1C}" sibTransId="{1AB63EA3-9EE1-467A-9AED-AA4865BC6583}"/>
    <dgm:cxn modelId="{B0738935-FA2D-46ED-9F71-E4D0860A96F3}" srcId="{61675814-F93D-49AF-BE9D-D9E10357E89C}" destId="{49AFFE84-C0D6-4DE5-8A1B-BD56866F9594}" srcOrd="4" destOrd="0" parTransId="{3C9FBC6B-50ED-4757-8C5B-89419165D5AF}" sibTransId="{ADF435FD-1EEC-4111-B0E5-FE82C78372EF}"/>
    <dgm:cxn modelId="{2AC32A94-5E07-4514-B0B4-DB91B0054AD0}" type="presOf" srcId="{88F6248B-EC6A-4ACA-92FF-984695E5A8A9}" destId="{99368F2F-0CD7-47E2-87B9-F7D794FAEE14}" srcOrd="0" destOrd="0" presId="urn:microsoft.com/office/officeart/2005/8/layout/cycle5"/>
    <dgm:cxn modelId="{F00EC91A-C754-457A-9FAB-000350549DF3}" type="presParOf" srcId="{8F483899-E69D-49E9-AFAD-248DEA394C36}" destId="{0C7D36D6-1AA8-4919-A9DE-300F574FC64F}" srcOrd="0" destOrd="0" presId="urn:microsoft.com/office/officeart/2005/8/layout/cycle5"/>
    <dgm:cxn modelId="{21B4BB09-61D3-4030-B0C6-E4B762C089DE}" type="presParOf" srcId="{8F483899-E69D-49E9-AFAD-248DEA394C36}" destId="{58F22B57-56EB-4243-8851-A6A77508F8BD}" srcOrd="1" destOrd="0" presId="urn:microsoft.com/office/officeart/2005/8/layout/cycle5"/>
    <dgm:cxn modelId="{B0C6DF9A-E06A-4DB3-B3CD-186258E80BCF}" type="presParOf" srcId="{8F483899-E69D-49E9-AFAD-248DEA394C36}" destId="{B26405B1-C8B6-441C-A596-CEB708F554F8}" srcOrd="2" destOrd="0" presId="urn:microsoft.com/office/officeart/2005/8/layout/cycle5"/>
    <dgm:cxn modelId="{B87547E5-7166-4BDA-84C5-A49EA2374FDF}" type="presParOf" srcId="{8F483899-E69D-49E9-AFAD-248DEA394C36}" destId="{0901F604-F9EC-4D76-A6ED-BA32352C5A98}" srcOrd="3" destOrd="0" presId="urn:microsoft.com/office/officeart/2005/8/layout/cycle5"/>
    <dgm:cxn modelId="{7454CE8C-D6AA-43E0-BFC3-49A594744DF3}" type="presParOf" srcId="{8F483899-E69D-49E9-AFAD-248DEA394C36}" destId="{4E4C2EC6-DF0C-4115-81BC-B86C27D576E6}" srcOrd="4" destOrd="0" presId="urn:microsoft.com/office/officeart/2005/8/layout/cycle5"/>
    <dgm:cxn modelId="{47E73F8C-AF97-462C-AF8B-942EE638B6B5}" type="presParOf" srcId="{8F483899-E69D-49E9-AFAD-248DEA394C36}" destId="{5B35789F-BCCE-4841-A4C6-2EA3CF032314}" srcOrd="5" destOrd="0" presId="urn:microsoft.com/office/officeart/2005/8/layout/cycle5"/>
    <dgm:cxn modelId="{60386BD4-3005-4F40-82BB-A5ADA44407E7}" type="presParOf" srcId="{8F483899-E69D-49E9-AFAD-248DEA394C36}" destId="{99368F2F-0CD7-47E2-87B9-F7D794FAEE14}" srcOrd="6" destOrd="0" presId="urn:microsoft.com/office/officeart/2005/8/layout/cycle5"/>
    <dgm:cxn modelId="{F376F4B5-2C6C-4287-80BD-D5250AF1ACC7}" type="presParOf" srcId="{8F483899-E69D-49E9-AFAD-248DEA394C36}" destId="{692CA767-82A5-4672-9240-3DA19AB46D23}" srcOrd="7" destOrd="0" presId="urn:microsoft.com/office/officeart/2005/8/layout/cycle5"/>
    <dgm:cxn modelId="{085CF29A-CDF6-4952-B2F9-FEAD6E6C8857}" type="presParOf" srcId="{8F483899-E69D-49E9-AFAD-248DEA394C36}" destId="{E858722D-1DAF-42DD-B63E-72D46164FAD2}" srcOrd="8" destOrd="0" presId="urn:microsoft.com/office/officeart/2005/8/layout/cycle5"/>
    <dgm:cxn modelId="{DAD3CEBF-1A32-4A72-B71D-1992C4A6DC44}" type="presParOf" srcId="{8F483899-E69D-49E9-AFAD-248DEA394C36}" destId="{9FF9719A-5B20-43F5-A219-1ADBC30214AD}" srcOrd="9" destOrd="0" presId="urn:microsoft.com/office/officeart/2005/8/layout/cycle5"/>
    <dgm:cxn modelId="{07C40FDB-7469-4BBF-9981-978FA11FD6B7}" type="presParOf" srcId="{8F483899-E69D-49E9-AFAD-248DEA394C36}" destId="{933AA802-040A-4E70-BCF0-622F53BD9066}" srcOrd="10" destOrd="0" presId="urn:microsoft.com/office/officeart/2005/8/layout/cycle5"/>
    <dgm:cxn modelId="{4BF32B0C-C578-4800-8349-9E274C03EA2C}" type="presParOf" srcId="{8F483899-E69D-49E9-AFAD-248DEA394C36}" destId="{E94B8C4B-C366-48BF-8697-8C04F1C25124}" srcOrd="11" destOrd="0" presId="urn:microsoft.com/office/officeart/2005/8/layout/cycle5"/>
    <dgm:cxn modelId="{4DE38B60-CCC6-4695-ADB6-F205E49C48DC}" type="presParOf" srcId="{8F483899-E69D-49E9-AFAD-248DEA394C36}" destId="{D3EADAB4-143F-49B5-8573-A79F4FA79E2C}" srcOrd="12" destOrd="0" presId="urn:microsoft.com/office/officeart/2005/8/layout/cycle5"/>
    <dgm:cxn modelId="{792D14B5-94D7-4127-A975-A9EBC510B952}" type="presParOf" srcId="{8F483899-E69D-49E9-AFAD-248DEA394C36}" destId="{BCBF9FA4-7A1B-460F-AE30-22FC02697592}" srcOrd="13" destOrd="0" presId="urn:microsoft.com/office/officeart/2005/8/layout/cycle5"/>
    <dgm:cxn modelId="{DC022045-B31E-4566-AE3D-67DBEBF50141}" type="presParOf" srcId="{8F483899-E69D-49E9-AFAD-248DEA394C36}" destId="{D2FB9AAA-02FE-4314-A268-2F3D8E512C5C}" srcOrd="14" destOrd="0" presId="urn:microsoft.com/office/officeart/2005/8/layout/cycle5"/>
    <dgm:cxn modelId="{9A5A4F25-F4A5-4B98-AC3E-E710332DECE5}" type="presParOf" srcId="{8F483899-E69D-49E9-AFAD-248DEA394C36}" destId="{1BF2D754-8785-43BB-B33B-E8E13EA73F30}" srcOrd="15" destOrd="0" presId="urn:microsoft.com/office/officeart/2005/8/layout/cycle5"/>
    <dgm:cxn modelId="{AC04D489-3A01-4A93-90F4-1A043E0EEE57}" type="presParOf" srcId="{8F483899-E69D-49E9-AFAD-248DEA394C36}" destId="{EB9B5FEF-A577-4F93-AF7E-A5B8942027E5}" srcOrd="16" destOrd="0" presId="urn:microsoft.com/office/officeart/2005/8/layout/cycle5"/>
    <dgm:cxn modelId="{364610FB-22C8-4B05-9ECB-804E498231DE}" type="presParOf" srcId="{8F483899-E69D-49E9-AFAD-248DEA394C36}" destId="{45BBA764-932B-4A31-9891-7437D938FD2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D36D6-1AA8-4919-A9DE-300F574FC64F}">
      <dsp:nvSpPr>
        <dsp:cNvPr id="0" name=""/>
        <dsp:cNvSpPr/>
      </dsp:nvSpPr>
      <dsp:spPr>
        <a:xfrm>
          <a:off x="2829495" y="1261"/>
          <a:ext cx="1297559" cy="8434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Gotham Medium" pitchFamily="50" charset="0"/>
              <a:cs typeface="Gotham Medium" pitchFamily="50" charset="0"/>
            </a:rPr>
            <a:t>BAZNAS Platform</a:t>
          </a:r>
        </a:p>
      </dsp:txBody>
      <dsp:txXfrm>
        <a:off x="2870667" y="42433"/>
        <a:ext cx="1215215" cy="761069"/>
      </dsp:txXfrm>
    </dsp:sp>
    <dsp:sp modelId="{B26405B1-C8B6-441C-A596-CEB708F554F8}">
      <dsp:nvSpPr>
        <dsp:cNvPr id="0" name=""/>
        <dsp:cNvSpPr/>
      </dsp:nvSpPr>
      <dsp:spPr>
        <a:xfrm>
          <a:off x="1490211" y="422968"/>
          <a:ext cx="3976127" cy="3976127"/>
        </a:xfrm>
        <a:custGeom>
          <a:avLst/>
          <a:gdLst/>
          <a:ahLst/>
          <a:cxnLst/>
          <a:rect l="0" t="0" r="0" b="0"/>
          <a:pathLst>
            <a:path>
              <a:moveTo>
                <a:pt x="2800280" y="173483"/>
              </a:moveTo>
              <a:arcTo wR="1988063" hR="1988063" stAng="17646814" swAng="92471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1F604-F9EC-4D76-A6ED-BA32352C5A98}">
      <dsp:nvSpPr>
        <dsp:cNvPr id="0" name=""/>
        <dsp:cNvSpPr/>
      </dsp:nvSpPr>
      <dsp:spPr>
        <a:xfrm>
          <a:off x="4551208" y="995293"/>
          <a:ext cx="1297559" cy="84341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Gotham Medium" pitchFamily="50" charset="0"/>
              <a:cs typeface="Gotham Medium" pitchFamily="50" charset="0"/>
            </a:rPr>
            <a:t>Commercial Platform</a:t>
          </a:r>
        </a:p>
      </dsp:txBody>
      <dsp:txXfrm>
        <a:off x="4592380" y="1036465"/>
        <a:ext cx="1215215" cy="761069"/>
      </dsp:txXfrm>
    </dsp:sp>
    <dsp:sp modelId="{5B35789F-BCCE-4841-A4C6-2EA3CF032314}">
      <dsp:nvSpPr>
        <dsp:cNvPr id="0" name=""/>
        <dsp:cNvSpPr/>
      </dsp:nvSpPr>
      <dsp:spPr>
        <a:xfrm>
          <a:off x="1490211" y="422968"/>
          <a:ext cx="3976127" cy="3976127"/>
        </a:xfrm>
        <a:custGeom>
          <a:avLst/>
          <a:gdLst/>
          <a:ahLst/>
          <a:cxnLst/>
          <a:rect l="0" t="0" r="0" b="0"/>
          <a:pathLst>
            <a:path>
              <a:moveTo>
                <a:pt x="3945114" y="1638283"/>
              </a:moveTo>
              <a:arcTo wR="1988063" hR="1988063" stAng="20991997" swAng="1216005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68F2F-0CD7-47E2-87B9-F7D794FAEE14}">
      <dsp:nvSpPr>
        <dsp:cNvPr id="0" name=""/>
        <dsp:cNvSpPr/>
      </dsp:nvSpPr>
      <dsp:spPr>
        <a:xfrm>
          <a:off x="4551208" y="2983356"/>
          <a:ext cx="1297559" cy="84341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Gotham Medium" pitchFamily="50" charset="0"/>
              <a:cs typeface="Gotham Medium" pitchFamily="50" charset="0"/>
            </a:rPr>
            <a:t>Non-Commercial Platform</a:t>
          </a:r>
          <a:endParaRPr lang="en-US" sz="1200" kern="1200" dirty="0">
            <a:latin typeface="Gotham Medium" pitchFamily="50" charset="0"/>
            <a:cs typeface="Gotham Medium" pitchFamily="50" charset="0"/>
          </a:endParaRPr>
        </a:p>
      </dsp:txBody>
      <dsp:txXfrm>
        <a:off x="4592380" y="3024528"/>
        <a:ext cx="1215215" cy="761069"/>
      </dsp:txXfrm>
    </dsp:sp>
    <dsp:sp modelId="{E858722D-1DAF-42DD-B63E-72D46164FAD2}">
      <dsp:nvSpPr>
        <dsp:cNvPr id="0" name=""/>
        <dsp:cNvSpPr/>
      </dsp:nvSpPr>
      <dsp:spPr>
        <a:xfrm>
          <a:off x="1490211" y="422968"/>
          <a:ext cx="3976127" cy="3976127"/>
        </a:xfrm>
        <a:custGeom>
          <a:avLst/>
          <a:gdLst/>
          <a:ahLst/>
          <a:cxnLst/>
          <a:rect l="0" t="0" r="0" b="0"/>
          <a:pathLst>
            <a:path>
              <a:moveTo>
                <a:pt x="3253308" y="3521540"/>
              </a:moveTo>
              <a:arcTo wR="1988063" hR="1988063" stAng="3028473" swAng="924713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9719A-5B20-43F5-A219-1ADBC30214AD}">
      <dsp:nvSpPr>
        <dsp:cNvPr id="0" name=""/>
        <dsp:cNvSpPr/>
      </dsp:nvSpPr>
      <dsp:spPr>
        <a:xfrm>
          <a:off x="2829495" y="3977388"/>
          <a:ext cx="1297559" cy="84341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Gotham Medium" pitchFamily="50" charset="0"/>
              <a:cs typeface="Gotham Medium" pitchFamily="50" charset="0"/>
            </a:rPr>
            <a:t>Innovative Platform</a:t>
          </a:r>
        </a:p>
      </dsp:txBody>
      <dsp:txXfrm>
        <a:off x="2870667" y="4018560"/>
        <a:ext cx="1215215" cy="761069"/>
      </dsp:txXfrm>
    </dsp:sp>
    <dsp:sp modelId="{E94B8C4B-C366-48BF-8697-8C04F1C25124}">
      <dsp:nvSpPr>
        <dsp:cNvPr id="0" name=""/>
        <dsp:cNvSpPr/>
      </dsp:nvSpPr>
      <dsp:spPr>
        <a:xfrm>
          <a:off x="1490211" y="422968"/>
          <a:ext cx="3976127" cy="3976127"/>
        </a:xfrm>
        <a:custGeom>
          <a:avLst/>
          <a:gdLst/>
          <a:ahLst/>
          <a:cxnLst/>
          <a:rect l="0" t="0" r="0" b="0"/>
          <a:pathLst>
            <a:path>
              <a:moveTo>
                <a:pt x="1175846" y="3802643"/>
              </a:moveTo>
              <a:arcTo wR="1988063" hR="1988063" stAng="6846814" swAng="924713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ADAB4-143F-49B5-8573-A79F4FA79E2C}">
      <dsp:nvSpPr>
        <dsp:cNvPr id="0" name=""/>
        <dsp:cNvSpPr/>
      </dsp:nvSpPr>
      <dsp:spPr>
        <a:xfrm>
          <a:off x="1107781" y="2983356"/>
          <a:ext cx="1297559" cy="84341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>
              <a:latin typeface="Gotham Medium" pitchFamily="50" charset="0"/>
              <a:cs typeface="Gotham Medium" pitchFamily="50" charset="0"/>
            </a:rPr>
            <a:t>Artificial Intelligence Platform</a:t>
          </a:r>
        </a:p>
      </dsp:txBody>
      <dsp:txXfrm>
        <a:off x="1148953" y="3024528"/>
        <a:ext cx="1215215" cy="761069"/>
      </dsp:txXfrm>
    </dsp:sp>
    <dsp:sp modelId="{D2FB9AAA-02FE-4314-A268-2F3D8E512C5C}">
      <dsp:nvSpPr>
        <dsp:cNvPr id="0" name=""/>
        <dsp:cNvSpPr/>
      </dsp:nvSpPr>
      <dsp:spPr>
        <a:xfrm>
          <a:off x="1490211" y="422968"/>
          <a:ext cx="3976127" cy="3976127"/>
        </a:xfrm>
        <a:custGeom>
          <a:avLst/>
          <a:gdLst/>
          <a:ahLst/>
          <a:cxnLst/>
          <a:rect l="0" t="0" r="0" b="0"/>
          <a:pathLst>
            <a:path>
              <a:moveTo>
                <a:pt x="31012" y="2337843"/>
              </a:moveTo>
              <a:arcTo wR="1988063" hR="1988063" stAng="10191997" swAng="1216005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2D754-8785-43BB-B33B-E8E13EA73F30}">
      <dsp:nvSpPr>
        <dsp:cNvPr id="0" name=""/>
        <dsp:cNvSpPr/>
      </dsp:nvSpPr>
      <dsp:spPr>
        <a:xfrm>
          <a:off x="1107781" y="995293"/>
          <a:ext cx="1297559" cy="8434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>
              <a:latin typeface="Gotham Medium" pitchFamily="50" charset="0"/>
              <a:cs typeface="Gotham Medium" pitchFamily="50" charset="0"/>
            </a:rPr>
            <a:t>Social Media Platform</a:t>
          </a:r>
        </a:p>
      </dsp:txBody>
      <dsp:txXfrm>
        <a:off x="1148953" y="1036465"/>
        <a:ext cx="1215215" cy="761069"/>
      </dsp:txXfrm>
    </dsp:sp>
    <dsp:sp modelId="{45BBA764-932B-4A31-9891-7437D938FD2C}">
      <dsp:nvSpPr>
        <dsp:cNvPr id="0" name=""/>
        <dsp:cNvSpPr/>
      </dsp:nvSpPr>
      <dsp:spPr>
        <a:xfrm>
          <a:off x="1490211" y="422968"/>
          <a:ext cx="3976127" cy="3976127"/>
        </a:xfrm>
        <a:custGeom>
          <a:avLst/>
          <a:gdLst/>
          <a:ahLst/>
          <a:cxnLst/>
          <a:rect l="0" t="0" r="0" b="0"/>
          <a:pathLst>
            <a:path>
              <a:moveTo>
                <a:pt x="722818" y="454586"/>
              </a:moveTo>
              <a:arcTo wR="1988063" hR="1988063" stAng="13828473" swAng="924713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2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1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2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63AAC-9130-484C-A272-2F6015183C3B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94CDA-ADCE-4A4D-BABC-732653D3D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3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jpeg"/><Relationship Id="rId25" Type="http://schemas.openxmlformats.org/officeDocument/2006/relationships/image" Target="../media/image38.png"/><Relationship Id="rId2" Type="http://schemas.openxmlformats.org/officeDocument/2006/relationships/image" Target="../media/image2.jpeg"/><Relationship Id="rId16" Type="http://schemas.openxmlformats.org/officeDocument/2006/relationships/image" Target="../media/image29.png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4.jpeg"/><Relationship Id="rId12" Type="http://schemas.openxmlformats.org/officeDocument/2006/relationships/image" Target="../media/image4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eg"/><Relationship Id="rId11" Type="http://schemas.openxmlformats.org/officeDocument/2006/relationships/image" Target="../media/image48.png"/><Relationship Id="rId5" Type="http://schemas.openxmlformats.org/officeDocument/2006/relationships/image" Target="../media/image42.jpeg"/><Relationship Id="rId10" Type="http://schemas.openxmlformats.org/officeDocument/2006/relationships/image" Target="../media/image47.png"/><Relationship Id="rId4" Type="http://schemas.openxmlformats.org/officeDocument/2006/relationships/image" Target="../media/image41.jpe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6.png"/><Relationship Id="rId7" Type="http://schemas.openxmlformats.org/officeDocument/2006/relationships/image" Target="../media/image5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jpe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4" Type="http://schemas.openxmlformats.org/officeDocument/2006/relationships/image" Target="../media/image5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790" b="7873"/>
          <a:stretch/>
        </p:blipFill>
        <p:spPr>
          <a:xfrm>
            <a:off x="143163" y="0"/>
            <a:ext cx="12192000" cy="655089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55" y="412124"/>
            <a:ext cx="3000777" cy="18931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9"/>
          <a:stretch/>
        </p:blipFill>
        <p:spPr>
          <a:xfrm>
            <a:off x="8227995" y="3749965"/>
            <a:ext cx="3964006" cy="2769550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>
            <a:off x="6909334" y="4168316"/>
            <a:ext cx="2637322" cy="2351199"/>
          </a:xfrm>
          <a:prstGeom prst="triangle">
            <a:avLst/>
          </a:prstGeom>
          <a:solidFill>
            <a:srgbClr val="4F8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09"/>
          <a:stretch/>
        </p:blipFill>
        <p:spPr>
          <a:xfrm>
            <a:off x="7586883" y="5010"/>
            <a:ext cx="4614353" cy="3827427"/>
          </a:xfrm>
          <a:prstGeom prst="rect">
            <a:avLst/>
          </a:prstGeom>
        </p:spPr>
      </p:pic>
      <p:sp>
        <p:nvSpPr>
          <p:cNvPr id="14" name="Isosceles Triangle 13"/>
          <p:cNvSpPr/>
          <p:nvPr/>
        </p:nvSpPr>
        <p:spPr>
          <a:xfrm rot="10800000">
            <a:off x="5823282" y="0"/>
            <a:ext cx="4809426" cy="4177365"/>
          </a:xfrm>
          <a:prstGeom prst="triangle">
            <a:avLst/>
          </a:prstGeom>
          <a:solidFill>
            <a:srgbClr val="FEC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949440" y="2956560"/>
            <a:ext cx="1107439" cy="934720"/>
          </a:xfrm>
          <a:prstGeom prst="triangle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68945" y="2956559"/>
            <a:ext cx="570937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MULTI-PLATFORM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ZAKAT DIGITAL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BAZNAS</a:t>
            </a:r>
          </a:p>
          <a:p>
            <a:pPr algn="ctr"/>
            <a:r>
              <a:rPr lang="en-US" sz="36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  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DI SAMPAIKAN OLEH</a:t>
            </a:r>
          </a:p>
          <a:p>
            <a:pPr algn="ctr"/>
            <a:r>
              <a:rPr lang="en-US" sz="2400" u="sng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JAJA JAELANI</a:t>
            </a:r>
            <a:endParaRPr lang="en-US" sz="2400" dirty="0" smtClean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SEKRETARIS BAZNAS</a:t>
            </a:r>
            <a:endParaRPr lang="en-US" sz="20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10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8000" y="379161"/>
            <a:ext cx="7759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Pertumbuhan</a:t>
            </a:r>
            <a:r>
              <a:rPr lang="en-US" sz="32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Zakat Digital BAZNAS</a:t>
            </a:r>
            <a:endParaRPr lang="en-US" sz="32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95638961"/>
              </p:ext>
            </p:extLst>
          </p:nvPr>
        </p:nvGraphicFramePr>
        <p:xfrm>
          <a:off x="1993466" y="1240393"/>
          <a:ext cx="8128000" cy="4761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895197" y="6092207"/>
            <a:ext cx="548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*</a:t>
            </a:r>
            <a:r>
              <a:rPr lang="en-US" sz="1200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Komparasi</a:t>
            </a:r>
            <a:r>
              <a:rPr lang="en-US" sz="12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penghimpunan</a:t>
            </a:r>
            <a:r>
              <a:rPr lang="en-US" sz="12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digital </a:t>
            </a:r>
            <a:r>
              <a:rPr lang="en-US" sz="1200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terhadap</a:t>
            </a:r>
            <a:r>
              <a:rPr lang="en-US" sz="12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penghimpunan</a:t>
            </a:r>
            <a:r>
              <a:rPr lang="en-US" sz="12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BAZNAS</a:t>
            </a:r>
            <a:endParaRPr lang="en-US" sz="12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38119" y="3693845"/>
            <a:ext cx="613359" cy="399245"/>
          </a:xfrm>
          <a:prstGeom prst="rect">
            <a:avLst/>
          </a:prstGeom>
          <a:solidFill>
            <a:srgbClr val="80B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8797962" y="2293751"/>
            <a:ext cx="721217" cy="399245"/>
          </a:xfrm>
          <a:prstGeom prst="rect">
            <a:avLst/>
          </a:prstGeom>
          <a:solidFill>
            <a:srgbClr val="80B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295984" y="37143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14%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87095" y="22937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</a:rPr>
              <a:t>4%</a:t>
            </a: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4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  <p:bldP spid="24" grpId="0"/>
      <p:bldP spid="25" grpId="0" animBg="1"/>
      <p:bldP spid="26" grpId="0" animBg="1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11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2823" y="2721828"/>
            <a:ext cx="4837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Konsep</a:t>
            </a:r>
            <a:r>
              <a:rPr lang="en-US" sz="32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 Multi-Platform </a:t>
            </a:r>
            <a:r>
              <a:rPr lang="en-US" sz="32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Zakat Digital BAZNAS</a:t>
            </a:r>
            <a:endParaRPr lang="en-US" sz="32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017853754"/>
              </p:ext>
            </p:extLst>
          </p:nvPr>
        </p:nvGraphicFramePr>
        <p:xfrm>
          <a:off x="4764809" y="1022089"/>
          <a:ext cx="6956550" cy="4822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132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12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80326" y="3563339"/>
            <a:ext cx="2830306" cy="656360"/>
          </a:xfrm>
          <a:prstGeom prst="rect">
            <a:avLst/>
          </a:prstGeom>
          <a:solidFill>
            <a:srgbClr val="FFC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09354" y="2580387"/>
            <a:ext cx="27287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Layanan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Pembayaran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Zakat Digital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melalui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website BAZNAS </a:t>
            </a:r>
          </a:p>
          <a:p>
            <a:pPr algn="ctr"/>
            <a:endParaRPr lang="en-US" b="1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baznas.go.id/</a:t>
            </a:r>
            <a:r>
              <a:rPr lang="en-US" b="1" dirty="0" err="1" smtClean="0">
                <a:latin typeface="Gill Sans MT" panose="020B0502020104020203" pitchFamily="34" charset="0"/>
              </a:rPr>
              <a:t>bayarzakat</a:t>
            </a:r>
            <a:endParaRPr lang="en-US" b="1" dirty="0">
              <a:latin typeface="Gill Sans MT" panose="020B05020201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6315" t="4744" r="6282" b="5995"/>
          <a:stretch/>
        </p:blipFill>
        <p:spPr>
          <a:xfrm>
            <a:off x="3583712" y="1560944"/>
            <a:ext cx="7808507" cy="448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/>
          <p:cNvSpPr txBox="1"/>
          <p:nvPr/>
        </p:nvSpPr>
        <p:spPr>
          <a:xfrm>
            <a:off x="428922" y="453390"/>
            <a:ext cx="4879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BAZNAS </a:t>
            </a:r>
            <a:r>
              <a:rPr lang="en-US" sz="4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Platform</a:t>
            </a:r>
            <a:endParaRPr lang="en-US" sz="40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4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66" y="1963554"/>
            <a:ext cx="10992051" cy="431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13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8922" y="453390"/>
            <a:ext cx="7019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Non-Commercial </a:t>
            </a:r>
            <a:r>
              <a:rPr lang="en-US" sz="4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Platform</a:t>
            </a:r>
            <a:endParaRPr lang="en-US" sz="40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30391" t="9101" r="31737" b="5981"/>
          <a:stretch/>
        </p:blipFill>
        <p:spPr>
          <a:xfrm>
            <a:off x="4497816" y="2067936"/>
            <a:ext cx="3189949" cy="4023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" descr="Hasil gambar untuk logo kitabisa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79" y="3442160"/>
            <a:ext cx="1872425" cy="3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1297" y="1179394"/>
            <a:ext cx="484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Layanan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Pembayaran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Zakat Digital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melalui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berbagai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platform crowdfunding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0" y="3966517"/>
            <a:ext cx="3388395" cy="52650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85956" y="4035482"/>
            <a:ext cx="272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Gill Sans MT" panose="020B0502020104020203" pitchFamily="34" charset="0"/>
              </a:rPr>
              <a:t>kitabisa.com/</a:t>
            </a:r>
            <a:r>
              <a:rPr lang="en-US" b="1" dirty="0" err="1" smtClean="0">
                <a:latin typeface="Gill Sans MT" panose="020B0502020104020203" pitchFamily="34" charset="0"/>
              </a:rPr>
              <a:t>baznas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195494" y="2371824"/>
            <a:ext cx="28855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Gotham Medium" pitchFamily="50" charset="0"/>
                <a:cs typeface="Gotham Medium" pitchFamily="50" charset="0"/>
              </a:rPr>
              <a:t>BAZNAS </a:t>
            </a:r>
            <a:r>
              <a:rPr lang="en-US" sz="1600" b="1" dirty="0" err="1" smtClean="0">
                <a:latin typeface="Gotham Medium" pitchFamily="50" charset="0"/>
                <a:cs typeface="Gotham Medium" pitchFamily="50" charset="0"/>
              </a:rPr>
              <a:t>juga</a:t>
            </a:r>
            <a:r>
              <a:rPr lang="en-US" sz="1600" b="1" dirty="0" smtClean="0"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600" b="1" dirty="0" err="1" smtClean="0">
                <a:latin typeface="Gotham Medium" pitchFamily="50" charset="0"/>
                <a:cs typeface="Gotham Medium" pitchFamily="50" charset="0"/>
              </a:rPr>
              <a:t>bekerjasama</a:t>
            </a:r>
            <a:r>
              <a:rPr lang="en-US" sz="1600" b="1" dirty="0" smtClean="0"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600" b="1" dirty="0" err="1" smtClean="0">
                <a:latin typeface="Gotham Medium" pitchFamily="50" charset="0"/>
                <a:cs typeface="Gotham Medium" pitchFamily="50" charset="0"/>
              </a:rPr>
              <a:t>dengan</a:t>
            </a:r>
            <a:r>
              <a:rPr lang="en-US" sz="1600" b="1" dirty="0" smtClean="0">
                <a:latin typeface="Gotham Medium" pitchFamily="50" charset="0"/>
                <a:cs typeface="Gotham Medium" pitchFamily="50" charset="0"/>
              </a:rPr>
              <a:t> platform crowdfunding </a:t>
            </a:r>
            <a:r>
              <a:rPr lang="en-US" sz="1600" b="1" dirty="0" err="1" smtClean="0">
                <a:latin typeface="Gotham Medium" pitchFamily="50" charset="0"/>
                <a:cs typeface="Gotham Medium" pitchFamily="50" charset="0"/>
              </a:rPr>
              <a:t>lainnya</a:t>
            </a:r>
            <a:r>
              <a:rPr lang="en-US" sz="1600" b="1" dirty="0" smtClean="0"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600" b="1" dirty="0" err="1" smtClean="0">
                <a:latin typeface="Gotham Medium" pitchFamily="50" charset="0"/>
                <a:cs typeface="Gotham Medium" pitchFamily="50" charset="0"/>
              </a:rPr>
              <a:t>seperti</a:t>
            </a:r>
            <a:r>
              <a:rPr lang="en-US" sz="1600" b="1" dirty="0" smtClean="0">
                <a:latin typeface="Gotham Medium" pitchFamily="50" charset="0"/>
                <a:cs typeface="Gotham Medium" pitchFamily="50" charset="0"/>
              </a:rPr>
              <a:t>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44980" y="4837760"/>
            <a:ext cx="28855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latin typeface="Gotham Medium" pitchFamily="50" charset="0"/>
                <a:cs typeface="Gotham Medium" pitchFamily="50" charset="0"/>
              </a:rPr>
              <a:t>BAZNAS </a:t>
            </a:r>
            <a:r>
              <a:rPr lang="en-US" sz="1200" dirty="0" err="1" smtClean="0">
                <a:latin typeface="Gotham Medium" pitchFamily="50" charset="0"/>
                <a:cs typeface="Gotham Medium" pitchFamily="50" charset="0"/>
              </a:rPr>
              <a:t>menjadi</a:t>
            </a:r>
            <a:r>
              <a:rPr lang="en-US" sz="1200" dirty="0" smtClean="0"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dirty="0" err="1" smtClean="0">
                <a:latin typeface="Gotham Medium" pitchFamily="50" charset="0"/>
                <a:cs typeface="Gotham Medium" pitchFamily="50" charset="0"/>
              </a:rPr>
              <a:t>lembaga</a:t>
            </a:r>
            <a:r>
              <a:rPr lang="en-US" sz="1200" dirty="0" smtClean="0"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dirty="0" err="1" smtClean="0">
                <a:latin typeface="Gotham Medium" pitchFamily="50" charset="0"/>
                <a:cs typeface="Gotham Medium" pitchFamily="50" charset="0"/>
              </a:rPr>
              <a:t>dengan</a:t>
            </a:r>
            <a:r>
              <a:rPr lang="en-US" sz="1200" dirty="0" smtClean="0"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dirty="0" err="1" smtClean="0">
                <a:latin typeface="Gotham Medium" pitchFamily="50" charset="0"/>
                <a:cs typeface="Gotham Medium" pitchFamily="50" charset="0"/>
              </a:rPr>
              <a:t>penerimaan</a:t>
            </a:r>
            <a:r>
              <a:rPr lang="en-US" sz="1200" dirty="0" smtClean="0">
                <a:latin typeface="Gotham Medium" pitchFamily="50" charset="0"/>
                <a:cs typeface="Gotham Medium" pitchFamily="50" charset="0"/>
              </a:rPr>
              <a:t> zakat </a:t>
            </a:r>
            <a:r>
              <a:rPr lang="en-US" sz="1200" dirty="0" err="1" smtClean="0">
                <a:latin typeface="Gotham Medium" pitchFamily="50" charset="0"/>
                <a:cs typeface="Gotham Medium" pitchFamily="50" charset="0"/>
              </a:rPr>
              <a:t>terbesar</a:t>
            </a:r>
            <a:r>
              <a:rPr lang="en-US" sz="1200" dirty="0" smtClean="0">
                <a:latin typeface="Gotham Medium" pitchFamily="50" charset="0"/>
                <a:cs typeface="Gotham Medium" pitchFamily="50" charset="0"/>
              </a:rPr>
              <a:t> di kitabisa.com</a:t>
            </a:r>
          </a:p>
        </p:txBody>
      </p:sp>
      <p:pic>
        <p:nvPicPr>
          <p:cNvPr id="27" name="Picture 6" descr="Hasil gambar untuk logo wecare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32" y="4088525"/>
            <a:ext cx="1865793" cy="4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Hasil gambar untuk logo peduli sehat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32" y="4648973"/>
            <a:ext cx="1980223" cy="39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480" y="5045603"/>
            <a:ext cx="1197520" cy="1197520"/>
          </a:xfrm>
          <a:prstGeom prst="rect">
            <a:avLst/>
          </a:prstGeom>
        </p:spPr>
      </p:pic>
      <p:pic>
        <p:nvPicPr>
          <p:cNvPr id="1026" name="Picture 2" descr="Jual Produk Benihbaik.com Terlengkap &amp; Terbaru Agustus 2020 ...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51" y="3596150"/>
            <a:ext cx="2197033" cy="34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3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66" y="1963554"/>
            <a:ext cx="10992051" cy="431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14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8922" y="453390"/>
            <a:ext cx="5745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Commercial </a:t>
            </a:r>
            <a:r>
              <a:rPr lang="en-US" sz="4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Platform</a:t>
            </a:r>
            <a:endParaRPr lang="en-US" sz="40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1297" y="1179394"/>
            <a:ext cx="484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Layanan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Pembayaran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Zakat Digital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melalui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berbagai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E-Commerce </a:t>
            </a:r>
            <a:r>
              <a:rPr lang="en-US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dan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aplikasi</a:t>
            </a:r>
            <a:endParaRPr lang="en-US" b="1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881" y="2329097"/>
            <a:ext cx="2358194" cy="441275"/>
          </a:xfrm>
          <a:prstGeom prst="rect">
            <a:avLst/>
          </a:prstGeom>
        </p:spPr>
      </p:pic>
      <p:pic>
        <p:nvPicPr>
          <p:cNvPr id="35" name="Picture 2" descr="Hasil gambar untuk logo tamasia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4" y="3066462"/>
            <a:ext cx="1767563" cy="7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259" y="2226337"/>
            <a:ext cx="1756696" cy="553673"/>
          </a:xfrm>
          <a:prstGeom prst="rect">
            <a:avLst/>
          </a:prstGeom>
        </p:spPr>
      </p:pic>
      <p:pic>
        <p:nvPicPr>
          <p:cNvPr id="37" name="Picture 2" descr="Hasil gambar untuk logo OY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82" y="3672681"/>
            <a:ext cx="1306411" cy="130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asil gambar untuk jenius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158" y="4017817"/>
            <a:ext cx="1925185" cy="673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Hasil gambar untuk gotix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3" t="30980" r="33619" b="29243"/>
          <a:stretch>
            <a:fillRect/>
          </a:stretch>
        </p:blipFill>
        <p:spPr bwMode="auto">
          <a:xfrm>
            <a:off x="7311059" y="3807215"/>
            <a:ext cx="716118" cy="103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692" y="1943773"/>
            <a:ext cx="2752825" cy="1418363"/>
          </a:xfrm>
          <a:prstGeom prst="rect">
            <a:avLst/>
          </a:prstGeom>
        </p:spPr>
      </p:pic>
      <p:pic>
        <p:nvPicPr>
          <p:cNvPr id="41" name="Picture 40" descr="amman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3089" y="4953628"/>
            <a:ext cx="952861" cy="941086"/>
          </a:xfrm>
          <a:prstGeom prst="rect">
            <a:avLst/>
          </a:prstGeom>
        </p:spPr>
      </p:pic>
      <p:pic>
        <p:nvPicPr>
          <p:cNvPr id="42" name="Picture 2" descr="Fullmark Shop Blibli - Blibli Com Logo Png Clipart - Full Size ...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163" y="3099117"/>
            <a:ext cx="1384684" cy="49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327" y="3049196"/>
            <a:ext cx="2383528" cy="816704"/>
          </a:xfrm>
          <a:prstGeom prst="rect">
            <a:avLst/>
          </a:prstGeom>
        </p:spPr>
      </p:pic>
      <p:pic>
        <p:nvPicPr>
          <p:cNvPr id="45" name="Picture 2" descr="Muslimnesia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77" y="5124310"/>
            <a:ext cx="1693428" cy="67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asil gambar untuk logo e-salaam png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44343" r="15474" b="43589"/>
          <a:stretch/>
        </p:blipFill>
        <p:spPr bwMode="auto">
          <a:xfrm>
            <a:off x="7074281" y="4832755"/>
            <a:ext cx="1944592" cy="5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AFPI | Asosiasi Fintech Pendanaan Bersama Indonesia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06" y="4720021"/>
            <a:ext cx="1767322" cy="8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71" y="2258631"/>
            <a:ext cx="1533826" cy="5416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709" y="3679127"/>
            <a:ext cx="1144719" cy="11447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15" b="33170"/>
          <a:stretch/>
        </p:blipFill>
        <p:spPr>
          <a:xfrm>
            <a:off x="9695384" y="2329097"/>
            <a:ext cx="1695296" cy="62582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3" b="35460"/>
          <a:stretch/>
        </p:blipFill>
        <p:spPr>
          <a:xfrm>
            <a:off x="2744404" y="3012583"/>
            <a:ext cx="1971980" cy="672374"/>
          </a:xfrm>
          <a:prstGeom prst="rect">
            <a:avLst/>
          </a:prstGeom>
        </p:spPr>
      </p:pic>
      <p:pic>
        <p:nvPicPr>
          <p:cNvPr id="50" name="Picture 49" descr="muslimpocket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02708" y="4911444"/>
            <a:ext cx="2118135" cy="403824"/>
          </a:xfrm>
          <a:prstGeom prst="rect">
            <a:avLst/>
          </a:prstGeom>
        </p:spPr>
      </p:pic>
      <p:pic>
        <p:nvPicPr>
          <p:cNvPr id="51" name="Picture 50" descr="mcash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08114" y="4057829"/>
            <a:ext cx="1895073" cy="46494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74" y="5532631"/>
            <a:ext cx="1796794" cy="566589"/>
          </a:xfrm>
          <a:prstGeom prst="rect">
            <a:avLst/>
          </a:prstGeom>
        </p:spPr>
      </p:pic>
      <p:pic>
        <p:nvPicPr>
          <p:cNvPr id="53" name="Picture 2" descr="bareksa-PNG - Mandiri Investasi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844" y="4879507"/>
            <a:ext cx="1998024" cy="199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Sayurbox - East Ventures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234" y="4730486"/>
            <a:ext cx="2201441" cy="22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PT Berkah Finteck Syariah - Bersama Membangun Kesejahteraan ...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35" y="4027744"/>
            <a:ext cx="2340901" cy="56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46" y="2581830"/>
            <a:ext cx="1730016" cy="173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97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66" y="1963554"/>
            <a:ext cx="10992051" cy="431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15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8922" y="453390"/>
            <a:ext cx="5349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Innovative </a:t>
            </a:r>
            <a:r>
              <a:rPr lang="en-US" sz="4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Platform</a:t>
            </a:r>
            <a:endParaRPr lang="en-US" sz="40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1297" y="1179394"/>
            <a:ext cx="5750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Layanan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Pembayaran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Zakat Digital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melalui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berbagai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platform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inovatif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dan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aplikasi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pembayaran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digital</a:t>
            </a:r>
          </a:p>
        </p:txBody>
      </p:sp>
      <p:pic>
        <p:nvPicPr>
          <p:cNvPr id="18" name="Picture 2" descr="Hasil gambar untuk sedekah qr co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4" y="2931297"/>
            <a:ext cx="2474846" cy="1649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asil gambar untuk sedekah qr cod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4" y="4718964"/>
            <a:ext cx="2475866" cy="1392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507" y="2915135"/>
            <a:ext cx="3196503" cy="3196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29" y="2909919"/>
            <a:ext cx="3201719" cy="320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3" y="2163101"/>
            <a:ext cx="1163782" cy="545523"/>
          </a:xfrm>
          <a:prstGeom prst="rect">
            <a:avLst/>
          </a:prstGeom>
        </p:spPr>
      </p:pic>
      <p:pic>
        <p:nvPicPr>
          <p:cNvPr id="26" name="Picture 4" descr="Hasil gambar untuk gopa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373" y="2096167"/>
            <a:ext cx="705699" cy="7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asil gambar untuk logo dana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72" y="2120117"/>
            <a:ext cx="1860957" cy="6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86" y="1670177"/>
            <a:ext cx="1590260" cy="1590260"/>
          </a:xfrm>
          <a:prstGeom prst="rect">
            <a:avLst/>
          </a:prstGeom>
        </p:spPr>
      </p:pic>
      <p:pic>
        <p:nvPicPr>
          <p:cNvPr id="2050" name="Picture 2" descr="Cara Top Up Saldo ShopeePay Via ATM dan m-Banking - Tirto.ID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7" t="30062" r="16135" b="29139"/>
          <a:stretch/>
        </p:blipFill>
        <p:spPr bwMode="auto">
          <a:xfrm>
            <a:off x="6422864" y="2182123"/>
            <a:ext cx="1671706" cy="53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4335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766" y="1963554"/>
            <a:ext cx="10992051" cy="4315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16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8922" y="453390"/>
            <a:ext cx="8078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Artificial Intelligence </a:t>
            </a:r>
            <a:r>
              <a:rPr lang="en-US" sz="4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Platform</a:t>
            </a:r>
            <a:endParaRPr lang="en-US" sz="40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21297" y="1179394"/>
            <a:ext cx="5750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Layanan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Pembayaran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Zakat Digital</a:t>
            </a:r>
          </a:p>
          <a:p>
            <a:r>
              <a:rPr lang="en-US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m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enggunakan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teknologi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kecerdasan</a:t>
            </a:r>
            <a:r>
              <a:rPr lang="en-US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buatan</a:t>
            </a:r>
            <a:endParaRPr lang="en-US" b="1" dirty="0" smtClean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72" y="2198883"/>
            <a:ext cx="1506692" cy="3180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4" y="2881428"/>
            <a:ext cx="4113918" cy="205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9900" y="2198882"/>
            <a:ext cx="1934983" cy="3180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" name="Rectangle 30"/>
          <p:cNvSpPr/>
          <p:nvPr/>
        </p:nvSpPr>
        <p:spPr>
          <a:xfrm>
            <a:off x="970489" y="5571388"/>
            <a:ext cx="41456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Gotham Medium" pitchFamily="50" charset="0"/>
                <a:cs typeface="Gotham Medium" pitchFamily="50" charset="0"/>
              </a:rPr>
              <a:t>BAZNAS Augmented Reality</a:t>
            </a:r>
            <a:endParaRPr lang="en-US" sz="1600" b="1" dirty="0">
              <a:latin typeface="Gotham Medium" pitchFamily="50" charset="0"/>
              <a:cs typeface="Gotham Medium" pitchFamily="50" charset="0"/>
            </a:endParaRPr>
          </a:p>
        </p:txBody>
      </p:sp>
      <p:pic>
        <p:nvPicPr>
          <p:cNvPr id="32" name="Picture 2" descr="https://www.gstatic.com/android/market_images/web/play_prism_hlock_2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558" y="5202668"/>
            <a:ext cx="1570750" cy="33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5377100" y="5497974"/>
            <a:ext cx="3073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 smtClean="0">
                <a:latin typeface="Gotham Medium" pitchFamily="50" charset="0"/>
                <a:cs typeface="Gotham Medium" pitchFamily="50" charset="0"/>
              </a:rPr>
              <a:t>Chatbot</a:t>
            </a:r>
            <a:r>
              <a:rPr lang="en-US" sz="1100" b="1" dirty="0" smtClean="0"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100" b="1" dirty="0" err="1" smtClean="0">
                <a:latin typeface="Gotham Medium" pitchFamily="50" charset="0"/>
                <a:cs typeface="Gotham Medium" pitchFamily="50" charset="0"/>
              </a:rPr>
              <a:t>Zavira</a:t>
            </a:r>
            <a:endParaRPr lang="en-US" sz="1100" b="1" dirty="0" smtClean="0">
              <a:latin typeface="Gotham Medium" pitchFamily="50" charset="0"/>
              <a:cs typeface="Gotham Medium" pitchFamily="50" charset="0"/>
            </a:endParaRPr>
          </a:p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otham Medium" pitchFamily="50" charset="0"/>
                <a:cs typeface="Gotham Medium" pitchFamily="50" charset="0"/>
              </a:rPr>
              <a:t>(Zakat Virtual Assistant)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  <a:latin typeface="Gotham Medium" pitchFamily="50" charset="0"/>
                <a:cs typeface="Gotham Medium" pitchFamily="50" charset="0"/>
              </a:rPr>
            </a:br>
            <a:r>
              <a:rPr lang="en-US" sz="1100" b="1" dirty="0" smtClean="0">
                <a:latin typeface="Gotham Medium" pitchFamily="50" charset="0"/>
                <a:cs typeface="Gotham Medium" pitchFamily="50" charset="0"/>
              </a:rPr>
              <a:t>       @</a:t>
            </a:r>
            <a:r>
              <a:rPr lang="en-US" sz="1100" b="1" dirty="0" err="1" smtClean="0">
                <a:latin typeface="Gotham Medium" pitchFamily="50" charset="0"/>
                <a:cs typeface="Gotham Medium" pitchFamily="50" charset="0"/>
              </a:rPr>
              <a:t>baznasindonesia</a:t>
            </a:r>
            <a:endParaRPr lang="en-US" sz="1100" b="1" dirty="0">
              <a:latin typeface="Gotham Medium" pitchFamily="50" charset="0"/>
              <a:cs typeface="Gotham Medium" pitchFamily="50" charset="0"/>
            </a:endParaRPr>
          </a:p>
        </p:txBody>
      </p:sp>
      <p:pic>
        <p:nvPicPr>
          <p:cNvPr id="34" name="Picture 4" descr="Line Logo transparent PNG - Stick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737" y="5938183"/>
            <a:ext cx="226198" cy="2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8113461" y="5567223"/>
            <a:ext cx="3027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err="1" smtClean="0">
                <a:latin typeface="Gotham Medium" pitchFamily="50" charset="0"/>
                <a:cs typeface="Gotham Medium" pitchFamily="50" charset="0"/>
              </a:rPr>
              <a:t>Lenna</a:t>
            </a:r>
            <a:endParaRPr lang="en-US" sz="1200" b="1" dirty="0" smtClean="0">
              <a:latin typeface="Gotham Medium" pitchFamily="50" charset="0"/>
              <a:cs typeface="Gotham Medium" pitchFamily="50" charset="0"/>
            </a:endParaRPr>
          </a:p>
          <a:p>
            <a:pPr algn="ctr"/>
            <a:r>
              <a:rPr lang="en-US" sz="1200" b="1" dirty="0" smtClean="0">
                <a:latin typeface="Gotham Medium" pitchFamily="50" charset="0"/>
                <a:cs typeface="Gotham Medium" pitchFamily="50" charset="0"/>
              </a:rPr>
              <a:t>(Voice-command zakat assistant)</a:t>
            </a:r>
            <a:endParaRPr lang="en-US" sz="1200" b="1" dirty="0"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10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17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8922" y="453390"/>
            <a:ext cx="6058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Penghargaan</a:t>
            </a:r>
            <a:r>
              <a:rPr lang="en-US" sz="40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BAZNAS</a:t>
            </a:r>
            <a:endParaRPr lang="en-US" sz="40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3"/>
          <a:stretch/>
        </p:blipFill>
        <p:spPr>
          <a:xfrm>
            <a:off x="8857034" y="1752201"/>
            <a:ext cx="2842560" cy="192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BAZNAS Wins Two GIFA Award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6" y="1753241"/>
            <a:ext cx="2564814" cy="1923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BAZNAS Raih Global Good Governance Award | SUARAKARYA.ID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5"/>
          <a:stretch/>
        </p:blipFill>
        <p:spPr bwMode="auto">
          <a:xfrm>
            <a:off x="6265466" y="1752202"/>
            <a:ext cx="2422102" cy="192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2" name="Picture 6" descr="BAZNAS Dapat Anugerah Syariah Republika Kategori Filantropi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2" y="1752202"/>
            <a:ext cx="2932798" cy="19246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2" name="TextBox 11"/>
          <p:cNvSpPr txBox="1"/>
          <p:nvPr/>
        </p:nvSpPr>
        <p:spPr>
          <a:xfrm>
            <a:off x="513389" y="4181150"/>
            <a:ext cx="259737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Lembaga</a:t>
            </a:r>
            <a:r>
              <a:rPr lang="en-US" b="1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Filantropi</a:t>
            </a:r>
            <a:endParaRPr lang="en-US" b="1" dirty="0" smtClean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  <a:p>
            <a:pPr algn="ctr"/>
            <a:r>
              <a:rPr lang="en-US" b="1" dirty="0" err="1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Ter-Favorit</a:t>
            </a:r>
            <a:endParaRPr lang="en-US" b="1" dirty="0" smtClean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Anugerah</a:t>
            </a:r>
            <a:r>
              <a:rPr lang="en-US" sz="16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Syariah</a:t>
            </a:r>
            <a:endParaRPr lang="en-US" sz="1600" dirty="0" smtClean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Republika</a:t>
            </a:r>
            <a:r>
              <a:rPr lang="en-US" sz="16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2018</a:t>
            </a:r>
            <a:endParaRPr lang="en-US" sz="16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73535" y="4181150"/>
            <a:ext cx="3047565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Best Zakat Distribution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&amp; Humanitarian Award</a:t>
            </a:r>
          </a:p>
          <a:p>
            <a:pPr algn="ctr"/>
            <a:endParaRPr lang="en-US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Global Islamic Finance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Awards 2019</a:t>
            </a:r>
            <a:endParaRPr lang="en-US" sz="16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80568" y="4181149"/>
            <a:ext cx="22340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3G SDGs Championship</a:t>
            </a:r>
          </a:p>
          <a:p>
            <a:pPr algn="ctr"/>
            <a:endParaRPr lang="en-US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Global Good Governance (3G) Awards 2019</a:t>
            </a:r>
            <a:endParaRPr lang="en-US" sz="16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83434" y="4181149"/>
            <a:ext cx="223404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Fundraising Digital </a:t>
            </a:r>
            <a:r>
              <a:rPr lang="en-US" b="1" dirty="0" err="1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Terbaik</a:t>
            </a:r>
            <a:endParaRPr lang="en-US" b="1" dirty="0" smtClean="0">
              <a:solidFill>
                <a:srgbClr val="FFC236"/>
              </a:solidFill>
              <a:latin typeface="Gotham Black" pitchFamily="50" charset="0"/>
              <a:cs typeface="Gotham Black" pitchFamily="50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Indonesia Fundraising Awards 2020</a:t>
            </a:r>
            <a:endParaRPr lang="en-US" sz="16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67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2790" b="7873"/>
          <a:stretch/>
        </p:blipFill>
        <p:spPr>
          <a:xfrm>
            <a:off x="0" y="0"/>
            <a:ext cx="12192000" cy="655089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166" y="1236372"/>
            <a:ext cx="2590791" cy="20837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69"/>
          <a:stretch/>
        </p:blipFill>
        <p:spPr>
          <a:xfrm>
            <a:off x="8227995" y="3749965"/>
            <a:ext cx="3964006" cy="2769550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>
            <a:off x="6909334" y="4168316"/>
            <a:ext cx="2637322" cy="2351199"/>
          </a:xfrm>
          <a:prstGeom prst="triangle">
            <a:avLst/>
          </a:prstGeom>
          <a:solidFill>
            <a:srgbClr val="4F8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09"/>
          <a:stretch/>
        </p:blipFill>
        <p:spPr>
          <a:xfrm>
            <a:off x="7586883" y="5010"/>
            <a:ext cx="4614353" cy="3827427"/>
          </a:xfrm>
          <a:prstGeom prst="rect">
            <a:avLst/>
          </a:prstGeom>
        </p:spPr>
      </p:pic>
      <p:sp>
        <p:nvSpPr>
          <p:cNvPr id="14" name="Isosceles Triangle 13"/>
          <p:cNvSpPr/>
          <p:nvPr/>
        </p:nvSpPr>
        <p:spPr>
          <a:xfrm rot="10800000">
            <a:off x="5823282" y="0"/>
            <a:ext cx="4809426" cy="4177365"/>
          </a:xfrm>
          <a:prstGeom prst="triangle">
            <a:avLst/>
          </a:prstGeom>
          <a:solidFill>
            <a:srgbClr val="FEC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6949440" y="2956560"/>
            <a:ext cx="1107439" cy="934720"/>
          </a:xfrm>
          <a:prstGeom prst="triangle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822449" y="3858678"/>
            <a:ext cx="29835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Dokumentasi</a:t>
            </a:r>
            <a:r>
              <a:rPr lang="en-US" sz="2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 BAZNAS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2020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TERIMA KASIH</a:t>
            </a:r>
            <a:endParaRPr lang="en-US" sz="20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6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2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194002" y="2691384"/>
            <a:ext cx="7803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Indonesia </a:t>
            </a:r>
            <a:r>
              <a:rPr lang="en-US" sz="4800" dirty="0" err="1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dan</a:t>
            </a:r>
            <a:r>
              <a:rPr lang="en-US" sz="48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 </a:t>
            </a:r>
            <a:r>
              <a:rPr lang="en-US" sz="4800" dirty="0" err="1" smtClean="0">
                <a:solidFill>
                  <a:srgbClr val="FECC09"/>
                </a:solidFill>
                <a:latin typeface="Gotham Black" pitchFamily="50" charset="0"/>
                <a:cs typeface="Gotham Black" pitchFamily="50" charset="0"/>
              </a:rPr>
              <a:t>Filantropi</a:t>
            </a:r>
            <a:endParaRPr lang="en-US" sz="4800" dirty="0">
              <a:solidFill>
                <a:srgbClr val="FECC09"/>
              </a:solidFill>
              <a:latin typeface="Gotham Black" pitchFamily="50" charset="0"/>
              <a:cs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356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31100" t="33200" r="31888" b="13600"/>
          <a:stretch/>
        </p:blipFill>
        <p:spPr>
          <a:xfrm>
            <a:off x="2660073" y="1309777"/>
            <a:ext cx="7130473" cy="47480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3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6975" y="443597"/>
            <a:ext cx="7750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Indonesia </a:t>
            </a:r>
            <a:r>
              <a:rPr lang="en-US" sz="2800" dirty="0" err="1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dalam</a:t>
            </a:r>
            <a:r>
              <a:rPr lang="en-US" sz="28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 </a:t>
            </a:r>
            <a:r>
              <a:rPr lang="en-US" sz="28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World Giving Index </a:t>
            </a:r>
            <a:r>
              <a:rPr lang="en-US" sz="28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2018</a:t>
            </a:r>
            <a:endParaRPr lang="en-US" sz="28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33964" y="2198255"/>
            <a:ext cx="2909454" cy="267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47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11661" y="2691384"/>
            <a:ext cx="5968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Zakat di </a:t>
            </a:r>
            <a:r>
              <a:rPr lang="en-US" sz="4800" dirty="0" smtClean="0">
                <a:solidFill>
                  <a:srgbClr val="FECC09"/>
                </a:solidFill>
                <a:latin typeface="Gotham Black" pitchFamily="50" charset="0"/>
                <a:cs typeface="Gotham Black" pitchFamily="50" charset="0"/>
              </a:rPr>
              <a:t>Indonesia</a:t>
            </a:r>
            <a:endParaRPr lang="en-US" sz="4800" dirty="0">
              <a:solidFill>
                <a:srgbClr val="FECC09"/>
              </a:solidFill>
              <a:latin typeface="Gotham Black" pitchFamily="50" charset="0"/>
              <a:cs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609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5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7038" y="945873"/>
            <a:ext cx="6408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Potensi</a:t>
            </a:r>
            <a:r>
              <a:rPr lang="en-US" sz="36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Zakat di Indonesia</a:t>
            </a:r>
            <a:endParaRPr lang="en-US" sz="36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graphicFrame>
        <p:nvGraphicFramePr>
          <p:cNvPr id="1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16190"/>
              </p:ext>
            </p:extLst>
          </p:nvPr>
        </p:nvGraphicFramePr>
        <p:xfrm>
          <a:off x="821690" y="1970223"/>
          <a:ext cx="10515600" cy="28955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087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69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5299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NO</a:t>
                      </a:r>
                      <a:endParaRPr lang="en-US" sz="2000" dirty="0">
                        <a:solidFill>
                          <a:schemeClr val="bg1"/>
                        </a:solidFill>
                        <a:latin typeface="Gotham Medium" pitchFamily="50" charset="0"/>
                        <a:cs typeface="Gotham Medium" pitchFamily="50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OBJEK ZAKAT</a:t>
                      </a:r>
                      <a:endParaRPr lang="en-US" sz="2000" dirty="0">
                        <a:solidFill>
                          <a:schemeClr val="bg1"/>
                        </a:solidFill>
                        <a:latin typeface="Gotham Medium" pitchFamily="50" charset="0"/>
                        <a:cs typeface="Gotham Medium" pitchFamily="50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POTENSI</a:t>
                      </a:r>
                      <a:endParaRPr lang="en-US" sz="2000" dirty="0">
                        <a:solidFill>
                          <a:schemeClr val="bg1"/>
                        </a:solidFill>
                        <a:latin typeface="Gotham Medium" pitchFamily="50" charset="0"/>
                        <a:cs typeface="Gotham Medium" pitchFamily="50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ZAKAT BUMN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RP. 6,71 TRILIUN</a:t>
                      </a:r>
                      <a:r>
                        <a:rPr lang="en-US" sz="2000" baseline="0" dirty="0">
                          <a:latin typeface="Gotham Medium" pitchFamily="50" charset="0"/>
                          <a:cs typeface="Gotham Medium" pitchFamily="50" charset="0"/>
                        </a:rPr>
                        <a:t> </a:t>
                      </a:r>
                      <a:endParaRPr lang="en-US" sz="2000" dirty="0">
                        <a:latin typeface="Gotham Medium" pitchFamily="50" charset="0"/>
                        <a:cs typeface="Gotham Medium" pitchFamily="50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ZAKAT PENGHASILAN/PROFESI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RP. 139,07 TRILIUN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ZAKAT PERTANIAN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RP. 19,79 TRILIUN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4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ZAKAT PETERNAKAN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RP. 9,51 TRILIUN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5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ZAKAT DEPOSITO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otham Medium" pitchFamily="50" charset="0"/>
                          <a:cs typeface="Gotham Medium" pitchFamily="50" charset="0"/>
                        </a:rPr>
                        <a:t>RP.</a:t>
                      </a:r>
                      <a:r>
                        <a:rPr lang="en-US" sz="2000" baseline="0" dirty="0">
                          <a:latin typeface="Gotham Medium" pitchFamily="50" charset="0"/>
                          <a:cs typeface="Gotham Medium" pitchFamily="50" charset="0"/>
                        </a:rPr>
                        <a:t> 58,76 TRILIUN</a:t>
                      </a:r>
                      <a:endParaRPr lang="en-US" sz="2000" dirty="0">
                        <a:latin typeface="Gotham Medium" pitchFamily="50" charset="0"/>
                        <a:cs typeface="Gotham Medium" pitchFamily="50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79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Gotham Medium" pitchFamily="50" charset="0"/>
                          <a:cs typeface="Gotham Medium" pitchFamily="50" charset="0"/>
                        </a:rPr>
                        <a:t>TOTAL</a:t>
                      </a:r>
                    </a:p>
                  </a:txBody>
                  <a:tcPr marT="45714" marB="45714" anchor="ctr"/>
                </a:tc>
                <a:tc hMerge="1">
                  <a:txBody>
                    <a:bodyPr/>
                    <a:lstStyle/>
                    <a:p>
                      <a:endParaRPr lang="en-US" sz="2000" dirty="0">
                        <a:latin typeface="Gotham Medium" pitchFamily="50" charset="0"/>
                        <a:cs typeface="Gotham Medium" pitchFamily="50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otham Medium" pitchFamily="50" charset="0"/>
                          <a:cs typeface="Gotham Medium" pitchFamily="50" charset="0"/>
                        </a:rPr>
                        <a:t>RP. 233,84 TRILIUN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821690" y="5089869"/>
            <a:ext cx="35952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id-ID" sz="14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SUMBER: PUSKAS BAZNAS (2019)</a:t>
            </a:r>
            <a:endParaRPr lang="en-ID" altLang="id-ID" sz="1400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6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6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4023" y="353000"/>
            <a:ext cx="82274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Realisasi</a:t>
            </a:r>
            <a:r>
              <a:rPr lang="en-US" sz="32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Pengumpulan</a:t>
            </a:r>
            <a:r>
              <a:rPr lang="en-US" sz="32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 Zakat Nasional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2015-2019</a:t>
            </a:r>
            <a:endParaRPr lang="en-US" sz="32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256" y="6060317"/>
            <a:ext cx="410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SUMBER: PUSKAS BAZNAS (2020)</a:t>
            </a:r>
          </a:p>
        </p:txBody>
      </p:sp>
      <p:graphicFrame>
        <p:nvGraphicFramePr>
          <p:cNvPr id="2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174371"/>
              </p:ext>
            </p:extLst>
          </p:nvPr>
        </p:nvGraphicFramePr>
        <p:xfrm>
          <a:off x="674256" y="1783218"/>
          <a:ext cx="7102608" cy="4146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207147" y="2322760"/>
            <a:ext cx="3554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REALISASI PENGUMPULAN ZAKAT:</a:t>
            </a:r>
          </a:p>
          <a:p>
            <a:endParaRPr lang="en-US" b="1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DALAM KURUN WAKTU LIMA TAHUN REALISASI PENGUMPULAN ZAKAT MENINGKAT SECARA SIGNIFIKAN YAITU </a:t>
            </a:r>
            <a:endParaRPr lang="en-US" dirty="0" smtClean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  <a:p>
            <a:r>
              <a:rPr lang="en-US" b="1" dirty="0" smtClean="0">
                <a:solidFill>
                  <a:srgbClr val="FECC09"/>
                </a:solidFill>
                <a:latin typeface="Gotham Medium" pitchFamily="50" charset="0"/>
                <a:cs typeface="Gotham Medium" pitchFamily="50" charset="0"/>
              </a:rPr>
              <a:t>RP</a:t>
            </a:r>
            <a:r>
              <a:rPr lang="en-US" b="1" dirty="0">
                <a:solidFill>
                  <a:srgbClr val="FECC09"/>
                </a:solidFill>
                <a:latin typeface="Gotham Medium" pitchFamily="50" charset="0"/>
                <a:cs typeface="Gotham Medium" pitchFamily="50" charset="0"/>
              </a:rPr>
              <a:t>. 6,5 TRILIUN </a:t>
            </a:r>
            <a:r>
              <a:rPr lang="en-US" b="1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RUPIAH </a:t>
            </a:r>
            <a:r>
              <a:rPr lang="en-US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ATAU</a:t>
            </a:r>
            <a:r>
              <a:rPr lang="en-US" b="1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TUMBUH </a:t>
            </a:r>
            <a:r>
              <a:rPr lang="en-US" b="1" dirty="0">
                <a:solidFill>
                  <a:srgbClr val="FECC09"/>
                </a:solidFill>
                <a:latin typeface="Gotham Medium" pitchFamily="50" charset="0"/>
                <a:cs typeface="Gotham Medium" pitchFamily="50" charset="0"/>
              </a:rPr>
              <a:t>178.27%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6616" y="5974647"/>
            <a:ext cx="24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*</a:t>
            </a:r>
            <a:r>
              <a:rPr lang="en-US" sz="1200" i="1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dalam</a:t>
            </a:r>
            <a:r>
              <a:rPr lang="en-US" sz="1200" i="1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satuan</a:t>
            </a:r>
            <a:r>
              <a:rPr lang="en-US" sz="1200" i="1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milyar</a:t>
            </a:r>
            <a:r>
              <a:rPr lang="en-US" sz="1200" i="1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rupiah</a:t>
            </a:r>
            <a:endParaRPr lang="en-US" sz="1200" i="1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8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Graphic spid="22" grpId="0">
        <p:bldAsOne/>
      </p:bldGraphic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7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43162" y="530732"/>
            <a:ext cx="7639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Proyeksi</a:t>
            </a:r>
            <a:r>
              <a:rPr lang="en-US" sz="32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Zakat Nasional 2020-2025</a:t>
            </a:r>
            <a:endParaRPr lang="en-US" sz="32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4256" y="6060317"/>
            <a:ext cx="410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SUMBER: PUSKAS BAZNAS (2020)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6616" y="5974647"/>
            <a:ext cx="241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*</a:t>
            </a:r>
            <a:r>
              <a:rPr lang="en-US" sz="1200" i="1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dalam</a:t>
            </a:r>
            <a:r>
              <a:rPr lang="en-US" sz="1200" i="1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satuan</a:t>
            </a:r>
            <a:r>
              <a:rPr lang="en-US" sz="1200" i="1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</a:t>
            </a:r>
            <a:r>
              <a:rPr lang="en-US" sz="1200" i="1" dirty="0" err="1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milyar</a:t>
            </a:r>
            <a:r>
              <a:rPr lang="en-US" sz="1200" i="1" dirty="0" smtClean="0">
                <a:solidFill>
                  <a:schemeClr val="bg1"/>
                </a:solidFill>
                <a:latin typeface="Gotham Medium" pitchFamily="50" charset="0"/>
                <a:cs typeface="Gotham Medium" pitchFamily="50" charset="0"/>
              </a:rPr>
              <a:t> rupiah</a:t>
            </a:r>
            <a:endParaRPr lang="en-US" sz="1200" i="1" dirty="0">
              <a:solidFill>
                <a:schemeClr val="bg1"/>
              </a:solidFill>
              <a:latin typeface="Gotham Medium" pitchFamily="50" charset="0"/>
              <a:cs typeface="Gotham Medium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71468" y="1941254"/>
            <a:ext cx="3230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ASUMSI SKENARIO: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REGULASI SAAT INI: PERTUMBUHAN PENGUMPULAN KONSISTEN DI ATAS 20% (GARIS BIRU)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REGULASI PERPRES ZAKAT ASN: PERTUMBUHAN 20%  DITAMBAH POTENSI ZAKAT ASN RP. 14 T/TAHUN (GARIS ORANGE)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290018"/>
              </p:ext>
            </p:extLst>
          </p:nvPr>
        </p:nvGraphicFramePr>
        <p:xfrm>
          <a:off x="609600" y="1468582"/>
          <a:ext cx="7972146" cy="432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89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9" grpId="0"/>
      <p:bldGraphic spid="2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8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32851" y="2691384"/>
            <a:ext cx="7126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Zakat Digital </a:t>
            </a:r>
            <a:r>
              <a:rPr lang="en-US" sz="4800" dirty="0" smtClean="0">
                <a:solidFill>
                  <a:srgbClr val="FECC09"/>
                </a:solidFill>
                <a:latin typeface="Gotham Black" pitchFamily="50" charset="0"/>
                <a:cs typeface="Gotham Black" pitchFamily="50" charset="0"/>
              </a:rPr>
              <a:t>BAZNAS</a:t>
            </a:r>
            <a:endParaRPr lang="en-US" sz="4800" dirty="0">
              <a:solidFill>
                <a:srgbClr val="FECC09"/>
              </a:solidFill>
              <a:latin typeface="Gotham Black" pitchFamily="50" charset="0"/>
              <a:cs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35963"/>
          </a:xfrm>
          <a:prstGeom prst="rect">
            <a:avLst/>
          </a:prstGeom>
          <a:solidFill>
            <a:srgbClr val="015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0" y="6520873"/>
            <a:ext cx="12192000" cy="356659"/>
            <a:chOff x="0" y="6520873"/>
            <a:chExt cx="12192000" cy="356659"/>
          </a:xfrm>
        </p:grpSpPr>
        <p:sp>
          <p:nvSpPr>
            <p:cNvPr id="5" name="Rectangle 4"/>
            <p:cNvSpPr/>
            <p:nvPr/>
          </p:nvSpPr>
          <p:spPr>
            <a:xfrm>
              <a:off x="0" y="6520873"/>
              <a:ext cx="12192000" cy="337127"/>
            </a:xfrm>
            <a:prstGeom prst="rect">
              <a:avLst/>
            </a:prstGeom>
            <a:solidFill>
              <a:srgbClr val="FFC2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67" t="94883" r="64950" b="70"/>
            <a:stretch/>
          </p:blipFill>
          <p:spPr>
            <a:xfrm>
              <a:off x="821690" y="6523665"/>
              <a:ext cx="1980777" cy="346175"/>
            </a:xfrm>
            <a:prstGeom prst="rect">
              <a:avLst/>
            </a:prstGeom>
          </p:spPr>
        </p:pic>
        <p:sp>
          <p:nvSpPr>
            <p:cNvPr id="6" name="Right Triangle 5"/>
            <p:cNvSpPr/>
            <p:nvPr/>
          </p:nvSpPr>
          <p:spPr>
            <a:xfrm>
              <a:off x="0" y="6520873"/>
              <a:ext cx="286327" cy="337127"/>
            </a:xfrm>
            <a:prstGeom prst="rtTriangle">
              <a:avLst/>
            </a:prstGeom>
            <a:solidFill>
              <a:srgbClr val="2157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19" t="95152" r="1759" b="370"/>
            <a:stretch/>
          </p:blipFill>
          <p:spPr>
            <a:xfrm>
              <a:off x="11012631" y="6550890"/>
              <a:ext cx="893042" cy="307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94" t="94883" r="40719" b="70"/>
            <a:stretch/>
          </p:blipFill>
          <p:spPr>
            <a:xfrm>
              <a:off x="4635500" y="6531357"/>
              <a:ext cx="1782233" cy="3461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17" t="94883" r="16925" b="70"/>
            <a:stretch/>
          </p:blipFill>
          <p:spPr>
            <a:xfrm>
              <a:off x="8771468" y="6531356"/>
              <a:ext cx="1711614" cy="346175"/>
            </a:xfrm>
            <a:prstGeom prst="rect">
              <a:avLst/>
            </a:prstGeom>
          </p:spPr>
        </p:pic>
      </p:grpSp>
      <p:sp>
        <p:nvSpPr>
          <p:cNvPr id="1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84432" y="6502755"/>
            <a:ext cx="432048" cy="333208"/>
          </a:xfrm>
        </p:spPr>
        <p:txBody>
          <a:bodyPr/>
          <a:lstStyle/>
          <a:p>
            <a:fld id="{E86AC3CB-76E5-4DC0-B68F-9A719CA43994}" type="slidenum">
              <a:rPr lang="id-ID" smtClean="0">
                <a:solidFill>
                  <a:prstClr val="black"/>
                </a:solidFill>
              </a:rPr>
              <a:pPr/>
              <a:t>9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2" y="307507"/>
            <a:ext cx="1100073" cy="7954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8000" y="379161"/>
            <a:ext cx="9978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C236"/>
                </a:solidFill>
                <a:latin typeface="Gotham Black" pitchFamily="50" charset="0"/>
                <a:cs typeface="Gotham Black" pitchFamily="50" charset="0"/>
              </a:rPr>
              <a:t>Multi-Platform </a:t>
            </a:r>
            <a:r>
              <a:rPr lang="en-US" sz="32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Zakat &amp; </a:t>
            </a:r>
            <a:r>
              <a:rPr lang="en-US" sz="3200" dirty="0" err="1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Kurban</a:t>
            </a:r>
            <a:r>
              <a:rPr lang="en-US" sz="3200" dirty="0" smtClean="0">
                <a:solidFill>
                  <a:schemeClr val="bg1"/>
                </a:solidFill>
                <a:latin typeface="Gotham Black" pitchFamily="50" charset="0"/>
                <a:cs typeface="Gotham Black" pitchFamily="50" charset="0"/>
              </a:rPr>
              <a:t> Digital BAZNAS</a:t>
            </a:r>
            <a:endParaRPr lang="en-US" sz="3200" dirty="0">
              <a:solidFill>
                <a:schemeClr val="bg1"/>
              </a:solidFill>
              <a:latin typeface="Gotham Black" pitchFamily="50" charset="0"/>
              <a:cs typeface="Gotham Black" pitchFamily="50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66" y="1265382"/>
            <a:ext cx="4816741" cy="48167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889" y="1265382"/>
            <a:ext cx="4816742" cy="48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05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368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Gill Sans MT</vt:lpstr>
      <vt:lpstr>Gotham Black</vt:lpstr>
      <vt:lpstr>Gotham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DIGITAL 02</dc:creator>
  <cp:lastModifiedBy>Windows User</cp:lastModifiedBy>
  <cp:revision>28</cp:revision>
  <dcterms:created xsi:type="dcterms:W3CDTF">2020-08-23T08:14:47Z</dcterms:created>
  <dcterms:modified xsi:type="dcterms:W3CDTF">2020-08-24T18:08:13Z</dcterms:modified>
</cp:coreProperties>
</file>