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7"/>
  </p:notesMasterIdLst>
  <p:handoutMasterIdLst>
    <p:handoutMasterId r:id="rId28"/>
  </p:handoutMasterIdLst>
  <p:sldIdLst>
    <p:sldId id="261" r:id="rId6"/>
    <p:sldId id="289" r:id="rId7"/>
    <p:sldId id="371" r:id="rId8"/>
    <p:sldId id="436" r:id="rId9"/>
    <p:sldId id="441" r:id="rId10"/>
    <p:sldId id="442" r:id="rId11"/>
    <p:sldId id="443" r:id="rId12"/>
    <p:sldId id="444" r:id="rId13"/>
    <p:sldId id="445" r:id="rId14"/>
    <p:sldId id="454" r:id="rId15"/>
    <p:sldId id="437" r:id="rId16"/>
    <p:sldId id="446" r:id="rId17"/>
    <p:sldId id="447" r:id="rId18"/>
    <p:sldId id="448" r:id="rId19"/>
    <p:sldId id="449" r:id="rId20"/>
    <p:sldId id="438" r:id="rId21"/>
    <p:sldId id="450" r:id="rId22"/>
    <p:sldId id="451" r:id="rId23"/>
    <p:sldId id="452" r:id="rId24"/>
    <p:sldId id="439" r:id="rId25"/>
    <p:sldId id="453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F6AA99-29A2-48C5-9C6C-7B6DF5986F77}" v="2" dt="2021-09-27T17:13:39.033"/>
  </p1510:revLst>
</p1510:revInfo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7" autoAdjust="0"/>
    <p:restoredTop sz="94536" autoAdjust="0"/>
  </p:normalViewPr>
  <p:slideViewPr>
    <p:cSldViewPr snapToGrid="0">
      <p:cViewPr varScale="1">
        <p:scale>
          <a:sx n="113" d="100"/>
          <a:sy n="113" d="100"/>
        </p:scale>
        <p:origin x="1836" y="84"/>
      </p:cViewPr>
      <p:guideLst/>
    </p:cSldViewPr>
  </p:slideViewPr>
  <p:outlineViewPr>
    <p:cViewPr>
      <p:scale>
        <a:sx n="33" d="100"/>
        <a:sy n="33" d="100"/>
      </p:scale>
      <p:origin x="0" y="-561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64" d="100"/>
          <a:sy n="64" d="100"/>
        </p:scale>
        <p:origin x="3426" y="2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ta, Felix (US - Georgia)" userId="ba291635-391b-4f74-89d6-a55b7d37d457" providerId="ADAL" clId="{F8F6AA99-29A2-48C5-9C6C-7B6DF5986F77}"/>
    <pc:docChg chg="modSld">
      <pc:chgData name="Reta, Felix (US - Georgia)" userId="ba291635-391b-4f74-89d6-a55b7d37d457" providerId="ADAL" clId="{F8F6AA99-29A2-48C5-9C6C-7B6DF5986F77}" dt="2021-10-04T12:30:38.311" v="24" actId="20577"/>
      <pc:docMkLst>
        <pc:docMk/>
      </pc:docMkLst>
      <pc:sldChg chg="modSp mod">
        <pc:chgData name="Reta, Felix (US - Georgia)" userId="ba291635-391b-4f74-89d6-a55b7d37d457" providerId="ADAL" clId="{F8F6AA99-29A2-48C5-9C6C-7B6DF5986F77}" dt="2021-10-04T12:30:38.311" v="24" actId="20577"/>
        <pc:sldMkLst>
          <pc:docMk/>
          <pc:sldMk cId="625330821" sldId="441"/>
        </pc:sldMkLst>
        <pc:spChg chg="mod">
          <ac:chgData name="Reta, Felix (US - Georgia)" userId="ba291635-391b-4f74-89d6-a55b7d37d457" providerId="ADAL" clId="{F8F6AA99-29A2-48C5-9C6C-7B6DF5986F77}" dt="2021-10-04T12:30:38.311" v="24" actId="20577"/>
          <ac:spMkLst>
            <pc:docMk/>
            <pc:sldMk cId="625330821" sldId="441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2306C-D2E5-47A5-AB68-75A0DAF996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44540E6-E553-461D-A298-82AD5F39AF8A}">
      <dgm:prSet phldrT="[Text]" custT="1"/>
      <dgm:spPr/>
      <dgm:t>
        <a:bodyPr/>
        <a:lstStyle/>
        <a:p>
          <a:r>
            <a:rPr lang="en-US" sz="1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Project Team Member</a:t>
          </a:r>
        </a:p>
      </dgm:t>
    </dgm:pt>
    <dgm:pt modelId="{C59A6F7B-3E0E-415A-8ABE-1F536DB988A3}" type="parTrans" cxnId="{D80EE347-3D72-4174-B2DB-1ADA6CA34BC0}">
      <dgm:prSet/>
      <dgm:spPr/>
      <dgm:t>
        <a:bodyPr/>
        <a:lstStyle/>
        <a:p>
          <a:endParaRPr lang="en-US" sz="100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75A9CF1-A1C7-4ACA-A3F2-3EA402B6A3DA}" type="sibTrans" cxnId="{D80EE347-3D72-4174-B2DB-1ADA6CA34BC0}">
      <dgm:prSet custT="1"/>
      <dgm:spPr/>
      <dgm:t>
        <a:bodyPr/>
        <a:lstStyle/>
        <a:p>
          <a:endParaRPr lang="en-US" sz="10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0D1C9F4-780B-44BA-A34E-3AD3BD09A54B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sz="11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Project Manager</a:t>
          </a:r>
        </a:p>
      </dgm:t>
    </dgm:pt>
    <dgm:pt modelId="{AFA7A171-FB0D-4787-B42D-DE270A85D513}" type="parTrans" cxnId="{2B84372F-E9B3-4A88-AE28-DB6E9D343621}">
      <dgm:prSet/>
      <dgm:spPr/>
      <dgm:t>
        <a:bodyPr/>
        <a:lstStyle/>
        <a:p>
          <a:endParaRPr lang="en-US" sz="100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69177CF-54C0-492F-BFB0-6FA61CC67653}" type="sibTrans" cxnId="{2B84372F-E9B3-4A88-AE28-DB6E9D343621}">
      <dgm:prSet custT="1"/>
      <dgm:spPr/>
      <dgm:t>
        <a:bodyPr/>
        <a:lstStyle/>
        <a:p>
          <a:endParaRPr lang="en-US" sz="10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9C296CF-7D9D-42D4-9992-FA9A0F3DF0FD}">
      <dgm:prSet phldrT="[Text]" custT="1"/>
      <dgm:spPr/>
      <dgm:t>
        <a:bodyPr/>
        <a:lstStyle/>
        <a:p>
          <a:r>
            <a:rPr lang="en-US" sz="11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Project Sponsor</a:t>
          </a:r>
        </a:p>
      </dgm:t>
    </dgm:pt>
    <dgm:pt modelId="{59DF39F9-9BD4-4C84-95BB-8CB46CFC7EBC}" type="parTrans" cxnId="{F8E9F376-C98C-4252-90C9-137C3E981E23}">
      <dgm:prSet/>
      <dgm:spPr/>
      <dgm:t>
        <a:bodyPr/>
        <a:lstStyle/>
        <a:p>
          <a:endParaRPr lang="en-US" sz="100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BB89DB6-5661-41BD-95A9-5233862A6223}" type="sibTrans" cxnId="{F8E9F376-C98C-4252-90C9-137C3E981E23}">
      <dgm:prSet custT="1"/>
      <dgm:spPr/>
      <dgm:t>
        <a:bodyPr/>
        <a:lstStyle/>
        <a:p>
          <a:endParaRPr lang="en-US" sz="10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DC2ED2BB-A4F1-4D20-8930-7AAAD9C4FAA1}">
      <dgm:prSet custT="1"/>
      <dgm:spPr/>
      <dgm:t>
        <a:bodyPr/>
        <a:lstStyle/>
        <a:p>
          <a:r>
            <a:rPr lang="en-US" sz="1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Executive Sponsor</a:t>
          </a:r>
        </a:p>
      </dgm:t>
    </dgm:pt>
    <dgm:pt modelId="{C2BE3374-4267-4F47-8796-48956E12F20B}" type="parTrans" cxnId="{2AE991D8-60CB-4986-AF32-AA3AD490A557}">
      <dgm:prSet/>
      <dgm:spPr/>
      <dgm:t>
        <a:bodyPr/>
        <a:lstStyle/>
        <a:p>
          <a:endParaRPr lang="en-US" sz="100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81ACEE5-02BD-419C-AB7A-5F37E5A9553C}" type="sibTrans" cxnId="{2AE991D8-60CB-4986-AF32-AA3AD490A557}">
      <dgm:prSet/>
      <dgm:spPr/>
      <dgm:t>
        <a:bodyPr/>
        <a:lstStyle/>
        <a:p>
          <a:endParaRPr lang="en-US" sz="100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A330B33-6E64-454E-B494-5A988C37D615}">
      <dgm:prSet phldrT="[Text]" custT="1"/>
      <dgm:spPr/>
      <dgm:t>
        <a:bodyPr/>
        <a:lstStyle/>
        <a:p>
          <a:r>
            <a:rPr lang="en-US" sz="1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BU / SME/ Relationship Manager</a:t>
          </a:r>
        </a:p>
      </dgm:t>
    </dgm:pt>
    <dgm:pt modelId="{5B1554B1-9860-475E-AB48-1480F587EBBF}" type="parTrans" cxnId="{84AE6985-3A03-4DC4-8081-BD58031A07B3}">
      <dgm:prSet/>
      <dgm:spPr/>
      <dgm:t>
        <a:bodyPr/>
        <a:lstStyle/>
        <a:p>
          <a:endParaRPr lang="en-US"/>
        </a:p>
      </dgm:t>
    </dgm:pt>
    <dgm:pt modelId="{DB00E2CD-4C6D-4DDC-A738-0886EC6ED880}" type="sibTrans" cxnId="{84AE6985-3A03-4DC4-8081-BD58031A07B3}">
      <dgm:prSet/>
      <dgm:spPr/>
      <dgm:t>
        <a:bodyPr/>
        <a:lstStyle/>
        <a:p>
          <a:endParaRPr lang="en-US" dirty="0"/>
        </a:p>
      </dgm:t>
    </dgm:pt>
    <dgm:pt modelId="{9623C23F-6D4D-4932-9614-2D3F150CFB79}" type="pres">
      <dgm:prSet presAssocID="{BE02306C-D2E5-47A5-AB68-75A0DAF99670}" presName="Name0" presStyleCnt="0">
        <dgm:presLayoutVars>
          <dgm:dir/>
          <dgm:resizeHandles val="exact"/>
        </dgm:presLayoutVars>
      </dgm:prSet>
      <dgm:spPr/>
    </dgm:pt>
    <dgm:pt modelId="{0FA5122C-BA18-4DFD-9427-E9A6FEBA8F83}" type="pres">
      <dgm:prSet presAssocID="{C44540E6-E553-461D-A298-82AD5F39AF8A}" presName="node" presStyleLbl="node1" presStyleIdx="0" presStyleCnt="5">
        <dgm:presLayoutVars>
          <dgm:bulletEnabled val="1"/>
        </dgm:presLayoutVars>
      </dgm:prSet>
      <dgm:spPr/>
    </dgm:pt>
    <dgm:pt modelId="{69BC75D5-5C62-47F3-BC82-27CC9640FBA6}" type="pres">
      <dgm:prSet presAssocID="{475A9CF1-A1C7-4ACA-A3F2-3EA402B6A3DA}" presName="sibTrans" presStyleLbl="sibTrans2D1" presStyleIdx="0" presStyleCnt="4"/>
      <dgm:spPr/>
    </dgm:pt>
    <dgm:pt modelId="{12BE16A4-2B3C-4450-B7D0-8CA67CD81EF1}" type="pres">
      <dgm:prSet presAssocID="{475A9CF1-A1C7-4ACA-A3F2-3EA402B6A3DA}" presName="connectorText" presStyleLbl="sibTrans2D1" presStyleIdx="0" presStyleCnt="4"/>
      <dgm:spPr/>
    </dgm:pt>
    <dgm:pt modelId="{A630ACFE-E4BB-48D0-B2C9-7CD9FFC1F870}" type="pres">
      <dgm:prSet presAssocID="{20D1C9F4-780B-44BA-A34E-3AD3BD09A54B}" presName="node" presStyleLbl="node1" presStyleIdx="1" presStyleCnt="5">
        <dgm:presLayoutVars>
          <dgm:bulletEnabled val="1"/>
        </dgm:presLayoutVars>
      </dgm:prSet>
      <dgm:spPr/>
    </dgm:pt>
    <dgm:pt modelId="{C0DB1E42-5B93-43D7-B1D5-FEB4978131C8}" type="pres">
      <dgm:prSet presAssocID="{E69177CF-54C0-492F-BFB0-6FA61CC67653}" presName="sibTrans" presStyleLbl="sibTrans2D1" presStyleIdx="1" presStyleCnt="4"/>
      <dgm:spPr/>
    </dgm:pt>
    <dgm:pt modelId="{1288BD3E-E59F-4898-BA86-F11422B09F86}" type="pres">
      <dgm:prSet presAssocID="{E69177CF-54C0-492F-BFB0-6FA61CC67653}" presName="connectorText" presStyleLbl="sibTrans2D1" presStyleIdx="1" presStyleCnt="4"/>
      <dgm:spPr/>
    </dgm:pt>
    <dgm:pt modelId="{753978A4-74C5-4A04-BD11-C782E3D2FFC0}" type="pres">
      <dgm:prSet presAssocID="{CA330B33-6E64-454E-B494-5A988C37D615}" presName="node" presStyleLbl="node1" presStyleIdx="2" presStyleCnt="5">
        <dgm:presLayoutVars>
          <dgm:bulletEnabled val="1"/>
        </dgm:presLayoutVars>
      </dgm:prSet>
      <dgm:spPr/>
    </dgm:pt>
    <dgm:pt modelId="{E8071D96-E4C4-4EF7-AA59-56D04288360E}" type="pres">
      <dgm:prSet presAssocID="{DB00E2CD-4C6D-4DDC-A738-0886EC6ED880}" presName="sibTrans" presStyleLbl="sibTrans2D1" presStyleIdx="2" presStyleCnt="4"/>
      <dgm:spPr/>
    </dgm:pt>
    <dgm:pt modelId="{F375EA45-AEFE-49FE-967B-660B54CB9360}" type="pres">
      <dgm:prSet presAssocID="{DB00E2CD-4C6D-4DDC-A738-0886EC6ED880}" presName="connectorText" presStyleLbl="sibTrans2D1" presStyleIdx="2" presStyleCnt="4"/>
      <dgm:spPr/>
    </dgm:pt>
    <dgm:pt modelId="{530FD11A-DB46-4F45-8A31-1F7B353D5125}" type="pres">
      <dgm:prSet presAssocID="{B9C296CF-7D9D-42D4-9992-FA9A0F3DF0FD}" presName="node" presStyleLbl="node1" presStyleIdx="3" presStyleCnt="5">
        <dgm:presLayoutVars>
          <dgm:bulletEnabled val="1"/>
        </dgm:presLayoutVars>
      </dgm:prSet>
      <dgm:spPr/>
    </dgm:pt>
    <dgm:pt modelId="{C93A216A-9066-4901-8DC5-74DE4FA62356}" type="pres">
      <dgm:prSet presAssocID="{FBB89DB6-5661-41BD-95A9-5233862A6223}" presName="sibTrans" presStyleLbl="sibTrans2D1" presStyleIdx="3" presStyleCnt="4"/>
      <dgm:spPr/>
    </dgm:pt>
    <dgm:pt modelId="{8010C923-5753-48B1-A9A1-1C7B5766520F}" type="pres">
      <dgm:prSet presAssocID="{FBB89DB6-5661-41BD-95A9-5233862A6223}" presName="connectorText" presStyleLbl="sibTrans2D1" presStyleIdx="3" presStyleCnt="4"/>
      <dgm:spPr/>
    </dgm:pt>
    <dgm:pt modelId="{907D93AD-E501-41A9-9290-86AC215FEC9A}" type="pres">
      <dgm:prSet presAssocID="{DC2ED2BB-A4F1-4D20-8930-7AAAD9C4FAA1}" presName="node" presStyleLbl="node1" presStyleIdx="4" presStyleCnt="5">
        <dgm:presLayoutVars>
          <dgm:bulletEnabled val="1"/>
        </dgm:presLayoutVars>
      </dgm:prSet>
      <dgm:spPr/>
    </dgm:pt>
  </dgm:ptLst>
  <dgm:cxnLst>
    <dgm:cxn modelId="{751CAE0A-4B24-4093-B9F7-EE0989D0C18E}" type="presOf" srcId="{FBB89DB6-5661-41BD-95A9-5233862A6223}" destId="{8010C923-5753-48B1-A9A1-1C7B5766520F}" srcOrd="1" destOrd="0" presId="urn:microsoft.com/office/officeart/2005/8/layout/process1"/>
    <dgm:cxn modelId="{2B84372F-E9B3-4A88-AE28-DB6E9D343621}" srcId="{BE02306C-D2E5-47A5-AB68-75A0DAF99670}" destId="{20D1C9F4-780B-44BA-A34E-3AD3BD09A54B}" srcOrd="1" destOrd="0" parTransId="{AFA7A171-FB0D-4787-B42D-DE270A85D513}" sibTransId="{E69177CF-54C0-492F-BFB0-6FA61CC67653}"/>
    <dgm:cxn modelId="{831F0C5F-25F6-45A0-BAD5-681566B1E47C}" type="presOf" srcId="{475A9CF1-A1C7-4ACA-A3F2-3EA402B6A3DA}" destId="{12BE16A4-2B3C-4450-B7D0-8CA67CD81EF1}" srcOrd="1" destOrd="0" presId="urn:microsoft.com/office/officeart/2005/8/layout/process1"/>
    <dgm:cxn modelId="{D80EE347-3D72-4174-B2DB-1ADA6CA34BC0}" srcId="{BE02306C-D2E5-47A5-AB68-75A0DAF99670}" destId="{C44540E6-E553-461D-A298-82AD5F39AF8A}" srcOrd="0" destOrd="0" parTransId="{C59A6F7B-3E0E-415A-8ABE-1F536DB988A3}" sibTransId="{475A9CF1-A1C7-4ACA-A3F2-3EA402B6A3DA}"/>
    <dgm:cxn modelId="{F8E9F376-C98C-4252-90C9-137C3E981E23}" srcId="{BE02306C-D2E5-47A5-AB68-75A0DAF99670}" destId="{B9C296CF-7D9D-42D4-9992-FA9A0F3DF0FD}" srcOrd="3" destOrd="0" parTransId="{59DF39F9-9BD4-4C84-95BB-8CB46CFC7EBC}" sibTransId="{FBB89DB6-5661-41BD-95A9-5233862A6223}"/>
    <dgm:cxn modelId="{B1BE5E58-2A67-4C24-B572-647403A61410}" type="presOf" srcId="{475A9CF1-A1C7-4ACA-A3F2-3EA402B6A3DA}" destId="{69BC75D5-5C62-47F3-BC82-27CC9640FBA6}" srcOrd="0" destOrd="0" presId="urn:microsoft.com/office/officeart/2005/8/layout/process1"/>
    <dgm:cxn modelId="{018EB481-8586-4C7E-BECD-F6098DD17240}" type="presOf" srcId="{BE02306C-D2E5-47A5-AB68-75A0DAF99670}" destId="{9623C23F-6D4D-4932-9614-2D3F150CFB79}" srcOrd="0" destOrd="0" presId="urn:microsoft.com/office/officeart/2005/8/layout/process1"/>
    <dgm:cxn modelId="{15A31784-0782-4278-AF02-CA5B58C9C3FD}" type="presOf" srcId="{FBB89DB6-5661-41BD-95A9-5233862A6223}" destId="{C93A216A-9066-4901-8DC5-74DE4FA62356}" srcOrd="0" destOrd="0" presId="urn:microsoft.com/office/officeart/2005/8/layout/process1"/>
    <dgm:cxn modelId="{84AE6985-3A03-4DC4-8081-BD58031A07B3}" srcId="{BE02306C-D2E5-47A5-AB68-75A0DAF99670}" destId="{CA330B33-6E64-454E-B494-5A988C37D615}" srcOrd="2" destOrd="0" parTransId="{5B1554B1-9860-475E-AB48-1480F587EBBF}" sibTransId="{DB00E2CD-4C6D-4DDC-A738-0886EC6ED880}"/>
    <dgm:cxn modelId="{69030B9A-0440-427D-B499-8BA6C035EC80}" type="presOf" srcId="{E69177CF-54C0-492F-BFB0-6FA61CC67653}" destId="{C0DB1E42-5B93-43D7-B1D5-FEB4978131C8}" srcOrd="0" destOrd="0" presId="urn:microsoft.com/office/officeart/2005/8/layout/process1"/>
    <dgm:cxn modelId="{2EE78EAF-3882-4936-BCC3-63CAED59F6CE}" type="presOf" srcId="{E69177CF-54C0-492F-BFB0-6FA61CC67653}" destId="{1288BD3E-E59F-4898-BA86-F11422B09F86}" srcOrd="1" destOrd="0" presId="urn:microsoft.com/office/officeart/2005/8/layout/process1"/>
    <dgm:cxn modelId="{102847BE-3E6F-4596-AEF2-F741A972889D}" type="presOf" srcId="{CA330B33-6E64-454E-B494-5A988C37D615}" destId="{753978A4-74C5-4A04-BD11-C782E3D2FFC0}" srcOrd="0" destOrd="0" presId="urn:microsoft.com/office/officeart/2005/8/layout/process1"/>
    <dgm:cxn modelId="{E07608C2-CB32-4A31-8BA6-42A7C5D67D6C}" type="presOf" srcId="{DB00E2CD-4C6D-4DDC-A738-0886EC6ED880}" destId="{F375EA45-AEFE-49FE-967B-660B54CB9360}" srcOrd="1" destOrd="0" presId="urn:microsoft.com/office/officeart/2005/8/layout/process1"/>
    <dgm:cxn modelId="{D15B60C3-E01D-4FC7-8D68-8208FCBE4269}" type="presOf" srcId="{DC2ED2BB-A4F1-4D20-8930-7AAAD9C4FAA1}" destId="{907D93AD-E501-41A9-9290-86AC215FEC9A}" srcOrd="0" destOrd="0" presId="urn:microsoft.com/office/officeart/2005/8/layout/process1"/>
    <dgm:cxn modelId="{4B7E95C4-28D3-4F04-9C32-7E19D70D710B}" type="presOf" srcId="{DB00E2CD-4C6D-4DDC-A738-0886EC6ED880}" destId="{E8071D96-E4C4-4EF7-AA59-56D04288360E}" srcOrd="0" destOrd="0" presId="urn:microsoft.com/office/officeart/2005/8/layout/process1"/>
    <dgm:cxn modelId="{2267F1C8-6C6B-441E-9673-1210E3174897}" type="presOf" srcId="{C44540E6-E553-461D-A298-82AD5F39AF8A}" destId="{0FA5122C-BA18-4DFD-9427-E9A6FEBA8F83}" srcOrd="0" destOrd="0" presId="urn:microsoft.com/office/officeart/2005/8/layout/process1"/>
    <dgm:cxn modelId="{2AE991D8-60CB-4986-AF32-AA3AD490A557}" srcId="{BE02306C-D2E5-47A5-AB68-75A0DAF99670}" destId="{DC2ED2BB-A4F1-4D20-8930-7AAAD9C4FAA1}" srcOrd="4" destOrd="0" parTransId="{C2BE3374-4267-4F47-8796-48956E12F20B}" sibTransId="{381ACEE5-02BD-419C-AB7A-5F37E5A9553C}"/>
    <dgm:cxn modelId="{9C382EE5-F714-434A-AB5E-EABE60D6E9BA}" type="presOf" srcId="{B9C296CF-7D9D-42D4-9992-FA9A0F3DF0FD}" destId="{530FD11A-DB46-4F45-8A31-1F7B353D5125}" srcOrd="0" destOrd="0" presId="urn:microsoft.com/office/officeart/2005/8/layout/process1"/>
    <dgm:cxn modelId="{F68D40E9-D3A4-4474-8261-74EE65C94A15}" type="presOf" srcId="{20D1C9F4-780B-44BA-A34E-3AD3BD09A54B}" destId="{A630ACFE-E4BB-48D0-B2C9-7CD9FFC1F870}" srcOrd="0" destOrd="0" presId="urn:microsoft.com/office/officeart/2005/8/layout/process1"/>
    <dgm:cxn modelId="{92101BC5-EDB7-426C-B58B-24AB3D76CD62}" type="presParOf" srcId="{9623C23F-6D4D-4932-9614-2D3F150CFB79}" destId="{0FA5122C-BA18-4DFD-9427-E9A6FEBA8F83}" srcOrd="0" destOrd="0" presId="urn:microsoft.com/office/officeart/2005/8/layout/process1"/>
    <dgm:cxn modelId="{D53C851C-1D31-445B-A232-37A3F53C659E}" type="presParOf" srcId="{9623C23F-6D4D-4932-9614-2D3F150CFB79}" destId="{69BC75D5-5C62-47F3-BC82-27CC9640FBA6}" srcOrd="1" destOrd="0" presId="urn:microsoft.com/office/officeart/2005/8/layout/process1"/>
    <dgm:cxn modelId="{7D1ACF9F-7779-4D4C-850A-6F20D60F6B36}" type="presParOf" srcId="{69BC75D5-5C62-47F3-BC82-27CC9640FBA6}" destId="{12BE16A4-2B3C-4450-B7D0-8CA67CD81EF1}" srcOrd="0" destOrd="0" presId="urn:microsoft.com/office/officeart/2005/8/layout/process1"/>
    <dgm:cxn modelId="{3AFBA358-5510-44C7-B7C3-05BE85E58868}" type="presParOf" srcId="{9623C23F-6D4D-4932-9614-2D3F150CFB79}" destId="{A630ACFE-E4BB-48D0-B2C9-7CD9FFC1F870}" srcOrd="2" destOrd="0" presId="urn:microsoft.com/office/officeart/2005/8/layout/process1"/>
    <dgm:cxn modelId="{61ED7C14-B2BC-45ED-8DEC-CDAF26767763}" type="presParOf" srcId="{9623C23F-6D4D-4932-9614-2D3F150CFB79}" destId="{C0DB1E42-5B93-43D7-B1D5-FEB4978131C8}" srcOrd="3" destOrd="0" presId="urn:microsoft.com/office/officeart/2005/8/layout/process1"/>
    <dgm:cxn modelId="{98ACAB9D-C4D0-4F24-B7B9-7AF0671B51FB}" type="presParOf" srcId="{C0DB1E42-5B93-43D7-B1D5-FEB4978131C8}" destId="{1288BD3E-E59F-4898-BA86-F11422B09F86}" srcOrd="0" destOrd="0" presId="urn:microsoft.com/office/officeart/2005/8/layout/process1"/>
    <dgm:cxn modelId="{F9E2E3B1-8173-48D4-B2BA-DAC230A28EE6}" type="presParOf" srcId="{9623C23F-6D4D-4932-9614-2D3F150CFB79}" destId="{753978A4-74C5-4A04-BD11-C782E3D2FFC0}" srcOrd="4" destOrd="0" presId="urn:microsoft.com/office/officeart/2005/8/layout/process1"/>
    <dgm:cxn modelId="{B309DA3A-B848-44A0-A530-B898C8D078D5}" type="presParOf" srcId="{9623C23F-6D4D-4932-9614-2D3F150CFB79}" destId="{E8071D96-E4C4-4EF7-AA59-56D04288360E}" srcOrd="5" destOrd="0" presId="urn:microsoft.com/office/officeart/2005/8/layout/process1"/>
    <dgm:cxn modelId="{1ABDDC85-CDF6-4A77-8EC4-D9DB5C73BA32}" type="presParOf" srcId="{E8071D96-E4C4-4EF7-AA59-56D04288360E}" destId="{F375EA45-AEFE-49FE-967B-660B54CB9360}" srcOrd="0" destOrd="0" presId="urn:microsoft.com/office/officeart/2005/8/layout/process1"/>
    <dgm:cxn modelId="{4B3AE94C-9BB9-433E-8464-7C8F071F7152}" type="presParOf" srcId="{9623C23F-6D4D-4932-9614-2D3F150CFB79}" destId="{530FD11A-DB46-4F45-8A31-1F7B353D5125}" srcOrd="6" destOrd="0" presId="urn:microsoft.com/office/officeart/2005/8/layout/process1"/>
    <dgm:cxn modelId="{825DB152-B2FF-49E4-8FB3-DD5D81A336AE}" type="presParOf" srcId="{9623C23F-6D4D-4932-9614-2D3F150CFB79}" destId="{C93A216A-9066-4901-8DC5-74DE4FA62356}" srcOrd="7" destOrd="0" presId="urn:microsoft.com/office/officeart/2005/8/layout/process1"/>
    <dgm:cxn modelId="{F0EBB8E9-B118-47E0-8E73-B30CFAA67415}" type="presParOf" srcId="{C93A216A-9066-4901-8DC5-74DE4FA62356}" destId="{8010C923-5753-48B1-A9A1-1C7B5766520F}" srcOrd="0" destOrd="0" presId="urn:microsoft.com/office/officeart/2005/8/layout/process1"/>
    <dgm:cxn modelId="{8D4CD5AA-F008-4357-932E-9F4C936A1F8C}" type="presParOf" srcId="{9623C23F-6D4D-4932-9614-2D3F150CFB79}" destId="{907D93AD-E501-41A9-9290-86AC215FEC9A}" srcOrd="8" destOrd="0" presId="urn:microsoft.com/office/officeart/2005/8/layout/process1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F9DDE6-C036-4519-A6D4-92349B4A5A0D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D91D6D-41B8-4BA6-9390-8861A9ADC640}">
      <dgm:prSet phldrT="[Text]"/>
      <dgm:spPr>
        <a:xfrm>
          <a:off x="2256946" y="1087392"/>
          <a:ext cx="2708942" cy="2708942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Managed Knowledge Areas</a:t>
          </a:r>
        </a:p>
      </dgm:t>
    </dgm:pt>
    <dgm:pt modelId="{46B7BA3A-2A7B-4228-9F56-BE9702B2847C}" type="parTrans" cxnId="{EF238AF0-FD05-449C-A2E8-F237FA2A2AAB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CB275EE9-E667-4643-AB9B-0350E67F4F06}" type="sibTrans" cxnId="{EF238AF0-FD05-449C-A2E8-F237FA2A2AAB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B3972398-A44C-4695-B43C-85ED5C160BC9}">
      <dgm:prSet phldrT="[Text]"/>
      <dgm:spPr>
        <a:xfrm>
          <a:off x="2934182" y="483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Integration</a:t>
          </a:r>
        </a:p>
      </dgm:t>
    </dgm:pt>
    <dgm:pt modelId="{05FF4E0B-A000-4BE6-82DE-E4B82307905C}" type="parTrans" cxnId="{B53F1324-8BD1-4479-B74D-E471D0213419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AADDDA15-F1E8-4D7E-85DA-EEE3CF5BCC49}" type="sibTrans" cxnId="{B53F1324-8BD1-4479-B74D-E471D0213419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3F562072-FBC7-4C6B-9C41-5904792A695B}">
      <dgm:prSet phldrT="[Text]"/>
      <dgm:spPr>
        <a:xfrm>
          <a:off x="4611983" y="1219477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Time</a:t>
          </a:r>
        </a:p>
      </dgm:t>
    </dgm:pt>
    <dgm:pt modelId="{8C0FB5F6-F0E1-46B1-9FAC-F35300176091}" type="parTrans" cxnId="{AF4B1C36-6FB2-410C-91BF-71ED5E5BBB3A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584DEC63-C966-445E-B063-D1D2C999D620}" type="sibTrans" cxnId="{AF4B1C36-6FB2-410C-91BF-71ED5E5BBB3A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668A3088-CB74-4254-B602-6650A4EDF76D}">
      <dgm:prSet phldrT="[Text]"/>
      <dgm:spPr>
        <a:xfrm>
          <a:off x="4611983" y="2309778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Cost</a:t>
          </a:r>
        </a:p>
      </dgm:t>
    </dgm:pt>
    <dgm:pt modelId="{3ED880E6-4994-4999-B6C9-899D2531C132}" type="parTrans" cxnId="{63F73615-3E18-472E-9A81-72D592917DF9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98C84D33-B914-457A-9DA6-989066DE681C}" type="sibTrans" cxnId="{63F73615-3E18-472E-9A81-72D592917DF9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824EE122-15FA-4F73-8A23-ED94833DC960}">
      <dgm:prSet phldrT="[Text]"/>
      <dgm:spPr>
        <a:xfrm>
          <a:off x="3971120" y="3191850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Quality</a:t>
          </a:r>
        </a:p>
      </dgm:t>
    </dgm:pt>
    <dgm:pt modelId="{125450F2-F1FD-4511-A0D8-E2D6E914CD85}" type="parTrans" cxnId="{9BED6704-C573-4ED6-93AC-AB026350E19F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D345DCDE-CB63-425C-A0CD-7849A8992B6F}" type="sibTrans" cxnId="{9BED6704-C573-4ED6-93AC-AB026350E19F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C447A8A5-7D2E-40F8-9E52-94883C082B0C}">
      <dgm:prSet/>
      <dgm:spPr>
        <a:xfrm>
          <a:off x="3971120" y="337405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Scope</a:t>
          </a:r>
        </a:p>
      </dgm:t>
    </dgm:pt>
    <dgm:pt modelId="{CEC38C1A-065D-46AA-A258-DB2A0B626FD1}" type="parTrans" cxnId="{27A9C119-B89B-4A6E-B6FB-8ABBB11BDCFB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C75A743A-D8A3-42AF-BE10-5CFD1647F33A}" type="sibTrans" cxnId="{27A9C119-B89B-4A6E-B6FB-8ABBB11BDCFB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FFF364FB-E6D0-4818-89F4-6FB593D86408}">
      <dgm:prSet/>
      <dgm:spPr>
        <a:xfrm>
          <a:off x="2934182" y="3528772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Human Resources</a:t>
          </a:r>
        </a:p>
      </dgm:t>
    </dgm:pt>
    <dgm:pt modelId="{B4CB5EB9-908E-4F2C-958A-D3F981525257}" type="parTrans" cxnId="{BEDE3FE0-10C3-46D4-B04D-3B88C8D864D9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0B2C2B0E-13B8-4696-86D0-42DA49FC7104}" type="sibTrans" cxnId="{BEDE3FE0-10C3-46D4-B04D-3B88C8D864D9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F7F6B904-4CC9-4F5C-A139-080D763F4D6A}">
      <dgm:prSet/>
      <dgm:spPr>
        <a:xfrm>
          <a:off x="1897244" y="3191850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Communications</a:t>
          </a:r>
        </a:p>
      </dgm:t>
    </dgm:pt>
    <dgm:pt modelId="{0AC0C7F4-2BE6-41E4-BBDF-4583FF97DBE1}" type="parTrans" cxnId="{7A16C900-EACE-4AE4-A6D1-AD334D97FBB2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310CE4A3-FFA7-447B-A366-E14557678E75}" type="sibTrans" cxnId="{7A16C900-EACE-4AE4-A6D1-AD334D97FBB2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7F3A2517-D2F7-4D71-B136-863D8FE1D6FA}">
      <dgm:prSet/>
      <dgm:spPr>
        <a:xfrm>
          <a:off x="1256381" y="2309778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Risk</a:t>
          </a:r>
        </a:p>
      </dgm:t>
    </dgm:pt>
    <dgm:pt modelId="{CA5DB7DA-9C6F-41C8-8F5A-B18210E4F9F1}" type="parTrans" cxnId="{2ED01F8C-BB92-4532-944B-6797F70ECC8B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EB27D68E-0125-474F-8F3B-658F2DE4178C}" type="sibTrans" cxnId="{2ED01F8C-BB92-4532-944B-6797F70ECC8B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8D32422E-8D7E-4F7C-BB1D-BF54B0D13A75}">
      <dgm:prSet/>
      <dgm:spPr>
        <a:xfrm>
          <a:off x="1256381" y="1219477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Procurement</a:t>
          </a:r>
        </a:p>
      </dgm:t>
    </dgm:pt>
    <dgm:pt modelId="{0B6D9880-7091-4E86-9CB9-FBDC18D2A67F}" type="parTrans" cxnId="{E855101E-1E65-4CEE-BC44-7CF13D5ABE4B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BD13F56C-3007-4524-BAF8-DDAB88342D72}" type="sibTrans" cxnId="{E855101E-1E65-4CEE-BC44-7CF13D5ABE4B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0DC3927E-372C-4662-B74B-F693946FA692}">
      <dgm:prSet/>
      <dgm:spPr>
        <a:xfrm>
          <a:off x="1897244" y="337405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Stakeholder</a:t>
          </a:r>
        </a:p>
      </dgm:t>
    </dgm:pt>
    <dgm:pt modelId="{6ADD12A6-26C3-4DA9-BA43-F076F5B6F1BD}" type="parTrans" cxnId="{84979909-0C82-45B3-BADB-6ABC95660D30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386ED7CC-ED6C-4D61-BB97-E54756F26E24}" type="sibTrans" cxnId="{84979909-0C82-45B3-BADB-6ABC95660D30}">
      <dgm:prSet/>
      <dgm:spPr/>
      <dgm:t>
        <a:bodyPr/>
        <a:lstStyle/>
        <a:p>
          <a:endParaRPr lang="en-US" b="1">
            <a:solidFill>
              <a:schemeClr val="bg2"/>
            </a:solidFill>
            <a:latin typeface="Univers LT 45 Light" panose="02000403030000020003" pitchFamily="2" charset="0"/>
          </a:endParaRPr>
        </a:p>
      </dgm:t>
    </dgm:pt>
    <dgm:pt modelId="{31B4BD39-3AB7-4C67-AF64-5EAF6745283D}" type="pres">
      <dgm:prSet presAssocID="{C5F9DDE6-C036-4519-A6D4-92349B4A5A0D}" presName="composite" presStyleCnt="0">
        <dgm:presLayoutVars>
          <dgm:chMax val="1"/>
          <dgm:dir/>
          <dgm:resizeHandles val="exact"/>
        </dgm:presLayoutVars>
      </dgm:prSet>
      <dgm:spPr/>
    </dgm:pt>
    <dgm:pt modelId="{D93E9BD6-51C1-492E-A40A-42C436FAAA0D}" type="pres">
      <dgm:prSet presAssocID="{C5F9DDE6-C036-4519-A6D4-92349B4A5A0D}" presName="radial" presStyleCnt="0">
        <dgm:presLayoutVars>
          <dgm:animLvl val="ctr"/>
        </dgm:presLayoutVars>
      </dgm:prSet>
      <dgm:spPr>
        <a:scene3d>
          <a:camera prst="orthographicFront"/>
          <a:lightRig rig="threePt" dir="t"/>
        </a:scene3d>
        <a:sp3d>
          <a:bevelT/>
        </a:sp3d>
      </dgm:spPr>
    </dgm:pt>
    <dgm:pt modelId="{DB6606F5-FC3D-46BE-80F4-8E9510159E5F}" type="pres">
      <dgm:prSet presAssocID="{72D91D6D-41B8-4BA6-9390-8861A9ADC640}" presName="centerShape" presStyleLbl="vennNode1" presStyleIdx="0" presStyleCnt="11"/>
      <dgm:spPr/>
    </dgm:pt>
    <dgm:pt modelId="{A3E69889-531C-4DC3-9B4E-DB5C161F26B5}" type="pres">
      <dgm:prSet presAssocID="{B3972398-A44C-4695-B43C-85ED5C160BC9}" presName="node" presStyleLbl="vennNode1" presStyleIdx="1" presStyleCnt="11">
        <dgm:presLayoutVars>
          <dgm:bulletEnabled val="1"/>
        </dgm:presLayoutVars>
      </dgm:prSet>
      <dgm:spPr/>
    </dgm:pt>
    <dgm:pt modelId="{D6BAA7AE-4FCA-45C6-85D3-41A7C3CA6260}" type="pres">
      <dgm:prSet presAssocID="{C447A8A5-7D2E-40F8-9E52-94883C082B0C}" presName="node" presStyleLbl="vennNode1" presStyleIdx="2" presStyleCnt="11">
        <dgm:presLayoutVars>
          <dgm:bulletEnabled val="1"/>
        </dgm:presLayoutVars>
      </dgm:prSet>
      <dgm:spPr/>
    </dgm:pt>
    <dgm:pt modelId="{9681C992-3F46-4D40-8814-96C28635702B}" type="pres">
      <dgm:prSet presAssocID="{3F562072-FBC7-4C6B-9C41-5904792A695B}" presName="node" presStyleLbl="vennNode1" presStyleIdx="3" presStyleCnt="11">
        <dgm:presLayoutVars>
          <dgm:bulletEnabled val="1"/>
        </dgm:presLayoutVars>
      </dgm:prSet>
      <dgm:spPr/>
    </dgm:pt>
    <dgm:pt modelId="{B8C488A8-44F7-4032-9EF8-95F1F3F9DC07}" type="pres">
      <dgm:prSet presAssocID="{668A3088-CB74-4254-B602-6650A4EDF76D}" presName="node" presStyleLbl="vennNode1" presStyleIdx="4" presStyleCnt="11">
        <dgm:presLayoutVars>
          <dgm:bulletEnabled val="1"/>
        </dgm:presLayoutVars>
      </dgm:prSet>
      <dgm:spPr/>
    </dgm:pt>
    <dgm:pt modelId="{B2A5C29D-1560-4135-9E21-9FAF48164C10}" type="pres">
      <dgm:prSet presAssocID="{824EE122-15FA-4F73-8A23-ED94833DC960}" presName="node" presStyleLbl="vennNode1" presStyleIdx="5" presStyleCnt="11">
        <dgm:presLayoutVars>
          <dgm:bulletEnabled val="1"/>
        </dgm:presLayoutVars>
      </dgm:prSet>
      <dgm:spPr/>
    </dgm:pt>
    <dgm:pt modelId="{BE0A7D99-35EC-4259-9150-A202DAD812AF}" type="pres">
      <dgm:prSet presAssocID="{FFF364FB-E6D0-4818-89F4-6FB593D86408}" presName="node" presStyleLbl="vennNode1" presStyleIdx="6" presStyleCnt="11">
        <dgm:presLayoutVars>
          <dgm:bulletEnabled val="1"/>
        </dgm:presLayoutVars>
      </dgm:prSet>
      <dgm:spPr/>
    </dgm:pt>
    <dgm:pt modelId="{2F54C077-85F0-4EC9-AA9A-E3DE0EA2839B}" type="pres">
      <dgm:prSet presAssocID="{F7F6B904-4CC9-4F5C-A139-080D763F4D6A}" presName="node" presStyleLbl="vennNode1" presStyleIdx="7" presStyleCnt="11">
        <dgm:presLayoutVars>
          <dgm:bulletEnabled val="1"/>
        </dgm:presLayoutVars>
      </dgm:prSet>
      <dgm:spPr/>
    </dgm:pt>
    <dgm:pt modelId="{155E98D0-E38F-4E48-9A58-C571173B1E27}" type="pres">
      <dgm:prSet presAssocID="{7F3A2517-D2F7-4D71-B136-863D8FE1D6FA}" presName="node" presStyleLbl="vennNode1" presStyleIdx="8" presStyleCnt="11">
        <dgm:presLayoutVars>
          <dgm:bulletEnabled val="1"/>
        </dgm:presLayoutVars>
      </dgm:prSet>
      <dgm:spPr/>
    </dgm:pt>
    <dgm:pt modelId="{36AAFE41-C990-4C65-BEBD-EF30C5E5A7AB}" type="pres">
      <dgm:prSet presAssocID="{8D32422E-8D7E-4F7C-BB1D-BF54B0D13A75}" presName="node" presStyleLbl="vennNode1" presStyleIdx="9" presStyleCnt="11">
        <dgm:presLayoutVars>
          <dgm:bulletEnabled val="1"/>
        </dgm:presLayoutVars>
      </dgm:prSet>
      <dgm:spPr/>
    </dgm:pt>
    <dgm:pt modelId="{0F86209A-01BC-4883-85E0-EC41FF63F4AF}" type="pres">
      <dgm:prSet presAssocID="{0DC3927E-372C-4662-B74B-F693946FA692}" presName="node" presStyleLbl="vennNode1" presStyleIdx="10" presStyleCnt="11">
        <dgm:presLayoutVars>
          <dgm:bulletEnabled val="1"/>
        </dgm:presLayoutVars>
      </dgm:prSet>
      <dgm:spPr/>
    </dgm:pt>
  </dgm:ptLst>
  <dgm:cxnLst>
    <dgm:cxn modelId="{7A16C900-EACE-4AE4-A6D1-AD334D97FBB2}" srcId="{72D91D6D-41B8-4BA6-9390-8861A9ADC640}" destId="{F7F6B904-4CC9-4F5C-A139-080D763F4D6A}" srcOrd="6" destOrd="0" parTransId="{0AC0C7F4-2BE6-41E4-BBDF-4583FF97DBE1}" sibTransId="{310CE4A3-FFA7-447B-A366-E14557678E75}"/>
    <dgm:cxn modelId="{9BED6704-C573-4ED6-93AC-AB026350E19F}" srcId="{72D91D6D-41B8-4BA6-9390-8861A9ADC640}" destId="{824EE122-15FA-4F73-8A23-ED94833DC960}" srcOrd="4" destOrd="0" parTransId="{125450F2-F1FD-4511-A0D8-E2D6E914CD85}" sibTransId="{D345DCDE-CB63-425C-A0CD-7849A8992B6F}"/>
    <dgm:cxn modelId="{84979909-0C82-45B3-BADB-6ABC95660D30}" srcId="{72D91D6D-41B8-4BA6-9390-8861A9ADC640}" destId="{0DC3927E-372C-4662-B74B-F693946FA692}" srcOrd="9" destOrd="0" parTransId="{6ADD12A6-26C3-4DA9-BA43-F076F5B6F1BD}" sibTransId="{386ED7CC-ED6C-4D61-BB97-E54756F26E24}"/>
    <dgm:cxn modelId="{63F73615-3E18-472E-9A81-72D592917DF9}" srcId="{72D91D6D-41B8-4BA6-9390-8861A9ADC640}" destId="{668A3088-CB74-4254-B602-6650A4EDF76D}" srcOrd="3" destOrd="0" parTransId="{3ED880E6-4994-4999-B6C9-899D2531C132}" sibTransId="{98C84D33-B914-457A-9DA6-989066DE681C}"/>
    <dgm:cxn modelId="{27A9C119-B89B-4A6E-B6FB-8ABBB11BDCFB}" srcId="{72D91D6D-41B8-4BA6-9390-8861A9ADC640}" destId="{C447A8A5-7D2E-40F8-9E52-94883C082B0C}" srcOrd="1" destOrd="0" parTransId="{CEC38C1A-065D-46AA-A258-DB2A0B626FD1}" sibTransId="{C75A743A-D8A3-42AF-BE10-5CFD1647F33A}"/>
    <dgm:cxn modelId="{E855101E-1E65-4CEE-BC44-7CF13D5ABE4B}" srcId="{72D91D6D-41B8-4BA6-9390-8861A9ADC640}" destId="{8D32422E-8D7E-4F7C-BB1D-BF54B0D13A75}" srcOrd="8" destOrd="0" parTransId="{0B6D9880-7091-4E86-9CB9-FBDC18D2A67F}" sibTransId="{BD13F56C-3007-4524-BAF8-DDAB88342D72}"/>
    <dgm:cxn modelId="{B53F1324-8BD1-4479-B74D-E471D0213419}" srcId="{72D91D6D-41B8-4BA6-9390-8861A9ADC640}" destId="{B3972398-A44C-4695-B43C-85ED5C160BC9}" srcOrd="0" destOrd="0" parTransId="{05FF4E0B-A000-4BE6-82DE-E4B82307905C}" sibTransId="{AADDDA15-F1E8-4D7E-85DA-EEE3CF5BCC49}"/>
    <dgm:cxn modelId="{E600D424-27A7-4654-9793-17D9743A82EF}" type="presOf" srcId="{3F562072-FBC7-4C6B-9C41-5904792A695B}" destId="{9681C992-3F46-4D40-8814-96C28635702B}" srcOrd="0" destOrd="0" presId="urn:microsoft.com/office/officeart/2005/8/layout/radial3"/>
    <dgm:cxn modelId="{AF4B1C36-6FB2-410C-91BF-71ED5E5BBB3A}" srcId="{72D91D6D-41B8-4BA6-9390-8861A9ADC640}" destId="{3F562072-FBC7-4C6B-9C41-5904792A695B}" srcOrd="2" destOrd="0" parTransId="{8C0FB5F6-F0E1-46B1-9FAC-F35300176091}" sibTransId="{584DEC63-C966-445E-B063-D1D2C999D620}"/>
    <dgm:cxn modelId="{9B60BD6F-9D5F-49E5-B5D6-1D718CBEE53C}" type="presOf" srcId="{FFF364FB-E6D0-4818-89F4-6FB593D86408}" destId="{BE0A7D99-35EC-4259-9150-A202DAD812AF}" srcOrd="0" destOrd="0" presId="urn:microsoft.com/office/officeart/2005/8/layout/radial3"/>
    <dgm:cxn modelId="{A5A14C52-A2B3-4DD0-9A31-E6E7C853964F}" type="presOf" srcId="{668A3088-CB74-4254-B602-6650A4EDF76D}" destId="{B8C488A8-44F7-4032-9EF8-95F1F3F9DC07}" srcOrd="0" destOrd="0" presId="urn:microsoft.com/office/officeart/2005/8/layout/radial3"/>
    <dgm:cxn modelId="{2ED01F8C-BB92-4532-944B-6797F70ECC8B}" srcId="{72D91D6D-41B8-4BA6-9390-8861A9ADC640}" destId="{7F3A2517-D2F7-4D71-B136-863D8FE1D6FA}" srcOrd="7" destOrd="0" parTransId="{CA5DB7DA-9C6F-41C8-8F5A-B18210E4F9F1}" sibTransId="{EB27D68E-0125-474F-8F3B-658F2DE4178C}"/>
    <dgm:cxn modelId="{BB61B68C-4D8D-4E7C-845B-18A8781E9090}" type="presOf" srcId="{F7F6B904-4CC9-4F5C-A139-080D763F4D6A}" destId="{2F54C077-85F0-4EC9-AA9A-E3DE0EA2839B}" srcOrd="0" destOrd="0" presId="urn:microsoft.com/office/officeart/2005/8/layout/radial3"/>
    <dgm:cxn modelId="{95D697A1-76A8-4B8F-A25C-C5C1E8659A64}" type="presOf" srcId="{C5F9DDE6-C036-4519-A6D4-92349B4A5A0D}" destId="{31B4BD39-3AB7-4C67-AF64-5EAF6745283D}" srcOrd="0" destOrd="0" presId="urn:microsoft.com/office/officeart/2005/8/layout/radial3"/>
    <dgm:cxn modelId="{B3FF86AD-0A51-4640-88E1-03F10551F54A}" type="presOf" srcId="{8D32422E-8D7E-4F7C-BB1D-BF54B0D13A75}" destId="{36AAFE41-C990-4C65-BEBD-EF30C5E5A7AB}" srcOrd="0" destOrd="0" presId="urn:microsoft.com/office/officeart/2005/8/layout/radial3"/>
    <dgm:cxn modelId="{A2B094B0-512C-4C54-859C-EB3A07309AC3}" type="presOf" srcId="{C447A8A5-7D2E-40F8-9E52-94883C082B0C}" destId="{D6BAA7AE-4FCA-45C6-85D3-41A7C3CA6260}" srcOrd="0" destOrd="0" presId="urn:microsoft.com/office/officeart/2005/8/layout/radial3"/>
    <dgm:cxn modelId="{889ECCB3-8A4A-47C8-927B-EAACAC9627E6}" type="presOf" srcId="{7F3A2517-D2F7-4D71-B136-863D8FE1D6FA}" destId="{155E98D0-E38F-4E48-9A58-C571173B1E27}" srcOrd="0" destOrd="0" presId="urn:microsoft.com/office/officeart/2005/8/layout/radial3"/>
    <dgm:cxn modelId="{4056F7CC-3781-4E28-BFD5-C52BF550F96E}" type="presOf" srcId="{B3972398-A44C-4695-B43C-85ED5C160BC9}" destId="{A3E69889-531C-4DC3-9B4E-DB5C161F26B5}" srcOrd="0" destOrd="0" presId="urn:microsoft.com/office/officeart/2005/8/layout/radial3"/>
    <dgm:cxn modelId="{AF8B40D2-A5F6-48FE-9F29-A46B828202EB}" type="presOf" srcId="{72D91D6D-41B8-4BA6-9390-8861A9ADC640}" destId="{DB6606F5-FC3D-46BE-80F4-8E9510159E5F}" srcOrd="0" destOrd="0" presId="urn:microsoft.com/office/officeart/2005/8/layout/radial3"/>
    <dgm:cxn modelId="{63A1D5D5-9D93-4D74-809D-358B58FF02E2}" type="presOf" srcId="{824EE122-15FA-4F73-8A23-ED94833DC960}" destId="{B2A5C29D-1560-4135-9E21-9FAF48164C10}" srcOrd="0" destOrd="0" presId="urn:microsoft.com/office/officeart/2005/8/layout/radial3"/>
    <dgm:cxn modelId="{BEDE3FE0-10C3-46D4-B04D-3B88C8D864D9}" srcId="{72D91D6D-41B8-4BA6-9390-8861A9ADC640}" destId="{FFF364FB-E6D0-4818-89F4-6FB593D86408}" srcOrd="5" destOrd="0" parTransId="{B4CB5EB9-908E-4F2C-958A-D3F981525257}" sibTransId="{0B2C2B0E-13B8-4696-86D0-42DA49FC7104}"/>
    <dgm:cxn modelId="{E39C46E8-B854-4482-A5FB-779B62A4F152}" type="presOf" srcId="{0DC3927E-372C-4662-B74B-F693946FA692}" destId="{0F86209A-01BC-4883-85E0-EC41FF63F4AF}" srcOrd="0" destOrd="0" presId="urn:microsoft.com/office/officeart/2005/8/layout/radial3"/>
    <dgm:cxn modelId="{EF238AF0-FD05-449C-A2E8-F237FA2A2AAB}" srcId="{C5F9DDE6-C036-4519-A6D4-92349B4A5A0D}" destId="{72D91D6D-41B8-4BA6-9390-8861A9ADC640}" srcOrd="0" destOrd="0" parTransId="{46B7BA3A-2A7B-4228-9F56-BE9702B2847C}" sibTransId="{CB275EE9-E667-4643-AB9B-0350E67F4F06}"/>
    <dgm:cxn modelId="{89857FE8-25EC-4662-A2AA-275792B26566}" type="presParOf" srcId="{31B4BD39-3AB7-4C67-AF64-5EAF6745283D}" destId="{D93E9BD6-51C1-492E-A40A-42C436FAAA0D}" srcOrd="0" destOrd="0" presId="urn:microsoft.com/office/officeart/2005/8/layout/radial3"/>
    <dgm:cxn modelId="{E75044DA-AB79-4B72-B332-F416C7CB5F20}" type="presParOf" srcId="{D93E9BD6-51C1-492E-A40A-42C436FAAA0D}" destId="{DB6606F5-FC3D-46BE-80F4-8E9510159E5F}" srcOrd="0" destOrd="0" presId="urn:microsoft.com/office/officeart/2005/8/layout/radial3"/>
    <dgm:cxn modelId="{22C7FD66-F7E8-49EB-B6F2-00C28B869612}" type="presParOf" srcId="{D93E9BD6-51C1-492E-A40A-42C436FAAA0D}" destId="{A3E69889-531C-4DC3-9B4E-DB5C161F26B5}" srcOrd="1" destOrd="0" presId="urn:microsoft.com/office/officeart/2005/8/layout/radial3"/>
    <dgm:cxn modelId="{C0CD3482-CFE2-4A97-8F8C-E6AC01FC5252}" type="presParOf" srcId="{D93E9BD6-51C1-492E-A40A-42C436FAAA0D}" destId="{D6BAA7AE-4FCA-45C6-85D3-41A7C3CA6260}" srcOrd="2" destOrd="0" presId="urn:microsoft.com/office/officeart/2005/8/layout/radial3"/>
    <dgm:cxn modelId="{28977BC5-9B91-40BC-B37F-59DFA08D32D6}" type="presParOf" srcId="{D93E9BD6-51C1-492E-A40A-42C436FAAA0D}" destId="{9681C992-3F46-4D40-8814-96C28635702B}" srcOrd="3" destOrd="0" presId="urn:microsoft.com/office/officeart/2005/8/layout/radial3"/>
    <dgm:cxn modelId="{8CBFF4D4-36C9-4695-8F22-CC0E19D1D420}" type="presParOf" srcId="{D93E9BD6-51C1-492E-A40A-42C436FAAA0D}" destId="{B8C488A8-44F7-4032-9EF8-95F1F3F9DC07}" srcOrd="4" destOrd="0" presId="urn:microsoft.com/office/officeart/2005/8/layout/radial3"/>
    <dgm:cxn modelId="{3BFF9DCC-06F4-40A4-B20F-A1D8F2977028}" type="presParOf" srcId="{D93E9BD6-51C1-492E-A40A-42C436FAAA0D}" destId="{B2A5C29D-1560-4135-9E21-9FAF48164C10}" srcOrd="5" destOrd="0" presId="urn:microsoft.com/office/officeart/2005/8/layout/radial3"/>
    <dgm:cxn modelId="{E55C2BB0-8B66-4FD3-9A28-4E678E81A204}" type="presParOf" srcId="{D93E9BD6-51C1-492E-A40A-42C436FAAA0D}" destId="{BE0A7D99-35EC-4259-9150-A202DAD812AF}" srcOrd="6" destOrd="0" presId="urn:microsoft.com/office/officeart/2005/8/layout/radial3"/>
    <dgm:cxn modelId="{CBE9CB3A-84CE-43B1-96F5-BFF62C669979}" type="presParOf" srcId="{D93E9BD6-51C1-492E-A40A-42C436FAAA0D}" destId="{2F54C077-85F0-4EC9-AA9A-E3DE0EA2839B}" srcOrd="7" destOrd="0" presId="urn:microsoft.com/office/officeart/2005/8/layout/radial3"/>
    <dgm:cxn modelId="{0317E389-DE8E-4639-9119-229281615D87}" type="presParOf" srcId="{D93E9BD6-51C1-492E-A40A-42C436FAAA0D}" destId="{155E98D0-E38F-4E48-9A58-C571173B1E27}" srcOrd="8" destOrd="0" presId="urn:microsoft.com/office/officeart/2005/8/layout/radial3"/>
    <dgm:cxn modelId="{5F96CF02-5FFD-441D-8B93-AB625D8FA75D}" type="presParOf" srcId="{D93E9BD6-51C1-492E-A40A-42C436FAAA0D}" destId="{36AAFE41-C990-4C65-BEBD-EF30C5E5A7AB}" srcOrd="9" destOrd="0" presId="urn:microsoft.com/office/officeart/2005/8/layout/radial3"/>
    <dgm:cxn modelId="{6352E055-A516-4927-B892-DF9EE4BBAAD9}" type="presParOf" srcId="{D93E9BD6-51C1-492E-A40A-42C436FAAA0D}" destId="{0F86209A-01BC-4883-85E0-EC41FF63F4AF}" srcOrd="10" destOrd="0" presId="urn:microsoft.com/office/officeart/2005/8/layout/radial3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5122C-BA18-4DFD-9427-E9A6FEBA8F83}">
      <dsp:nvSpPr>
        <dsp:cNvPr id="0" name=""/>
        <dsp:cNvSpPr/>
      </dsp:nvSpPr>
      <dsp:spPr>
        <a:xfrm>
          <a:off x="3044" y="90732"/>
          <a:ext cx="943776" cy="592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Project Team Member</a:t>
          </a:r>
        </a:p>
      </dsp:txBody>
      <dsp:txXfrm>
        <a:off x="20407" y="108095"/>
        <a:ext cx="909050" cy="558083"/>
      </dsp:txXfrm>
    </dsp:sp>
    <dsp:sp modelId="{69BC75D5-5C62-47F3-BC82-27CC9640FBA6}">
      <dsp:nvSpPr>
        <dsp:cNvPr id="0" name=""/>
        <dsp:cNvSpPr/>
      </dsp:nvSpPr>
      <dsp:spPr>
        <a:xfrm>
          <a:off x="1041198" y="270108"/>
          <a:ext cx="200080" cy="234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041198" y="316919"/>
        <a:ext cx="140056" cy="140434"/>
      </dsp:txXfrm>
    </dsp:sp>
    <dsp:sp modelId="{A630ACFE-E4BB-48D0-B2C9-7CD9FFC1F870}">
      <dsp:nvSpPr>
        <dsp:cNvPr id="0" name=""/>
        <dsp:cNvSpPr/>
      </dsp:nvSpPr>
      <dsp:spPr>
        <a:xfrm>
          <a:off x="1324332" y="90732"/>
          <a:ext cx="943776" cy="592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Project Manager</a:t>
          </a:r>
        </a:p>
      </dsp:txBody>
      <dsp:txXfrm>
        <a:off x="1341695" y="108095"/>
        <a:ext cx="909050" cy="558083"/>
      </dsp:txXfrm>
    </dsp:sp>
    <dsp:sp modelId="{C0DB1E42-5B93-43D7-B1D5-FEB4978131C8}">
      <dsp:nvSpPr>
        <dsp:cNvPr id="0" name=""/>
        <dsp:cNvSpPr/>
      </dsp:nvSpPr>
      <dsp:spPr>
        <a:xfrm>
          <a:off x="2362486" y="270108"/>
          <a:ext cx="200080" cy="234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362486" y="316919"/>
        <a:ext cx="140056" cy="140434"/>
      </dsp:txXfrm>
    </dsp:sp>
    <dsp:sp modelId="{753978A4-74C5-4A04-BD11-C782E3D2FFC0}">
      <dsp:nvSpPr>
        <dsp:cNvPr id="0" name=""/>
        <dsp:cNvSpPr/>
      </dsp:nvSpPr>
      <dsp:spPr>
        <a:xfrm>
          <a:off x="2645619" y="90732"/>
          <a:ext cx="943776" cy="592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BU / SME/ Relationship Manager</a:t>
          </a:r>
        </a:p>
      </dsp:txBody>
      <dsp:txXfrm>
        <a:off x="2662982" y="108095"/>
        <a:ext cx="909050" cy="558083"/>
      </dsp:txXfrm>
    </dsp:sp>
    <dsp:sp modelId="{E8071D96-E4C4-4EF7-AA59-56D04288360E}">
      <dsp:nvSpPr>
        <dsp:cNvPr id="0" name=""/>
        <dsp:cNvSpPr/>
      </dsp:nvSpPr>
      <dsp:spPr>
        <a:xfrm>
          <a:off x="3683774" y="270108"/>
          <a:ext cx="200080" cy="234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683774" y="316919"/>
        <a:ext cx="140056" cy="140434"/>
      </dsp:txXfrm>
    </dsp:sp>
    <dsp:sp modelId="{530FD11A-DB46-4F45-8A31-1F7B353D5125}">
      <dsp:nvSpPr>
        <dsp:cNvPr id="0" name=""/>
        <dsp:cNvSpPr/>
      </dsp:nvSpPr>
      <dsp:spPr>
        <a:xfrm>
          <a:off x="3966907" y="90732"/>
          <a:ext cx="943776" cy="592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Project Sponsor</a:t>
          </a:r>
        </a:p>
      </dsp:txBody>
      <dsp:txXfrm>
        <a:off x="3984270" y="108095"/>
        <a:ext cx="909050" cy="558083"/>
      </dsp:txXfrm>
    </dsp:sp>
    <dsp:sp modelId="{C93A216A-9066-4901-8DC5-74DE4FA62356}">
      <dsp:nvSpPr>
        <dsp:cNvPr id="0" name=""/>
        <dsp:cNvSpPr/>
      </dsp:nvSpPr>
      <dsp:spPr>
        <a:xfrm>
          <a:off x="5005061" y="270108"/>
          <a:ext cx="200080" cy="234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005061" y="316919"/>
        <a:ext cx="140056" cy="140434"/>
      </dsp:txXfrm>
    </dsp:sp>
    <dsp:sp modelId="{907D93AD-E501-41A9-9290-86AC215FEC9A}">
      <dsp:nvSpPr>
        <dsp:cNvPr id="0" name=""/>
        <dsp:cNvSpPr/>
      </dsp:nvSpPr>
      <dsp:spPr>
        <a:xfrm>
          <a:off x="5288194" y="90732"/>
          <a:ext cx="943776" cy="592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Executive Sponsor</a:t>
          </a:r>
        </a:p>
      </dsp:txBody>
      <dsp:txXfrm>
        <a:off x="5305557" y="108095"/>
        <a:ext cx="909050" cy="558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606F5-FC3D-46BE-80F4-8E9510159E5F}">
      <dsp:nvSpPr>
        <dsp:cNvPr id="0" name=""/>
        <dsp:cNvSpPr/>
      </dsp:nvSpPr>
      <dsp:spPr>
        <a:xfrm>
          <a:off x="2256946" y="1087392"/>
          <a:ext cx="2708942" cy="2708942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Managed Knowledge Areas</a:t>
          </a:r>
        </a:p>
      </dsp:txBody>
      <dsp:txXfrm>
        <a:off x="2653661" y="1484107"/>
        <a:ext cx="1915512" cy="1915512"/>
      </dsp:txXfrm>
    </dsp:sp>
    <dsp:sp modelId="{A3E69889-531C-4DC3-9B4E-DB5C161F26B5}">
      <dsp:nvSpPr>
        <dsp:cNvPr id="0" name=""/>
        <dsp:cNvSpPr/>
      </dsp:nvSpPr>
      <dsp:spPr>
        <a:xfrm>
          <a:off x="2934182" y="483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Integration</a:t>
          </a:r>
        </a:p>
      </dsp:txBody>
      <dsp:txXfrm>
        <a:off x="3132540" y="198841"/>
        <a:ext cx="957755" cy="957755"/>
      </dsp:txXfrm>
    </dsp:sp>
    <dsp:sp modelId="{D6BAA7AE-4FCA-45C6-85D3-41A7C3CA6260}">
      <dsp:nvSpPr>
        <dsp:cNvPr id="0" name=""/>
        <dsp:cNvSpPr/>
      </dsp:nvSpPr>
      <dsp:spPr>
        <a:xfrm>
          <a:off x="3971120" y="337405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Scope</a:t>
          </a:r>
        </a:p>
      </dsp:txBody>
      <dsp:txXfrm>
        <a:off x="4169478" y="535763"/>
        <a:ext cx="957755" cy="957755"/>
      </dsp:txXfrm>
    </dsp:sp>
    <dsp:sp modelId="{9681C992-3F46-4D40-8814-96C28635702B}">
      <dsp:nvSpPr>
        <dsp:cNvPr id="0" name=""/>
        <dsp:cNvSpPr/>
      </dsp:nvSpPr>
      <dsp:spPr>
        <a:xfrm>
          <a:off x="4611983" y="1219477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Time</a:t>
          </a:r>
        </a:p>
      </dsp:txBody>
      <dsp:txXfrm>
        <a:off x="4810341" y="1417835"/>
        <a:ext cx="957755" cy="957755"/>
      </dsp:txXfrm>
    </dsp:sp>
    <dsp:sp modelId="{B8C488A8-44F7-4032-9EF8-95F1F3F9DC07}">
      <dsp:nvSpPr>
        <dsp:cNvPr id="0" name=""/>
        <dsp:cNvSpPr/>
      </dsp:nvSpPr>
      <dsp:spPr>
        <a:xfrm>
          <a:off x="4611983" y="2309778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Cost</a:t>
          </a:r>
        </a:p>
      </dsp:txBody>
      <dsp:txXfrm>
        <a:off x="4810341" y="2508136"/>
        <a:ext cx="957755" cy="957755"/>
      </dsp:txXfrm>
    </dsp:sp>
    <dsp:sp modelId="{B2A5C29D-1560-4135-9E21-9FAF48164C10}">
      <dsp:nvSpPr>
        <dsp:cNvPr id="0" name=""/>
        <dsp:cNvSpPr/>
      </dsp:nvSpPr>
      <dsp:spPr>
        <a:xfrm>
          <a:off x="3971120" y="3191850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Quality</a:t>
          </a:r>
        </a:p>
      </dsp:txBody>
      <dsp:txXfrm>
        <a:off x="4169478" y="3390208"/>
        <a:ext cx="957755" cy="957755"/>
      </dsp:txXfrm>
    </dsp:sp>
    <dsp:sp modelId="{BE0A7D99-35EC-4259-9150-A202DAD812AF}">
      <dsp:nvSpPr>
        <dsp:cNvPr id="0" name=""/>
        <dsp:cNvSpPr/>
      </dsp:nvSpPr>
      <dsp:spPr>
        <a:xfrm>
          <a:off x="2934182" y="3528772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Human Resources</a:t>
          </a:r>
        </a:p>
      </dsp:txBody>
      <dsp:txXfrm>
        <a:off x="3132540" y="3727130"/>
        <a:ext cx="957755" cy="957755"/>
      </dsp:txXfrm>
    </dsp:sp>
    <dsp:sp modelId="{2F54C077-85F0-4EC9-AA9A-E3DE0EA2839B}">
      <dsp:nvSpPr>
        <dsp:cNvPr id="0" name=""/>
        <dsp:cNvSpPr/>
      </dsp:nvSpPr>
      <dsp:spPr>
        <a:xfrm>
          <a:off x="1897244" y="3191850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Communications</a:t>
          </a:r>
        </a:p>
      </dsp:txBody>
      <dsp:txXfrm>
        <a:off x="2095602" y="3390208"/>
        <a:ext cx="957755" cy="957755"/>
      </dsp:txXfrm>
    </dsp:sp>
    <dsp:sp modelId="{155E98D0-E38F-4E48-9A58-C571173B1E27}">
      <dsp:nvSpPr>
        <dsp:cNvPr id="0" name=""/>
        <dsp:cNvSpPr/>
      </dsp:nvSpPr>
      <dsp:spPr>
        <a:xfrm>
          <a:off x="1256381" y="2309778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Risk</a:t>
          </a:r>
        </a:p>
      </dsp:txBody>
      <dsp:txXfrm>
        <a:off x="1454739" y="2508136"/>
        <a:ext cx="957755" cy="957755"/>
      </dsp:txXfrm>
    </dsp:sp>
    <dsp:sp modelId="{36AAFE41-C990-4C65-BEBD-EF30C5E5A7AB}">
      <dsp:nvSpPr>
        <dsp:cNvPr id="0" name=""/>
        <dsp:cNvSpPr/>
      </dsp:nvSpPr>
      <dsp:spPr>
        <a:xfrm>
          <a:off x="1256381" y="1219477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Procurement</a:t>
          </a:r>
        </a:p>
      </dsp:txBody>
      <dsp:txXfrm>
        <a:off x="1454739" y="1417835"/>
        <a:ext cx="957755" cy="957755"/>
      </dsp:txXfrm>
    </dsp:sp>
    <dsp:sp modelId="{0F86209A-01BC-4883-85E0-EC41FF63F4AF}">
      <dsp:nvSpPr>
        <dsp:cNvPr id="0" name=""/>
        <dsp:cNvSpPr/>
      </dsp:nvSpPr>
      <dsp:spPr>
        <a:xfrm>
          <a:off x="1897244" y="337405"/>
          <a:ext cx="1354471" cy="1354471"/>
        </a:xfrm>
        <a:prstGeom prst="ellipse">
          <a:avLst/>
        </a:prstGeom>
        <a:solidFill>
          <a:srgbClr val="6699CC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33333"/>
              </a:solidFill>
              <a:latin typeface="Univers LT 45 Light" panose="02000403030000020003" pitchFamily="2" charset="0"/>
              <a:ea typeface="+mn-ea"/>
              <a:cs typeface="+mn-cs"/>
            </a:rPr>
            <a:t>Stakeholder</a:t>
          </a:r>
        </a:p>
      </dsp:txBody>
      <dsp:txXfrm>
        <a:off x="2095602" y="535763"/>
        <a:ext cx="957755" cy="957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94F49-0816-49FF-8C51-6E0319833E45}" type="datetimeFigureOut">
              <a:rPr lang="en-US"/>
              <a:t>10/4/2021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87074-5D88-48C0-98F9-DD9ADD9690C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5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D0C86A9D-D652-4189-8A9E-96B74ED70A26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529" y="630237"/>
            <a:ext cx="402298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4529" y="3887786"/>
            <a:ext cx="6088942" cy="46006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221698" y="8685213"/>
            <a:ext cx="441460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-1" y="8685213"/>
            <a:ext cx="97436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C8A156DE-823B-4295-AA39-2388F3A47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4"/>
          <p:cNvPicPr>
            <a:picLocks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6127832" y="8726128"/>
            <a:ext cx="641005" cy="33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94403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Univers LT 55" panose="0200050304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Univers LT 55" panose="0200050304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Univers LT 55" panose="0200050304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Univers LT 55" panose="0200050304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0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99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03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94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90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47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94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98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21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50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5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Resize as needed;</a:t>
            </a:r>
            <a:r>
              <a:rPr lang="en-US" baseline="0" dirty="0"/>
              <a:t> for especially large teams, create a second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D58E7-19FC-4FF7-A536-08B6B9EE9C5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8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83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9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26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95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56DE-823B-4295-AA39-2388F3A4717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4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treetlights"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tagline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t="40627" r="14903" b="40269"/>
          <a:stretch/>
        </p:blipFill>
        <p:spPr bwMode="auto">
          <a:xfrm>
            <a:off x="313924" y="6312401"/>
            <a:ext cx="1940726" cy="3045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1608" y="1133856"/>
            <a:ext cx="5056632" cy="2246970"/>
          </a:xfrm>
        </p:spPr>
        <p:txBody>
          <a:bodyPr tIns="0" bIns="0" anchor="b">
            <a:noAutofit/>
          </a:bodyPr>
          <a:lstStyle>
            <a:lvl1pPr algn="l">
              <a:lnSpc>
                <a:spcPct val="100000"/>
              </a:lnSpc>
              <a:defRPr sz="2800"/>
            </a:lvl1pPr>
          </a:lstStyle>
          <a:p>
            <a:r>
              <a:rPr lang="en-US" dirty="0"/>
              <a:t>AQM Rollout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21608" y="3844339"/>
            <a:ext cx="5056632" cy="89108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Felix Reta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21607" y="4910370"/>
            <a:ext cx="5056632" cy="576262"/>
          </a:xfrm>
        </p:spPr>
        <p:txBody>
          <a:bodyPr anchor="t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9/27/2021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6395" y="6896203"/>
            <a:ext cx="2057400" cy="9144"/>
          </a:xfrm>
        </p:spPr>
        <p:txBody>
          <a:bodyPr/>
          <a:lstStyle>
            <a:lvl1pPr algn="l">
              <a:defRPr sz="100">
                <a:solidFill>
                  <a:srgbClr val="666666">
                    <a:alpha val="0"/>
                  </a:srgbClr>
                </a:solidFill>
              </a:defRPr>
            </a:lvl1pPr>
          </a:lstStyle>
          <a:p>
            <a:fld id="{BA4239FC-D220-4325-836E-4E6B32FBCBE1}" type="slidenum">
              <a:rPr/>
              <a:pPr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823997" y="3429000"/>
            <a:ext cx="495299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60215" y="236488"/>
            <a:ext cx="1323809" cy="6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38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range"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3" name="taglin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924" y="6341264"/>
            <a:ext cx="1940726" cy="24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logo"/>
          <p:cNvGrpSpPr>
            <a:grpSpLocks noChangeAspect="1"/>
          </p:cNvGrpSpPr>
          <p:nvPr/>
        </p:nvGrpSpPr>
        <p:grpSpPr bwMode="black">
          <a:xfrm>
            <a:off x="7578403" y="229498"/>
            <a:ext cx="1304318" cy="654045"/>
            <a:chOff x="4567238" y="4160838"/>
            <a:chExt cx="3840162" cy="1925637"/>
          </a:xfrm>
          <a:solidFill>
            <a:srgbClr val="FFFFFF"/>
          </a:solidFill>
        </p:grpSpPr>
        <p:sp>
          <p:nvSpPr>
            <p:cNvPr id="14" name="Rectangle 13"/>
            <p:cNvSpPr>
              <a:spLocks noChangeArrowheads="1"/>
            </p:cNvSpPr>
            <p:nvPr/>
          </p:nvSpPr>
          <p:spPr bwMode="black">
            <a:xfrm>
              <a:off x="8161338" y="5826125"/>
              <a:ext cx="246062" cy="2397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Univers LT 55" pitchFamily="2" charset="0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black">
            <a:xfrm>
              <a:off x="7434263" y="4733925"/>
              <a:ext cx="746125" cy="1331912"/>
            </a:xfrm>
            <a:custGeom>
              <a:avLst/>
              <a:gdLst>
                <a:gd name="T0" fmla="*/ 147 w 470"/>
                <a:gd name="T1" fmla="*/ 0 h 839"/>
                <a:gd name="T2" fmla="*/ 239 w 470"/>
                <a:gd name="T3" fmla="*/ 688 h 839"/>
                <a:gd name="T4" fmla="*/ 327 w 470"/>
                <a:gd name="T5" fmla="*/ 0 h 839"/>
                <a:gd name="T6" fmla="*/ 470 w 470"/>
                <a:gd name="T7" fmla="*/ 0 h 839"/>
                <a:gd name="T8" fmla="*/ 340 w 470"/>
                <a:gd name="T9" fmla="*/ 839 h 839"/>
                <a:gd name="T10" fmla="*/ 134 w 470"/>
                <a:gd name="T11" fmla="*/ 839 h 839"/>
                <a:gd name="T12" fmla="*/ 0 w 470"/>
                <a:gd name="T13" fmla="*/ 0 h 839"/>
                <a:gd name="T14" fmla="*/ 147 w 470"/>
                <a:gd name="T15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839">
                  <a:moveTo>
                    <a:pt x="147" y="0"/>
                  </a:moveTo>
                  <a:lnTo>
                    <a:pt x="239" y="688"/>
                  </a:lnTo>
                  <a:lnTo>
                    <a:pt x="327" y="0"/>
                  </a:lnTo>
                  <a:lnTo>
                    <a:pt x="470" y="0"/>
                  </a:lnTo>
                  <a:lnTo>
                    <a:pt x="340" y="839"/>
                  </a:lnTo>
                  <a:lnTo>
                    <a:pt x="134" y="839"/>
                  </a:lnTo>
                  <a:lnTo>
                    <a:pt x="0" y="0"/>
                  </a:lnTo>
                  <a:lnTo>
                    <a:pt x="1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Univers LT 55" pitchFamily="2" charset="0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black">
            <a:xfrm>
              <a:off x="4567238" y="4160838"/>
              <a:ext cx="506412" cy="1905000"/>
            </a:xfrm>
            <a:custGeom>
              <a:avLst/>
              <a:gdLst>
                <a:gd name="T0" fmla="*/ 80 w 319"/>
                <a:gd name="T1" fmla="*/ 361 h 1200"/>
                <a:gd name="T2" fmla="*/ 0 w 319"/>
                <a:gd name="T3" fmla="*/ 361 h 1200"/>
                <a:gd name="T4" fmla="*/ 0 w 319"/>
                <a:gd name="T5" fmla="*/ 470 h 1200"/>
                <a:gd name="T6" fmla="*/ 80 w 319"/>
                <a:gd name="T7" fmla="*/ 470 h 1200"/>
                <a:gd name="T8" fmla="*/ 80 w 319"/>
                <a:gd name="T9" fmla="*/ 1200 h 1200"/>
                <a:gd name="T10" fmla="*/ 218 w 319"/>
                <a:gd name="T11" fmla="*/ 1200 h 1200"/>
                <a:gd name="T12" fmla="*/ 218 w 319"/>
                <a:gd name="T13" fmla="*/ 470 h 1200"/>
                <a:gd name="T14" fmla="*/ 319 w 319"/>
                <a:gd name="T15" fmla="*/ 470 h 1200"/>
                <a:gd name="T16" fmla="*/ 319 w 319"/>
                <a:gd name="T17" fmla="*/ 361 h 1200"/>
                <a:gd name="T18" fmla="*/ 218 w 319"/>
                <a:gd name="T19" fmla="*/ 361 h 1200"/>
                <a:gd name="T20" fmla="*/ 218 w 319"/>
                <a:gd name="T21" fmla="*/ 189 h 1200"/>
                <a:gd name="T22" fmla="*/ 218 w 319"/>
                <a:gd name="T23" fmla="*/ 189 h 1200"/>
                <a:gd name="T24" fmla="*/ 223 w 319"/>
                <a:gd name="T25" fmla="*/ 155 h 1200"/>
                <a:gd name="T26" fmla="*/ 227 w 319"/>
                <a:gd name="T27" fmla="*/ 143 h 1200"/>
                <a:gd name="T28" fmla="*/ 235 w 319"/>
                <a:gd name="T29" fmla="*/ 130 h 1200"/>
                <a:gd name="T30" fmla="*/ 235 w 319"/>
                <a:gd name="T31" fmla="*/ 130 h 1200"/>
                <a:gd name="T32" fmla="*/ 248 w 319"/>
                <a:gd name="T33" fmla="*/ 122 h 1200"/>
                <a:gd name="T34" fmla="*/ 260 w 319"/>
                <a:gd name="T35" fmla="*/ 118 h 1200"/>
                <a:gd name="T36" fmla="*/ 273 w 319"/>
                <a:gd name="T37" fmla="*/ 113 h 1200"/>
                <a:gd name="T38" fmla="*/ 294 w 319"/>
                <a:gd name="T39" fmla="*/ 113 h 1200"/>
                <a:gd name="T40" fmla="*/ 319 w 319"/>
                <a:gd name="T41" fmla="*/ 113 h 1200"/>
                <a:gd name="T42" fmla="*/ 319 w 319"/>
                <a:gd name="T43" fmla="*/ 0 h 1200"/>
                <a:gd name="T44" fmla="*/ 265 w 319"/>
                <a:gd name="T45" fmla="*/ 0 h 1200"/>
                <a:gd name="T46" fmla="*/ 265 w 319"/>
                <a:gd name="T47" fmla="*/ 0 h 1200"/>
                <a:gd name="T48" fmla="*/ 223 w 319"/>
                <a:gd name="T49" fmla="*/ 0 h 1200"/>
                <a:gd name="T50" fmla="*/ 181 w 319"/>
                <a:gd name="T51" fmla="*/ 8 h 1200"/>
                <a:gd name="T52" fmla="*/ 143 w 319"/>
                <a:gd name="T53" fmla="*/ 21 h 1200"/>
                <a:gd name="T54" fmla="*/ 130 w 319"/>
                <a:gd name="T55" fmla="*/ 29 h 1200"/>
                <a:gd name="T56" fmla="*/ 118 w 319"/>
                <a:gd name="T57" fmla="*/ 38 h 1200"/>
                <a:gd name="T58" fmla="*/ 118 w 319"/>
                <a:gd name="T59" fmla="*/ 38 h 1200"/>
                <a:gd name="T60" fmla="*/ 97 w 319"/>
                <a:gd name="T61" fmla="*/ 63 h 1200"/>
                <a:gd name="T62" fmla="*/ 88 w 319"/>
                <a:gd name="T63" fmla="*/ 92 h 1200"/>
                <a:gd name="T64" fmla="*/ 80 w 319"/>
                <a:gd name="T65" fmla="*/ 126 h 1200"/>
                <a:gd name="T66" fmla="*/ 80 w 319"/>
                <a:gd name="T67" fmla="*/ 168 h 1200"/>
                <a:gd name="T68" fmla="*/ 80 w 319"/>
                <a:gd name="T69" fmla="*/ 36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" h="1200">
                  <a:moveTo>
                    <a:pt x="80" y="361"/>
                  </a:moveTo>
                  <a:lnTo>
                    <a:pt x="0" y="361"/>
                  </a:lnTo>
                  <a:lnTo>
                    <a:pt x="0" y="470"/>
                  </a:lnTo>
                  <a:lnTo>
                    <a:pt x="80" y="470"/>
                  </a:lnTo>
                  <a:lnTo>
                    <a:pt x="80" y="1200"/>
                  </a:lnTo>
                  <a:lnTo>
                    <a:pt x="218" y="1200"/>
                  </a:lnTo>
                  <a:lnTo>
                    <a:pt x="218" y="470"/>
                  </a:lnTo>
                  <a:lnTo>
                    <a:pt x="319" y="470"/>
                  </a:lnTo>
                  <a:lnTo>
                    <a:pt x="319" y="361"/>
                  </a:lnTo>
                  <a:lnTo>
                    <a:pt x="218" y="361"/>
                  </a:lnTo>
                  <a:lnTo>
                    <a:pt x="218" y="189"/>
                  </a:lnTo>
                  <a:lnTo>
                    <a:pt x="218" y="189"/>
                  </a:lnTo>
                  <a:lnTo>
                    <a:pt x="223" y="155"/>
                  </a:lnTo>
                  <a:lnTo>
                    <a:pt x="227" y="143"/>
                  </a:lnTo>
                  <a:lnTo>
                    <a:pt x="235" y="130"/>
                  </a:lnTo>
                  <a:lnTo>
                    <a:pt x="235" y="130"/>
                  </a:lnTo>
                  <a:lnTo>
                    <a:pt x="248" y="122"/>
                  </a:lnTo>
                  <a:lnTo>
                    <a:pt x="260" y="118"/>
                  </a:lnTo>
                  <a:lnTo>
                    <a:pt x="273" y="113"/>
                  </a:lnTo>
                  <a:lnTo>
                    <a:pt x="294" y="113"/>
                  </a:lnTo>
                  <a:lnTo>
                    <a:pt x="319" y="113"/>
                  </a:lnTo>
                  <a:lnTo>
                    <a:pt x="319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23" y="0"/>
                  </a:lnTo>
                  <a:lnTo>
                    <a:pt x="181" y="8"/>
                  </a:lnTo>
                  <a:lnTo>
                    <a:pt x="143" y="21"/>
                  </a:lnTo>
                  <a:lnTo>
                    <a:pt x="130" y="29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97" y="63"/>
                  </a:lnTo>
                  <a:lnTo>
                    <a:pt x="88" y="92"/>
                  </a:lnTo>
                  <a:lnTo>
                    <a:pt x="80" y="126"/>
                  </a:lnTo>
                  <a:lnTo>
                    <a:pt x="80" y="168"/>
                  </a:lnTo>
                  <a:lnTo>
                    <a:pt x="80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Univers LT 55" pitchFamily="2" charset="0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black">
            <a:xfrm>
              <a:off x="5140325" y="4733925"/>
              <a:ext cx="220662" cy="1331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Univers LT 55" pitchFamily="2" charset="0"/>
                <a:cs typeface="+mn-c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black">
            <a:xfrm>
              <a:off x="6167438" y="4721225"/>
              <a:ext cx="685800" cy="1365250"/>
            </a:xfrm>
            <a:custGeom>
              <a:avLst/>
              <a:gdLst>
                <a:gd name="T0" fmla="*/ 432 w 432"/>
                <a:gd name="T1" fmla="*/ 474 h 860"/>
                <a:gd name="T2" fmla="*/ 432 w 432"/>
                <a:gd name="T3" fmla="*/ 218 h 860"/>
                <a:gd name="T4" fmla="*/ 416 w 432"/>
                <a:gd name="T5" fmla="*/ 117 h 860"/>
                <a:gd name="T6" fmla="*/ 374 w 432"/>
                <a:gd name="T7" fmla="*/ 50 h 860"/>
                <a:gd name="T8" fmla="*/ 306 w 432"/>
                <a:gd name="T9" fmla="*/ 8 h 860"/>
                <a:gd name="T10" fmla="*/ 214 w 432"/>
                <a:gd name="T11" fmla="*/ 0 h 860"/>
                <a:gd name="T12" fmla="*/ 164 w 432"/>
                <a:gd name="T13" fmla="*/ 0 h 860"/>
                <a:gd name="T14" fmla="*/ 80 w 432"/>
                <a:gd name="T15" fmla="*/ 25 h 860"/>
                <a:gd name="T16" fmla="*/ 29 w 432"/>
                <a:gd name="T17" fmla="*/ 79 h 860"/>
                <a:gd name="T18" fmla="*/ 0 w 432"/>
                <a:gd name="T19" fmla="*/ 163 h 860"/>
                <a:gd name="T20" fmla="*/ 0 w 432"/>
                <a:gd name="T21" fmla="*/ 642 h 860"/>
                <a:gd name="T22" fmla="*/ 4 w 432"/>
                <a:gd name="T23" fmla="*/ 692 h 860"/>
                <a:gd name="T24" fmla="*/ 34 w 432"/>
                <a:gd name="T25" fmla="*/ 776 h 860"/>
                <a:gd name="T26" fmla="*/ 88 w 432"/>
                <a:gd name="T27" fmla="*/ 831 h 860"/>
                <a:gd name="T28" fmla="*/ 168 w 432"/>
                <a:gd name="T29" fmla="*/ 856 h 860"/>
                <a:gd name="T30" fmla="*/ 214 w 432"/>
                <a:gd name="T31" fmla="*/ 860 h 860"/>
                <a:gd name="T32" fmla="*/ 302 w 432"/>
                <a:gd name="T33" fmla="*/ 847 h 860"/>
                <a:gd name="T34" fmla="*/ 369 w 432"/>
                <a:gd name="T35" fmla="*/ 810 h 860"/>
                <a:gd name="T36" fmla="*/ 416 w 432"/>
                <a:gd name="T37" fmla="*/ 742 h 860"/>
                <a:gd name="T38" fmla="*/ 432 w 432"/>
                <a:gd name="T39" fmla="*/ 642 h 860"/>
                <a:gd name="T40" fmla="*/ 294 w 432"/>
                <a:gd name="T41" fmla="*/ 575 h 860"/>
                <a:gd name="T42" fmla="*/ 298 w 432"/>
                <a:gd name="T43" fmla="*/ 654 h 860"/>
                <a:gd name="T44" fmla="*/ 285 w 432"/>
                <a:gd name="T45" fmla="*/ 713 h 860"/>
                <a:gd name="T46" fmla="*/ 269 w 432"/>
                <a:gd name="T47" fmla="*/ 738 h 860"/>
                <a:gd name="T48" fmla="*/ 239 w 432"/>
                <a:gd name="T49" fmla="*/ 751 h 860"/>
                <a:gd name="T50" fmla="*/ 218 w 432"/>
                <a:gd name="T51" fmla="*/ 751 h 860"/>
                <a:gd name="T52" fmla="*/ 181 w 432"/>
                <a:gd name="T53" fmla="*/ 747 h 860"/>
                <a:gd name="T54" fmla="*/ 155 w 432"/>
                <a:gd name="T55" fmla="*/ 726 h 860"/>
                <a:gd name="T56" fmla="*/ 143 w 432"/>
                <a:gd name="T57" fmla="*/ 696 h 860"/>
                <a:gd name="T58" fmla="*/ 139 w 432"/>
                <a:gd name="T59" fmla="*/ 474 h 860"/>
                <a:gd name="T60" fmla="*/ 139 w 432"/>
                <a:gd name="T61" fmla="*/ 188 h 860"/>
                <a:gd name="T62" fmla="*/ 147 w 432"/>
                <a:gd name="T63" fmla="*/ 138 h 860"/>
                <a:gd name="T64" fmla="*/ 164 w 432"/>
                <a:gd name="T65" fmla="*/ 109 h 860"/>
                <a:gd name="T66" fmla="*/ 193 w 432"/>
                <a:gd name="T67" fmla="*/ 92 h 860"/>
                <a:gd name="T68" fmla="*/ 218 w 432"/>
                <a:gd name="T69" fmla="*/ 92 h 860"/>
                <a:gd name="T70" fmla="*/ 256 w 432"/>
                <a:gd name="T71" fmla="*/ 100 h 860"/>
                <a:gd name="T72" fmla="*/ 281 w 432"/>
                <a:gd name="T73" fmla="*/ 121 h 860"/>
                <a:gd name="T74" fmla="*/ 294 w 432"/>
                <a:gd name="T75" fmla="*/ 155 h 860"/>
                <a:gd name="T76" fmla="*/ 294 w 432"/>
                <a:gd name="T77" fmla="*/ 361 h 860"/>
                <a:gd name="T78" fmla="*/ 139 w 432"/>
                <a:gd name="T79" fmla="*/ 188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2" h="860">
                  <a:moveTo>
                    <a:pt x="139" y="474"/>
                  </a:moveTo>
                  <a:lnTo>
                    <a:pt x="432" y="474"/>
                  </a:lnTo>
                  <a:lnTo>
                    <a:pt x="432" y="218"/>
                  </a:lnTo>
                  <a:lnTo>
                    <a:pt x="432" y="218"/>
                  </a:lnTo>
                  <a:lnTo>
                    <a:pt x="428" y="163"/>
                  </a:lnTo>
                  <a:lnTo>
                    <a:pt x="416" y="117"/>
                  </a:lnTo>
                  <a:lnTo>
                    <a:pt x="399" y="79"/>
                  </a:lnTo>
                  <a:lnTo>
                    <a:pt x="374" y="50"/>
                  </a:lnTo>
                  <a:lnTo>
                    <a:pt x="344" y="25"/>
                  </a:lnTo>
                  <a:lnTo>
                    <a:pt x="306" y="8"/>
                  </a:lnTo>
                  <a:lnTo>
                    <a:pt x="264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164" y="0"/>
                  </a:lnTo>
                  <a:lnTo>
                    <a:pt x="118" y="8"/>
                  </a:lnTo>
                  <a:lnTo>
                    <a:pt x="80" y="25"/>
                  </a:lnTo>
                  <a:lnTo>
                    <a:pt x="50" y="50"/>
                  </a:lnTo>
                  <a:lnTo>
                    <a:pt x="29" y="79"/>
                  </a:lnTo>
                  <a:lnTo>
                    <a:pt x="13" y="117"/>
                  </a:lnTo>
                  <a:lnTo>
                    <a:pt x="0" y="163"/>
                  </a:lnTo>
                  <a:lnTo>
                    <a:pt x="0" y="218"/>
                  </a:lnTo>
                  <a:lnTo>
                    <a:pt x="0" y="642"/>
                  </a:lnTo>
                  <a:lnTo>
                    <a:pt x="0" y="642"/>
                  </a:lnTo>
                  <a:lnTo>
                    <a:pt x="4" y="692"/>
                  </a:lnTo>
                  <a:lnTo>
                    <a:pt x="13" y="738"/>
                  </a:lnTo>
                  <a:lnTo>
                    <a:pt x="34" y="776"/>
                  </a:lnTo>
                  <a:lnTo>
                    <a:pt x="59" y="805"/>
                  </a:lnTo>
                  <a:lnTo>
                    <a:pt x="88" y="831"/>
                  </a:lnTo>
                  <a:lnTo>
                    <a:pt x="126" y="847"/>
                  </a:lnTo>
                  <a:lnTo>
                    <a:pt x="168" y="856"/>
                  </a:lnTo>
                  <a:lnTo>
                    <a:pt x="214" y="860"/>
                  </a:lnTo>
                  <a:lnTo>
                    <a:pt x="214" y="860"/>
                  </a:lnTo>
                  <a:lnTo>
                    <a:pt x="260" y="856"/>
                  </a:lnTo>
                  <a:lnTo>
                    <a:pt x="302" y="847"/>
                  </a:lnTo>
                  <a:lnTo>
                    <a:pt x="340" y="831"/>
                  </a:lnTo>
                  <a:lnTo>
                    <a:pt x="369" y="810"/>
                  </a:lnTo>
                  <a:lnTo>
                    <a:pt x="395" y="780"/>
                  </a:lnTo>
                  <a:lnTo>
                    <a:pt x="416" y="742"/>
                  </a:lnTo>
                  <a:lnTo>
                    <a:pt x="428" y="696"/>
                  </a:lnTo>
                  <a:lnTo>
                    <a:pt x="432" y="642"/>
                  </a:lnTo>
                  <a:lnTo>
                    <a:pt x="432" y="575"/>
                  </a:lnTo>
                  <a:lnTo>
                    <a:pt x="294" y="575"/>
                  </a:lnTo>
                  <a:lnTo>
                    <a:pt x="298" y="654"/>
                  </a:lnTo>
                  <a:lnTo>
                    <a:pt x="298" y="654"/>
                  </a:lnTo>
                  <a:lnTo>
                    <a:pt x="294" y="696"/>
                  </a:lnTo>
                  <a:lnTo>
                    <a:pt x="285" y="713"/>
                  </a:lnTo>
                  <a:lnTo>
                    <a:pt x="277" y="726"/>
                  </a:lnTo>
                  <a:lnTo>
                    <a:pt x="269" y="738"/>
                  </a:lnTo>
                  <a:lnTo>
                    <a:pt x="252" y="747"/>
                  </a:lnTo>
                  <a:lnTo>
                    <a:pt x="239" y="751"/>
                  </a:lnTo>
                  <a:lnTo>
                    <a:pt x="218" y="751"/>
                  </a:lnTo>
                  <a:lnTo>
                    <a:pt x="218" y="751"/>
                  </a:lnTo>
                  <a:lnTo>
                    <a:pt x="197" y="751"/>
                  </a:lnTo>
                  <a:lnTo>
                    <a:pt x="181" y="747"/>
                  </a:lnTo>
                  <a:lnTo>
                    <a:pt x="168" y="738"/>
                  </a:lnTo>
                  <a:lnTo>
                    <a:pt x="155" y="726"/>
                  </a:lnTo>
                  <a:lnTo>
                    <a:pt x="147" y="713"/>
                  </a:lnTo>
                  <a:lnTo>
                    <a:pt x="143" y="696"/>
                  </a:lnTo>
                  <a:lnTo>
                    <a:pt x="139" y="654"/>
                  </a:lnTo>
                  <a:lnTo>
                    <a:pt x="139" y="474"/>
                  </a:lnTo>
                  <a:close/>
                  <a:moveTo>
                    <a:pt x="139" y="188"/>
                  </a:moveTo>
                  <a:lnTo>
                    <a:pt x="139" y="188"/>
                  </a:lnTo>
                  <a:lnTo>
                    <a:pt x="143" y="155"/>
                  </a:lnTo>
                  <a:lnTo>
                    <a:pt x="147" y="138"/>
                  </a:lnTo>
                  <a:lnTo>
                    <a:pt x="155" y="121"/>
                  </a:lnTo>
                  <a:lnTo>
                    <a:pt x="164" y="109"/>
                  </a:lnTo>
                  <a:lnTo>
                    <a:pt x="176" y="100"/>
                  </a:lnTo>
                  <a:lnTo>
                    <a:pt x="193" y="92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39" y="92"/>
                  </a:lnTo>
                  <a:lnTo>
                    <a:pt x="256" y="100"/>
                  </a:lnTo>
                  <a:lnTo>
                    <a:pt x="269" y="109"/>
                  </a:lnTo>
                  <a:lnTo>
                    <a:pt x="281" y="121"/>
                  </a:lnTo>
                  <a:lnTo>
                    <a:pt x="290" y="138"/>
                  </a:lnTo>
                  <a:lnTo>
                    <a:pt x="294" y="155"/>
                  </a:lnTo>
                  <a:lnTo>
                    <a:pt x="294" y="188"/>
                  </a:lnTo>
                  <a:lnTo>
                    <a:pt x="294" y="361"/>
                  </a:lnTo>
                  <a:lnTo>
                    <a:pt x="139" y="361"/>
                  </a:lnTo>
                  <a:lnTo>
                    <a:pt x="139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Univers LT 55" pitchFamily="2" charset="0"/>
                <a:cs typeface="+mn-cs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black">
            <a:xfrm>
              <a:off x="5446713" y="4721225"/>
              <a:ext cx="647700" cy="1365250"/>
            </a:xfrm>
            <a:custGeom>
              <a:avLst/>
              <a:gdLst>
                <a:gd name="T0" fmla="*/ 261 w 408"/>
                <a:gd name="T1" fmla="*/ 369 h 860"/>
                <a:gd name="T2" fmla="*/ 181 w 408"/>
                <a:gd name="T3" fmla="*/ 293 h 860"/>
                <a:gd name="T4" fmla="*/ 156 w 408"/>
                <a:gd name="T5" fmla="*/ 256 h 860"/>
                <a:gd name="T6" fmla="*/ 147 w 408"/>
                <a:gd name="T7" fmla="*/ 197 h 860"/>
                <a:gd name="T8" fmla="*/ 147 w 408"/>
                <a:gd name="T9" fmla="*/ 155 h 860"/>
                <a:gd name="T10" fmla="*/ 156 w 408"/>
                <a:gd name="T11" fmla="*/ 125 h 860"/>
                <a:gd name="T12" fmla="*/ 173 w 408"/>
                <a:gd name="T13" fmla="*/ 109 h 860"/>
                <a:gd name="T14" fmla="*/ 206 w 408"/>
                <a:gd name="T15" fmla="*/ 100 h 860"/>
                <a:gd name="T16" fmla="*/ 223 w 408"/>
                <a:gd name="T17" fmla="*/ 104 h 860"/>
                <a:gd name="T18" fmla="*/ 248 w 408"/>
                <a:gd name="T19" fmla="*/ 117 h 860"/>
                <a:gd name="T20" fmla="*/ 261 w 408"/>
                <a:gd name="T21" fmla="*/ 142 h 860"/>
                <a:gd name="T22" fmla="*/ 265 w 408"/>
                <a:gd name="T23" fmla="*/ 197 h 860"/>
                <a:gd name="T24" fmla="*/ 399 w 408"/>
                <a:gd name="T25" fmla="*/ 277 h 860"/>
                <a:gd name="T26" fmla="*/ 399 w 408"/>
                <a:gd name="T27" fmla="*/ 146 h 860"/>
                <a:gd name="T28" fmla="*/ 387 w 408"/>
                <a:gd name="T29" fmla="*/ 84 h 860"/>
                <a:gd name="T30" fmla="*/ 345 w 408"/>
                <a:gd name="T31" fmla="*/ 37 h 860"/>
                <a:gd name="T32" fmla="*/ 282 w 408"/>
                <a:gd name="T33" fmla="*/ 8 h 860"/>
                <a:gd name="T34" fmla="*/ 202 w 408"/>
                <a:gd name="T35" fmla="*/ 0 h 860"/>
                <a:gd name="T36" fmla="*/ 160 w 408"/>
                <a:gd name="T37" fmla="*/ 0 h 860"/>
                <a:gd name="T38" fmla="*/ 89 w 408"/>
                <a:gd name="T39" fmla="*/ 21 h 860"/>
                <a:gd name="T40" fmla="*/ 38 w 408"/>
                <a:gd name="T41" fmla="*/ 63 h 860"/>
                <a:gd name="T42" fmla="*/ 9 w 408"/>
                <a:gd name="T43" fmla="*/ 142 h 860"/>
                <a:gd name="T44" fmla="*/ 5 w 408"/>
                <a:gd name="T45" fmla="*/ 197 h 860"/>
                <a:gd name="T46" fmla="*/ 5 w 408"/>
                <a:gd name="T47" fmla="*/ 214 h 860"/>
                <a:gd name="T48" fmla="*/ 13 w 408"/>
                <a:gd name="T49" fmla="*/ 281 h 860"/>
                <a:gd name="T50" fmla="*/ 34 w 408"/>
                <a:gd name="T51" fmla="*/ 340 h 860"/>
                <a:gd name="T52" fmla="*/ 89 w 408"/>
                <a:gd name="T53" fmla="*/ 411 h 860"/>
                <a:gd name="T54" fmla="*/ 164 w 408"/>
                <a:gd name="T55" fmla="*/ 478 h 860"/>
                <a:gd name="T56" fmla="*/ 219 w 408"/>
                <a:gd name="T57" fmla="*/ 524 h 860"/>
                <a:gd name="T58" fmla="*/ 248 w 408"/>
                <a:gd name="T59" fmla="*/ 562 h 860"/>
                <a:gd name="T60" fmla="*/ 265 w 408"/>
                <a:gd name="T61" fmla="*/ 600 h 860"/>
                <a:gd name="T62" fmla="*/ 265 w 408"/>
                <a:gd name="T63" fmla="*/ 654 h 860"/>
                <a:gd name="T64" fmla="*/ 261 w 408"/>
                <a:gd name="T65" fmla="*/ 713 h 860"/>
                <a:gd name="T66" fmla="*/ 248 w 408"/>
                <a:gd name="T67" fmla="*/ 738 h 860"/>
                <a:gd name="T68" fmla="*/ 223 w 408"/>
                <a:gd name="T69" fmla="*/ 755 h 860"/>
                <a:gd name="T70" fmla="*/ 202 w 408"/>
                <a:gd name="T71" fmla="*/ 755 h 860"/>
                <a:gd name="T72" fmla="*/ 168 w 408"/>
                <a:gd name="T73" fmla="*/ 747 h 860"/>
                <a:gd name="T74" fmla="*/ 152 w 408"/>
                <a:gd name="T75" fmla="*/ 730 h 860"/>
                <a:gd name="T76" fmla="*/ 139 w 408"/>
                <a:gd name="T77" fmla="*/ 684 h 860"/>
                <a:gd name="T78" fmla="*/ 0 w 408"/>
                <a:gd name="T79" fmla="*/ 579 h 860"/>
                <a:gd name="T80" fmla="*/ 0 w 408"/>
                <a:gd name="T81" fmla="*/ 688 h 860"/>
                <a:gd name="T82" fmla="*/ 13 w 408"/>
                <a:gd name="T83" fmla="*/ 772 h 860"/>
                <a:gd name="T84" fmla="*/ 59 w 408"/>
                <a:gd name="T85" fmla="*/ 826 h 860"/>
                <a:gd name="T86" fmla="*/ 122 w 408"/>
                <a:gd name="T87" fmla="*/ 852 h 860"/>
                <a:gd name="T88" fmla="*/ 202 w 408"/>
                <a:gd name="T89" fmla="*/ 860 h 860"/>
                <a:gd name="T90" fmla="*/ 244 w 408"/>
                <a:gd name="T91" fmla="*/ 856 h 860"/>
                <a:gd name="T92" fmla="*/ 320 w 408"/>
                <a:gd name="T93" fmla="*/ 839 h 860"/>
                <a:gd name="T94" fmla="*/ 362 w 408"/>
                <a:gd name="T95" fmla="*/ 810 h 860"/>
                <a:gd name="T96" fmla="*/ 383 w 408"/>
                <a:gd name="T97" fmla="*/ 776 h 860"/>
                <a:gd name="T98" fmla="*/ 404 w 408"/>
                <a:gd name="T99" fmla="*/ 709 h 860"/>
                <a:gd name="T100" fmla="*/ 408 w 408"/>
                <a:gd name="T101" fmla="*/ 633 h 860"/>
                <a:gd name="T102" fmla="*/ 408 w 408"/>
                <a:gd name="T103" fmla="*/ 591 h 860"/>
                <a:gd name="T104" fmla="*/ 395 w 408"/>
                <a:gd name="T105" fmla="*/ 524 h 860"/>
                <a:gd name="T106" fmla="*/ 362 w 408"/>
                <a:gd name="T107" fmla="*/ 470 h 860"/>
                <a:gd name="T108" fmla="*/ 261 w 408"/>
                <a:gd name="T109" fmla="*/ 36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8" h="860">
                  <a:moveTo>
                    <a:pt x="261" y="369"/>
                  </a:moveTo>
                  <a:lnTo>
                    <a:pt x="261" y="369"/>
                  </a:lnTo>
                  <a:lnTo>
                    <a:pt x="198" y="314"/>
                  </a:lnTo>
                  <a:lnTo>
                    <a:pt x="181" y="293"/>
                  </a:lnTo>
                  <a:lnTo>
                    <a:pt x="164" y="272"/>
                  </a:lnTo>
                  <a:lnTo>
                    <a:pt x="156" y="256"/>
                  </a:lnTo>
                  <a:lnTo>
                    <a:pt x="152" y="239"/>
                  </a:lnTo>
                  <a:lnTo>
                    <a:pt x="147" y="197"/>
                  </a:lnTo>
                  <a:lnTo>
                    <a:pt x="147" y="197"/>
                  </a:lnTo>
                  <a:lnTo>
                    <a:pt x="147" y="155"/>
                  </a:lnTo>
                  <a:lnTo>
                    <a:pt x="152" y="142"/>
                  </a:lnTo>
                  <a:lnTo>
                    <a:pt x="156" y="125"/>
                  </a:lnTo>
                  <a:lnTo>
                    <a:pt x="164" y="117"/>
                  </a:lnTo>
                  <a:lnTo>
                    <a:pt x="173" y="109"/>
                  </a:lnTo>
                  <a:lnTo>
                    <a:pt x="185" y="104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23" y="104"/>
                  </a:lnTo>
                  <a:lnTo>
                    <a:pt x="236" y="109"/>
                  </a:lnTo>
                  <a:lnTo>
                    <a:pt x="248" y="117"/>
                  </a:lnTo>
                  <a:lnTo>
                    <a:pt x="252" y="125"/>
                  </a:lnTo>
                  <a:lnTo>
                    <a:pt x="261" y="142"/>
                  </a:lnTo>
                  <a:lnTo>
                    <a:pt x="261" y="155"/>
                  </a:lnTo>
                  <a:lnTo>
                    <a:pt x="265" y="197"/>
                  </a:lnTo>
                  <a:lnTo>
                    <a:pt x="265" y="277"/>
                  </a:lnTo>
                  <a:lnTo>
                    <a:pt x="399" y="277"/>
                  </a:lnTo>
                  <a:lnTo>
                    <a:pt x="399" y="146"/>
                  </a:lnTo>
                  <a:lnTo>
                    <a:pt x="399" y="146"/>
                  </a:lnTo>
                  <a:lnTo>
                    <a:pt x="395" y="113"/>
                  </a:lnTo>
                  <a:lnTo>
                    <a:pt x="387" y="84"/>
                  </a:lnTo>
                  <a:lnTo>
                    <a:pt x="370" y="58"/>
                  </a:lnTo>
                  <a:lnTo>
                    <a:pt x="345" y="37"/>
                  </a:lnTo>
                  <a:lnTo>
                    <a:pt x="315" y="21"/>
                  </a:lnTo>
                  <a:lnTo>
                    <a:pt x="282" y="8"/>
                  </a:lnTo>
                  <a:lnTo>
                    <a:pt x="244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60" y="0"/>
                  </a:lnTo>
                  <a:lnTo>
                    <a:pt x="122" y="8"/>
                  </a:lnTo>
                  <a:lnTo>
                    <a:pt x="89" y="21"/>
                  </a:lnTo>
                  <a:lnTo>
                    <a:pt x="59" y="37"/>
                  </a:lnTo>
                  <a:lnTo>
                    <a:pt x="38" y="63"/>
                  </a:lnTo>
                  <a:lnTo>
                    <a:pt x="21" y="96"/>
                  </a:lnTo>
                  <a:lnTo>
                    <a:pt x="9" y="142"/>
                  </a:lnTo>
                  <a:lnTo>
                    <a:pt x="5" y="197"/>
                  </a:lnTo>
                  <a:lnTo>
                    <a:pt x="5" y="197"/>
                  </a:lnTo>
                  <a:lnTo>
                    <a:pt x="5" y="214"/>
                  </a:lnTo>
                  <a:lnTo>
                    <a:pt x="5" y="214"/>
                  </a:lnTo>
                  <a:lnTo>
                    <a:pt x="9" y="256"/>
                  </a:lnTo>
                  <a:lnTo>
                    <a:pt x="13" y="281"/>
                  </a:lnTo>
                  <a:lnTo>
                    <a:pt x="21" y="310"/>
                  </a:lnTo>
                  <a:lnTo>
                    <a:pt x="34" y="340"/>
                  </a:lnTo>
                  <a:lnTo>
                    <a:pt x="59" y="373"/>
                  </a:lnTo>
                  <a:lnTo>
                    <a:pt x="89" y="411"/>
                  </a:lnTo>
                  <a:lnTo>
                    <a:pt x="131" y="449"/>
                  </a:lnTo>
                  <a:lnTo>
                    <a:pt x="164" y="478"/>
                  </a:lnTo>
                  <a:lnTo>
                    <a:pt x="164" y="478"/>
                  </a:lnTo>
                  <a:lnTo>
                    <a:pt x="219" y="524"/>
                  </a:lnTo>
                  <a:lnTo>
                    <a:pt x="236" y="545"/>
                  </a:lnTo>
                  <a:lnTo>
                    <a:pt x="248" y="562"/>
                  </a:lnTo>
                  <a:lnTo>
                    <a:pt x="257" y="579"/>
                  </a:lnTo>
                  <a:lnTo>
                    <a:pt x="265" y="600"/>
                  </a:lnTo>
                  <a:lnTo>
                    <a:pt x="265" y="654"/>
                  </a:lnTo>
                  <a:lnTo>
                    <a:pt x="265" y="654"/>
                  </a:lnTo>
                  <a:lnTo>
                    <a:pt x="265" y="696"/>
                  </a:lnTo>
                  <a:lnTo>
                    <a:pt x="261" y="713"/>
                  </a:lnTo>
                  <a:lnTo>
                    <a:pt x="257" y="726"/>
                  </a:lnTo>
                  <a:lnTo>
                    <a:pt x="248" y="738"/>
                  </a:lnTo>
                  <a:lnTo>
                    <a:pt x="240" y="747"/>
                  </a:lnTo>
                  <a:lnTo>
                    <a:pt x="223" y="755"/>
                  </a:lnTo>
                  <a:lnTo>
                    <a:pt x="202" y="755"/>
                  </a:lnTo>
                  <a:lnTo>
                    <a:pt x="202" y="755"/>
                  </a:lnTo>
                  <a:lnTo>
                    <a:pt x="185" y="755"/>
                  </a:lnTo>
                  <a:lnTo>
                    <a:pt x="168" y="747"/>
                  </a:lnTo>
                  <a:lnTo>
                    <a:pt x="156" y="738"/>
                  </a:lnTo>
                  <a:lnTo>
                    <a:pt x="152" y="730"/>
                  </a:lnTo>
                  <a:lnTo>
                    <a:pt x="143" y="709"/>
                  </a:lnTo>
                  <a:lnTo>
                    <a:pt x="139" y="684"/>
                  </a:lnTo>
                  <a:lnTo>
                    <a:pt x="139" y="579"/>
                  </a:lnTo>
                  <a:lnTo>
                    <a:pt x="0" y="579"/>
                  </a:lnTo>
                  <a:lnTo>
                    <a:pt x="0" y="688"/>
                  </a:lnTo>
                  <a:lnTo>
                    <a:pt x="0" y="688"/>
                  </a:lnTo>
                  <a:lnTo>
                    <a:pt x="5" y="734"/>
                  </a:lnTo>
                  <a:lnTo>
                    <a:pt x="13" y="772"/>
                  </a:lnTo>
                  <a:lnTo>
                    <a:pt x="34" y="801"/>
                  </a:lnTo>
                  <a:lnTo>
                    <a:pt x="59" y="826"/>
                  </a:lnTo>
                  <a:lnTo>
                    <a:pt x="89" y="843"/>
                  </a:lnTo>
                  <a:lnTo>
                    <a:pt x="122" y="852"/>
                  </a:lnTo>
                  <a:lnTo>
                    <a:pt x="160" y="856"/>
                  </a:lnTo>
                  <a:lnTo>
                    <a:pt x="202" y="860"/>
                  </a:lnTo>
                  <a:lnTo>
                    <a:pt x="202" y="860"/>
                  </a:lnTo>
                  <a:lnTo>
                    <a:pt x="244" y="856"/>
                  </a:lnTo>
                  <a:lnTo>
                    <a:pt x="282" y="852"/>
                  </a:lnTo>
                  <a:lnTo>
                    <a:pt x="320" y="839"/>
                  </a:lnTo>
                  <a:lnTo>
                    <a:pt x="349" y="822"/>
                  </a:lnTo>
                  <a:lnTo>
                    <a:pt x="362" y="810"/>
                  </a:lnTo>
                  <a:lnTo>
                    <a:pt x="374" y="793"/>
                  </a:lnTo>
                  <a:lnTo>
                    <a:pt x="383" y="776"/>
                  </a:lnTo>
                  <a:lnTo>
                    <a:pt x="391" y="755"/>
                  </a:lnTo>
                  <a:lnTo>
                    <a:pt x="404" y="709"/>
                  </a:lnTo>
                  <a:lnTo>
                    <a:pt x="408" y="650"/>
                  </a:lnTo>
                  <a:lnTo>
                    <a:pt x="408" y="633"/>
                  </a:lnTo>
                  <a:lnTo>
                    <a:pt x="408" y="633"/>
                  </a:lnTo>
                  <a:lnTo>
                    <a:pt x="408" y="591"/>
                  </a:lnTo>
                  <a:lnTo>
                    <a:pt x="404" y="558"/>
                  </a:lnTo>
                  <a:lnTo>
                    <a:pt x="395" y="524"/>
                  </a:lnTo>
                  <a:lnTo>
                    <a:pt x="383" y="499"/>
                  </a:lnTo>
                  <a:lnTo>
                    <a:pt x="362" y="470"/>
                  </a:lnTo>
                  <a:lnTo>
                    <a:pt x="336" y="440"/>
                  </a:lnTo>
                  <a:lnTo>
                    <a:pt x="261" y="369"/>
                  </a:lnTo>
                  <a:lnTo>
                    <a:pt x="261" y="3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Univers LT 55" pitchFamily="2" charset="0"/>
                <a:cs typeface="+mn-cs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black">
            <a:xfrm>
              <a:off x="6946900" y="4721225"/>
              <a:ext cx="427037" cy="1344612"/>
            </a:xfrm>
            <a:custGeom>
              <a:avLst/>
              <a:gdLst>
                <a:gd name="T0" fmla="*/ 126 w 269"/>
                <a:gd name="T1" fmla="*/ 92 h 847"/>
                <a:gd name="T2" fmla="*/ 126 w 269"/>
                <a:gd name="T3" fmla="*/ 8 h 847"/>
                <a:gd name="T4" fmla="*/ 0 w 269"/>
                <a:gd name="T5" fmla="*/ 8 h 847"/>
                <a:gd name="T6" fmla="*/ 0 w 269"/>
                <a:gd name="T7" fmla="*/ 847 h 847"/>
                <a:gd name="T8" fmla="*/ 139 w 269"/>
                <a:gd name="T9" fmla="*/ 847 h 847"/>
                <a:gd name="T10" fmla="*/ 139 w 269"/>
                <a:gd name="T11" fmla="*/ 264 h 847"/>
                <a:gd name="T12" fmla="*/ 139 w 269"/>
                <a:gd name="T13" fmla="*/ 264 h 847"/>
                <a:gd name="T14" fmla="*/ 139 w 269"/>
                <a:gd name="T15" fmla="*/ 230 h 847"/>
                <a:gd name="T16" fmla="*/ 147 w 269"/>
                <a:gd name="T17" fmla="*/ 205 h 847"/>
                <a:gd name="T18" fmla="*/ 160 w 269"/>
                <a:gd name="T19" fmla="*/ 184 h 847"/>
                <a:gd name="T20" fmla="*/ 177 w 269"/>
                <a:gd name="T21" fmla="*/ 167 h 847"/>
                <a:gd name="T22" fmla="*/ 177 w 269"/>
                <a:gd name="T23" fmla="*/ 167 h 847"/>
                <a:gd name="T24" fmla="*/ 198 w 269"/>
                <a:gd name="T25" fmla="*/ 159 h 847"/>
                <a:gd name="T26" fmla="*/ 219 w 269"/>
                <a:gd name="T27" fmla="*/ 151 h 847"/>
                <a:gd name="T28" fmla="*/ 244 w 269"/>
                <a:gd name="T29" fmla="*/ 146 h 847"/>
                <a:gd name="T30" fmla="*/ 269 w 269"/>
                <a:gd name="T31" fmla="*/ 146 h 847"/>
                <a:gd name="T32" fmla="*/ 269 w 269"/>
                <a:gd name="T33" fmla="*/ 0 h 847"/>
                <a:gd name="T34" fmla="*/ 269 w 269"/>
                <a:gd name="T35" fmla="*/ 0 h 847"/>
                <a:gd name="T36" fmla="*/ 223 w 269"/>
                <a:gd name="T37" fmla="*/ 4 h 847"/>
                <a:gd name="T38" fmla="*/ 202 w 269"/>
                <a:gd name="T39" fmla="*/ 8 h 847"/>
                <a:gd name="T40" fmla="*/ 185 w 269"/>
                <a:gd name="T41" fmla="*/ 16 h 847"/>
                <a:gd name="T42" fmla="*/ 172 w 269"/>
                <a:gd name="T43" fmla="*/ 29 h 847"/>
                <a:gd name="T44" fmla="*/ 156 w 269"/>
                <a:gd name="T45" fmla="*/ 46 h 847"/>
                <a:gd name="T46" fmla="*/ 143 w 269"/>
                <a:gd name="T47" fmla="*/ 67 h 847"/>
                <a:gd name="T48" fmla="*/ 130 w 269"/>
                <a:gd name="T49" fmla="*/ 92 h 847"/>
                <a:gd name="T50" fmla="*/ 126 w 269"/>
                <a:gd name="T51" fmla="*/ 92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9" h="847">
                  <a:moveTo>
                    <a:pt x="126" y="92"/>
                  </a:moveTo>
                  <a:lnTo>
                    <a:pt x="126" y="8"/>
                  </a:lnTo>
                  <a:lnTo>
                    <a:pt x="0" y="8"/>
                  </a:lnTo>
                  <a:lnTo>
                    <a:pt x="0" y="847"/>
                  </a:lnTo>
                  <a:lnTo>
                    <a:pt x="139" y="847"/>
                  </a:lnTo>
                  <a:lnTo>
                    <a:pt x="139" y="264"/>
                  </a:lnTo>
                  <a:lnTo>
                    <a:pt x="139" y="264"/>
                  </a:lnTo>
                  <a:lnTo>
                    <a:pt x="139" y="230"/>
                  </a:lnTo>
                  <a:lnTo>
                    <a:pt x="147" y="205"/>
                  </a:lnTo>
                  <a:lnTo>
                    <a:pt x="160" y="184"/>
                  </a:lnTo>
                  <a:lnTo>
                    <a:pt x="177" y="167"/>
                  </a:lnTo>
                  <a:lnTo>
                    <a:pt x="177" y="167"/>
                  </a:lnTo>
                  <a:lnTo>
                    <a:pt x="198" y="159"/>
                  </a:lnTo>
                  <a:lnTo>
                    <a:pt x="219" y="151"/>
                  </a:lnTo>
                  <a:lnTo>
                    <a:pt x="244" y="146"/>
                  </a:lnTo>
                  <a:lnTo>
                    <a:pt x="269" y="146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23" y="4"/>
                  </a:lnTo>
                  <a:lnTo>
                    <a:pt x="202" y="8"/>
                  </a:lnTo>
                  <a:lnTo>
                    <a:pt x="185" y="16"/>
                  </a:lnTo>
                  <a:lnTo>
                    <a:pt x="172" y="29"/>
                  </a:lnTo>
                  <a:lnTo>
                    <a:pt x="156" y="46"/>
                  </a:lnTo>
                  <a:lnTo>
                    <a:pt x="143" y="67"/>
                  </a:lnTo>
                  <a:lnTo>
                    <a:pt x="130" y="92"/>
                  </a:lnTo>
                  <a:lnTo>
                    <a:pt x="126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Univers LT 55" pitchFamily="2" charset="0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1608" y="1133856"/>
            <a:ext cx="5056632" cy="2246970"/>
          </a:xfrm>
        </p:spPr>
        <p:txBody>
          <a:bodyPr tIns="0" bIns="0" anchor="b">
            <a:noAutofit/>
          </a:bodyPr>
          <a:lstStyle>
            <a:lvl1pPr algn="l">
              <a:lnSpc>
                <a:spcPct val="100000"/>
              </a:lnSpc>
              <a:defRPr sz="2800"/>
            </a:lvl1pPr>
          </a:lstStyle>
          <a:p>
            <a:r>
              <a:rPr lang="en-US" dirty="0"/>
              <a:t>AQM rollout to CCO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21608" y="3844339"/>
            <a:ext cx="5056632" cy="89108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Felix Reta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21607" y="4910370"/>
            <a:ext cx="5056632" cy="576262"/>
          </a:xfrm>
        </p:spPr>
        <p:txBody>
          <a:bodyPr anchor="t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9/27/2021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6395" y="6896203"/>
            <a:ext cx="2057400" cy="9144"/>
          </a:xfrm>
        </p:spPr>
        <p:txBody>
          <a:bodyPr/>
          <a:lstStyle>
            <a:lvl1pPr algn="l">
              <a:defRPr sz="100">
                <a:solidFill>
                  <a:srgbClr val="666666">
                    <a:alpha val="0"/>
                  </a:srgbClr>
                </a:solidFill>
              </a:defRPr>
            </a:lvl1pPr>
          </a:lstStyle>
          <a:p>
            <a:fld id="{BA4239FC-D220-4325-836E-4E6B32FBCBE1}" type="slidenum">
              <a:rPr/>
              <a:pPr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823997" y="3429000"/>
            <a:ext cx="495299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9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ivider Oran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9144000" cy="632477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2103" y="2741780"/>
            <a:ext cx="5192024" cy="1041064"/>
          </a:xfr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dirty="0"/>
              <a:t>Icon Divider Slide</a:t>
            </a:r>
            <a:br>
              <a:rPr dirty="0"/>
            </a:br>
            <a:r>
              <a:rPr dirty="0"/>
              <a:t>(32 </a:t>
            </a:r>
            <a:r>
              <a:rPr dirty="0" err="1"/>
              <a:t>pt</a:t>
            </a:r>
            <a:r>
              <a:rPr dirty="0"/>
              <a:t> Title Case)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/>
              <a:pPr/>
              <a:t>‹#›</a:t>
            </a:fld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52230" y="1800225"/>
            <a:ext cx="0" cy="2924175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885825" y="2324100"/>
            <a:ext cx="1638301" cy="1704976"/>
          </a:xfrm>
          <a:noFill/>
        </p:spPr>
        <p:txBody>
          <a:bodyPr tIns="27432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63211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2074" y="712158"/>
            <a:ext cx="6849676" cy="1041064"/>
          </a:xfrm>
        </p:spPr>
        <p:txBody>
          <a:bodyPr anchor="ctr"/>
          <a:lstStyle>
            <a:lvl1pPr>
              <a:defRPr baseline="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AQM rollout Agenda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14614" y="1899240"/>
            <a:ext cx="6497136" cy="36638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Agenda</a:t>
            </a:r>
            <a:endParaRPr dirty="0"/>
          </a:p>
          <a:p>
            <a:pPr lvl="1"/>
            <a:r>
              <a:rPr lang="en-US" dirty="0"/>
              <a:t>Workstreams</a:t>
            </a:r>
            <a:endParaRPr dirty="0"/>
          </a:p>
          <a:p>
            <a:pPr lvl="2"/>
            <a:r>
              <a:rPr lang="en-US" dirty="0"/>
              <a:t>Knowledge transfer (e.g. training)</a:t>
            </a:r>
          </a:p>
          <a:p>
            <a:pPr lvl="2"/>
            <a:r>
              <a:rPr lang="en-US" dirty="0"/>
              <a:t>Communications</a:t>
            </a:r>
          </a:p>
          <a:p>
            <a:pPr lvl="2"/>
            <a:r>
              <a:rPr lang="en-US" dirty="0"/>
              <a:t>Technology</a:t>
            </a:r>
          </a:p>
          <a:p>
            <a:pPr lvl="2"/>
            <a:r>
              <a:rPr lang="en-US" dirty="0"/>
              <a:t>NICE with AQM </a:t>
            </a:r>
            <a:r>
              <a:rPr lang="en-US"/>
              <a:t>screcards</a:t>
            </a:r>
            <a:endParaRPr dirty="0"/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/>
              <a:t>‹#›</a:t>
            </a:fld>
            <a:endParaRPr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90015" y="1899242"/>
            <a:ext cx="0" cy="3663859"/>
          </a:xfrm>
          <a:prstGeom prst="line">
            <a:avLst/>
          </a:prstGeom>
          <a:ln w="127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7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dirty="0"/>
              <a:t>Click to add text or choose an icon below to insert other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8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39877" y="1333500"/>
            <a:ext cx="8001000" cy="4800600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Arial" pitchFamily="34" charset="0"/>
              </a:defRPr>
            </a:lvl1pPr>
            <a:lvl2pPr marL="342900" marR="0" indent="-167879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>
                <a:latin typeface="Arial" pitchFamily="34" charset="0"/>
              </a:defRPr>
            </a:lvl2pPr>
            <a:lvl3pPr marL="470297" marR="0" indent="-127397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Arial" pitchFamily="34" charset="0"/>
              </a:defRPr>
            </a:lvl3pPr>
            <a:lvl4pPr>
              <a:spcAft>
                <a:spcPts val="360"/>
              </a:spcAft>
              <a:buClr>
                <a:srgbClr val="333333"/>
              </a:buCl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247651" y="6563861"/>
            <a:ext cx="331190" cy="209550"/>
          </a:xfrm>
        </p:spPr>
        <p:txBody>
          <a:bodyPr/>
          <a:lstStyle>
            <a:lvl1pPr>
              <a:defRPr/>
            </a:lvl1pPr>
          </a:lstStyle>
          <a:p>
            <a:fld id="{0875F706-40FC-49A4-8580-27F99B08A1F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4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246888"/>
            <a:ext cx="8610600" cy="869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24000"/>
            <a:ext cx="806196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  <a:p>
            <a:pPr lvl="5"/>
            <a:r>
              <a:rPr dirty="0"/>
              <a:t>Six</a:t>
            </a:r>
          </a:p>
          <a:p>
            <a:pPr lvl="6"/>
            <a:r>
              <a:rPr dirty="0"/>
              <a:t>Seven</a:t>
            </a:r>
          </a:p>
          <a:p>
            <a:pPr lvl="7"/>
            <a:r>
              <a:rPr dirty="0"/>
              <a:t>Eight</a:t>
            </a:r>
          </a:p>
          <a:p>
            <a:pPr lvl="8"/>
            <a:r>
              <a:rPr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896203"/>
            <a:ext cx="2057400" cy="91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">
                <a:solidFill>
                  <a:srgbClr val="666666">
                    <a:alpha val="0"/>
                  </a:srgbClr>
                </a:solidFill>
              </a:defRPr>
            </a:lvl1pPr>
          </a:lstStyle>
          <a:p>
            <a:r>
              <a:rPr lang="en-US" dirty="0"/>
              <a:t>Date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120" y="6896203"/>
            <a:ext cx="6991350" cy="91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">
                <a:solidFill>
                  <a:srgbClr val="666666">
                    <a:alpha val="0"/>
                  </a:srgb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54025"/>
            <a:ext cx="564894" cy="287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66666"/>
                </a:solidFill>
                <a:latin typeface="Univers LT 45 Light" panose="02000403030000020003" pitchFamily="2" charset="0"/>
              </a:defRPr>
            </a:lvl1pPr>
          </a:lstStyle>
          <a:p>
            <a:fld id="{BA4239FC-D220-4325-836E-4E6B32FBCBE1}" type="slidenum">
              <a:rPr/>
              <a:pPr/>
              <a:t>‹#›</a:t>
            </a:fld>
            <a:endParaRPr dirty="0"/>
          </a:p>
        </p:txBody>
      </p:sp>
      <p:sp>
        <p:nvSpPr>
          <p:cNvPr id="7" name="TextBox 26"/>
          <p:cNvSpPr txBox="1">
            <a:spLocks noChangeArrowheads="1"/>
          </p:cNvSpPr>
          <p:nvPr/>
        </p:nvSpPr>
        <p:spPr bwMode="auto">
          <a:xfrm>
            <a:off x="552437" y="6629920"/>
            <a:ext cx="1530237" cy="1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5" tIns="32003" rIns="64005" bIns="32003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</a:pPr>
            <a:r>
              <a:rPr sz="600" dirty="0">
                <a:solidFill>
                  <a:srgbClr val="666666"/>
                </a:solidFill>
                <a:latin typeface="Univers LT 45 Light" panose="02000403030000020003"/>
              </a:rPr>
              <a:t>© 20</a:t>
            </a:r>
            <a:r>
              <a:rPr lang="en-US" sz="600" dirty="0">
                <a:solidFill>
                  <a:srgbClr val="666666"/>
                </a:solidFill>
                <a:latin typeface="Univers LT 45 Light" panose="02000403030000020003"/>
              </a:rPr>
              <a:t>2</a:t>
            </a:r>
            <a:r>
              <a:rPr sz="600" dirty="0">
                <a:solidFill>
                  <a:srgbClr val="666666"/>
                </a:solidFill>
                <a:latin typeface="Univers LT 45 Light" panose="02000403030000020003"/>
              </a:rPr>
              <a:t>1 Fiserv, Inc. or its affiliates.   </a:t>
            </a:r>
            <a:r>
              <a:rPr sz="600" b="0" i="0" kern="1200" baseline="0" dirty="0">
                <a:solidFill>
                  <a:srgbClr val="666666"/>
                </a:solidFill>
                <a:effectLst/>
                <a:latin typeface="Univers LT 45 Light" panose="02000403030000020003"/>
                <a:ea typeface="Univers LT 55" charset="0"/>
                <a:cs typeface="Univers LT 55" charset="0"/>
              </a:rPr>
              <a:t>|</a:t>
            </a:r>
            <a:endParaRPr sz="600" dirty="0">
              <a:solidFill>
                <a:srgbClr val="666666"/>
              </a:solidFill>
              <a:latin typeface="Univers LT 45 Light" panose="0200040303000002000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6685" y="6613418"/>
            <a:ext cx="1390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600" b="0" i="0" kern="1200" baseline="0" dirty="0">
                <a:solidFill>
                  <a:srgbClr val="666666"/>
                </a:solidFill>
                <a:effectLst/>
                <a:latin typeface="Univers LT 45 Light" panose="02000403030000020003"/>
                <a:ea typeface="Univers LT 55" charset="0"/>
                <a:cs typeface="Univers LT 55" charset="0"/>
              </a:rPr>
              <a:t>CONFIDENTIAL</a:t>
            </a:r>
            <a:r>
              <a:rPr lang="en-US" sz="600" b="0" i="0" kern="1200" baseline="0" dirty="0">
                <a:solidFill>
                  <a:srgbClr val="666666"/>
                </a:solidFill>
                <a:effectLst/>
                <a:latin typeface="Univers LT 45 Light" panose="02000403030000020003"/>
                <a:ea typeface="Univers LT 55" charset="0"/>
                <a:cs typeface="Univers LT 55" charset="0"/>
              </a:rPr>
              <a:t> </a:t>
            </a:r>
            <a:r>
              <a:rPr lang="en-US" sz="600" b="0" i="0" kern="1200" baseline="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Univers LT 55" charset="0"/>
                <a:cs typeface="Arial" panose="020B0604020202020204" pitchFamily="34" charset="0"/>
              </a:rPr>
              <a:t>– </a:t>
            </a:r>
            <a:r>
              <a:rPr sz="600" b="0" i="0" kern="1200" baseline="0" dirty="0">
                <a:solidFill>
                  <a:srgbClr val="666666"/>
                </a:solidFill>
                <a:effectLst/>
                <a:latin typeface="Univers LT 45 Light" panose="02000403030000020003"/>
                <a:ea typeface="Univers LT 55" charset="0"/>
                <a:cs typeface="Univers LT 55" charset="0"/>
              </a:rPr>
              <a:t>LIMITED</a:t>
            </a:r>
            <a:endParaRPr sz="600" b="0" i="0" baseline="0" dirty="0">
              <a:solidFill>
                <a:srgbClr val="666666"/>
              </a:solidFill>
              <a:latin typeface="Univers LT 45 Light" panose="02000403030000020003"/>
              <a:ea typeface="Univers LT 55" charset="0"/>
              <a:cs typeface="Univers LT 55" charset="0"/>
            </a:endParaRPr>
          </a:p>
        </p:txBody>
      </p:sp>
      <p:pic>
        <p:nvPicPr>
          <p:cNvPr id="10" name="Picture 34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64326" y="6419287"/>
            <a:ext cx="641005" cy="32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0AE360-8B57-4835-8FD9-72AC4123B496}"/>
              </a:ext>
            </a:extLst>
          </p:cNvPr>
          <p:cNvSpPr/>
          <p:nvPr userDrawn="1"/>
        </p:nvSpPr>
        <p:spPr>
          <a:xfrm>
            <a:off x="6206849" y="6521085"/>
            <a:ext cx="19574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effectLst/>
                <a:latin typeface="+mn-lt"/>
                <a:ea typeface="Calibri" panose="020F0502020204030204" pitchFamily="34" charset="0"/>
              </a:rPr>
              <a:t>                FORTUNE </a:t>
            </a:r>
            <a:r>
              <a:rPr lang="en-US" sz="600" b="1" dirty="0">
                <a:effectLst/>
                <a:latin typeface="+mn-lt"/>
                <a:ea typeface="Calibri" panose="020F0502020204030204" pitchFamily="34" charset="0"/>
              </a:rPr>
              <a:t>World's Most Admired Companies</a:t>
            </a:r>
            <a:r>
              <a:rPr lang="en-US" sz="600" baseline="30000" dirty="0">
                <a:effectLst/>
                <a:latin typeface="+mn-lt"/>
                <a:ea typeface="Calibri" panose="020F0502020204030204" pitchFamily="34" charset="0"/>
              </a:rPr>
              <a:t>®</a:t>
            </a:r>
            <a:r>
              <a:rPr lang="en-US" sz="600" dirty="0">
                <a:effectLst/>
                <a:latin typeface="+mn-lt"/>
                <a:ea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effectLst/>
                <a:latin typeface="+mn-lt"/>
                <a:ea typeface="Calibri" panose="020F0502020204030204" pitchFamily="34" charset="0"/>
              </a:rPr>
              <a:t>2014 | 2015 | 2016 | 2017 | 2018 | 2019 |</a:t>
            </a:r>
            <a:r>
              <a:rPr lang="en-US" sz="6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 2020 | </a:t>
            </a:r>
            <a:r>
              <a:rPr lang="en-US" sz="600" dirty="0">
                <a:solidFill>
                  <a:srgbClr val="FF6600"/>
                </a:solidFill>
                <a:effectLst/>
                <a:latin typeface="+mn-lt"/>
                <a:ea typeface="Calibri" panose="020F0502020204030204" pitchFamily="34" charset="0"/>
              </a:rPr>
              <a:t>2021</a:t>
            </a:r>
            <a:endParaRPr lang="en-US" sz="600" dirty="0">
              <a:effectLst/>
              <a:latin typeface="+mn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2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87" r:id="rId3"/>
    <p:sldLayoutId id="2147483680" r:id="rId4"/>
    <p:sldLayoutId id="2147483662" r:id="rId5"/>
    <p:sldLayoutId id="2147483688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884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892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92">
          <p15:clr>
            <a:srgbClr val="A4A3A4"/>
          </p15:clr>
        </p15:guide>
        <p15:guide id="4" pos="168">
          <p15:clr>
            <a:srgbClr val="A4A3A4"/>
          </p15:clr>
        </p15:guide>
        <p15:guide id="5" pos="336">
          <p15:clr>
            <a:srgbClr val="A4A3A4"/>
          </p15:clr>
        </p15:guide>
        <p15:guide id="6" orient="horz" pos="3864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pos="5424">
          <p15:clr>
            <a:srgbClr val="A4A3A4"/>
          </p15:clr>
        </p15:guide>
        <p15:guide id="9" pos="240">
          <p15:clr>
            <a:srgbClr val="A4A3A4"/>
          </p15:clr>
        </p15:guide>
        <p15:guide id="10" pos="552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nivers for Fiserv 55" panose="020B0503040202040203" pitchFamily="34" charset="0"/>
              </a:rPr>
              <a:t>CCO PMO Project Kick-Off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1608" y="3844339"/>
            <a:ext cx="5056632" cy="972360"/>
          </a:xfrm>
        </p:spPr>
        <p:txBody>
          <a:bodyPr/>
          <a:lstStyle/>
          <a:p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Univers for Fiserv 55" panose="020B0503040202040203" pitchFamily="34" charset="0"/>
              </a:rPr>
              <a:t>Date: 9/27/2021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6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CFFC-4539-4B8B-9211-A3731AB3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7A01B-11DB-4175-964A-2C3F0600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D6EA-65FA-45AC-97D5-F874EC4F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Graphic 7" descr="Badge Question Mark with solid fill">
            <a:extLst>
              <a:ext uri="{FF2B5EF4-FFF2-40B4-BE49-F238E27FC236}">
                <a16:creationId xmlns:a16="http://schemas.microsoft.com/office/drawing/2014/main" id="{0016EF9D-3886-473D-A26A-F3C52F71B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0" y="27417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8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nivers for Fiserv 55" panose="020B0503040202040203" pitchFamily="34" charset="0"/>
              </a:rPr>
              <a:t>Backup slides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r="19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830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Responsibilities and Expectations</a:t>
            </a:r>
            <a:b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</a:br>
            <a:r>
              <a:rPr lang="en-US" dirty="0">
                <a:solidFill>
                  <a:srgbClr val="FF6600"/>
                </a:solidFill>
                <a:latin typeface="Univers for Fiserv 55" panose="020B0503040202040203" pitchFamily="34" charset="0"/>
              </a:rPr>
              <a:t>Project Team</a:t>
            </a:r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326524"/>
            <a:ext cx="8061960" cy="4807576"/>
          </a:xfrm>
        </p:spPr>
        <p:txBody>
          <a:bodyPr>
            <a:normAutofit lnSpcReduction="10000"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Meeting Attendance</a:t>
            </a:r>
          </a:p>
          <a:p>
            <a:pPr marL="742950" lvl="1" indent="-28575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Be </a:t>
            </a:r>
            <a:r>
              <a:rPr lang="en-US" u="sng" dirty="0">
                <a:solidFill>
                  <a:schemeClr val="bg2"/>
                </a:solidFill>
                <a:latin typeface="Univers for Fiserv 55" panose="020B0503040202040203" pitchFamily="34" charset="0"/>
              </a:rPr>
              <a:t>present</a:t>
            </a: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 during team meetings – and speak up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Be on time.  Inform PM if cannot attend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Issue, Risk, Change Communication</a:t>
            </a:r>
          </a:p>
          <a:p>
            <a:pPr marL="742950" lvl="1" indent="-28575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Identify issues and risks as they are discovered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Communicate issues and risks to PM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Communicate all project change requests to PM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Project Communications</a:t>
            </a:r>
          </a:p>
          <a:p>
            <a:pPr marL="742950" lvl="1" indent="-28575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PM can only manage what they are aware of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PM’s job is to run interference FOR YOU and to remove roadblocks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R&amp;R Notification</a:t>
            </a:r>
          </a:p>
          <a:p>
            <a:pPr marL="742950" lvl="1" indent="-28575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Advise of R&amp;R as far in advance as possible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R&amp;R impacts project progress and needs to be accounted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2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Responsibilities and Expectations</a:t>
            </a:r>
            <a:b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</a:br>
            <a:r>
              <a:rPr lang="en-US" dirty="0">
                <a:solidFill>
                  <a:srgbClr val="FF6600"/>
                </a:solidFill>
                <a:latin typeface="Univers for Fiserv 55" panose="020B0503040202040203" pitchFamily="34" charset="0"/>
              </a:rPr>
              <a:t>Project Sponsors</a:t>
            </a:r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Project Decisions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PM can only manage what they are aware of – include in project-related discussions occurring outside of project’s established forums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Issue and Risk Management</a:t>
            </a:r>
          </a:p>
          <a:p>
            <a:pPr marL="742950" lvl="1" indent="-28575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Help remove roadblocks that are or may impact project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Leverage team meetings and / or weekly portfolio meetings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Weekly Dashboards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Dashboards convey a lot of information in a small amount of space – they are intended for a broad audience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Sponsor Approvals</a:t>
            </a:r>
          </a:p>
          <a:p>
            <a:pPr marL="742950" lvl="1" indent="-28575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Scope Document</a:t>
            </a:r>
          </a:p>
          <a:p>
            <a:pPr marL="742950" lvl="1" indent="-28575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Change Requests</a:t>
            </a:r>
          </a:p>
          <a:p>
            <a:pPr marL="742950" lvl="1" indent="-28575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Project Design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  <a:latin typeface="Univers for Fiserv 55" panose="020B0503040202040203" pitchFamily="34" charset="0"/>
              </a:rPr>
              <a:t>Production Go / No-Go </a:t>
            </a:r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9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Responsibilities and Expectations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Communication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699CC"/>
                </a:solidFill>
              </a:rPr>
              <a:t>90% of the PM’s role is to communicate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</a:rPr>
              <a:t>Typical project communications:</a:t>
            </a: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734308"/>
              </p:ext>
            </p:extLst>
          </p:nvPr>
        </p:nvGraphicFramePr>
        <p:xfrm>
          <a:off x="548640" y="2404052"/>
          <a:ext cx="7941274" cy="373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66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8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 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Univers LT 45 Light" panose="02000403030000020003" pitchFamily="2" charset="0"/>
                        </a:rPr>
                        <a:t>Communication</a:t>
                      </a:r>
                    </a:p>
                  </a:txBody>
                  <a:tcPr marT="45709" marB="4570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Univers LT 45 Light" panose="02000403030000020003" pitchFamily="2" charset="0"/>
                        </a:rPr>
                        <a:t>Frequency</a:t>
                      </a:r>
                    </a:p>
                  </a:txBody>
                  <a:tcPr marT="45709" marB="45709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Univers LT 45 Light" panose="02000403030000020003" pitchFamily="2" charset="0"/>
                        </a:rPr>
                        <a:t>Vehicle</a:t>
                      </a:r>
                    </a:p>
                  </a:txBody>
                  <a:tcPr marT="45709" marB="45709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Audiences</a:t>
                      </a:r>
                    </a:p>
                  </a:txBody>
                  <a:tcPr marT="45709" marB="45709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87">
                <a:tc v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99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1" dirty="0">
                          <a:solidFill>
                            <a:schemeClr val="bg1"/>
                          </a:solidFill>
                          <a:latin typeface="Univers LT 45 Light" panose="02000403030000020003" pitchFamily="2" charset="0"/>
                        </a:rPr>
                        <a:t>Project Sponsors</a:t>
                      </a:r>
                    </a:p>
                  </a:txBody>
                  <a:tcPr marT="45709" marB="4570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6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1" dirty="0">
                          <a:solidFill>
                            <a:schemeClr val="bg1"/>
                          </a:solidFill>
                          <a:latin typeface="Univers LT 45 Light" panose="02000403030000020003" pitchFamily="2" charset="0"/>
                        </a:rPr>
                        <a:t>Project Team</a:t>
                      </a:r>
                    </a:p>
                  </a:txBody>
                  <a:tcPr marT="45709" marB="4570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6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1" dirty="0">
                          <a:solidFill>
                            <a:schemeClr val="bg1"/>
                          </a:solidFill>
                          <a:latin typeface="Univers LT 45 Light" panose="02000403030000020003" pitchFamily="2" charset="0"/>
                        </a:rPr>
                        <a:t>Other</a:t>
                      </a:r>
                      <a:r>
                        <a:rPr lang="en-US" sz="1050" b="0" i="1" baseline="0" dirty="0">
                          <a:solidFill>
                            <a:schemeClr val="bg1"/>
                          </a:solidFill>
                          <a:latin typeface="Univers LT 45 Light" panose="02000403030000020003" pitchFamily="2" charset="0"/>
                        </a:rPr>
                        <a:t> Stakeholders</a:t>
                      </a:r>
                      <a:endParaRPr lang="en-US" sz="1050" b="0" i="1" dirty="0">
                        <a:solidFill>
                          <a:schemeClr val="bg1"/>
                        </a:solidFill>
                        <a:latin typeface="Univers LT 45 Light" panose="02000403030000020003" pitchFamily="2" charset="0"/>
                      </a:endParaRPr>
                    </a:p>
                  </a:txBody>
                  <a:tcPr marT="45709" marB="4570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6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latin typeface="Univers LT 45 Light" panose="02000403030000020003" pitchFamily="2" charset="0"/>
                        </a:rPr>
                        <a:t>Project</a:t>
                      </a:r>
                      <a:r>
                        <a:rPr lang="en-US" sz="1050" b="1" baseline="0" dirty="0">
                          <a:latin typeface="Univers LT 45 Light" panose="02000403030000020003" pitchFamily="2" charset="0"/>
                        </a:rPr>
                        <a:t> Status Meeting</a:t>
                      </a:r>
                      <a:endParaRPr lang="en-US" sz="1050" b="1" dirty="0">
                        <a:latin typeface="Univers LT 45 Light" panose="02000403030000020003" pitchFamily="2" charset="0"/>
                      </a:endParaRP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Weekly 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Conference Bridge </a:t>
                      </a:r>
                    </a:p>
                    <a:p>
                      <a:pPr algn="ctr"/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&amp; WebEx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latin typeface="Univers LT 45 Light" panose="02000403030000020003" pitchFamily="2" charset="0"/>
                      </a:endParaRPr>
                    </a:p>
                  </a:txBody>
                  <a:tcPr marT="45709" marB="4570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latin typeface="Univers LT 45 Light" panose="02000403030000020003" pitchFamily="2" charset="0"/>
                        </a:rPr>
                        <a:t>Project Status Meeting Minutes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latin typeface="Univers LT 45 Light" panose="02000403030000020003" pitchFamily="2" charset="0"/>
                        </a:rPr>
                        <a:t>Weekly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Email and / 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Project SharePoint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latin typeface="Univers LT 45 Light" panose="02000403030000020003" pitchFamily="2" charset="0"/>
                      </a:endParaRPr>
                    </a:p>
                  </a:txBody>
                  <a:tcPr marT="45709" marB="4570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latin typeface="Univers LT 45 Light" panose="02000403030000020003" pitchFamily="2" charset="0"/>
                        </a:rPr>
                        <a:t>Project Schedule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latin typeface="Univers LT 45 Light" panose="02000403030000020003" pitchFamily="2" charset="0"/>
                        </a:rPr>
                        <a:t>Weekly or </a:t>
                      </a:r>
                    </a:p>
                    <a:p>
                      <a:pPr algn="ctr"/>
                      <a:r>
                        <a:rPr lang="en-US" sz="1050" baseline="0" dirty="0">
                          <a:latin typeface="Univers LT 45 Light" panose="02000403030000020003" pitchFamily="2" charset="0"/>
                        </a:rPr>
                        <a:t>As Needed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Project SharePoint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latin typeface="Univers LT 45 Light" panose="02000403030000020003" pitchFamily="2" charset="0"/>
                      </a:endParaRPr>
                    </a:p>
                  </a:txBody>
                  <a:tcPr marT="45709" marB="4570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latin typeface="Univers LT 45 Light" panose="02000403030000020003" pitchFamily="2" charset="0"/>
                        </a:rPr>
                        <a:t>Project Issues</a:t>
                      </a:r>
                      <a:r>
                        <a:rPr lang="en-US" sz="1050" b="1" baseline="0" dirty="0">
                          <a:latin typeface="Univers LT 45 Light" panose="02000403030000020003" pitchFamily="2" charset="0"/>
                        </a:rPr>
                        <a:t> and Risks</a:t>
                      </a:r>
                      <a:endParaRPr lang="en-US" sz="1050" b="1" dirty="0">
                        <a:latin typeface="Univers LT 45 Light" panose="02000403030000020003" pitchFamily="2" charset="0"/>
                      </a:endParaRP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latin typeface="Univers LT 45 Light" panose="02000403030000020003" pitchFamily="2" charset="0"/>
                        </a:rPr>
                        <a:t>Weekly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Based in Excel or Clarity,</a:t>
                      </a:r>
                    </a:p>
                    <a:p>
                      <a:pPr algn="ctr"/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 (extract) posted to Project SharePoint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latin typeface="Univers LT 45 Light" panose="02000403030000020003" pitchFamily="2" charset="0"/>
                        </a:rPr>
                        <a:t>Project</a:t>
                      </a:r>
                      <a:r>
                        <a:rPr lang="en-US" sz="1050" b="1" baseline="0" dirty="0">
                          <a:latin typeface="Univers LT 45 Light" panose="02000403030000020003" pitchFamily="2" charset="0"/>
                        </a:rPr>
                        <a:t> Status Dashboards</a:t>
                      </a:r>
                      <a:endParaRPr lang="en-US" sz="1050" b="1" dirty="0">
                        <a:latin typeface="Univers LT 45 Light" panose="02000403030000020003" pitchFamily="2" charset="0"/>
                      </a:endParaRP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>
                          <a:latin typeface="Univers LT 45 Light" panose="02000403030000020003" pitchFamily="2" charset="0"/>
                        </a:rPr>
                        <a:t>Weekly on Fridays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Email and Project SharePoint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latin typeface="Univers LT 45 Light" panose="02000403030000020003" pitchFamily="2" charset="0"/>
                        </a:rPr>
                        <a:t>Portfolio </a:t>
                      </a:r>
                      <a:r>
                        <a:rPr lang="en-US" sz="1050" b="1" baseline="0" dirty="0">
                          <a:latin typeface="Univers LT 45 Light" panose="02000403030000020003" pitchFamily="2" charset="0"/>
                        </a:rPr>
                        <a:t>Status Report</a:t>
                      </a:r>
                      <a:endParaRPr lang="en-US" sz="1050" b="1" dirty="0">
                        <a:latin typeface="Univers LT 45 Light" panose="02000403030000020003" pitchFamily="2" charset="0"/>
                      </a:endParaRP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Weekly</a:t>
                      </a:r>
                    </a:p>
                    <a:p>
                      <a:pPr algn="ctr"/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(specific</a:t>
                      </a:r>
                      <a:r>
                        <a:rPr lang="en-US" sz="1050" baseline="0" dirty="0">
                          <a:latin typeface="Univers LT 45 Light" panose="02000403030000020003" pitchFamily="2" charset="0"/>
                        </a:rPr>
                        <a:t> to LOB)</a:t>
                      </a:r>
                      <a:endParaRPr lang="en-US" sz="1050" dirty="0">
                        <a:latin typeface="Univers LT 45 Light" panose="02000403030000020003" pitchFamily="2" charset="0"/>
                      </a:endParaRP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Email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latin typeface="Univers LT 45 Light" panose="02000403030000020003" pitchFamily="2" charset="0"/>
                      </a:endParaRP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>
                          <a:latin typeface="Univers LT 45 Light" panose="02000403030000020003" pitchFamily="2" charset="0"/>
                        </a:rPr>
                        <a:t>VP’s/</a:t>
                      </a:r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Managers</a:t>
                      </a:r>
                    </a:p>
                  </a:txBody>
                  <a:tcPr marT="45709" marB="4570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latin typeface="Univers LT 45 Light" panose="02000403030000020003" pitchFamily="2" charset="0"/>
                        </a:rPr>
                        <a:t>Project Sponsor </a:t>
                      </a:r>
                      <a:r>
                        <a:rPr lang="en-US" sz="1050" b="1" baseline="0" dirty="0">
                          <a:latin typeface="Univers LT 45 Light" panose="02000403030000020003" pitchFamily="2" charset="0"/>
                        </a:rPr>
                        <a:t>Meeting</a:t>
                      </a:r>
                      <a:endParaRPr lang="en-US" sz="1050" b="1" dirty="0">
                        <a:latin typeface="Univers LT 45 Light" panose="02000403030000020003" pitchFamily="2" charset="0"/>
                      </a:endParaRP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As Needed</a:t>
                      </a:r>
                      <a:r>
                        <a:rPr lang="en-US" sz="1050" baseline="0" dirty="0">
                          <a:latin typeface="Univers LT 45 Light" panose="02000403030000020003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050" baseline="0" dirty="0">
                          <a:latin typeface="Univers LT 45 Light" panose="02000403030000020003" pitchFamily="2" charset="0"/>
                        </a:rPr>
                        <a:t>(bi-weekly or monthly)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Univers LT 45 Light" panose="02000403030000020003" pitchFamily="2" charset="0"/>
                        </a:rPr>
                        <a:t>As preferred by the Sponsors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X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latin typeface="Univers LT 45 Light" panose="02000403030000020003" pitchFamily="2" charset="0"/>
                      </a:endParaRP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Univers LT 45 Light" panose="02000403030000020003" pitchFamily="2" charset="0"/>
                        </a:rPr>
                        <a:t>Executive Sponsors</a:t>
                      </a:r>
                    </a:p>
                  </a:txBody>
                  <a:tcPr marT="45709" marB="45709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9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Responsibilities and Expectations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Escalation and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94" y="1171218"/>
            <a:ext cx="8061960" cy="4104068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altLang="en-US" b="1" dirty="0">
                <a:solidFill>
                  <a:schemeClr val="bg2"/>
                </a:solidFill>
              </a:rPr>
              <a:t>For any action item, issue or risk that a project team member has, the first point of escalation is your Project Manager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altLang="en-US" dirty="0">
                <a:solidFill>
                  <a:schemeClr val="bg2"/>
                </a:solidFill>
              </a:rPr>
              <a:t>The Project Manager (PM) should work with their project team to first develop possible options for resolution before escalating up the chain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altLang="en-US" dirty="0">
                <a:solidFill>
                  <a:schemeClr val="bg2"/>
                </a:solidFill>
              </a:rPr>
              <a:t>The PMO Director can assist as an escalation point for technology-related issues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altLang="en-US" dirty="0">
                <a:solidFill>
                  <a:schemeClr val="bg2"/>
                </a:solidFill>
              </a:rPr>
              <a:t>If your action item, issue or risk is preventing you from progressing towards a key deliverable date that will impact the project schedule, the item should then be escalated for intervention and resolution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altLang="en-US" dirty="0">
                <a:solidFill>
                  <a:schemeClr val="bg2"/>
                </a:solidFill>
              </a:rPr>
              <a:t>If the team cannot resolve the item, the PM should consult the PMO Director and, if needed, begin the escalation process to resolve or reach a decision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91651" y="5025023"/>
            <a:ext cx="6235016" cy="774274"/>
            <a:chOff x="1204010" y="4940079"/>
            <a:chExt cx="6096000" cy="1073726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660673337"/>
                </p:ext>
              </p:extLst>
            </p:nvPr>
          </p:nvGraphicFramePr>
          <p:xfrm>
            <a:off x="1204010" y="4940079"/>
            <a:ext cx="6096000" cy="10737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8" name="Straight Connector 7"/>
            <p:cNvCxnSpPr/>
            <p:nvPr/>
          </p:nvCxnSpPr>
          <p:spPr>
            <a:xfrm>
              <a:off x="5439438" y="5471567"/>
              <a:ext cx="25861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33835" y="5489535"/>
              <a:ext cx="25861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54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103" y="2589889"/>
            <a:ext cx="5192024" cy="11733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Univers for Fiserv 55" panose="020B0503040202040203" pitchFamily="34" charset="0"/>
              </a:rPr>
              <a:t>Project </a:t>
            </a:r>
            <a:br>
              <a:rPr lang="en-US" dirty="0">
                <a:latin typeface="Univers for Fiserv 55" panose="020B0503040202040203" pitchFamily="34" charset="0"/>
              </a:rPr>
            </a:br>
            <a:r>
              <a:rPr lang="en-US" dirty="0">
                <a:latin typeface="Univers for Fiserv 55" panose="020B0503040202040203" pitchFamily="34" charset="0"/>
              </a:rPr>
              <a:t>Management </a:t>
            </a:r>
            <a:br>
              <a:rPr lang="en-US" dirty="0">
                <a:latin typeface="Univers for Fiserv 55" panose="020B0503040202040203" pitchFamily="34" charset="0"/>
              </a:rPr>
            </a:br>
            <a:r>
              <a:rPr lang="en-US" dirty="0">
                <a:latin typeface="Univers for Fiserv 55" panose="020B0503040202040203" pitchFamily="34" charset="0"/>
              </a:rPr>
              <a:t>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r="19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925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Project Management Methodology</a:t>
            </a:r>
            <a:b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</a:br>
            <a:r>
              <a:rPr lang="en-US" dirty="0">
                <a:solidFill>
                  <a:srgbClr val="FF6600"/>
                </a:solidFill>
                <a:latin typeface="Univers for Fiserv 55" panose="020B0503040202040203" pitchFamily="34" charset="0"/>
              </a:rPr>
              <a:t>Project Delivery Life Cycle</a:t>
            </a:r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7" y="1171218"/>
            <a:ext cx="7151718" cy="52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Project Management Methodology</a:t>
            </a:r>
            <a:b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</a:br>
            <a:r>
              <a:rPr lang="en-US" dirty="0">
                <a:solidFill>
                  <a:srgbClr val="FF6600"/>
                </a:solidFill>
                <a:latin typeface="Univers for Fiserv 55" panose="020B0503040202040203" pitchFamily="34" charset="0"/>
              </a:rPr>
              <a:t>Knowledge Areas</a:t>
            </a:r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41137952"/>
              </p:ext>
            </p:extLst>
          </p:nvPr>
        </p:nvGraphicFramePr>
        <p:xfrm>
          <a:off x="923636" y="1221508"/>
          <a:ext cx="7222836" cy="4883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917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Project Level Management Approach</a:t>
            </a:r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91206"/>
              </p:ext>
            </p:extLst>
          </p:nvPr>
        </p:nvGraphicFramePr>
        <p:xfrm>
          <a:off x="383086" y="1543237"/>
          <a:ext cx="8562067" cy="4483289"/>
        </p:xfrm>
        <a:graphic>
          <a:graphicData uri="http://schemas.openxmlformats.org/drawingml/2006/table">
            <a:tbl>
              <a:tblPr firstRow="1" bandRow="1"/>
              <a:tblGrid>
                <a:gridCol w="94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5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50" dirty="0">
                          <a:latin typeface="Univers for Fiserv 55" panose="020B0503040202040203" pitchFamily="34" charset="0"/>
                        </a:rPr>
                        <a:t>Area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50" dirty="0">
                          <a:latin typeface="Univers for Fiserv 55" panose="020B0503040202040203" pitchFamily="34" charset="0"/>
                        </a:rPr>
                        <a:t>Project Level Approach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for Fiserv 55" panose="020B0503040202040203" pitchFamily="34" charset="0"/>
                        </a:rPr>
                        <a:t>Scope Management</a:t>
                      </a: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  <a:ea typeface="+mn-ea"/>
                          <a:cs typeface="+mn-cs"/>
                        </a:rPr>
                        <a:t>PM facilitates the preparation and review of a Scope Document with the project team and facilitates the approval with key stakeholders via review sessions and email. A</a:t>
                      </a:r>
                      <a:r>
                        <a:rPr lang="en-US" sz="1000" kern="1200" baseline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  <a:ea typeface="+mn-ea"/>
                          <a:cs typeface="+mn-cs"/>
                        </a:rPr>
                        <a:t>Requirements Document is addressed in the same manner,</a:t>
                      </a:r>
                      <a:r>
                        <a:rPr lang="en-US" sz="1000" kern="1200" baseline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  <a:ea typeface="+mn-ea"/>
                          <a:cs typeface="+mn-cs"/>
                        </a:rPr>
                        <a:t> appropriate.</a:t>
                      </a:r>
                      <a:endParaRPr lang="en-US" sz="1000" kern="120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for Fiserv 55" panose="020B0503040202040203" pitchFamily="34" charset="0"/>
                        </a:rPr>
                        <a:t>Schedule Management</a:t>
                      </a: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A Work Breakdown Structure (WBS) work session is facilitated with the project team and transformed into a sequenced</a:t>
                      </a:r>
                      <a:r>
                        <a:rPr lang="en-US" sz="1000" baseline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, assigned by Role and/or Name, time framed list of tasks to effect project delivery, control and closure.  The tasks are reviewed with the team at regular intervals and the date/dependencies are used to communicate </a:t>
                      </a:r>
                      <a:r>
                        <a:rPr lang="en-US" sz="1000" b="1" baseline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Planning</a:t>
                      </a:r>
                      <a:r>
                        <a:rPr lang="en-US" sz="1000" baseline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 and </a:t>
                      </a:r>
                      <a:r>
                        <a:rPr lang="en-US" sz="1000" b="1" baseline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Commit</a:t>
                      </a:r>
                      <a:r>
                        <a:rPr lang="en-US" sz="1000" baseline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 Dates.</a:t>
                      </a:r>
                      <a:endParaRPr lang="en-US" sz="100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for Fiserv 55" panose="020B0503040202040203" pitchFamily="34" charset="0"/>
                        </a:rPr>
                        <a:t>Dependency Management</a:t>
                      </a: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Dependency Management</a:t>
                      </a:r>
                      <a:r>
                        <a:rPr lang="en-US" sz="1000" baseline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 is addressed through solicitation, portfolio review, standard status communication distribution and the use of a tracking document. </a:t>
                      </a:r>
                      <a:endParaRPr lang="en-US" sz="100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for Fiserv 55" panose="020B0503040202040203" pitchFamily="34" charset="0"/>
                        </a:rPr>
                        <a:t>Risk Management</a:t>
                      </a: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Risk</a:t>
                      </a:r>
                      <a:r>
                        <a:rPr lang="en-US" sz="1000" baseline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 M</a:t>
                      </a:r>
                      <a:r>
                        <a:rPr lang="en-US" sz="100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anagement</a:t>
                      </a:r>
                      <a:r>
                        <a:rPr lang="en-US" sz="1000" baseline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 is addressed through solicitation, portfolio review, standard status communication distribution and the use of a tracking document.</a:t>
                      </a:r>
                      <a:endParaRPr lang="en-US" sz="100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for Fiserv 55" panose="020B0503040202040203" pitchFamily="34" charset="0"/>
                        </a:rPr>
                        <a:t>Change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Univers for Fiserv 55" panose="020B0503040202040203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for Fiserv 55" panose="020B0503040202040203" pitchFamily="34" charset="0"/>
                        </a:rPr>
                        <a:t>Management</a:t>
                      </a: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baseline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Change M</a:t>
                      </a:r>
                      <a:r>
                        <a:rPr lang="en-US" sz="100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anagement</a:t>
                      </a:r>
                      <a:r>
                        <a:rPr lang="en-US" sz="1000" baseline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 is addressed through solicitation, portfolio review, standard status communication distribution and the use of a tracking document.</a:t>
                      </a:r>
                      <a:endParaRPr lang="en-US" sz="100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1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for Fiserv 55" panose="020B0503040202040203" pitchFamily="34" charset="0"/>
                        </a:rPr>
                        <a:t>Reporting</a:t>
                      </a: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Standard Weekly Status Reporting</a:t>
                      </a:r>
                      <a:r>
                        <a:rPr lang="en-US" sz="1000" baseline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 is established via a populated and distributed template.</a:t>
                      </a:r>
                      <a:endParaRPr lang="en-US" sz="100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9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for Fiserv 55" panose="020B0503040202040203" pitchFamily="34" charset="0"/>
                        </a:rPr>
                        <a:t>Governance</a:t>
                      </a: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for Fiserv 55" panose="020B0503040202040203" pitchFamily="34" charset="0"/>
                        </a:rPr>
                        <a:t>and Project Oversight</a:t>
                      </a: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  <a:ea typeface="+mn-ea"/>
                          <a:cs typeface="+mn-cs"/>
                        </a:rPr>
                        <a:t>The Project Quality Review is a session facilitated by an objective third party and includes the project team, sponsors and stakeholders to review and gauge the progress and direction of the project/program, and ensure it is set up for success.  </a:t>
                      </a:r>
                    </a:p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  <a:ea typeface="+mn-ea"/>
                          <a:cs typeface="+mn-cs"/>
                        </a:rPr>
                        <a:t>Process Adherence Reviews are performed on every project in each project phase.  This is a review with the project manager and PMO Director to ensure consistent application of PM framework across projects/programs within a portfolio.  </a:t>
                      </a:r>
                    </a:p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  <a:ea typeface="+mn-ea"/>
                          <a:cs typeface="+mn-cs"/>
                        </a:rPr>
                        <a:t>Lessons Learned are to assess project/program successes, unintended outcomes and improvement opportunities to inform and improve future efforts.  The Customer Acceptance Letter validates that success criteria was met.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6129" y="1143127"/>
            <a:ext cx="8795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333333"/>
                </a:solidFill>
                <a:latin typeface="Univers for Fiserv 55" panose="020B0503040202040203" pitchFamily="34" charset="0"/>
              </a:rPr>
              <a:t>The PMO framework addresses key areas to contribute to project success. </a:t>
            </a:r>
          </a:p>
        </p:txBody>
      </p:sp>
    </p:spTree>
    <p:extLst>
      <p:ext uri="{BB962C8B-B14F-4D97-AF65-F5344CB8AC3E}">
        <p14:creationId xmlns:p14="http://schemas.microsoft.com/office/powerpoint/2010/main" val="337418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for Fiserv 55" panose="020B0503040202040203" pitchFamily="34" charset="0"/>
              </a:rPr>
              <a:t>Meeting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nivers for Fiserv 55" panose="020B0503040202040203" pitchFamily="34" charset="0"/>
              </a:rPr>
              <a:t>Project Team</a:t>
            </a:r>
          </a:p>
          <a:p>
            <a:r>
              <a:rPr lang="en-US" dirty="0">
                <a:latin typeface="Univers for Fiserv 55" panose="020B0503040202040203" pitchFamily="34" charset="0"/>
              </a:rPr>
              <a:t>Project Overview</a:t>
            </a:r>
          </a:p>
          <a:p>
            <a:r>
              <a:rPr lang="en-US" dirty="0">
                <a:latin typeface="Univers for Fiserv 55" panose="020B0503040202040203" pitchFamily="34" charset="0"/>
              </a:rPr>
              <a:t>Next Steps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35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nivers for Fiserv 55" panose="020B0503040202040203" pitchFamily="34" charset="0"/>
              </a:rPr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96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Next Steps</a:t>
            </a:r>
            <a:b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</a:br>
            <a:r>
              <a:rPr lang="en-US" dirty="0">
                <a:solidFill>
                  <a:srgbClr val="FF6600"/>
                </a:solidFill>
                <a:latin typeface="Univers for Fiserv 55" panose="020B0503040202040203" pitchFamily="34" charset="0"/>
              </a:rPr>
              <a:t>Planning Activities</a:t>
            </a:r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Plan Phase: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Recurring Project Status Review Meeting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Plan Schedule</a:t>
            </a:r>
          </a:p>
          <a:p>
            <a:pPr marL="605790" lvl="1" indent="-285750">
              <a:spcBef>
                <a:spcPts val="1200"/>
              </a:spcBef>
              <a:spcAft>
                <a:spcPts val="600"/>
              </a:spcAft>
            </a:pPr>
            <a:endParaRPr lang="en-US" sz="1400" b="1" dirty="0">
              <a:solidFill>
                <a:srgbClr val="002060"/>
              </a:solidFill>
              <a:latin typeface="Univers for Fiserv 55" panose="020B050304020204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endParaRPr lang="en-US" b="1" dirty="0">
              <a:solidFill>
                <a:schemeClr val="bg2"/>
              </a:solidFill>
              <a:latin typeface="Univers for Fiserv 55" panose="020B0503040202040203" pitchFamily="34" charset="0"/>
            </a:endParaRPr>
          </a:p>
          <a:p>
            <a:pPr marL="0" indent="0">
              <a:buNone/>
            </a:pPr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3237" y="383880"/>
            <a:ext cx="6371034" cy="617935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Project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875F706-40FC-49A4-8580-27F99B08A1F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73511"/>
              </p:ext>
            </p:extLst>
          </p:nvPr>
        </p:nvGraphicFramePr>
        <p:xfrm>
          <a:off x="313237" y="1001815"/>
          <a:ext cx="8517525" cy="343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837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Univers for Fiserv 55" panose="020B0503040202040203" pitchFamily="34" charset="0"/>
                        </a:rPr>
                        <a:t>Project Team Member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Univers for Fiserv 55" panose="020B0503040202040203" pitchFamily="34" charset="0"/>
                        </a:rPr>
                        <a:t>Project Role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Univers for Fiserv 55" panose="020B0503040202040203" pitchFamily="34" charset="0"/>
                        </a:rPr>
                        <a:t>Tonya Brunson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Univers for Fiserv 55" panose="020B0503040202040203" pitchFamily="34" charset="0"/>
                        </a:rPr>
                        <a:t>PMO Executive Sponsor - P</a:t>
                      </a:r>
                      <a:endParaRPr lang="en-US" sz="800" b="0" baseline="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Kevin McLaughlin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Univers for Fiserv 55" panose="020B0503040202040203" pitchFamily="34" charset="0"/>
                        </a:rPr>
                        <a:t>Executive Sponsor - P</a:t>
                      </a:r>
                      <a:endParaRPr lang="en-US" sz="800" b="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Liz Denlea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VP, Technology Operations - P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117554083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Shanon Speak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Operations Director - P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Deanna Neal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Leader, Customer Solutions Training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Annastasia Bell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Director, Customer Operations Support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Amanda Boyer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Director, Human Resources  - P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Sandy Dunlap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Director, Learning &amp; Knowledge Solutions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Stephen </a:t>
                      </a:r>
                      <a:r>
                        <a:rPr lang="en-US" sz="800" b="0" dirty="0" err="1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Gillmore</a:t>
                      </a:r>
                      <a:endParaRPr lang="en-US" sz="800" b="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bg2"/>
                          </a:solidFill>
                          <a:latin typeface="Univers for Fiserv 55" panose="020B0503040202040203" pitchFamily="34" charset="0"/>
                        </a:rPr>
                        <a:t>Customer Solutions Communications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r"/>
                      <a:endParaRPr lang="en-US" sz="800" b="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73522543"/>
                  </a:ext>
                </a:extLst>
              </a:tr>
              <a:tr h="285837">
                <a:tc>
                  <a:txBody>
                    <a:bodyPr/>
                    <a:lstStyle/>
                    <a:p>
                      <a:pPr algn="r"/>
                      <a:endParaRPr lang="en-US" sz="800" b="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bg2"/>
                        </a:solidFill>
                        <a:latin typeface="Univers for Fiserv 55" panose="020B050304020204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9879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94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2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Project Overview</a:t>
            </a:r>
            <a:b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</a:br>
            <a:r>
              <a:rPr lang="en-US" dirty="0">
                <a:solidFill>
                  <a:srgbClr val="FF6600"/>
                </a:solidFill>
                <a:latin typeface="Univers for Fiserv 55" panose="020B0503040202040203" pitchFamily="34" charset="0"/>
              </a:rPr>
              <a:t>Why Are We Here?</a:t>
            </a:r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Rollout Automated Quality Management(AQM) results using Verint performance management to all CCO units that use Verint recording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F0"/>
                </a:solidFill>
                <a:latin typeface="Univers for Fiserv 55" panose="020B0503040202040203" pitchFamily="34" charset="0"/>
              </a:rPr>
              <a:t>Automated Quality as an agent coaching tool.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F0"/>
                </a:solidFill>
                <a:latin typeface="Univers for Fiserv 55" panose="020B0503040202040203" pitchFamily="34" charset="0"/>
              </a:rPr>
              <a:t>Supervisor-Management utilizing agent Verint performance management scorecards</a:t>
            </a:r>
          </a:p>
          <a:p>
            <a:pPr marL="1200150" lvl="2" indent="-285750">
              <a:spcAft>
                <a:spcPts val="600"/>
              </a:spcAft>
              <a:buSzPct val="60000"/>
              <a:buFont typeface="Courier New" panose="02070309020205020404" pitchFamily="49" charset="0"/>
              <a:buChar char="o"/>
            </a:pPr>
            <a:endParaRPr lang="en-US" sz="1400" dirty="0">
              <a:latin typeface="Univers for Fiserv 55" panose="020B050304020204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Project Overview</a:t>
            </a:r>
            <a:b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</a:br>
            <a:r>
              <a:rPr lang="en-US" dirty="0">
                <a:solidFill>
                  <a:srgbClr val="FF6600"/>
                </a:solidFill>
                <a:latin typeface="Univers for Fiserv 55" panose="020B0503040202040203" pitchFamily="34" charset="0"/>
              </a:rPr>
              <a:t>Project Completion Criteria</a:t>
            </a:r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Scope: Rollout  AQM to all CCO units that are being recorded using Verint.</a:t>
            </a:r>
          </a:p>
          <a:p>
            <a:pPr marL="605790" lvl="1" indent="-28575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Operational AQM reporting for AQM dashboard.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endParaRPr lang="en-US" b="1" dirty="0">
              <a:solidFill>
                <a:schemeClr val="bg2"/>
              </a:solidFill>
              <a:latin typeface="Univers for Fiserv 55" panose="020B050304020204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endParaRPr lang="en-US" b="1" dirty="0">
              <a:solidFill>
                <a:schemeClr val="bg2"/>
              </a:solidFill>
              <a:latin typeface="Univers for Fiserv 55" panose="020B0503040202040203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b="1" dirty="0">
              <a:solidFill>
                <a:schemeClr val="bg2"/>
              </a:solidFill>
              <a:latin typeface="Univers for Fiserv 55" panose="020B0503040202040203" pitchFamily="34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Out of Scope: </a:t>
            </a:r>
          </a:p>
          <a:p>
            <a:pPr lvl="4"/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Ad-hoc Quality reporting</a:t>
            </a:r>
          </a:p>
          <a:p>
            <a:pPr lvl="4"/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Integration with external applications</a:t>
            </a:r>
          </a:p>
          <a:p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6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Project Overview</a:t>
            </a:r>
            <a:b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</a:br>
            <a:r>
              <a:rPr lang="en-US" dirty="0">
                <a:solidFill>
                  <a:srgbClr val="FF6600"/>
                </a:solidFill>
                <a:latin typeface="Univers for Fiserv 55" panose="020B0503040202040203" pitchFamily="34" charset="0"/>
              </a:rPr>
              <a:t>Project Factors</a:t>
            </a:r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Dependencies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B0F0"/>
                </a:solidFill>
                <a:latin typeface="Univers for Fiserv 55" panose="020B0503040202040203" pitchFamily="34" charset="0"/>
              </a:rPr>
              <a:t>	Training facilitation availability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B0F0"/>
                </a:solidFill>
                <a:latin typeface="Univers for Fiserv 55" panose="020B0503040202040203" pitchFamily="34" charset="0"/>
              </a:rPr>
              <a:t>	Verint recording (OFS is in transition to Verint)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Assumptions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B0F0"/>
                </a:solidFill>
                <a:latin typeface="Univers for Fiserv 55" panose="020B0503040202040203" pitchFamily="34" charset="0"/>
              </a:rPr>
              <a:t>	Agent and supervisors have access to AQM forms and performance management application in Verint.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B0F0"/>
                </a:solidFill>
                <a:latin typeface="Univers for Fiserv 55" panose="020B0503040202040203" pitchFamily="34" charset="0"/>
              </a:rPr>
              <a:t>	For this phase, no Technology requirements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Constraints</a:t>
            </a:r>
          </a:p>
          <a:p>
            <a:pPr marL="640080" lvl="2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Univers for Fiserv 55" panose="020B0503040202040203" pitchFamily="34" charset="0"/>
              </a:rPr>
              <a:t>	Reporting is limited to views from data in Verint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5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Project Overview</a:t>
            </a:r>
            <a:b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</a:br>
            <a:r>
              <a:rPr lang="en-US" dirty="0">
                <a:solidFill>
                  <a:srgbClr val="FF6600"/>
                </a:solidFill>
                <a:latin typeface="Univers for Fiserv 55" panose="020B0503040202040203" pitchFamily="34" charset="0"/>
              </a:rPr>
              <a:t>Project Factors continued</a:t>
            </a:r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Risks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endParaRPr lang="en-US" sz="1400" b="1" dirty="0">
              <a:solidFill>
                <a:schemeClr val="bg2"/>
              </a:solidFill>
              <a:latin typeface="Univers for Fiserv 55" panose="020B0503040202040203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1400" b="1" dirty="0">
              <a:solidFill>
                <a:schemeClr val="bg2"/>
              </a:solidFill>
              <a:latin typeface="Univers for Fiserv 55" panose="020B0503040202040203" pitchFamily="34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Issues</a:t>
            </a:r>
          </a:p>
          <a:p>
            <a:endParaRPr lang="en-US" dirty="0">
              <a:latin typeface="Univers for Fiserv 55" panose="020B050304020204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3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Project Overview</a:t>
            </a:r>
            <a:br>
              <a:rPr lang="en-US" b="1" dirty="0">
                <a:solidFill>
                  <a:schemeClr val="bg2"/>
                </a:solidFill>
                <a:latin typeface="Univers for Fiserv 55" panose="020B0503040202040203" pitchFamily="34" charset="0"/>
              </a:rPr>
            </a:br>
            <a:r>
              <a:rPr lang="en-US" dirty="0">
                <a:solidFill>
                  <a:srgbClr val="FF6600"/>
                </a:solidFill>
                <a:latin typeface="Univers for Fiserv 55" panose="020B0503040202040203" pitchFamily="34" charset="0"/>
              </a:rPr>
              <a:t>Requested Plan Dates</a:t>
            </a:r>
            <a:endParaRPr lang="en-US" dirty="0">
              <a:latin typeface="Univers for Fiserv 55" panose="020B0503040202040203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622059"/>
              </p:ext>
            </p:extLst>
          </p:nvPr>
        </p:nvGraphicFramePr>
        <p:xfrm>
          <a:off x="564894" y="1592532"/>
          <a:ext cx="8178732" cy="2606604"/>
        </p:xfrm>
        <a:graphic>
          <a:graphicData uri="http://schemas.openxmlformats.org/drawingml/2006/table">
            <a:tbl>
              <a:tblPr firstRow="1" bandRow="1"/>
              <a:tblGrid>
                <a:gridCol w="6087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4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latin typeface="Univers LT 45 Light" panose="02000403030000020003" pitchFamily="2" charset="0"/>
                        </a:rPr>
                        <a:t>Project Milestone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Univers LT 45 Light" panose="02000403030000020003" pitchFamily="2" charset="0"/>
                        </a:rPr>
                        <a:t>Plan</a:t>
                      </a:r>
                      <a:r>
                        <a:rPr lang="en-US" sz="1800" baseline="0" dirty="0">
                          <a:latin typeface="Univers LT 45 Light" panose="02000403030000020003" pitchFamily="2" charset="0"/>
                        </a:rPr>
                        <a:t> </a:t>
                      </a:r>
                      <a:r>
                        <a:rPr lang="en-US" sz="1800" dirty="0">
                          <a:latin typeface="Univers LT 45 Light" panose="02000403030000020003" pitchFamily="2" charset="0"/>
                        </a:rPr>
                        <a:t>Date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Univers LT 45 Light" panose="02000403030000020003" pitchFamily="2" charset="0"/>
                        </a:rPr>
                        <a:t>Approved Scope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/>
                          </a:solidFill>
                          <a:latin typeface="Univers LT 45 Light" panose="02000403030000020003" pitchFamily="2" charset="0"/>
                        </a:rPr>
                        <a:t>9/30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06081"/>
                  </a:ext>
                </a:extLst>
              </a:tr>
              <a:tr h="4344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Univers LT 45 Light" panose="02000403030000020003" pitchFamily="2" charset="0"/>
                        </a:rPr>
                        <a:t>Define Requirements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/>
                          </a:solidFill>
                          <a:latin typeface="Univers LT 45 Light" panose="02000403030000020003" pitchFamily="2" charset="0"/>
                        </a:rPr>
                        <a:t>10/5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207701"/>
                  </a:ext>
                </a:extLst>
              </a:tr>
              <a:tr h="4344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Univers LT 45 Light" panose="02000403030000020003" pitchFamily="2" charset="0"/>
                        </a:rPr>
                        <a:t>WBS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bg2"/>
                          </a:solidFill>
                          <a:latin typeface="Univers LT 45 Light" panose="02000403030000020003" pitchFamily="2" charset="0"/>
                        </a:rPr>
                        <a:t>10/11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4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latin typeface="Univers LT 45 Light" panose="02000403030000020003" pitchFamily="2" charset="0"/>
                        </a:rPr>
                        <a:t>Project Schedule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latin typeface="Univers LT 45 Light" panose="02000403030000020003" pitchFamily="2" charset="0"/>
                        </a:rPr>
                        <a:t>10/18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Univers LT 45 Light" panose="02000403030000020003" pitchFamily="2" charset="0"/>
                        </a:rPr>
                        <a:t>Requested Go-Live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Univers LT 45 Light" panose="02000403030000020003" pitchFamily="2" charset="0"/>
                        </a:rPr>
                        <a:t>12/1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39FC-D220-4325-836E-4E6B32FBCBE1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048" y="4684796"/>
            <a:ext cx="801243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Plan Dates</a:t>
            </a:r>
            <a:r>
              <a:rPr lang="en-US" sz="1400" dirty="0">
                <a:solidFill>
                  <a:schemeClr val="bg2"/>
                </a:solidFill>
                <a:latin typeface="Univers for Fiserv 55" panose="020B0503040202040203" pitchFamily="34" charset="0"/>
              </a:rPr>
              <a:t> = </a:t>
            </a:r>
            <a:r>
              <a:rPr lang="en-US" sz="1400" dirty="0">
                <a:solidFill>
                  <a:srgbClr val="6699CC"/>
                </a:solidFill>
                <a:latin typeface="Univers for Fiserv 55" panose="020B0503040202040203" pitchFamily="34" charset="0"/>
              </a:rPr>
              <a:t>Estimated</a:t>
            </a:r>
            <a:r>
              <a:rPr lang="en-US" sz="1400" dirty="0">
                <a:latin typeface="Univers for Fiserv 55" panose="020B0503040202040203" pitchFamily="34" charset="0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Univers for Fiserv 55" panose="020B0503040202040203" pitchFamily="34" charset="0"/>
              </a:rPr>
              <a:t>milestone targets established during the </a:t>
            </a:r>
            <a:r>
              <a:rPr lang="en-US" sz="1400" u="sng" dirty="0">
                <a:solidFill>
                  <a:schemeClr val="bg2"/>
                </a:solidFill>
                <a:latin typeface="Univers for Fiserv 55" panose="020B0503040202040203" pitchFamily="34" charset="0"/>
              </a:rPr>
              <a:t>Plan Phase</a:t>
            </a:r>
            <a:r>
              <a:rPr lang="en-US" sz="1400" dirty="0">
                <a:solidFill>
                  <a:schemeClr val="bg2"/>
                </a:solidFill>
                <a:latin typeface="Univers for Fiserv 55" panose="020B0503040202040203" pitchFamily="34" charset="0"/>
              </a:rPr>
              <a:t> – dates are considered 70-75% accurate.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/>
                </a:solidFill>
                <a:latin typeface="Univers for Fiserv 55" panose="020B0503040202040203" pitchFamily="34" charset="0"/>
              </a:rPr>
              <a:t>Re-Baselined Dates =</a:t>
            </a:r>
            <a:r>
              <a:rPr lang="en-US" sz="1400" b="1" dirty="0">
                <a:latin typeface="Univers for Fiserv 55" panose="020B0503040202040203" pitchFamily="34" charset="0"/>
              </a:rPr>
              <a:t> </a:t>
            </a:r>
            <a:r>
              <a:rPr lang="en-US" sz="1400" dirty="0">
                <a:solidFill>
                  <a:srgbClr val="6699CC"/>
                </a:solidFill>
                <a:latin typeface="Univers for Fiserv 55" panose="020B0503040202040203" pitchFamily="34" charset="0"/>
              </a:rPr>
              <a:t>Committed</a:t>
            </a:r>
            <a:r>
              <a:rPr lang="en-US" sz="1400" dirty="0">
                <a:latin typeface="Univers for Fiserv 55" panose="020B0503040202040203" pitchFamily="34" charset="0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Univers for Fiserv 55" panose="020B0503040202040203" pitchFamily="34" charset="0"/>
              </a:rPr>
              <a:t>milestones established during the </a:t>
            </a:r>
            <a:r>
              <a:rPr lang="en-US" sz="1400" u="sng" dirty="0">
                <a:solidFill>
                  <a:schemeClr val="bg2"/>
                </a:solidFill>
                <a:latin typeface="Univers for Fiserv 55" panose="020B0503040202040203" pitchFamily="34" charset="0"/>
              </a:rPr>
              <a:t>Design Phase</a:t>
            </a:r>
            <a:r>
              <a:rPr lang="en-US" sz="1400" dirty="0">
                <a:solidFill>
                  <a:schemeClr val="bg2"/>
                </a:solidFill>
                <a:latin typeface="Univers for Fiserv 55" panose="020B0503040202040203" pitchFamily="34" charset="0"/>
              </a:rPr>
              <a:t> with particular emphasis on the go-live(s) / release(s) – dates are considered 90-95% accurate.</a:t>
            </a:r>
          </a:p>
        </p:txBody>
      </p:sp>
    </p:spTree>
    <p:extLst>
      <p:ext uri="{BB962C8B-B14F-4D97-AF65-F5344CB8AC3E}">
        <p14:creationId xmlns:p14="http://schemas.microsoft.com/office/powerpoint/2010/main" val="2174527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EAR" val="2016"/>
</p:tagLst>
</file>

<file path=ppt/theme/theme1.xml><?xml version="1.0" encoding="utf-8"?>
<a:theme xmlns:a="http://schemas.openxmlformats.org/drawingml/2006/main" name="Fiserv">
  <a:themeElements>
    <a:clrScheme name="Fiserv">
      <a:dk1>
        <a:sysClr val="windowText" lastClr="000000"/>
      </a:dk1>
      <a:lt1>
        <a:sysClr val="window" lastClr="FFFFFF"/>
      </a:lt1>
      <a:dk2>
        <a:srgbClr val="595959"/>
      </a:dk2>
      <a:lt2>
        <a:srgbClr val="333333"/>
      </a:lt2>
      <a:accent1>
        <a:srgbClr val="6699CC"/>
      </a:accent1>
      <a:accent2>
        <a:srgbClr val="2B5681"/>
      </a:accent2>
      <a:accent3>
        <a:srgbClr val="666666"/>
      </a:accent3>
      <a:accent4>
        <a:srgbClr val="9B9B9B"/>
      </a:accent4>
      <a:accent5>
        <a:srgbClr val="FFC626"/>
      </a:accent5>
      <a:accent6>
        <a:srgbClr val="822E78"/>
      </a:accent6>
      <a:hlink>
        <a:srgbClr val="6699CC"/>
      </a:hlink>
      <a:folHlink>
        <a:srgbClr val="666666"/>
      </a:folHlink>
    </a:clrScheme>
    <a:fontScheme name="Univers LT 55">
      <a:majorFont>
        <a:latin typeface="Univers LT 55"/>
        <a:ea typeface="Univers LT 55"/>
        <a:cs typeface="Univers LT 55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Univers LT 55"/>
        <a:ea typeface="Univers LT 55"/>
        <a:cs typeface="Univers LT 55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lnSpc>
            <a:spcPct val="9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9595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Fiserv Orange 255 102 0">
      <a:srgbClr val="FF6600"/>
    </a:custClr>
    <a:custClr name="White 255 255 255">
      <a:srgbClr val="FFFFFF"/>
    </a:custClr>
    <a:custClr name="Light Gray 230 230 230">
      <a:srgbClr val="E6E6E6"/>
    </a:custClr>
    <a:custClr name="Fiserv Graphite Gray 230 230 230">
      <a:srgbClr val="666666"/>
    </a:custClr>
    <a:custClr name="Fiserv Steel Blue">
      <a:srgbClr val="6699CC"/>
    </a:custClr>
    <a:custClr name="Black">
      <a:srgbClr val="000000"/>
    </a:custClr>
  </a:custClrLst>
  <a:extLst>
    <a:ext uri="{05A4C25C-085E-4340-85A3-A5531E510DB2}">
      <thm15:themeFamily xmlns:thm15="http://schemas.microsoft.com/office/thememl/2012/main" name="Fiserv_4x3_Univers_template.potx" id="{3345A260-13BB-4568-973B-5C4D22249E51}" vid="{23AB2448-3598-4607-A98C-0C0AA0193A22}"/>
    </a:ext>
  </a:extLst>
</a:theme>
</file>

<file path=ppt/theme/theme2.xml><?xml version="1.0" encoding="utf-8"?>
<a:theme xmlns:a="http://schemas.openxmlformats.org/drawingml/2006/main" name="Office Theme">
  <a:themeElements>
    <a:clrScheme name="Fiserv">
      <a:dk1>
        <a:sysClr val="windowText" lastClr="000000"/>
      </a:dk1>
      <a:lt1>
        <a:sysClr val="window" lastClr="FFFFFF"/>
      </a:lt1>
      <a:dk2>
        <a:srgbClr val="595959"/>
      </a:dk2>
      <a:lt2>
        <a:srgbClr val="333333"/>
      </a:lt2>
      <a:accent1>
        <a:srgbClr val="6699CC"/>
      </a:accent1>
      <a:accent2>
        <a:srgbClr val="2B5681"/>
      </a:accent2>
      <a:accent3>
        <a:srgbClr val="666666"/>
      </a:accent3>
      <a:accent4>
        <a:srgbClr val="9B9B9B"/>
      </a:accent4>
      <a:accent5>
        <a:srgbClr val="FFC626"/>
      </a:accent5>
      <a:accent6>
        <a:srgbClr val="822E78"/>
      </a:accent6>
      <a:hlink>
        <a:srgbClr val="6699CC"/>
      </a:hlink>
      <a:folHlink>
        <a:srgbClr val="666666"/>
      </a:folHlink>
    </a:clrScheme>
    <a:fontScheme name="Univers LT 55">
      <a:majorFont>
        <a:latin typeface="Univers LT 55"/>
        <a:ea typeface="Univers LT 55"/>
        <a:cs typeface="Univers LT 55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Univers LT 55"/>
        <a:ea typeface="Univers LT 55"/>
        <a:cs typeface="Univers LT 55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lnSpc>
            <a:spcPct val="9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9595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Fiserv Orange 255 102 0">
      <a:srgbClr val="FF6600"/>
    </a:custClr>
    <a:custClr name="White 255 255 255">
      <a:srgbClr val="FFFFFF"/>
    </a:custClr>
    <a:custClr name="Light Gray 230 230 230">
      <a:srgbClr val="E6E6E6"/>
    </a:custClr>
    <a:custClr name="Fiserv Graphite Gray 230 230 230">
      <a:srgbClr val="666666"/>
    </a:custClr>
    <a:custClr name="Fiserv Steel Blue">
      <a:srgbClr val="6699CC"/>
    </a:custClr>
    <a:custClr name="Black">
      <a:srgbClr val="000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iserv">
      <a:dk1>
        <a:sysClr val="windowText" lastClr="000000"/>
      </a:dk1>
      <a:lt1>
        <a:sysClr val="window" lastClr="FFFFFF"/>
      </a:lt1>
      <a:dk2>
        <a:srgbClr val="595959"/>
      </a:dk2>
      <a:lt2>
        <a:srgbClr val="333333"/>
      </a:lt2>
      <a:accent1>
        <a:srgbClr val="6699CC"/>
      </a:accent1>
      <a:accent2>
        <a:srgbClr val="2B5681"/>
      </a:accent2>
      <a:accent3>
        <a:srgbClr val="666666"/>
      </a:accent3>
      <a:accent4>
        <a:srgbClr val="9B9B9B"/>
      </a:accent4>
      <a:accent5>
        <a:srgbClr val="FFC626"/>
      </a:accent5>
      <a:accent6>
        <a:srgbClr val="822E78"/>
      </a:accent6>
      <a:hlink>
        <a:srgbClr val="6699CC"/>
      </a:hlink>
      <a:folHlink>
        <a:srgbClr val="666666"/>
      </a:folHlink>
    </a:clrScheme>
    <a:fontScheme name="Univers LT 55">
      <a:majorFont>
        <a:latin typeface="Univers LT 55"/>
        <a:ea typeface="Univers LT 55"/>
        <a:cs typeface="Univers LT 55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Univers LT 55"/>
        <a:ea typeface="Univers LT 55"/>
        <a:cs typeface="Univers LT 55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lnSpc>
            <a:spcPct val="9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9595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Fiserv Orange 255 102 0">
      <a:srgbClr val="FF6600"/>
    </a:custClr>
    <a:custClr name="White 255 255 255">
      <a:srgbClr val="FFFFFF"/>
    </a:custClr>
    <a:custClr name="Light Gray 230 230 230">
      <a:srgbClr val="E6E6E6"/>
    </a:custClr>
    <a:custClr name="Fiserv Graphite Gray 230 230 230">
      <a:srgbClr val="666666"/>
    </a:custClr>
    <a:custClr name="Fiserv Steel Blue">
      <a:srgbClr val="6699CC"/>
    </a:custClr>
    <a:custClr name="Black">
      <a:srgbClr val="000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A7F6909473C4E8F01BB4B51FA7DD5" ma:contentTypeVersion="12" ma:contentTypeDescription="Create a new document." ma:contentTypeScope="" ma:versionID="d80369c65100d9e96054c08f791723a0">
  <xsd:schema xmlns:xsd="http://www.w3.org/2001/XMLSchema" xmlns:xs="http://www.w3.org/2001/XMLSchema" xmlns:p="http://schemas.microsoft.com/office/2006/metadata/properties" xmlns:ns3="36c740de-8efc-4672-9602-750bc0160b41" xmlns:ns4="640dfde9-18bf-42e1-8919-ac51f0a2b905" targetNamespace="http://schemas.microsoft.com/office/2006/metadata/properties" ma:root="true" ma:fieldsID="d629c0df4a054bd3549ef7835484501c" ns3:_="" ns4:_="">
    <xsd:import namespace="36c740de-8efc-4672-9602-750bc0160b41"/>
    <xsd:import namespace="640dfde9-18bf-42e1-8919-ac51f0a2b9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c740de-8efc-4672-9602-750bc0160b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dfde9-18bf-42e1-8919-ac51f0a2b90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Props1.xml><?xml version="1.0" encoding="utf-8"?>
<ds:datastoreItem xmlns:ds="http://schemas.openxmlformats.org/officeDocument/2006/customXml" ds:itemID="{C57298D9-4BED-4C22-99AF-F6FF3564A6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c740de-8efc-4672-9602-750bc0160b41"/>
    <ds:schemaRef ds:uri="640dfde9-18bf-42e1-8919-ac51f0a2b9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E28AF0-0D48-4D92-9B3F-F2BD680B88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28D43-14F0-477E-AA28-A3F86BF287D8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640dfde9-18bf-42e1-8919-ac51f0a2b905"/>
    <ds:schemaRef ds:uri="36c740de-8efc-4672-9602-750bc0160b41"/>
  </ds:schemaRefs>
</ds:datastoreItem>
</file>

<file path=customXml/itemProps4.xml><?xml version="1.0" encoding="utf-8"?>
<ds:datastoreItem xmlns:ds="http://schemas.openxmlformats.org/officeDocument/2006/customXml" ds:itemID="{26699B40-E041-4F1F-98F2-5AC96C10F70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</TotalTime>
  <Words>1238</Words>
  <Application>Microsoft Office PowerPoint</Application>
  <PresentationFormat>On-screen Show (4:3)</PresentationFormat>
  <Paragraphs>265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 New</vt:lpstr>
      <vt:lpstr>Univers for Fiserv 55</vt:lpstr>
      <vt:lpstr>Univers LT 45 Light</vt:lpstr>
      <vt:lpstr>Univers LT 55</vt:lpstr>
      <vt:lpstr>Wingdings</vt:lpstr>
      <vt:lpstr>Fiserv</vt:lpstr>
      <vt:lpstr>CCO PMO Project Kick-Off</vt:lpstr>
      <vt:lpstr>Meeting Agenda</vt:lpstr>
      <vt:lpstr>Project Team</vt:lpstr>
      <vt:lpstr>Project Overview</vt:lpstr>
      <vt:lpstr>Project Overview Why Are We Here?</vt:lpstr>
      <vt:lpstr>Project Overview Project Completion Criteria</vt:lpstr>
      <vt:lpstr>Project Overview Project Factors</vt:lpstr>
      <vt:lpstr>Project Overview Project Factors continued</vt:lpstr>
      <vt:lpstr>Project Overview Requested Plan Dates</vt:lpstr>
      <vt:lpstr>Q&amp;A</vt:lpstr>
      <vt:lpstr>Backup slides</vt:lpstr>
      <vt:lpstr>Responsibilities and Expectations Project Team</vt:lpstr>
      <vt:lpstr>Responsibilities and Expectations Project Sponsors</vt:lpstr>
      <vt:lpstr>Responsibilities and Expectations Communication Approach</vt:lpstr>
      <vt:lpstr>Responsibilities and Expectations Escalation and Decision Process</vt:lpstr>
      <vt:lpstr>Project  Management  Approach</vt:lpstr>
      <vt:lpstr>Project Management Methodology Project Delivery Life Cycle</vt:lpstr>
      <vt:lpstr>Project Management Methodology Knowledge Areas</vt:lpstr>
      <vt:lpstr>Project Level Management Approach</vt:lpstr>
      <vt:lpstr>Next Steps</vt:lpstr>
      <vt:lpstr>Next Steps Planning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PR0XXXXX (Project Name) Project Kickoff</dc:title>
  <dc:creator>Felix Reta</dc:creator>
  <cp:keywords/>
  <dc:description>Fiserv</dc:description>
  <cp:lastModifiedBy>Reta, Felix (US - Georgia)</cp:lastModifiedBy>
  <cp:revision>308</cp:revision>
  <dcterms:created xsi:type="dcterms:W3CDTF">2016-11-04T17:33:01Z</dcterms:created>
  <dcterms:modified xsi:type="dcterms:W3CDTF">2021-10-04T12:30:55Z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9798738</vt:lpwstr>
  </property>
  <property fmtid="{D5CDD505-2E9C-101B-9397-08002B2CF9AE}" pid="3" name="NXPowerLiteSettings">
    <vt:lpwstr>F9000400038000</vt:lpwstr>
  </property>
  <property fmtid="{D5CDD505-2E9C-101B-9397-08002B2CF9AE}" pid="4" name="NXPowerLiteVersion">
    <vt:lpwstr>D7.1.1</vt:lpwstr>
  </property>
  <property fmtid="{D5CDD505-2E9C-101B-9397-08002B2CF9AE}" pid="5" name="EAPAssetType">
    <vt:lpwstr>2075;#PowerPoint 4x3|19172bad-5b92-4310-9891-0f7801644c84</vt:lpwstr>
  </property>
  <property fmtid="{D5CDD505-2E9C-101B-9397-08002B2CF9AE}" pid="6" name="TaxKeyword">
    <vt:lpwstr/>
  </property>
  <property fmtid="{D5CDD505-2E9C-101B-9397-08002B2CF9AE}" pid="7" name="ContentTypeId">
    <vt:lpwstr>0x01010055BA7F6909473C4E8F01BB4B51FA7DD5</vt:lpwstr>
  </property>
  <property fmtid="{D5CDD505-2E9C-101B-9397-08002B2CF9AE}" pid="8" name="EAPFontType">
    <vt:lpwstr>2072;#Univers|a7fe00b9-740a-4832-b76f-bb119aede659</vt:lpwstr>
  </property>
  <property fmtid="{D5CDD505-2E9C-101B-9397-08002B2CF9AE}" pid="9" name="EAPStoryBoardTopics">
    <vt:lpwstr>2306;#PPT Templates|753c3444-8d08-4e26-ab03-448af09055a9</vt:lpwstr>
  </property>
  <property fmtid="{D5CDD505-2E9C-101B-9397-08002B2CF9AE}" pid="10" name="Order">
    <vt:r8>600</vt:r8>
  </property>
  <property fmtid="{D5CDD505-2E9C-101B-9397-08002B2CF9AE}" pid="11" name="_dlc_policyId">
    <vt:lpwstr>0x010100A231A58AA3D6F74D9F65FD4F8B5A4714|-990542427</vt:lpwstr>
  </property>
  <property fmtid="{D5CDD505-2E9C-101B-9397-08002B2CF9AE}" pid="12" name="ItemRetentionFormula">
    <vt:lpwstr>&lt;formula id="Microsoft.Office.RecordsManagement.PolicyFeatures.Expiration.Formula.BuiltIn"&gt;&lt;number&gt;10&lt;/number&gt;&lt;property&gt;Modified&lt;/property&gt;&lt;propertyId&gt;28cf69c5-fa48-462a-b5cd-27b6f9d2bd5f&lt;/propertyId&gt;&lt;period&gt;years&lt;/period&gt;&lt;/formula&gt;</vt:lpwstr>
  </property>
  <property fmtid="{D5CDD505-2E9C-101B-9397-08002B2CF9AE}" pid="13" name="BusinessUnit">
    <vt:lpwstr/>
  </property>
  <property fmtid="{D5CDD505-2E9C-101B-9397-08002B2CF9AE}" pid="14" name="Confidentiality">
    <vt:lpwstr>1;#Confidential - Internal|2d6a3866-9305-4dfe-ac1b-1b5968a253f5</vt:lpwstr>
  </property>
  <property fmtid="{D5CDD505-2E9C-101B-9397-08002B2CF9AE}" pid="15" name="FiservOperatingGroup">
    <vt:lpwstr>2;#Biller and Payments Group|4aff59dd-e662-4557-847c-67344a9c0859</vt:lpwstr>
  </property>
  <property fmtid="{D5CDD505-2E9C-101B-9397-08002B2CF9AE}" pid="16" name="GUID">
    <vt:lpwstr>4082a11a-46c3-40c1-a67a-d5e7750ee5e8</vt:lpwstr>
  </property>
  <property fmtid="{D5CDD505-2E9C-101B-9397-08002B2CF9AE}" pid="17" name="docIndexRef">
    <vt:lpwstr>97e645fa-253a-4f0e-8505-e5cadf0f977c</vt:lpwstr>
  </property>
  <property fmtid="{D5CDD505-2E9C-101B-9397-08002B2CF9AE}" pid="18" name="bjDocumentSecurityLabel">
    <vt:lpwstr>This item has no classification</vt:lpwstr>
  </property>
  <property fmtid="{D5CDD505-2E9C-101B-9397-08002B2CF9AE}" pid="19" name="bjClsUserRVM">
    <vt:lpwstr>[]</vt:lpwstr>
  </property>
  <property fmtid="{D5CDD505-2E9C-101B-9397-08002B2CF9AE}" pid="20" name="bjSaver">
    <vt:lpwstr>/2P1J1mMzO2ZM0qpCFBbXrq78uIlD1Ey</vt:lpwstr>
  </property>
</Properties>
</file>