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9" r:id="rId4"/>
    <p:sldId id="280" r:id="rId5"/>
    <p:sldId id="282" r:id="rId6"/>
    <p:sldId id="257" r:id="rId7"/>
    <p:sldId id="259" r:id="rId8"/>
    <p:sldId id="264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624" y="54"/>
      </p:cViewPr>
      <p:guideLst/>
    </p:cSldViewPr>
  </p:slideViewPr>
  <p:outlineViewPr>
    <p:cViewPr>
      <p:scale>
        <a:sx n="33" d="100"/>
        <a:sy n="33" d="100"/>
      </p:scale>
      <p:origin x="0" y="-38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5467E-6118-4D7D-B874-04C6A47E22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CB0F-47C2-4B49-9CA1-67AD1D093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Computing Environment [ESP8266]-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GPIO [Digital and Analog]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3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1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3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Computing Environment [ESP8266]-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GPIO [Digital and Analog]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0CB0F-47C2-4B49-9CA1-67AD1D0931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4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Single Functioned [Measuring power and energy consumption of home and control appliances]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Tightly Constrained [Cost - Size - Power - Performance]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Connected [connected to peripherals]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Hardware/Software systems [software for feature flexibility &amp; Hardware for performance]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8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I/O Roles [ADC for analog </a:t>
            </a:r>
            <a:r>
              <a:rPr lang="en-US" dirty="0" err="1"/>
              <a:t>sensingPWM</a:t>
            </a:r>
            <a:r>
              <a:rPr lang="en-US" dirty="0"/>
              <a:t> - Actuators].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Networking Environment [Ethernet - Wireless - cellular].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CB0F-47C2-4B49-9CA1-67AD1D093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D1EB-CEA9-4FED-A341-B0744612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4619956" cy="2885785"/>
          </a:xfrm>
        </p:spPr>
        <p:txBody>
          <a:bodyPr/>
          <a:lstStyle/>
          <a:p>
            <a:r>
              <a:rPr lang="en-US" sz="6600" dirty="0"/>
              <a:t>Watt?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62C0-1A1C-4B13-8405-8DE534140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53380"/>
            <a:ext cx="10572000" cy="434974"/>
          </a:xfrm>
        </p:spPr>
        <p:txBody>
          <a:bodyPr/>
          <a:lstStyle/>
          <a:p>
            <a:r>
              <a:rPr lang="en-US" b="1" dirty="0"/>
              <a:t>Smart Home Energy Conservation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426046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2920-40F8-464B-BD42-DCAAF3DC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5DF3-F431-42FB-A67C-D4355A18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0687"/>
            <a:ext cx="10554574" cy="4635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Infrastructure Components</a:t>
            </a:r>
          </a:p>
          <a:p>
            <a:r>
              <a:rPr lang="en-US" dirty="0"/>
              <a:t>Microcontroller [ESP8266]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32-bit RISC CPU: </a:t>
            </a:r>
            <a:r>
              <a:rPr lang="en-US" dirty="0" err="1"/>
              <a:t>Tensilica</a:t>
            </a:r>
            <a:r>
              <a:rPr lang="en-US" dirty="0"/>
              <a:t> </a:t>
            </a:r>
            <a:r>
              <a:rPr lang="en-US" dirty="0" err="1"/>
              <a:t>Xtensa</a:t>
            </a:r>
            <a:r>
              <a:rPr lang="en-US" dirty="0"/>
              <a:t> L106 running at 80 MHz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64 KiB of instruction RAM, 96 KiB of data 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External QSPI flash: 512 KiB to 4 </a:t>
            </a:r>
            <a:r>
              <a:rPr lang="en-US" dirty="0" err="1"/>
              <a:t>MiB</a:t>
            </a:r>
            <a:r>
              <a:rPr lang="en-US" dirty="0"/>
              <a:t> (up to 16 </a:t>
            </a:r>
            <a:r>
              <a:rPr lang="en-US" dirty="0" err="1"/>
              <a:t>MiB</a:t>
            </a:r>
            <a:r>
              <a:rPr lang="en-US" dirty="0"/>
              <a:t> is supported)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IEEE 802.11 b/g/n </a:t>
            </a:r>
            <a:r>
              <a:rPr lang="en-US" dirty="0" err="1"/>
              <a:t>WiFi</a:t>
            </a:r>
            <a:r>
              <a:rPr lang="en-US" dirty="0"/>
              <a:t>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Integrated TR switch, </a:t>
            </a:r>
            <a:r>
              <a:rPr lang="en-US" dirty="0" err="1"/>
              <a:t>balun</a:t>
            </a:r>
            <a:r>
              <a:rPr lang="en-US" dirty="0"/>
              <a:t>, LNA, power amplifier and matching network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WEP or WPA/WPA2 authentication, or open networks.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16 GPIO pins.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I²C  - I²S interfaces with DMA (sharing pins with GPIO).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UART on dedicated pins, plus a transmit-only UART can be enabled on GPIO2    10-bit ADC (this is a Successive Approximation ADC).</a:t>
            </a:r>
          </a:p>
          <a:p>
            <a:r>
              <a:rPr lang="en-US" dirty="0"/>
              <a:t>Memory: 4MB external EEPROM.</a:t>
            </a:r>
          </a:p>
          <a:p>
            <a:r>
              <a:rPr lang="en-US" dirty="0"/>
              <a:t>Communication: </a:t>
            </a:r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6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A5330F02-D668-4314-892C-1F8C6ABA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742" y="2322286"/>
            <a:ext cx="2801258" cy="28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7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76FC-F8C7-497F-901B-45374B00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1EC1-F5D2-4C6B-A7ED-2839AAC3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5942"/>
          </a:xfrm>
        </p:spPr>
        <p:txBody>
          <a:bodyPr>
            <a:normAutofit/>
          </a:bodyPr>
          <a:lstStyle/>
          <a:p>
            <a:r>
              <a:rPr lang="en-US" dirty="0"/>
              <a:t>Power supply components  </a:t>
            </a:r>
          </a:p>
          <a:p>
            <a:pPr lvl="1"/>
            <a:r>
              <a:rPr lang="en-US" dirty="0"/>
              <a:t> Electricity Network</a:t>
            </a:r>
          </a:p>
          <a:p>
            <a:pPr lvl="2"/>
            <a:r>
              <a:rPr lang="en-US" dirty="0"/>
              <a:t>Hi-Link HLK-PM01 AC/DC Module</a:t>
            </a:r>
          </a:p>
          <a:p>
            <a:pPr lvl="1"/>
            <a:r>
              <a:rPr lang="en-US" dirty="0"/>
              <a:t> Voltage regulator </a:t>
            </a:r>
          </a:p>
          <a:p>
            <a:pPr lvl="2"/>
            <a:r>
              <a:rPr lang="en-US" dirty="0"/>
              <a:t> LM1117 LDO 3.3V- </a:t>
            </a:r>
          </a:p>
          <a:p>
            <a:r>
              <a:rPr lang="en-US" dirty="0"/>
              <a:t>Sensors </a:t>
            </a:r>
          </a:p>
          <a:p>
            <a:pPr lvl="1"/>
            <a:r>
              <a:rPr lang="en-US" dirty="0"/>
              <a:t> Current Transformer </a:t>
            </a:r>
          </a:p>
          <a:p>
            <a:pPr lvl="1"/>
            <a:r>
              <a:rPr lang="en-US" dirty="0"/>
              <a:t>ACS712 Current sensor IC  - ACS712-20A Current sensor module.</a:t>
            </a:r>
          </a:p>
          <a:p>
            <a:r>
              <a:rPr lang="en-US" dirty="0"/>
              <a:t>Control Circuit </a:t>
            </a:r>
          </a:p>
          <a:p>
            <a:pPr lvl="1"/>
            <a:r>
              <a:rPr lang="en-US" dirty="0"/>
              <a:t>ST </a:t>
            </a:r>
            <a:r>
              <a:rPr lang="en-US" dirty="0" err="1"/>
              <a:t>Microelectronics's</a:t>
            </a:r>
            <a:r>
              <a:rPr lang="en-US" dirty="0"/>
              <a:t> BTA16 Triac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AA608-37C1-4087-98C8-FC7E58A8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36" y="1973944"/>
            <a:ext cx="2689764" cy="219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525F0-780B-4DF9-8A6A-5CA3D579F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200" y="1973944"/>
            <a:ext cx="2743800" cy="2195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B88DA-1A9C-4225-AC5B-7326A29D0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36" y="5631692"/>
            <a:ext cx="1691640" cy="944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29C52-2AD1-4DD5-94CF-30C0307B9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201" y="4128620"/>
            <a:ext cx="2743800" cy="20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431-EC13-458B-BC15-2A27B328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DB1D-D948-4793-B6D6-25E44102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83" y="1857998"/>
            <a:ext cx="10554574" cy="5310627"/>
          </a:xfrm>
        </p:spPr>
        <p:txBody>
          <a:bodyPr>
            <a:normAutofit/>
          </a:bodyPr>
          <a:lstStyle/>
          <a:p>
            <a:r>
              <a:rPr lang="en-US" dirty="0"/>
              <a:t>PCB Design and Layout</a:t>
            </a:r>
          </a:p>
          <a:p>
            <a:pPr lvl="1"/>
            <a:r>
              <a:rPr lang="en-US" dirty="0"/>
              <a:t> PCB design using EDA software</a:t>
            </a:r>
          </a:p>
          <a:p>
            <a:pPr lvl="1"/>
            <a:r>
              <a:rPr lang="en-US" dirty="0"/>
              <a:t>PCB Layout and component placing</a:t>
            </a:r>
          </a:p>
          <a:p>
            <a:pPr lvl="1"/>
            <a:r>
              <a:rPr lang="en-US" dirty="0"/>
              <a:t>PCB Production capabilities</a:t>
            </a:r>
          </a:p>
          <a:p>
            <a:pPr lvl="1"/>
            <a:r>
              <a:rPr lang="en-US" dirty="0"/>
              <a:t>PCB Manufacturing challenges</a:t>
            </a:r>
          </a:p>
          <a:p>
            <a:pPr lvl="2"/>
            <a:r>
              <a:rPr lang="en-US" dirty="0"/>
              <a:t> High Cost by the local manufacturers in Egypt. </a:t>
            </a:r>
          </a:p>
          <a:p>
            <a:pPr lvl="2"/>
            <a:r>
              <a:rPr lang="en-US" dirty="0"/>
              <a:t>No high quality manufacturers found in Egypt.</a:t>
            </a:r>
          </a:p>
          <a:p>
            <a:pPr lvl="2"/>
            <a:r>
              <a:rPr lang="en-US" dirty="0"/>
              <a:t>High customs if manufactured abroad in china.</a:t>
            </a:r>
          </a:p>
          <a:p>
            <a:pPr lvl="2"/>
            <a:r>
              <a:rPr lang="en-US" dirty="0"/>
              <a:t>Preventing the manufactured products to arrive, from the national security in Egypt.</a:t>
            </a:r>
          </a:p>
          <a:p>
            <a:pPr lvl="2"/>
            <a:r>
              <a:rPr lang="en-US" dirty="0"/>
              <a:t>Take long time to arrive if manufactured abroad. </a:t>
            </a:r>
          </a:p>
          <a:p>
            <a:pPr lvl="2"/>
            <a:r>
              <a:rPr lang="en-US" dirty="0"/>
              <a:t>Bad quality of hand-made PCBs. </a:t>
            </a:r>
          </a:p>
          <a:p>
            <a:pPr lvl="2"/>
            <a:r>
              <a:rPr lang="en-US" dirty="0"/>
              <a:t>Bigger size when manufactured in home.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90C83-608A-499E-BD4D-1612480D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21" y="1857998"/>
            <a:ext cx="3002677" cy="2075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6A85E-DAF7-4848-95E9-9FFCE55D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898" y="1857998"/>
            <a:ext cx="2597031" cy="2075373"/>
          </a:xfrm>
          <a:prstGeom prst="rect">
            <a:avLst/>
          </a:prstGeom>
        </p:spPr>
      </p:pic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9C43F8EF-314A-49EA-A6EF-FCDD2540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349" y="3933371"/>
            <a:ext cx="2914580" cy="19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7F8C-DC74-48EA-AEA8-55FDAD5F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Sensing Layer :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CC20-A2BD-47A9-B52E-B4FA170C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784" y="2529113"/>
            <a:ext cx="705273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IoT Software Stack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IoT Operating system 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Hardware Abstraction Layer 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Communication Support.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Remote management.</a:t>
            </a:r>
          </a:p>
          <a:p>
            <a:pPr>
              <a:lnSpc>
                <a:spcPct val="90000"/>
              </a:lnSpc>
            </a:pPr>
            <a:r>
              <a:rPr lang="en-US" dirty="0"/>
              <a:t>Software architectures for Embedded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Round robin.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Round robin with interrupts.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queue scheduling.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Realtime operating systems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05681F-7DB5-4683-B2F5-969909AB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28" y="2529113"/>
            <a:ext cx="504292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5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64A26-7652-44CB-B51F-6B517666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06" y="1307655"/>
            <a:ext cx="5638853" cy="4231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39EBE-9482-4C8D-926F-0A31FEB9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Embedded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51D6-CA16-4FC5-9BC5-A2427351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/>
              <a:t>Watt? Software architecture</a:t>
            </a:r>
          </a:p>
          <a:p>
            <a:r>
              <a:rPr lang="en-US" sz="1600"/>
              <a:t>Computing Environment</a:t>
            </a:r>
          </a:p>
          <a:p>
            <a:r>
              <a:rPr lang="en-US" sz="1600"/>
              <a:t>Hardware Interfaces </a:t>
            </a:r>
          </a:p>
          <a:p>
            <a:pPr lvl="1"/>
            <a:r>
              <a:rPr lang="en-US" dirty="0"/>
              <a:t>GPIO </a:t>
            </a:r>
          </a:p>
          <a:p>
            <a:pPr lvl="1"/>
            <a:r>
              <a:rPr lang="en-US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14099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82E2-DFCF-459E-9CA0-E1F02198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D000-9E6F-4BE7-9EC2-082F2ABF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40858"/>
            <a:ext cx="10554574" cy="4817142"/>
          </a:xfrm>
        </p:spPr>
        <p:txBody>
          <a:bodyPr/>
          <a:lstStyle/>
          <a:p>
            <a:r>
              <a:rPr lang="en-US" dirty="0"/>
              <a:t>On-device processing</a:t>
            </a:r>
          </a:p>
          <a:p>
            <a:pPr lvl="1"/>
            <a:r>
              <a:rPr lang="en-US" dirty="0"/>
              <a:t>Converting data from ADC output format to a typical current value</a:t>
            </a:r>
          </a:p>
          <a:p>
            <a:pPr lvl="1"/>
            <a:r>
              <a:rPr lang="en-US" dirty="0"/>
              <a:t> Calculating the Realtime power consumption.</a:t>
            </a:r>
          </a:p>
          <a:p>
            <a:pPr lvl="1"/>
            <a:r>
              <a:rPr lang="en-US" dirty="0"/>
              <a:t>Validating data to ensure it meets a set of rules.</a:t>
            </a:r>
          </a:p>
          <a:p>
            <a:pPr lvl="1"/>
            <a:r>
              <a:rPr lang="en-US" dirty="0"/>
              <a:t>Handling the external interrupts.</a:t>
            </a:r>
          </a:p>
          <a:p>
            <a:pPr lvl="1"/>
            <a:r>
              <a:rPr lang="en-US" dirty="0"/>
              <a:t>Reading the Internet time.</a:t>
            </a:r>
          </a:p>
          <a:p>
            <a:pPr lvl="1"/>
            <a:r>
              <a:rPr lang="en-US" dirty="0"/>
              <a:t>Calculating the cumulative energy consumptions.</a:t>
            </a:r>
          </a:p>
          <a:p>
            <a:pPr lvl="1"/>
            <a:r>
              <a:rPr lang="en-US" dirty="0"/>
              <a:t>Storing data in the EEPROM.</a:t>
            </a:r>
          </a:p>
          <a:p>
            <a:pPr lvl="1"/>
            <a:r>
              <a:rPr lang="en-US" dirty="0"/>
              <a:t>Combining data into aggregate values</a:t>
            </a:r>
          </a:p>
        </p:txBody>
      </p:sp>
    </p:spTree>
    <p:extLst>
      <p:ext uri="{BB962C8B-B14F-4D97-AF65-F5344CB8AC3E}">
        <p14:creationId xmlns:p14="http://schemas.microsoft.com/office/powerpoint/2010/main" val="350541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5B71A0-DD3C-471D-A862-D2F85174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517" y="1962665"/>
            <a:ext cx="3832042" cy="2921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D469B-832F-4595-B4CB-D52D2F7E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E923-66DF-46B2-9C22-AC885A50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03" y="2612570"/>
            <a:ext cx="5016259" cy="2445657"/>
          </a:xfrm>
        </p:spPr>
        <p:txBody>
          <a:bodyPr>
            <a:normAutofit/>
          </a:bodyPr>
          <a:lstStyle/>
          <a:p>
            <a:r>
              <a:rPr lang="en-US" sz="2400" dirty="0"/>
              <a:t>IoT Network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305460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A8EE3C-87CC-4165-A91E-2CF11BBEC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834510" y="328302"/>
            <a:ext cx="5158460" cy="6529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25073-0F91-4811-B215-EE6179EF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22D6-2BE9-4789-9463-02778AA4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Watt? Networking</a:t>
            </a:r>
          </a:p>
          <a:p>
            <a:pPr lvl="1"/>
            <a:r>
              <a:rPr lang="en-US" dirty="0"/>
              <a:t>Low power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Why </a:t>
            </a:r>
            <a:r>
              <a:rPr lang="en-US" dirty="0" err="1"/>
              <a:t>WiFi</a:t>
            </a:r>
            <a:r>
              <a:rPr lang="en-US" dirty="0"/>
              <a:t> ? 	</a:t>
            </a:r>
          </a:p>
          <a:p>
            <a:pPr lvl="1"/>
            <a:r>
              <a:rPr lang="en-US" dirty="0"/>
              <a:t>Internet connection.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64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B36E69-541C-41AC-8277-CE0FB9521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7199"/>
          <a:stretch/>
        </p:blipFill>
        <p:spPr>
          <a:xfrm>
            <a:off x="4826184" y="681731"/>
            <a:ext cx="7175111" cy="5494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D7DE4-380D-461A-AD4E-5215457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Cloud Layer : Watt?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79A-9B82-4417-B2C8-D7139EF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b="1"/>
              <a:t>Entity Relationship Diagram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51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D7DE4-380D-461A-AD4E-5215457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Cloud Layer : Watt?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79A-9B82-4417-B2C8-D7139EF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b="1" dirty="0"/>
              <a:t>Tree Diagram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Tree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A649E5-FA40-4E05-A934-E94F3790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87" y="1757907"/>
            <a:ext cx="6165749" cy="27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39A9-9B62-4C10-A792-26001CE3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5DE4-2FF6-4777-9556-A8BB9556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IoT and connected devices</a:t>
            </a:r>
          </a:p>
          <a:p>
            <a:r>
              <a:rPr lang="en-US" dirty="0"/>
              <a:t>Remotely controllable and data accessible anywhere</a:t>
            </a:r>
          </a:p>
          <a:p>
            <a:r>
              <a:rPr lang="en-US" dirty="0"/>
              <a:t>Watt? Is simple IoT Application</a:t>
            </a:r>
          </a:p>
          <a:p>
            <a:r>
              <a:rPr lang="en-US" dirty="0"/>
              <a:t>Watt? Components</a:t>
            </a:r>
          </a:p>
          <a:p>
            <a:pPr lvl="1"/>
            <a:r>
              <a:rPr lang="en-US" dirty="0"/>
              <a:t>Watt? Smart Meter</a:t>
            </a:r>
          </a:p>
          <a:p>
            <a:pPr lvl="1"/>
            <a:r>
              <a:rPr lang="en-US" dirty="0"/>
              <a:t>Watt? Smart Plug</a:t>
            </a:r>
          </a:p>
          <a:p>
            <a:pPr lvl="1"/>
            <a:r>
              <a:rPr lang="en-US" dirty="0"/>
              <a:t>Watt?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5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D7DE4-380D-461A-AD4E-5215457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Cloud Layer : Watt?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79A-9B82-4417-B2C8-D7139EF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b="1" dirty="0"/>
              <a:t>Tree Diagram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Homes Tree</a:t>
            </a:r>
          </a:p>
        </p:txBody>
      </p:sp>
      <p:pic>
        <p:nvPicPr>
          <p:cNvPr id="8" name="Picture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18A9DED-1995-47EE-9135-65E6FBAA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25" y="606845"/>
            <a:ext cx="6850567" cy="55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D7DE4-380D-461A-AD4E-5215457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Cloud Layer : Watt?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79A-9B82-4417-B2C8-D7139EF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b="1" dirty="0"/>
              <a:t>Tree Diagram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Devices Tree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FCE1F4-92AD-4103-88BF-BE28D5B6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0"/>
            <a:ext cx="4697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1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D7DE4-380D-461A-AD4E-5215457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Cloud Layer : Watt?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79A-9B82-4417-B2C8-D7139EF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b="1" dirty="0"/>
              <a:t>Relations</a:t>
            </a:r>
            <a:endParaRPr lang="en-US" dirty="0"/>
          </a:p>
          <a:p>
            <a:pPr lvl="1"/>
            <a:r>
              <a:rPr lang="en-US" b="1" dirty="0"/>
              <a:t>Belongs To</a:t>
            </a:r>
            <a:endParaRPr lang="en-US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BA2252-A1FC-4C51-9630-6F9CB750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64" y="2006601"/>
            <a:ext cx="6101530" cy="28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8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D7DE4-380D-461A-AD4E-5215457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Cloud Layer : Watt?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79A-9B82-4417-B2C8-D7139EF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b="1" dirty="0"/>
              <a:t>Relations</a:t>
            </a:r>
            <a:endParaRPr lang="en-US" dirty="0"/>
          </a:p>
          <a:p>
            <a:pPr lvl="1"/>
            <a:r>
              <a:rPr lang="en-US" b="1" dirty="0"/>
              <a:t>Has</a:t>
            </a:r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205C587-7F9E-4F04-8962-22534C1C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06" y="2006600"/>
            <a:ext cx="5946239" cy="28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39A9-9B62-4C10-A792-26001CE3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C9839A-944C-4412-8D49-334FEB31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760" y="-30480"/>
            <a:ext cx="11382000" cy="6909727"/>
          </a:xfrm>
        </p:spPr>
      </p:pic>
    </p:spTree>
    <p:extLst>
      <p:ext uri="{BB962C8B-B14F-4D97-AF65-F5344CB8AC3E}">
        <p14:creationId xmlns:p14="http://schemas.microsoft.com/office/powerpoint/2010/main" val="368613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39A9-9B62-4C10-A792-26001CE3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5DE4-2FF6-4777-9556-A8BB9556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IOT</a:t>
            </a:r>
          </a:p>
          <a:p>
            <a:pPr lvl="1"/>
            <a:r>
              <a:rPr lang="en-US" b="1" dirty="0"/>
              <a:t>Communication</a:t>
            </a:r>
          </a:p>
          <a:p>
            <a:pPr lvl="1"/>
            <a:r>
              <a:rPr lang="en-US" b="1" dirty="0"/>
              <a:t>Automation and Control</a:t>
            </a:r>
          </a:p>
          <a:p>
            <a:pPr lvl="1"/>
            <a:r>
              <a:rPr lang="en-US" b="1" dirty="0"/>
              <a:t>Information</a:t>
            </a:r>
          </a:p>
          <a:p>
            <a:pPr lvl="1"/>
            <a:r>
              <a:rPr lang="en-US" b="1" dirty="0"/>
              <a:t>Monitor</a:t>
            </a:r>
          </a:p>
          <a:p>
            <a:pPr lvl="1"/>
            <a:r>
              <a:rPr lang="en-US" b="1" dirty="0"/>
              <a:t>Money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39EBE-9482-4C8D-926F-0A31FEB9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29" y="178934"/>
            <a:ext cx="2665746" cy="155941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51D6-CA16-4FC5-9BC5-A2427351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2413000"/>
            <a:ext cx="3922834" cy="3632200"/>
          </a:xfrm>
        </p:spPr>
        <p:txBody>
          <a:bodyPr>
            <a:normAutofit/>
          </a:bodyPr>
          <a:lstStyle/>
          <a:p>
            <a:r>
              <a:rPr lang="en-US" dirty="0"/>
              <a:t>Internet of Things Architecture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72CE1-1B29-48FB-9247-44A25193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67" y="169252"/>
            <a:ext cx="6403462" cy="65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D520941-6D63-468D-9428-D4B58B924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0" y="2393677"/>
            <a:ext cx="9087424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/>
              <a:t>IoT is a set of sprawling technologies [cloud - Internet - Microprocessor]</a:t>
            </a:r>
          </a:p>
          <a:p>
            <a:pPr marR="0" lvl="0" fontAlgn="base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/>
              <a:t>Three major components of any IoT application :</a:t>
            </a:r>
          </a:p>
          <a:p>
            <a:pPr marR="0" lvl="1" fontAlgn="base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/>
              <a:t>Device</a:t>
            </a:r>
          </a:p>
          <a:p>
            <a:pPr marR="0" lvl="1" fontAlgn="base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/>
              <a:t>Gateway</a:t>
            </a:r>
          </a:p>
          <a:p>
            <a:pPr marR="0" lvl="1" fontAlgn="base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/>
              <a:t>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D8B7A8-23BE-4AA0-8320-060DB0EE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Introduction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2676C4AE-C493-49BB-99A4-6C0D8DEB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49" y="4068365"/>
            <a:ext cx="5463035" cy="20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9245-E653-4260-A908-29814874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7B81C1-D50D-4C1C-8374-058E265E5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653445"/>
            <a:ext cx="11373288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 typeface="Courier New" panose="02070309020205020404" pitchFamily="49" charset="0"/>
              <a:buChar char="o"/>
            </a:pPr>
            <a:r>
              <a:rPr lang="en-US" altLang="en-US" sz="2000" dirty="0"/>
              <a:t>Device is an embedded system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altLang="en-US" sz="2000" dirty="0"/>
              <a:t>Characteristics of Embedded Systems: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altLang="en-US" sz="2000" dirty="0"/>
              <a:t>Single Functioned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altLang="en-US" sz="2000" dirty="0"/>
              <a:t>Tightly Constrained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altLang="en-US" sz="2000" dirty="0"/>
              <a:t>Reactive and Realtime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altLang="en-US" sz="2000" dirty="0"/>
              <a:t>Connected Hardware/Software systems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2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2E01-ED42-4D53-BE48-F4B21EE9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22AA-5200-4862-83CA-9E237889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51316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Diverse Hardware.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Diverse Software and Operating Systems.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Different Networking Protocols.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64D1E67D-0AB4-410C-83D0-692DCF185C4B}"/>
              </a:ext>
            </a:extLst>
          </p:cNvPr>
          <p:cNvSpPr txBox="1">
            <a:spLocks/>
          </p:cNvSpPr>
          <p:nvPr/>
        </p:nvSpPr>
        <p:spPr>
          <a:xfrm>
            <a:off x="810000" y="2355816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1869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9937-92F3-460C-8139-C65ABF3A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 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C361-4424-4789-8DF5-A0AC0E55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General Consideration when choosing hardware</a:t>
            </a:r>
          </a:p>
          <a:p>
            <a:r>
              <a:rPr lang="en-US" dirty="0"/>
              <a:t>Cost.</a:t>
            </a:r>
          </a:p>
          <a:p>
            <a:r>
              <a:rPr lang="en-US" dirty="0"/>
              <a:t>I/O Roles.</a:t>
            </a:r>
          </a:p>
          <a:p>
            <a:r>
              <a:rPr lang="en-US" dirty="0"/>
              <a:t>Power consumption.</a:t>
            </a:r>
          </a:p>
          <a:p>
            <a:r>
              <a:rPr lang="en-US" dirty="0"/>
              <a:t>Networking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00084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2161</TotalTime>
  <Words>708</Words>
  <Application>Microsoft Office PowerPoint</Application>
  <PresentationFormat>Widescreen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Open Sans</vt:lpstr>
      <vt:lpstr>Wingdings 2</vt:lpstr>
      <vt:lpstr>Quotable</vt:lpstr>
      <vt:lpstr>Watt?</vt:lpstr>
      <vt:lpstr>Introduction</vt:lpstr>
      <vt:lpstr>Introduction</vt:lpstr>
      <vt:lpstr>Introduction</vt:lpstr>
      <vt:lpstr>Introduction</vt:lpstr>
      <vt:lpstr>Sensing Layer : Introduction</vt:lpstr>
      <vt:lpstr>Sensing Layer : Introduction</vt:lpstr>
      <vt:lpstr>Sensing Layer : Introduction</vt:lpstr>
      <vt:lpstr>Sensing Layer : Introduction</vt:lpstr>
      <vt:lpstr>Sensing Layer : Hardware</vt:lpstr>
      <vt:lpstr>Sensing Layer : Hardware</vt:lpstr>
      <vt:lpstr>Sensing Layer : Hardware</vt:lpstr>
      <vt:lpstr>Sensing Layer : Software</vt:lpstr>
      <vt:lpstr>Embedded Software</vt:lpstr>
      <vt:lpstr>Sensing Layer : Software</vt:lpstr>
      <vt:lpstr>Network Layer</vt:lpstr>
      <vt:lpstr>Network Layer</vt:lpstr>
      <vt:lpstr>Cloud Layer : Watt? Database</vt:lpstr>
      <vt:lpstr>Cloud Layer : Watt? Database</vt:lpstr>
      <vt:lpstr>Cloud Layer : Watt? Database</vt:lpstr>
      <vt:lpstr>Cloud Layer : Watt? Database</vt:lpstr>
      <vt:lpstr>Cloud Layer : Watt? Database</vt:lpstr>
      <vt:lpstr>Cloud Layer : Watt?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Watt?</dc:title>
  <dc:creator>Ahmed Elzoughby</dc:creator>
  <cp:lastModifiedBy>Ahmed Elzoughby</cp:lastModifiedBy>
  <cp:revision>23</cp:revision>
  <dcterms:created xsi:type="dcterms:W3CDTF">2017-07-12T04:07:45Z</dcterms:created>
  <dcterms:modified xsi:type="dcterms:W3CDTF">2017-07-13T16:53:13Z</dcterms:modified>
</cp:coreProperties>
</file>