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75" r:id="rId4"/>
    <p:sldId id="365" r:id="rId5"/>
    <p:sldId id="366" r:id="rId7"/>
    <p:sldId id="289" r:id="rId8"/>
    <p:sldId id="521" r:id="rId9"/>
    <p:sldId id="339" r:id="rId10"/>
    <p:sldId id="367" r:id="rId11"/>
    <p:sldId id="368" r:id="rId12"/>
    <p:sldId id="396" r:id="rId13"/>
    <p:sldId id="397" r:id="rId14"/>
    <p:sldId id="256" r:id="rId15"/>
    <p:sldId id="338" r:id="rId16"/>
    <p:sldId id="287" r:id="rId17"/>
    <p:sldId id="423" r:id="rId18"/>
    <p:sldId id="424" r:id="rId19"/>
    <p:sldId id="425" r:id="rId20"/>
    <p:sldId id="472" r:id="rId21"/>
    <p:sldId id="448" r:id="rId22"/>
    <p:sldId id="497" r:id="rId23"/>
    <p:sldId id="449" r:id="rId24"/>
    <p:sldId id="288" r:id="rId25"/>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9500" autoAdjust="0"/>
  </p:normalViewPr>
  <p:slideViewPr>
    <p:cSldViewPr>
      <p:cViewPr varScale="1">
        <p:scale>
          <a:sx n="153" d="100"/>
          <a:sy n="153" d="100"/>
        </p:scale>
        <p:origin x="468" y="138"/>
      </p:cViewPr>
      <p:guideLst>
        <p:guide orient="horz" pos="675"/>
        <p:guide pos="2884"/>
        <p:guide orient="horz" pos="16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285506" y="1643056"/>
            <a:ext cx="464566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第十章 </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基础</a:t>
            </a:r>
            <a:endParaRPr lang="zh-CN" altLang="en-US" sz="3000" b="1" u="none" strike="noStrike" kern="0" cap="none" spc="0" baseline="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p:cNvSpPr/>
          <p:nvPr/>
        </p:nvSpPr>
        <p:spPr>
          <a:xfrm>
            <a:off x="457003" y="1767041"/>
            <a:ext cx="8229600" cy="5029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5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文件</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A</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通过</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python django</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搭建网站</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037891" y="490069"/>
            <a:ext cx="1706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倒排索引</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440493" y="2324571"/>
            <a:ext cx="8229600" cy="50292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5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文件</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B</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python scrapy</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爬取网站数据</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423983" y="2953856"/>
            <a:ext cx="8229600" cy="50292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5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文件</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C</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scrapy-redis </a:t>
            </a:r>
            <a:r>
              <a:rPr lang="zh-CN"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分布式爬虫</a:t>
            </a:r>
            <a:endParaRPr lang="zh-CN"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013761" y="544044"/>
            <a:ext cx="1706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倒排索引</a:t>
            </a:r>
            <a:endParaRPr lang="zh-CN" altLang="en-US" sz="3000"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graphicFrame>
        <p:nvGraphicFramePr>
          <p:cNvPr id="4" name="表格 3"/>
          <p:cNvGraphicFramePr/>
          <p:nvPr/>
        </p:nvGraphicFramePr>
        <p:xfrm>
          <a:off x="1372235" y="2032635"/>
          <a:ext cx="6400165" cy="2286000"/>
        </p:xfrm>
        <a:graphic>
          <a:graphicData uri="http://schemas.openxmlformats.org/drawingml/2006/table">
            <a:tbl>
              <a:tblPr firstRow="1" bandRow="1">
                <a:tableStyleId>{5C22544A-7EE6-4342-B048-85BDC9FD1C3A}</a:tableStyleId>
              </a:tblPr>
              <a:tblGrid>
                <a:gridCol w="3199765"/>
                <a:gridCol w="3199765"/>
              </a:tblGrid>
              <a:tr h="381000">
                <a:tc>
                  <a:txBody>
                    <a:bodyPr/>
                    <a:p>
                      <a:pPr algn="ctr">
                        <a:buNone/>
                      </a:pPr>
                      <a:r>
                        <a:rPr lang="zh-CN" altLang="en-US"/>
                        <a:t>关键词</a:t>
                      </a:r>
                      <a:endParaRPr lang="zh-CN" altLang="en-US"/>
                    </a:p>
                  </a:txBody>
                  <a:tcPr/>
                </a:tc>
                <a:tc>
                  <a:txBody>
                    <a:bodyPr/>
                    <a:p>
                      <a:pPr algn="ctr">
                        <a:buNone/>
                      </a:pPr>
                      <a:r>
                        <a:rPr lang="zh-CN" altLang="en-US"/>
                        <a:t>文章</a:t>
                      </a:r>
                      <a:endParaRPr lang="zh-CN" altLang="en-US"/>
                    </a:p>
                  </a:txBody>
                  <a:tcPr/>
                </a:tc>
              </a:tr>
              <a:tr h="381000">
                <a:tc>
                  <a:txBody>
                    <a:bodyPr/>
                    <a:p>
                      <a:pPr>
                        <a:buNone/>
                      </a:pPr>
                      <a:r>
                        <a:rPr lang="en-US" altLang="zh-CN"/>
                        <a:t>python</a:t>
                      </a:r>
                      <a:endParaRPr lang="en-US" altLang="zh-CN"/>
                    </a:p>
                  </a:txBody>
                  <a:tcPr/>
                </a:tc>
                <a:tc>
                  <a:txBody>
                    <a:bodyPr/>
                    <a:p>
                      <a:pPr>
                        <a:buNone/>
                      </a:pPr>
                      <a:r>
                        <a:rPr lang="zh-CN" altLang="en-US"/>
                        <a:t>文章</a:t>
                      </a:r>
                      <a:r>
                        <a:rPr lang="en-US" altLang="zh-CN"/>
                        <a:t>1</a:t>
                      </a:r>
                      <a:r>
                        <a:rPr lang="zh-CN" altLang="en-US">
                          <a:ea typeface="宋体" panose="02010600030101010101" pitchFamily="2" charset="-122"/>
                        </a:rPr>
                        <a:t>， 文章</a:t>
                      </a:r>
                      <a:r>
                        <a:rPr lang="en-US" altLang="zh-CN">
                          <a:ea typeface="宋体" panose="02010600030101010101" pitchFamily="2" charset="-122"/>
                        </a:rPr>
                        <a:t>3</a:t>
                      </a:r>
                      <a:endParaRPr lang="en-US" altLang="zh-CN">
                        <a:ea typeface="宋体" panose="02010600030101010101" pitchFamily="2" charset="-122"/>
                      </a:endParaRPr>
                    </a:p>
                  </a:txBody>
                  <a:tcPr/>
                </a:tc>
              </a:tr>
              <a:tr h="381000">
                <a:tc>
                  <a:txBody>
                    <a:bodyPr/>
                    <a:p>
                      <a:pPr>
                        <a:buNone/>
                      </a:pPr>
                      <a:r>
                        <a:rPr lang="zh-CN" altLang="en-US"/>
                        <a:t>聊天</a:t>
                      </a:r>
                      <a:endParaRPr lang="zh-CN" altLang="en-US"/>
                    </a:p>
                  </a:txBody>
                  <a:tcPr/>
                </a:tc>
                <a:tc>
                  <a:txBody>
                    <a:bodyPr/>
                    <a:p>
                      <a:pPr>
                        <a:buNone/>
                      </a:pPr>
                      <a:r>
                        <a:rPr lang="zh-CN" altLang="en-US"/>
                        <a:t>文章</a:t>
                      </a:r>
                      <a:r>
                        <a:rPr lang="en-US" altLang="zh-CN"/>
                        <a:t>2</a:t>
                      </a:r>
                      <a:endParaRPr lang="en-US" altLang="zh-CN"/>
                    </a:p>
                  </a:txBody>
                  <a:tcPr/>
                </a:tc>
              </a:tr>
              <a:tr h="381000">
                <a:tc>
                  <a:txBody>
                    <a:bodyPr/>
                    <a:p>
                      <a:pPr>
                        <a:buNone/>
                      </a:pPr>
                      <a:r>
                        <a:rPr lang="zh-CN" altLang="en-US"/>
                        <a:t>系统</a:t>
                      </a:r>
                      <a:endParaRPr lang="zh-CN" altLang="en-US"/>
                    </a:p>
                  </a:txBody>
                  <a:tcPr/>
                </a:tc>
                <a:tc>
                  <a:txBody>
                    <a:bodyPr/>
                    <a:p>
                      <a:pPr>
                        <a:buNone/>
                      </a:pPr>
                      <a:r>
                        <a:rPr lang="zh-CN" altLang="en-US"/>
                        <a:t>文章</a:t>
                      </a:r>
                      <a:r>
                        <a:rPr lang="en-US" altLang="zh-CN"/>
                        <a:t>3</a:t>
                      </a:r>
                      <a:r>
                        <a:rPr lang="zh-CN" altLang="en-US">
                          <a:ea typeface="宋体" panose="02010600030101010101" pitchFamily="2" charset="-122"/>
                        </a:rPr>
                        <a:t>， 文章</a:t>
                      </a:r>
                      <a:r>
                        <a:rPr lang="en-US" altLang="zh-CN">
                          <a:ea typeface="宋体" panose="02010600030101010101" pitchFamily="2" charset="-122"/>
                        </a:rPr>
                        <a:t>4</a:t>
                      </a:r>
                      <a:endParaRPr lang="en-US" altLang="zh-CN">
                        <a:ea typeface="宋体" panose="02010600030101010101" pitchFamily="2" charset="-122"/>
                      </a:endParaRPr>
                    </a:p>
                  </a:txBody>
                  <a:tcPr/>
                </a:tc>
              </a:tr>
              <a:tr h="381000">
                <a:tc>
                  <a:txBody>
                    <a:bodyPr/>
                    <a:p>
                      <a:pPr>
                        <a:buNone/>
                      </a:pPr>
                      <a:r>
                        <a:rPr lang="zh-CN" altLang="en-US"/>
                        <a:t>屏蔽脏话</a:t>
                      </a:r>
                      <a:endParaRPr lang="zh-CN" altLang="en-US"/>
                    </a:p>
                  </a:txBody>
                  <a:tcPr/>
                </a:tc>
                <a:tc>
                  <a:txBody>
                    <a:bodyPr/>
                    <a:p>
                      <a:pPr>
                        <a:buNone/>
                      </a:pPr>
                      <a:r>
                        <a:rPr lang="zh-CN" altLang="en-US"/>
                        <a:t>文章</a:t>
                      </a:r>
                      <a:r>
                        <a:rPr lang="en-US" altLang="zh-CN"/>
                        <a:t>5</a:t>
                      </a:r>
                      <a:endParaRPr lang="zh-CN" altLang="en-US">
                        <a:ea typeface="宋体" panose="02010600030101010101" pitchFamily="2" charset="-122"/>
                      </a:endParaRPr>
                    </a:p>
                  </a:txBody>
                  <a:tcPr/>
                </a:tc>
              </a:tr>
              <a:tr h="381000">
                <a:tc>
                  <a:txBody>
                    <a:bodyPr/>
                    <a:p>
                      <a:pPr>
                        <a:buNone/>
                      </a:pPr>
                      <a:r>
                        <a:rPr lang="zh-CN" altLang="en-US"/>
                        <a:t>功能原理</a:t>
                      </a:r>
                      <a:endParaRPr lang="zh-CN" altLang="en-US"/>
                    </a:p>
                  </a:txBody>
                  <a:tcPr/>
                </a:tc>
                <a:tc>
                  <a:txBody>
                    <a:bodyPr/>
                    <a:p>
                      <a:pPr>
                        <a:buNone/>
                      </a:pPr>
                      <a:r>
                        <a:rPr lang="zh-CN" altLang="en-US"/>
                        <a:t>文章</a:t>
                      </a:r>
                      <a:r>
                        <a:rPr lang="en-US" altLang="zh-CN"/>
                        <a:t>6</a:t>
                      </a:r>
                      <a:r>
                        <a:rPr lang="zh-CN" altLang="en-US">
                          <a:ea typeface="宋体" panose="02010600030101010101" pitchFamily="2" charset="-122"/>
                        </a:rPr>
                        <a:t>， 文章</a:t>
                      </a:r>
                      <a:r>
                        <a:rPr lang="en-US" altLang="zh-CN">
                          <a:ea typeface="宋体" panose="02010600030101010101" pitchFamily="2" charset="-122"/>
                        </a:rPr>
                        <a:t>7</a:t>
                      </a:r>
                      <a:r>
                        <a:rPr lang="zh-CN" altLang="en-US">
                          <a:ea typeface="宋体" panose="02010600030101010101" pitchFamily="2" charset="-122"/>
                        </a:rPr>
                        <a:t>， 文章</a:t>
                      </a:r>
                      <a:r>
                        <a:rPr lang="en-US" altLang="zh-CN">
                          <a:ea typeface="宋体" panose="02010600030101010101" pitchFamily="2" charset="-122"/>
                        </a:rPr>
                        <a:t>8</a:t>
                      </a:r>
                      <a:endParaRPr lang="en-US" altLang="zh-CN">
                        <a:ea typeface="宋体" panose="02010600030101010101" pitchFamily="2" charset="-122"/>
                      </a:endParaRPr>
                    </a:p>
                  </a:txBody>
                  <a:tcPr/>
                </a:tc>
              </a:tr>
            </a:tbl>
          </a:graphicData>
        </a:graphic>
      </p:graphicFrame>
      <p:sp>
        <p:nvSpPr>
          <p:cNvPr id="5" name="文本框 4"/>
          <p:cNvSpPr txBox="1"/>
          <p:nvPr/>
        </p:nvSpPr>
        <p:spPr>
          <a:xfrm>
            <a:off x="2231390" y="1430655"/>
            <a:ext cx="4501515" cy="368300"/>
          </a:xfrm>
          <a:prstGeom prst="rect">
            <a:avLst/>
          </a:prstGeom>
          <a:noFill/>
        </p:spPr>
        <p:txBody>
          <a:bodyPr wrap="none" rtlCol="0">
            <a:spAutoFit/>
          </a:bodyPr>
          <a:p>
            <a:r>
              <a:rPr lang="en-US" altLang="zh-CN"/>
              <a:t>Python</a:t>
            </a:r>
            <a:r>
              <a:rPr lang="zh-CN" altLang="en-US"/>
              <a:t>写各大聊天系统的屏蔽脏话功能原理</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013761" y="544044"/>
            <a:ext cx="1706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倒排索引</a:t>
            </a:r>
            <a:endPar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graphicFrame>
        <p:nvGraphicFramePr>
          <p:cNvPr id="4" name="表格 3"/>
          <p:cNvGraphicFramePr/>
          <p:nvPr/>
        </p:nvGraphicFramePr>
        <p:xfrm>
          <a:off x="1372235" y="1673860"/>
          <a:ext cx="5273040" cy="2280285"/>
        </p:xfrm>
        <a:graphic>
          <a:graphicData uri="http://schemas.openxmlformats.org/drawingml/2006/table">
            <a:tbl>
              <a:tblPr firstRow="1" bandRow="1">
                <a:tableStyleId>{5C22544A-7EE6-4342-B048-85BDC9FD1C3A}</a:tableStyleId>
              </a:tblPr>
              <a:tblGrid>
                <a:gridCol w="2133177"/>
                <a:gridCol w="3140075"/>
              </a:tblGrid>
              <a:tr h="381000">
                <a:tc>
                  <a:txBody>
                    <a:bodyPr/>
                    <a:p>
                      <a:pPr algn="ctr">
                        <a:buNone/>
                      </a:pPr>
                      <a:r>
                        <a:rPr lang="zh-CN" altLang="en-US"/>
                        <a:t>关键词</a:t>
                      </a:r>
                      <a:endParaRPr lang="zh-CN" altLang="en-US"/>
                    </a:p>
                  </a:txBody>
                  <a:tcPr/>
                </a:tc>
                <a:tc>
                  <a:txBody>
                    <a:bodyPr/>
                    <a:p>
                      <a:pPr algn="ctr">
                        <a:buNone/>
                      </a:pPr>
                      <a:r>
                        <a:rPr lang="zh-CN" altLang="en-US">
                          <a:ea typeface="宋体" panose="02010600030101010101" pitchFamily="2" charset="-122"/>
                        </a:rPr>
                        <a:t>倒排列表</a:t>
                      </a:r>
                      <a:endParaRPr lang="zh-CN" altLang="en-US">
                        <a:ea typeface="宋体" panose="02010600030101010101" pitchFamily="2" charset="-122"/>
                      </a:endParaRPr>
                    </a:p>
                  </a:txBody>
                  <a:tcPr/>
                </a:tc>
              </a:tr>
              <a:tr h="381000">
                <a:tc>
                  <a:txBody>
                    <a:bodyPr/>
                    <a:p>
                      <a:pPr>
                        <a:buNone/>
                      </a:pPr>
                      <a:r>
                        <a:rPr lang="en-US" altLang="zh-CN"/>
                        <a:t>python</a:t>
                      </a:r>
                      <a:r>
                        <a:rPr lang="zh-CN" altLang="en-US">
                          <a:ea typeface="宋体" panose="02010600030101010101" pitchFamily="2" charset="-122"/>
                        </a:rPr>
                        <a:t>（</a:t>
                      </a:r>
                      <a:r>
                        <a:rPr lang="en-US" altLang="zh-CN">
                          <a:ea typeface="宋体" panose="02010600030101010101" pitchFamily="2" charset="-122"/>
                        </a:rPr>
                        <a:t>TF-IDF</a:t>
                      </a:r>
                      <a:r>
                        <a:rPr lang="zh-CN" altLang="en-US">
                          <a:ea typeface="宋体" panose="02010600030101010101" pitchFamily="2" charset="-122"/>
                        </a:rPr>
                        <a:t>）</a:t>
                      </a:r>
                      <a:endParaRPr lang="zh-CN" altLang="en-US">
                        <a:ea typeface="宋体" panose="02010600030101010101" pitchFamily="2" charset="-122"/>
                      </a:endParaRPr>
                    </a:p>
                  </a:txBody>
                  <a:tcPr/>
                </a:tc>
                <a:tc>
                  <a:txBody>
                    <a:bodyPr/>
                    <a:p>
                      <a:pPr algn="ctr">
                        <a:buNone/>
                      </a:pPr>
                      <a:r>
                        <a:rPr lang="en-US" altLang="zh-CN"/>
                        <a:t>(</a:t>
                      </a:r>
                      <a:r>
                        <a:rPr lang="zh-CN" altLang="en-US">
                          <a:sym typeface="+mn-ea"/>
                        </a:rPr>
                        <a:t>文章</a:t>
                      </a:r>
                      <a:r>
                        <a:rPr lang="en-US" altLang="zh-CN">
                          <a:sym typeface="+mn-ea"/>
                        </a:rPr>
                        <a:t>1,&lt;2, 10&gt;, 2</a:t>
                      </a:r>
                      <a:r>
                        <a:rPr lang="en-US" altLang="zh-CN"/>
                        <a:t>)</a:t>
                      </a:r>
                      <a:endParaRPr lang="en-US" altLang="zh-CN">
                        <a:ea typeface="宋体" panose="02010600030101010101" pitchFamily="2" charset="-122"/>
                      </a:endParaRPr>
                    </a:p>
                  </a:txBody>
                  <a:tcPr/>
                </a:tc>
              </a:tr>
              <a:tr h="375285">
                <a:tc>
                  <a:txBody>
                    <a:bodyPr/>
                    <a:p>
                      <a:pPr>
                        <a:buNone/>
                      </a:pPr>
                      <a:r>
                        <a:rPr lang="zh-CN" altLang="en-US"/>
                        <a:t>聊天</a:t>
                      </a:r>
                      <a:endParaRPr lang="zh-CN" altLang="en-US"/>
                    </a:p>
                  </a:txBody>
                  <a:tcPr/>
                </a:tc>
                <a:tc>
                  <a:txBody>
                    <a:bodyPr/>
                    <a:p>
                      <a:pPr algn="ctr">
                        <a:buNone/>
                      </a:pPr>
                      <a:r>
                        <a:rPr lang="en-US" altLang="zh-CN"/>
                        <a:t>(</a:t>
                      </a:r>
                      <a:r>
                        <a:rPr lang="zh-CN" altLang="en-US"/>
                        <a:t>文章</a:t>
                      </a:r>
                      <a:r>
                        <a:rPr lang="en-US" altLang="zh-CN"/>
                        <a:t>2,&lt;</a:t>
                      </a:r>
                      <a:r>
                        <a:rPr lang="en-US" altLang="zh-CN">
                          <a:sym typeface="+mn-ea"/>
                        </a:rPr>
                        <a:t>12,25,100&gt;,3)</a:t>
                      </a:r>
                      <a:endParaRPr lang="en-US" altLang="zh-CN"/>
                    </a:p>
                  </a:txBody>
                  <a:tcPr/>
                </a:tc>
              </a:tr>
              <a:tr h="381000">
                <a:tc>
                  <a:txBody>
                    <a:bodyPr/>
                    <a:p>
                      <a:pPr>
                        <a:buNone/>
                      </a:pPr>
                      <a:r>
                        <a:rPr lang="zh-CN" altLang="en-US"/>
                        <a:t>系统</a:t>
                      </a:r>
                      <a:endParaRPr lang="zh-CN" altLang="en-US"/>
                    </a:p>
                  </a:txBody>
                  <a:tcPr/>
                </a:tc>
                <a:tc>
                  <a:txBody>
                    <a:bodyPr/>
                    <a:p>
                      <a:pPr algn="ctr">
                        <a:buNone/>
                      </a:pPr>
                      <a:r>
                        <a:rPr lang="en-US" altLang="zh-CN"/>
                        <a:t>(</a:t>
                      </a:r>
                      <a:r>
                        <a:rPr lang="zh-CN" altLang="en-US"/>
                        <a:t>文章</a:t>
                      </a:r>
                      <a:r>
                        <a:rPr lang="en-US" altLang="zh-CN"/>
                        <a:t>3,&lt;10&gt;, 1)</a:t>
                      </a:r>
                      <a:endParaRPr lang="en-US" altLang="zh-CN">
                        <a:ea typeface="宋体" panose="02010600030101010101" pitchFamily="2" charset="-122"/>
                      </a:endParaRPr>
                    </a:p>
                  </a:txBody>
                  <a:tcPr/>
                </a:tc>
              </a:tr>
              <a:tr h="381000">
                <a:tc>
                  <a:txBody>
                    <a:bodyPr/>
                    <a:p>
                      <a:pPr>
                        <a:buNone/>
                      </a:pPr>
                      <a:r>
                        <a:rPr lang="zh-CN" altLang="en-US"/>
                        <a:t>屏蔽脏话</a:t>
                      </a:r>
                      <a:endParaRPr lang="zh-CN" altLang="en-US"/>
                    </a:p>
                  </a:txBody>
                  <a:tcPr/>
                </a:tc>
                <a:tc>
                  <a:txBody>
                    <a:bodyPr/>
                    <a:p>
                      <a:pPr algn="ctr">
                        <a:buNone/>
                      </a:pPr>
                      <a:r>
                        <a:rPr lang="en-US" altLang="zh-CN"/>
                        <a:t>(</a:t>
                      </a:r>
                      <a:r>
                        <a:rPr lang="zh-CN" altLang="en-US"/>
                        <a:t>文章</a:t>
                      </a:r>
                      <a:r>
                        <a:rPr lang="en-US" altLang="zh-CN"/>
                        <a:t>5,&lt;50,60&gt;,2)</a:t>
                      </a:r>
                      <a:endParaRPr lang="zh-CN" altLang="en-US">
                        <a:ea typeface="宋体" panose="02010600030101010101" pitchFamily="2" charset="-122"/>
                      </a:endParaRPr>
                    </a:p>
                  </a:txBody>
                  <a:tcPr/>
                </a:tc>
              </a:tr>
              <a:tr h="381000">
                <a:tc>
                  <a:txBody>
                    <a:bodyPr/>
                    <a:p>
                      <a:pPr>
                        <a:buNone/>
                      </a:pPr>
                      <a:r>
                        <a:rPr lang="zh-CN" altLang="en-US"/>
                        <a:t>功能原理</a:t>
                      </a:r>
                      <a:endParaRPr lang="zh-CN" altLang="en-US"/>
                    </a:p>
                  </a:txBody>
                  <a:tcPr/>
                </a:tc>
                <a:tc>
                  <a:txBody>
                    <a:bodyPr/>
                    <a:p>
                      <a:pPr algn="ctr">
                        <a:buNone/>
                      </a:pPr>
                      <a:r>
                        <a:rPr lang="en-US" altLang="zh-CN"/>
                        <a:t>(</a:t>
                      </a:r>
                      <a:r>
                        <a:rPr lang="zh-CN" altLang="zh-CN">
                          <a:ea typeface="宋体" panose="02010600030101010101" pitchFamily="2" charset="-122"/>
                        </a:rPr>
                        <a:t>文章</a:t>
                      </a:r>
                      <a:r>
                        <a:rPr lang="en-US" altLang="zh-CN">
                          <a:ea typeface="宋体" panose="02010600030101010101" pitchFamily="2" charset="-122"/>
                        </a:rPr>
                        <a:t>6,&lt;56,57,58&gt;,3</a:t>
                      </a:r>
                      <a:r>
                        <a:rPr lang="en-US" altLang="zh-CN"/>
                        <a:t>)</a:t>
                      </a:r>
                      <a:endParaRPr lang="en-US" altLang="zh-CN">
                        <a:ea typeface="宋体" panose="02010600030101010101" pitchFamily="2" charset="-122"/>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463483" y="2351678"/>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词干抽取，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looking</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和</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look</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应该处理为一个词</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463353" y="1754341"/>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1.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大小写转换问题， 如</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python</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和</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PYTHON</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应该为一个词</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463851" y="490069"/>
            <a:ext cx="3992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倒排索引待解决的问题</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457133" y="2890158"/>
            <a:ext cx="8229600" cy="65913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3.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分词， 若屏蔽系统 应该分词为</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屏蔽</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系统</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还是应该为</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屏蔽系 统</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endPar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 name="矩形"/>
          <p:cNvSpPr/>
          <p:nvPr/>
        </p:nvSpPr>
        <p:spPr>
          <a:xfrm>
            <a:off x="440623" y="3656603"/>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4.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倒排索引文件过大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压缩编码</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4" name="矩形"/>
          <p:cNvSpPr/>
          <p:nvPr/>
        </p:nvSpPr>
        <p:spPr>
          <a:xfrm>
            <a:off x="424113" y="4214133"/>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5. tf-idf</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的简单介绍</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822258" y="1747793"/>
            <a:ext cx="8229600" cy="2030730"/>
          </a:xfrm>
          <a:prstGeom prst="rect">
            <a:avLst/>
          </a:prstGeom>
          <a:noFill/>
          <a:ln w="9525" cap="flat" cmpd="sng">
            <a:noFill/>
            <a:prstDash val="solid"/>
            <a:miter/>
          </a:ln>
        </p:spPr>
        <p:txBody>
          <a:bodyPr vert="horz" wrap="square" lIns="91440" tIns="45720" rIns="91440" bIns="45720" anchor="ctr" anchorCtr="0">
            <a:spAutoFit/>
          </a:bodyPr>
          <a:lstStyle/>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action_and_meta_data\n</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optional_source\n</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action_and_meta_data\n</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optional_source\n</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action_and_meta_data\n</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optional_source\n</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463353" y="1114896"/>
            <a:ext cx="8229600" cy="65913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批量导入可以合并多个操作，比如index,delete,update,create等等。也可以帮助从一个索引导入到另一个索引。</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879141" y="490069"/>
            <a:ext cx="2548255"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bulk</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批量操作</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5" name="矩形"/>
          <p:cNvSpPr/>
          <p:nvPr/>
        </p:nvSpPr>
        <p:spPr>
          <a:xfrm>
            <a:off x="446843" y="3766021"/>
            <a:ext cx="8229600" cy="120777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需要注意的是，每一条数据都由两行构成（delete除外），其他的命令比如index和create都是由元信息行和数据行组成，update比较特殊它的数据行可能是doc也可能是upsert或者script,如果不了解的朋友可以参考前面的update的翻译。</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822258" y="2577103"/>
            <a:ext cx="8229600" cy="659130"/>
          </a:xfrm>
          <a:prstGeom prst="rect">
            <a:avLst/>
          </a:prstGeom>
          <a:noFill/>
          <a:ln w="9525" cap="flat" cmpd="sng">
            <a:noFill/>
            <a:prstDash val="solid"/>
            <a:miter/>
          </a:ln>
        </p:spPr>
        <p:txBody>
          <a:bodyPr vert="horz" wrap="square" lIns="91440" tIns="45720" rIns="91440" bIns="45720" anchor="ctr" anchorCtr="0">
            <a:spAutoFit/>
          </a:bodyPr>
          <a:lstStyle/>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"index" : { "_index" : "test", "_type" : "type1", "_id" : "1" } }</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"field1" : "value1" }</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463353" y="1754341"/>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举个例子：</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879141" y="490069"/>
            <a:ext cx="2548255"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bulk</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批量操作</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750503" y="1956708"/>
            <a:ext cx="8229600" cy="132588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5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Elasticsearch会根据JSON源数据的基础类型猜测你想要的字段映射。将输入的数据转变成可搜索的索引项。Mapping就是我们自己定义的字段的数据类型，同时告诉Elasticsearch如何索引数据以及是否可以被搜索。</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463353" y="1395566"/>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映射：创建索引的时候，可以预先定义字段的类型以及相关属性</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879141" y="490069"/>
            <a:ext cx="295783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映射</a:t>
            </a:r>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(mapping)</a:t>
            </a:r>
            <a:endPar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446843" y="353170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作用：会让索引建立的更加细致和完善</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430333" y="408923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类型：静态映射和动态映射</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391728" y="2224678"/>
            <a:ext cx="8229600" cy="5029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5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查询分类：</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463353" y="1401916"/>
            <a:ext cx="8229600" cy="65913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elasticsearch</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是功能非常强大的搜索引擎， 使用它的目的就是为了快速的查询到需要的数据。</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596691" y="490069"/>
            <a:ext cx="944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查询</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590353" y="288591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基本查询：使用</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elasticsearch</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内置查询条件进行查询</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573843" y="344344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组合查询：把多个查询组合在一起进行复合查询</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矩形"/>
          <p:cNvSpPr/>
          <p:nvPr/>
        </p:nvSpPr>
        <p:spPr>
          <a:xfrm>
            <a:off x="557333" y="400097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过滤：查询同时， 通过</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filter</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条件在不影响打分的情况下筛选数据</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879141" y="490069"/>
            <a:ext cx="1706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内置类型</a:t>
            </a:r>
            <a:endPar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4" name="矩形"/>
          <p:cNvSpPr/>
          <p:nvPr/>
        </p:nvSpPr>
        <p:spPr>
          <a:xfrm>
            <a:off x="463353" y="125205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string</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text</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keyword(string </a:t>
            </a:r>
            <a:r>
              <a:rPr lang="zh-CN"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类型在</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es5</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开始已经废弃</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446843" y="173783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数字类型：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long, integer, short, byte, double, float</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矩形"/>
          <p:cNvSpPr/>
          <p:nvPr/>
        </p:nvSpPr>
        <p:spPr>
          <a:xfrm>
            <a:off x="430333" y="222360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日期</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date</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485578" y="270938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bool</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boolean</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矩形"/>
          <p:cNvSpPr/>
          <p:nvPr/>
        </p:nvSpPr>
        <p:spPr>
          <a:xfrm>
            <a:off x="469068" y="319515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binary</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binary</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矩形"/>
          <p:cNvSpPr/>
          <p:nvPr/>
        </p:nvSpPr>
        <p:spPr>
          <a:xfrm>
            <a:off x="452558" y="368093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复杂类型：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object</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nested</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436048" y="409495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geo</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geo-point, geo-shape</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矩形"/>
          <p:cNvSpPr/>
          <p:nvPr/>
        </p:nvSpPr>
        <p:spPr>
          <a:xfrm>
            <a:off x="419538" y="4508971"/>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专业</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类型：</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ip</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competion</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879141" y="490069"/>
            <a:ext cx="1865630"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filter</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过滤</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4" name="矩形"/>
          <p:cNvSpPr/>
          <p:nvPr/>
        </p:nvSpPr>
        <p:spPr>
          <a:xfrm>
            <a:off x="463353" y="156701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filter</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查询语句</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446843" y="209660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cache</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缓存</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463353" y="2811616"/>
            <a:ext cx="8229600" cy="384810"/>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10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select * from job where comments=20</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393065" y="1397000"/>
            <a:ext cx="8266430" cy="384810"/>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我们建立一个网站或者程序， 希望添加搜索功能， 发现搜索工作很难：</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535606" y="418314"/>
            <a:ext cx="3388995"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介绍</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429828" y="187542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1.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我们希望搜索解决方案要高效</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 name="矩形"/>
          <p:cNvSpPr/>
          <p:nvPr/>
        </p:nvSpPr>
        <p:spPr>
          <a:xfrm>
            <a:off x="429828" y="2377713"/>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我们希望零配置和完全免费的搜索方案</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4" name="矩形"/>
          <p:cNvSpPr/>
          <p:nvPr/>
        </p:nvSpPr>
        <p:spPr>
          <a:xfrm>
            <a:off x="429828" y="287999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3.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我们希望能够简单的通过</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json</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和</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http</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与搜索引擎交互</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5" name="矩形"/>
          <p:cNvSpPr/>
          <p:nvPr/>
        </p:nvSpPr>
        <p:spPr>
          <a:xfrm>
            <a:off x="429828" y="345403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4.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我们希望我们的搜索服务器稳定</a:t>
            </a:r>
            <a:endPar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6" name="矩形"/>
          <p:cNvSpPr/>
          <p:nvPr/>
        </p:nvSpPr>
        <p:spPr>
          <a:xfrm>
            <a:off x="429828" y="4099833"/>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5.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我们希望能够简单的将一台服务器扩展到上百台</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3"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08610" y="188595"/>
          <a:ext cx="8526780" cy="4548505"/>
        </p:xfrm>
        <a:graphic>
          <a:graphicData uri="http://schemas.openxmlformats.org/drawingml/2006/table">
            <a:tbl>
              <a:tblPr firstRow="1" bandRow="1">
                <a:tableStyleId>{5C22544A-7EE6-4342-B048-85BDC9FD1C3A}</a:tableStyleId>
              </a:tblPr>
              <a:tblGrid>
                <a:gridCol w="2188845"/>
                <a:gridCol w="5176520"/>
                <a:gridCol w="1161415"/>
              </a:tblGrid>
              <a:tr h="635635">
                <a:tc>
                  <a:txBody>
                    <a:bodyPr/>
                    <a:p>
                      <a:pPr>
                        <a:buNone/>
                      </a:pPr>
                      <a:r>
                        <a:rPr lang="zh-CN" altLang="en-US"/>
                        <a:t>属性</a:t>
                      </a:r>
                      <a:endParaRPr lang="zh-CN" altLang="en-US"/>
                    </a:p>
                  </a:txBody>
                  <a:tcPr/>
                </a:tc>
                <a:tc>
                  <a:txBody>
                    <a:bodyPr/>
                    <a:p>
                      <a:pPr>
                        <a:buNone/>
                      </a:pPr>
                      <a:r>
                        <a:rPr lang="zh-CN" altLang="en-US"/>
                        <a:t>描述</a:t>
                      </a:r>
                      <a:endParaRPr lang="zh-CN" altLang="en-US"/>
                    </a:p>
                  </a:txBody>
                  <a:tcPr/>
                </a:tc>
                <a:tc>
                  <a:txBody>
                    <a:bodyPr/>
                    <a:p>
                      <a:pPr>
                        <a:buNone/>
                      </a:pPr>
                      <a:r>
                        <a:rPr lang="zh-CN" altLang="en-US"/>
                        <a:t>适合类型</a:t>
                      </a:r>
                      <a:endParaRPr lang="zh-CN" altLang="en-US"/>
                    </a:p>
                  </a:txBody>
                  <a:tcPr/>
                </a:tc>
              </a:tr>
              <a:tr h="450850">
                <a:tc>
                  <a:txBody>
                    <a:bodyPr/>
                    <a:p>
                      <a:pPr>
                        <a:buNone/>
                      </a:pPr>
                      <a:r>
                        <a:rPr lang="en-US" altLang="zh-CN" sz="1800"/>
                        <a:t>store</a:t>
                      </a:r>
                      <a:endParaRPr lang="en-US" altLang="zh-CN" sz="1800"/>
                    </a:p>
                  </a:txBody>
                  <a:tcPr/>
                </a:tc>
                <a:tc>
                  <a:txBody>
                    <a:bodyPr/>
                    <a:p>
                      <a:pPr>
                        <a:buNone/>
                      </a:pPr>
                      <a:r>
                        <a:rPr lang="zh-CN" altLang="zh-CN" sz="1800">
                          <a:ea typeface="宋体" panose="02010600030101010101" pitchFamily="2" charset="-122"/>
                        </a:rPr>
                        <a:t>值为</a:t>
                      </a:r>
                      <a:r>
                        <a:rPr lang="en-US" altLang="zh-CN" sz="1800">
                          <a:ea typeface="宋体" panose="02010600030101010101" pitchFamily="2" charset="-122"/>
                        </a:rPr>
                        <a:t>yes</a:t>
                      </a:r>
                      <a:r>
                        <a:rPr lang="zh-CN" altLang="en-US" sz="1800">
                          <a:ea typeface="宋体" panose="02010600030101010101" pitchFamily="2" charset="-122"/>
                        </a:rPr>
                        <a:t>表示存储， 为</a:t>
                      </a:r>
                      <a:r>
                        <a:rPr lang="en-US" altLang="zh-CN" sz="1800">
                          <a:ea typeface="宋体" panose="02010600030101010101" pitchFamily="2" charset="-122"/>
                        </a:rPr>
                        <a:t>no</a:t>
                      </a:r>
                      <a:r>
                        <a:rPr lang="zh-CN" altLang="en-US" sz="1800">
                          <a:ea typeface="宋体" panose="02010600030101010101" pitchFamily="2" charset="-122"/>
                        </a:rPr>
                        <a:t>表示不存储， 默认为</a:t>
                      </a:r>
                      <a:r>
                        <a:rPr lang="en-US" altLang="zh-CN" sz="1800">
                          <a:ea typeface="宋体" panose="02010600030101010101" pitchFamily="2" charset="-122"/>
                        </a:rPr>
                        <a:t>no</a:t>
                      </a:r>
                      <a:endParaRPr lang="en-US" altLang="zh-CN" sz="1800">
                        <a:ea typeface="宋体" panose="02010600030101010101" pitchFamily="2" charset="-122"/>
                      </a:endParaRPr>
                    </a:p>
                  </a:txBody>
                  <a:tcPr/>
                </a:tc>
                <a:tc>
                  <a:txBody>
                    <a:bodyPr/>
                    <a:p>
                      <a:pPr>
                        <a:buNone/>
                      </a:pPr>
                      <a:r>
                        <a:rPr lang="en-US" altLang="zh-CN" sz="1800"/>
                        <a:t>all</a:t>
                      </a:r>
                      <a:endParaRPr lang="en-US" altLang="zh-CN" sz="1800"/>
                    </a:p>
                  </a:txBody>
                  <a:tcPr/>
                </a:tc>
              </a:tr>
              <a:tr h="447675">
                <a:tc>
                  <a:txBody>
                    <a:bodyPr/>
                    <a:p>
                      <a:pPr>
                        <a:buNone/>
                      </a:pPr>
                      <a:r>
                        <a:rPr lang="en-US" altLang="zh-CN" sz="1800"/>
                        <a:t>index</a:t>
                      </a:r>
                      <a:endParaRPr lang="en-US" altLang="zh-CN" sz="1800"/>
                    </a:p>
                  </a:txBody>
                  <a:tcPr/>
                </a:tc>
                <a:tc>
                  <a:txBody>
                    <a:bodyPr/>
                    <a:p>
                      <a:pPr>
                        <a:buNone/>
                      </a:pPr>
                      <a:r>
                        <a:rPr lang="en-US" altLang="zh-CN" sz="1800"/>
                        <a:t>yes</a:t>
                      </a:r>
                      <a:r>
                        <a:rPr lang="zh-CN" altLang="en-US" sz="1800">
                          <a:ea typeface="宋体" panose="02010600030101010101" pitchFamily="2" charset="-122"/>
                        </a:rPr>
                        <a:t>表示分析， </a:t>
                      </a:r>
                      <a:r>
                        <a:rPr lang="en-US" altLang="zh-CN" sz="1800">
                          <a:ea typeface="宋体" panose="02010600030101010101" pitchFamily="2" charset="-122"/>
                        </a:rPr>
                        <a:t>no</a:t>
                      </a:r>
                      <a:r>
                        <a:rPr lang="zh-CN" altLang="en-US" sz="1800">
                          <a:ea typeface="宋体" panose="02010600030101010101" pitchFamily="2" charset="-122"/>
                        </a:rPr>
                        <a:t>表示不分析，默认值为</a:t>
                      </a:r>
                      <a:r>
                        <a:rPr lang="en-US" altLang="zh-CN" sz="1800">
                          <a:ea typeface="宋体" panose="02010600030101010101" pitchFamily="2" charset="-122"/>
                        </a:rPr>
                        <a:t>true</a:t>
                      </a:r>
                      <a:endParaRPr lang="en-US" altLang="zh-CN" sz="1800">
                        <a:ea typeface="宋体" panose="02010600030101010101" pitchFamily="2" charset="-122"/>
                      </a:endParaRPr>
                    </a:p>
                  </a:txBody>
                  <a:tcPr/>
                </a:tc>
                <a:tc>
                  <a:txBody>
                    <a:bodyPr/>
                    <a:p>
                      <a:pPr>
                        <a:buNone/>
                      </a:pPr>
                      <a:r>
                        <a:rPr lang="en-US" altLang="zh-CN" sz="1800"/>
                        <a:t>string</a:t>
                      </a:r>
                      <a:endParaRPr lang="en-US" altLang="zh-CN" sz="1800"/>
                    </a:p>
                  </a:txBody>
                  <a:tcPr/>
                </a:tc>
              </a:tr>
              <a:tr h="476250">
                <a:tc>
                  <a:txBody>
                    <a:bodyPr/>
                    <a:p>
                      <a:pPr>
                        <a:buNone/>
                      </a:pPr>
                      <a:r>
                        <a:rPr lang="en-US" altLang="zh-CN" sz="1800"/>
                        <a:t>null</a:t>
                      </a:r>
                      <a:r>
                        <a:rPr lang="en-US" altLang="zh-CN" sz="1800">
                          <a:ea typeface="宋体" panose="02010600030101010101" pitchFamily="2" charset="-122"/>
                        </a:rPr>
                        <a:t>_value</a:t>
                      </a:r>
                      <a:endParaRPr lang="en-US" altLang="zh-CN" sz="1800">
                        <a:ea typeface="宋体" panose="02010600030101010101" pitchFamily="2" charset="-122"/>
                      </a:endParaRPr>
                    </a:p>
                  </a:txBody>
                  <a:tcPr/>
                </a:tc>
                <a:tc>
                  <a:txBody>
                    <a:bodyPr/>
                    <a:p>
                      <a:pPr>
                        <a:buNone/>
                      </a:pPr>
                      <a:r>
                        <a:rPr lang="zh-CN" altLang="en-US" sz="1800"/>
                        <a:t>如果字段为空，可以设置一个默认值，比如</a:t>
                      </a:r>
                      <a:r>
                        <a:rPr lang="en-US" altLang="zh-CN" sz="1800"/>
                        <a:t>”NA”</a:t>
                      </a:r>
                      <a:endParaRPr lang="en-US" altLang="zh-CN" sz="1800"/>
                    </a:p>
                  </a:txBody>
                  <a:tcPr/>
                </a:tc>
                <a:tc>
                  <a:txBody>
                    <a:bodyPr/>
                    <a:p>
                      <a:pPr>
                        <a:buNone/>
                      </a:pPr>
                      <a:r>
                        <a:rPr lang="en-US" altLang="zh-CN" sz="1800"/>
                        <a:t>all</a:t>
                      </a:r>
                      <a:endParaRPr lang="en-US" altLang="zh-CN" sz="1800"/>
                    </a:p>
                  </a:txBody>
                  <a:tcPr/>
                </a:tc>
              </a:tr>
              <a:tr h="1118870">
                <a:tc>
                  <a:txBody>
                    <a:bodyPr/>
                    <a:p>
                      <a:pPr>
                        <a:buNone/>
                      </a:pPr>
                      <a:r>
                        <a:rPr lang="en-US" altLang="zh-CN" sz="1800"/>
                        <a:t>analyzer</a:t>
                      </a:r>
                      <a:endParaRPr lang="en-US" altLang="zh-CN" sz="1800"/>
                    </a:p>
                  </a:txBody>
                  <a:tcPr/>
                </a:tc>
                <a:tc>
                  <a:txBody>
                    <a:bodyPr/>
                    <a:p>
                      <a:pPr>
                        <a:buNone/>
                      </a:pPr>
                      <a:r>
                        <a:rPr lang="zh-CN" altLang="en-US" sz="1800"/>
                        <a:t>可以设置索引和搜索时用的分析器，默认使用的是</a:t>
                      </a:r>
                      <a:r>
                        <a:rPr lang="en-US" altLang="zh-CN" sz="1800"/>
                        <a:t>standard</a:t>
                      </a:r>
                      <a:r>
                        <a:rPr lang="zh-CN" altLang="en-US" sz="1800">
                          <a:ea typeface="宋体" panose="02010600030101010101" pitchFamily="2" charset="-122"/>
                        </a:rPr>
                        <a:t>分析器， 还可以使用</a:t>
                      </a:r>
                      <a:r>
                        <a:rPr lang="en-US" altLang="zh-CN" sz="1800">
                          <a:ea typeface="宋体" panose="02010600030101010101" pitchFamily="2" charset="-122"/>
                        </a:rPr>
                        <a:t>whitespace</a:t>
                      </a:r>
                      <a:r>
                        <a:rPr lang="zh-CN" altLang="en-US" sz="1800">
                          <a:ea typeface="宋体" panose="02010600030101010101" pitchFamily="2" charset="-122"/>
                        </a:rPr>
                        <a:t>、</a:t>
                      </a:r>
                      <a:r>
                        <a:rPr lang="en-US" altLang="zh-CN" sz="1800">
                          <a:ea typeface="宋体" panose="02010600030101010101" pitchFamily="2" charset="-122"/>
                        </a:rPr>
                        <a:t>simple</a:t>
                      </a:r>
                      <a:r>
                        <a:rPr lang="zh-CN" altLang="en-US" sz="1800">
                          <a:ea typeface="宋体" panose="02010600030101010101" pitchFamily="2" charset="-122"/>
                        </a:rPr>
                        <a:t>， </a:t>
                      </a:r>
                      <a:r>
                        <a:rPr lang="en-US" altLang="zh-CN" sz="1800">
                          <a:ea typeface="宋体" panose="02010600030101010101" pitchFamily="2" charset="-122"/>
                        </a:rPr>
                        <a:t>english</a:t>
                      </a:r>
                      <a:endParaRPr lang="en-US" altLang="zh-CN" sz="1800">
                        <a:ea typeface="宋体" panose="02010600030101010101" pitchFamily="2" charset="-122"/>
                      </a:endParaRPr>
                    </a:p>
                  </a:txBody>
                  <a:tcPr/>
                </a:tc>
                <a:tc>
                  <a:txBody>
                    <a:bodyPr/>
                    <a:p>
                      <a:pPr>
                        <a:buNone/>
                      </a:pPr>
                      <a:r>
                        <a:rPr lang="en-US" altLang="zh-CN" sz="1800"/>
                        <a:t>all</a:t>
                      </a:r>
                      <a:endParaRPr lang="en-US" altLang="zh-CN" sz="1800"/>
                    </a:p>
                  </a:txBody>
                  <a:tcPr/>
                </a:tc>
              </a:tr>
              <a:tr h="783590">
                <a:tc>
                  <a:txBody>
                    <a:bodyPr/>
                    <a:p>
                      <a:pPr>
                        <a:buNone/>
                      </a:pPr>
                      <a:r>
                        <a:rPr lang="en-US" altLang="zh-CN" sz="1800"/>
                        <a:t>include_in_all</a:t>
                      </a:r>
                      <a:endParaRPr lang="en-US" altLang="zh-CN" sz="1800"/>
                    </a:p>
                  </a:txBody>
                  <a:tcPr/>
                </a:tc>
                <a:tc>
                  <a:txBody>
                    <a:bodyPr/>
                    <a:p>
                      <a:pPr>
                        <a:buNone/>
                      </a:pPr>
                      <a:r>
                        <a:rPr lang="zh-CN" altLang="en-US" sz="1800"/>
                        <a:t>默认</a:t>
                      </a:r>
                      <a:r>
                        <a:rPr lang="en-US" altLang="zh-CN" sz="1800"/>
                        <a:t>es</a:t>
                      </a:r>
                      <a:r>
                        <a:rPr lang="zh-CN" altLang="en-US" sz="1800">
                          <a:ea typeface="宋体" panose="02010600030101010101" pitchFamily="2" charset="-122"/>
                        </a:rPr>
                        <a:t>为每个文档定义一个特殊域</a:t>
                      </a:r>
                      <a:r>
                        <a:rPr lang="en-US" altLang="zh-CN" sz="1800">
                          <a:ea typeface="宋体" panose="02010600030101010101" pitchFamily="2" charset="-122"/>
                        </a:rPr>
                        <a:t>_all,</a:t>
                      </a:r>
                      <a:r>
                        <a:rPr lang="zh-CN" altLang="en-US" sz="1800">
                          <a:ea typeface="宋体" panose="02010600030101010101" pitchFamily="2" charset="-122"/>
                        </a:rPr>
                        <a:t>它的作用是让每个字段被搜索到，如果不想某个字段被搜索到，可以设置为</a:t>
                      </a:r>
                      <a:r>
                        <a:rPr lang="en-US" altLang="zh-CN" sz="1800">
                          <a:ea typeface="宋体" panose="02010600030101010101" pitchFamily="2" charset="-122"/>
                        </a:rPr>
                        <a:t>false</a:t>
                      </a:r>
                      <a:endParaRPr lang="en-US" altLang="zh-CN" sz="1800">
                        <a:ea typeface="宋体" panose="02010600030101010101" pitchFamily="2" charset="-122"/>
                      </a:endParaRPr>
                    </a:p>
                  </a:txBody>
                  <a:tcPr/>
                </a:tc>
                <a:tc>
                  <a:txBody>
                    <a:bodyPr/>
                    <a:p>
                      <a:pPr>
                        <a:buNone/>
                      </a:pPr>
                      <a:r>
                        <a:rPr lang="en-US" altLang="zh-CN" sz="1800"/>
                        <a:t>all</a:t>
                      </a:r>
                      <a:endParaRPr lang="en-US" altLang="zh-CN" sz="1800"/>
                    </a:p>
                  </a:txBody>
                  <a:tcPr/>
                </a:tc>
              </a:tr>
              <a:tr h="635635">
                <a:tc>
                  <a:txBody>
                    <a:bodyPr/>
                    <a:p>
                      <a:pPr>
                        <a:buNone/>
                      </a:pPr>
                      <a:r>
                        <a:rPr lang="en-US" altLang="zh-CN" sz="1800"/>
                        <a:t>format</a:t>
                      </a:r>
                      <a:endParaRPr lang="en-US" altLang="zh-CN" sz="1800"/>
                    </a:p>
                  </a:txBody>
                  <a:tcPr/>
                </a:tc>
                <a:tc>
                  <a:txBody>
                    <a:bodyPr/>
                    <a:p>
                      <a:pPr>
                        <a:buNone/>
                      </a:pPr>
                      <a:r>
                        <a:rPr lang="zh-CN" altLang="en-US" sz="1800"/>
                        <a:t>时间格式字符串的模式</a:t>
                      </a:r>
                      <a:endParaRPr lang="zh-CN" altLang="en-US" sz="1800"/>
                    </a:p>
                  </a:txBody>
                  <a:tcPr/>
                </a:tc>
                <a:tc>
                  <a:txBody>
                    <a:bodyPr/>
                    <a:p>
                      <a:pPr>
                        <a:buNone/>
                      </a:pPr>
                      <a:r>
                        <a:rPr lang="en-US" altLang="zh-CN" sz="1800"/>
                        <a:t>date</a:t>
                      </a:r>
                      <a:endParaRPr lang="en-US" altLang="zh-CN" sz="180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63851" y="490069"/>
            <a:ext cx="4150995"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基本概念</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graphicFrame>
        <p:nvGraphicFramePr>
          <p:cNvPr id="4" name="表格 3"/>
          <p:cNvGraphicFramePr/>
          <p:nvPr/>
        </p:nvGraphicFramePr>
        <p:xfrm>
          <a:off x="1372235" y="1921510"/>
          <a:ext cx="6400165" cy="2286000"/>
        </p:xfrm>
        <a:graphic>
          <a:graphicData uri="http://schemas.openxmlformats.org/drawingml/2006/table">
            <a:tbl>
              <a:tblPr firstRow="1" bandRow="1">
                <a:tableStyleId>{5C22544A-7EE6-4342-B048-85BDC9FD1C3A}</a:tableStyleId>
              </a:tblPr>
              <a:tblGrid>
                <a:gridCol w="3199765"/>
                <a:gridCol w="3199765"/>
              </a:tblGrid>
              <a:tr h="381000">
                <a:tc>
                  <a:txBody>
                    <a:bodyPr/>
                    <a:p>
                      <a:pPr algn="ctr">
                        <a:buNone/>
                      </a:pPr>
                      <a:r>
                        <a:rPr lang="en-US" altLang="zh-CN"/>
                        <a:t>elasticsearch</a:t>
                      </a:r>
                      <a:endParaRPr lang="en-US" altLang="zh-CN"/>
                    </a:p>
                  </a:txBody>
                  <a:tcPr/>
                </a:tc>
                <a:tc>
                  <a:txBody>
                    <a:bodyPr/>
                    <a:p>
                      <a:pPr algn="ctr">
                        <a:buNone/>
                      </a:pPr>
                      <a:r>
                        <a:rPr lang="zh-CN" altLang="en-US"/>
                        <a:t>关系数据库</a:t>
                      </a:r>
                      <a:r>
                        <a:rPr lang="en-US" altLang="zh-CN"/>
                        <a:t>(mysql)</a:t>
                      </a:r>
                      <a:endParaRPr lang="en-US" altLang="zh-CN"/>
                    </a:p>
                  </a:txBody>
                  <a:tcPr/>
                </a:tc>
              </a:tr>
              <a:tr h="381000">
                <a:tc>
                  <a:txBody>
                    <a:bodyPr/>
                    <a:p>
                      <a:pPr>
                        <a:buNone/>
                      </a:pPr>
                      <a:r>
                        <a:rPr lang="en-US" altLang="zh-CN"/>
                        <a:t>index</a:t>
                      </a:r>
                      <a:endParaRPr lang="en-US" altLang="zh-CN"/>
                    </a:p>
                  </a:txBody>
                  <a:tcPr/>
                </a:tc>
                <a:tc>
                  <a:txBody>
                    <a:bodyPr/>
                    <a:p>
                      <a:pPr>
                        <a:buNone/>
                      </a:pPr>
                      <a:r>
                        <a:rPr lang="en-US" altLang="zh-CN"/>
                        <a:t>database</a:t>
                      </a:r>
                      <a:endParaRPr lang="en-US" altLang="zh-CN"/>
                    </a:p>
                  </a:txBody>
                  <a:tcPr/>
                </a:tc>
              </a:tr>
              <a:tr h="381000">
                <a:tc>
                  <a:txBody>
                    <a:bodyPr/>
                    <a:p>
                      <a:pPr>
                        <a:buNone/>
                      </a:pPr>
                      <a:r>
                        <a:rPr lang="en-US" altLang="zh-CN"/>
                        <a:t>type</a:t>
                      </a:r>
                      <a:endParaRPr lang="en-US" altLang="zh-CN"/>
                    </a:p>
                  </a:txBody>
                  <a:tcPr/>
                </a:tc>
                <a:tc>
                  <a:txBody>
                    <a:bodyPr/>
                    <a:p>
                      <a:pPr>
                        <a:buNone/>
                      </a:pPr>
                      <a:r>
                        <a:rPr lang="en-US" altLang="zh-CN"/>
                        <a:t>table</a:t>
                      </a:r>
                      <a:endParaRPr lang="en-US" altLang="zh-CN"/>
                    </a:p>
                  </a:txBody>
                  <a:tcPr/>
                </a:tc>
              </a:tr>
              <a:tr h="381000">
                <a:tc>
                  <a:txBody>
                    <a:bodyPr/>
                    <a:p>
                      <a:pPr>
                        <a:buNone/>
                      </a:pPr>
                      <a:r>
                        <a:rPr lang="en-US" altLang="zh-CN"/>
                        <a:t>field</a:t>
                      </a:r>
                      <a:endParaRPr lang="en-US" altLang="zh-CN"/>
                    </a:p>
                  </a:txBody>
                  <a:tcPr/>
                </a:tc>
                <a:tc>
                  <a:txBody>
                    <a:bodyPr/>
                    <a:p>
                      <a:pPr>
                        <a:buNone/>
                      </a:pPr>
                      <a:r>
                        <a:rPr lang="en-US" altLang="zh-CN"/>
                        <a:t>column</a:t>
                      </a:r>
                      <a:endParaRPr lang="en-US" altLang="zh-CN"/>
                    </a:p>
                  </a:txBody>
                  <a:tcPr/>
                </a:tc>
              </a:tr>
              <a:tr h="381000">
                <a:tc>
                  <a:txBody>
                    <a:bodyPr/>
                    <a:p>
                      <a:pPr>
                        <a:buNone/>
                      </a:pPr>
                      <a:r>
                        <a:rPr lang="en-US" altLang="zh-CN">
                          <a:ea typeface="宋体" panose="02010600030101010101" pitchFamily="2" charset="-122"/>
                        </a:rPr>
                        <a:t>document</a:t>
                      </a:r>
                      <a:endParaRPr lang="en-US" altLang="zh-CN">
                        <a:ea typeface="宋体" panose="02010600030101010101" pitchFamily="2" charset="-122"/>
                      </a:endParaRPr>
                    </a:p>
                  </a:txBody>
                  <a:tcPr/>
                </a:tc>
                <a:tc>
                  <a:txBody>
                    <a:bodyPr/>
                    <a:p>
                      <a:pPr>
                        <a:buNone/>
                      </a:pPr>
                      <a:r>
                        <a:rPr lang="zh-CN" altLang="en-US"/>
                        <a:t>记录</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35606" y="418314"/>
            <a:ext cx="3230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关系数据搜索缺点</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429828" y="144489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1.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无法打分</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 name="矩形"/>
          <p:cNvSpPr/>
          <p:nvPr/>
        </p:nvSpPr>
        <p:spPr>
          <a:xfrm>
            <a:off x="429828" y="2090693"/>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无分布式</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4" name="矩形"/>
          <p:cNvSpPr/>
          <p:nvPr/>
        </p:nvSpPr>
        <p:spPr>
          <a:xfrm>
            <a:off x="429828" y="273648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3.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无法解析搜索请求</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5" name="矩形"/>
          <p:cNvSpPr/>
          <p:nvPr/>
        </p:nvSpPr>
        <p:spPr>
          <a:xfrm>
            <a:off x="429828" y="345403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4.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效率低</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6" name="矩形"/>
          <p:cNvSpPr/>
          <p:nvPr/>
        </p:nvSpPr>
        <p:spPr>
          <a:xfrm>
            <a:off x="429828" y="4099833"/>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5.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分词</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429828" y="1684293"/>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1.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安装</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elasticsearch-rtf</a:t>
            </a:r>
            <a:endPar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683686" y="418314"/>
            <a:ext cx="944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安装</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429828" y="287999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 head</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插件和</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kibana</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的安装</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429828" y="1684293"/>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1.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安装</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elasticsearch-rtf</a:t>
            </a:r>
            <a:endPar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109646" y="418314"/>
            <a:ext cx="1812290"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bool</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查询</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429828" y="287999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 head</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插件和</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kibana</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的安装</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606993" y="1203598"/>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1. </a:t>
            </a:r>
            <a:r>
              <a:rPr lang="zh-CN" altLang="en-US" b="1"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集群</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：一个或者多个节点组织在一起</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463851" y="490069"/>
            <a:ext cx="3388995"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概念</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600643" y="1813833"/>
            <a:ext cx="8229600" cy="65913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a:t>
            </a:r>
            <a:r>
              <a:rPr lang="en-US" altLang="zh-CN" b="1"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b="1"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节点</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：一个节点是集群中的一个服务器， 由一个名字来标识， 默认是一  个随机的漫画角色的名字</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 name="矩形"/>
          <p:cNvSpPr/>
          <p:nvPr/>
        </p:nvSpPr>
        <p:spPr>
          <a:xfrm>
            <a:off x="600643" y="2601233"/>
            <a:ext cx="8229600" cy="65913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3. </a:t>
            </a:r>
            <a:r>
              <a:rPr lang="zh-CN" altLang="en-US" b="1"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分片</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将索引划分为多份的能力， 允许水平分割和扩展容量，多个分片相应请求，提高性能和吞吐量</a:t>
            </a:r>
            <a:endParaRPr lang="zh-CN"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4" name="矩形"/>
          <p:cNvSpPr/>
          <p:nvPr/>
        </p:nvSpPr>
        <p:spPr>
          <a:xfrm>
            <a:off x="606993" y="351118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4. </a:t>
            </a:r>
            <a:r>
              <a:rPr lang="zh-CN" altLang="en-US" b="1"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副本</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：创建分片的一份或多份的能力，在一个节点失败其余节点可以顶上</a:t>
            </a:r>
            <a:endPar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71471" y="544044"/>
            <a:ext cx="3502660"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elasticsearch </a:t>
            </a:r>
            <a:r>
              <a:rPr lang="zh-CN"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概念</a:t>
            </a:r>
            <a:endParaRPr lang="zh-CN"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graphicFrame>
        <p:nvGraphicFramePr>
          <p:cNvPr id="4" name="表格 3"/>
          <p:cNvGraphicFramePr/>
          <p:nvPr/>
        </p:nvGraphicFramePr>
        <p:xfrm>
          <a:off x="1228725" y="1530350"/>
          <a:ext cx="6399530" cy="2619375"/>
        </p:xfrm>
        <a:graphic>
          <a:graphicData uri="http://schemas.openxmlformats.org/drawingml/2006/table">
            <a:tbl>
              <a:tblPr firstRow="1" bandRow="1">
                <a:tableStyleId>{5C22544A-7EE6-4342-B048-85BDC9FD1C3A}</a:tableStyleId>
              </a:tblPr>
              <a:tblGrid>
                <a:gridCol w="3199765"/>
                <a:gridCol w="3199765"/>
              </a:tblGrid>
              <a:tr h="420370">
                <a:tc>
                  <a:txBody>
                    <a:bodyPr/>
                    <a:p>
                      <a:pPr algn="ctr">
                        <a:buNone/>
                      </a:pPr>
                      <a:r>
                        <a:rPr lang="en-US" altLang="zh-CN"/>
                        <a:t>elasticsearch</a:t>
                      </a:r>
                      <a:endParaRPr lang="en-US" altLang="zh-CN"/>
                    </a:p>
                  </a:txBody>
                  <a:tcPr/>
                </a:tc>
                <a:tc>
                  <a:txBody>
                    <a:bodyPr/>
                    <a:p>
                      <a:pPr algn="ctr">
                        <a:buNone/>
                      </a:pPr>
                      <a:r>
                        <a:rPr lang="en-US" altLang="zh-CN"/>
                        <a:t>mysql</a:t>
                      </a:r>
                      <a:endParaRPr lang="en-US" altLang="zh-CN"/>
                    </a:p>
                  </a:txBody>
                  <a:tcPr/>
                </a:tc>
              </a:tr>
              <a:tr h="549910">
                <a:tc>
                  <a:txBody>
                    <a:bodyPr/>
                    <a:p>
                      <a:pPr>
                        <a:buNone/>
                      </a:pPr>
                      <a:r>
                        <a:rPr lang="en-US" altLang="zh-CN"/>
                        <a:t>index</a:t>
                      </a:r>
                      <a:r>
                        <a:rPr lang="en-US" altLang="zh-CN">
                          <a:ea typeface="宋体" panose="02010600030101010101" pitchFamily="2" charset="-122"/>
                        </a:rPr>
                        <a:t>(</a:t>
                      </a:r>
                      <a:r>
                        <a:rPr lang="zh-CN" altLang="zh-CN">
                          <a:ea typeface="宋体" panose="02010600030101010101" pitchFamily="2" charset="-122"/>
                        </a:rPr>
                        <a:t>索引</a:t>
                      </a:r>
                      <a:r>
                        <a:rPr lang="en-US" altLang="zh-CN">
                          <a:ea typeface="宋体" panose="02010600030101010101" pitchFamily="2" charset="-122"/>
                        </a:rPr>
                        <a:t>)</a:t>
                      </a:r>
                      <a:endParaRPr lang="en-US" altLang="zh-CN">
                        <a:ea typeface="宋体" panose="02010600030101010101" pitchFamily="2" charset="-122"/>
                      </a:endParaRPr>
                    </a:p>
                  </a:txBody>
                  <a:tcPr/>
                </a:tc>
                <a:tc>
                  <a:txBody>
                    <a:bodyPr/>
                    <a:p>
                      <a:pPr>
                        <a:buNone/>
                      </a:pPr>
                      <a:r>
                        <a:rPr lang="zh-CN">
                          <a:ea typeface="宋体" panose="02010600030101010101" pitchFamily="2" charset="-122"/>
                        </a:rPr>
                        <a:t>数据库</a:t>
                      </a:r>
                      <a:endParaRPr lang="zh-CN">
                        <a:ea typeface="宋体" panose="02010600030101010101" pitchFamily="2" charset="-122"/>
                      </a:endParaRPr>
                    </a:p>
                  </a:txBody>
                  <a:tcPr/>
                </a:tc>
              </a:tr>
              <a:tr h="549275">
                <a:tc>
                  <a:txBody>
                    <a:bodyPr/>
                    <a:p>
                      <a:pPr>
                        <a:buNone/>
                      </a:pPr>
                      <a:r>
                        <a:rPr lang="en-US" altLang="zh-CN"/>
                        <a:t>type</a:t>
                      </a:r>
                      <a:r>
                        <a:rPr lang="en-US" altLang="zh-CN">
                          <a:ea typeface="宋体" panose="02010600030101010101" pitchFamily="2" charset="-122"/>
                        </a:rPr>
                        <a:t>(</a:t>
                      </a:r>
                      <a:r>
                        <a:rPr lang="zh-CN" altLang="zh-CN">
                          <a:ea typeface="宋体" panose="02010600030101010101" pitchFamily="2" charset="-122"/>
                        </a:rPr>
                        <a:t>类型</a:t>
                      </a:r>
                      <a:r>
                        <a:rPr lang="en-US" altLang="zh-CN">
                          <a:ea typeface="宋体" panose="02010600030101010101" pitchFamily="2" charset="-122"/>
                        </a:rPr>
                        <a:t>)</a:t>
                      </a:r>
                      <a:endParaRPr lang="en-US" altLang="zh-CN">
                        <a:ea typeface="宋体" panose="02010600030101010101" pitchFamily="2" charset="-122"/>
                      </a:endParaRPr>
                    </a:p>
                  </a:txBody>
                  <a:tcPr/>
                </a:tc>
                <a:tc>
                  <a:txBody>
                    <a:bodyPr/>
                    <a:p>
                      <a:pPr>
                        <a:buNone/>
                      </a:pPr>
                      <a:r>
                        <a:rPr lang="zh-CN" altLang="en-US">
                          <a:ea typeface="宋体" panose="02010600030101010101" pitchFamily="2" charset="-122"/>
                        </a:rPr>
                        <a:t>表</a:t>
                      </a:r>
                      <a:endParaRPr lang="zh-CN" altLang="en-US">
                        <a:ea typeface="宋体" panose="02010600030101010101" pitchFamily="2" charset="-122"/>
                      </a:endParaRPr>
                    </a:p>
                  </a:txBody>
                  <a:tcPr/>
                </a:tc>
              </a:tr>
              <a:tr h="549910">
                <a:tc>
                  <a:txBody>
                    <a:bodyPr/>
                    <a:p>
                      <a:pPr>
                        <a:buNone/>
                      </a:pPr>
                      <a:r>
                        <a:rPr lang="en-US" altLang="zh-CN"/>
                        <a:t>documents</a:t>
                      </a:r>
                      <a:r>
                        <a:rPr lang="en-US" altLang="zh-CN">
                          <a:ea typeface="宋体" panose="02010600030101010101" pitchFamily="2" charset="-122"/>
                        </a:rPr>
                        <a:t>(</a:t>
                      </a:r>
                      <a:r>
                        <a:rPr lang="zh-CN" altLang="zh-CN">
                          <a:ea typeface="宋体" panose="02010600030101010101" pitchFamily="2" charset="-122"/>
                        </a:rPr>
                        <a:t>文档</a:t>
                      </a:r>
                      <a:r>
                        <a:rPr lang="en-US" altLang="zh-CN">
                          <a:ea typeface="宋体" panose="02010600030101010101" pitchFamily="2" charset="-122"/>
                        </a:rPr>
                        <a:t>)</a:t>
                      </a:r>
                      <a:endParaRPr lang="en-US" altLang="zh-CN">
                        <a:ea typeface="宋体" panose="02010600030101010101" pitchFamily="2" charset="-122"/>
                      </a:endParaRPr>
                    </a:p>
                  </a:txBody>
                  <a:tcPr/>
                </a:tc>
                <a:tc>
                  <a:txBody>
                    <a:bodyPr/>
                    <a:p>
                      <a:pPr>
                        <a:buNone/>
                      </a:pPr>
                      <a:r>
                        <a:rPr lang="zh-CN" altLang="en-US">
                          <a:ea typeface="宋体" panose="02010600030101010101" pitchFamily="2" charset="-122"/>
                        </a:rPr>
                        <a:t>行</a:t>
                      </a:r>
                      <a:endParaRPr lang="zh-CN" altLang="en-US">
                        <a:ea typeface="宋体" panose="02010600030101010101" pitchFamily="2" charset="-122"/>
                      </a:endParaRPr>
                    </a:p>
                  </a:txBody>
                  <a:tcPr/>
                </a:tc>
              </a:tr>
              <a:tr h="549910">
                <a:tc>
                  <a:txBody>
                    <a:bodyPr/>
                    <a:p>
                      <a:pPr>
                        <a:buNone/>
                      </a:pPr>
                      <a:r>
                        <a:rPr lang="en-US" altLang="zh-CN"/>
                        <a:t>fields</a:t>
                      </a:r>
                      <a:endParaRPr lang="en-US" altLang="zh-CN">
                        <a:ea typeface="宋体" panose="02010600030101010101" pitchFamily="2" charset="-122"/>
                      </a:endParaRPr>
                    </a:p>
                  </a:txBody>
                  <a:tcPr/>
                </a:tc>
                <a:tc>
                  <a:txBody>
                    <a:bodyPr/>
                    <a:p>
                      <a:pPr>
                        <a:buNone/>
                      </a:pPr>
                      <a:r>
                        <a:rPr lang="zh-CN" altLang="en-US">
                          <a:ea typeface="宋体" panose="02010600030101010101" pitchFamily="2" charset="-122"/>
                        </a:rPr>
                        <a:t>列</a:t>
                      </a:r>
                      <a:endParaRPr lang="zh-CN" altLang="en-US">
                        <a:ea typeface="宋体" panose="02010600030101010101" pitchFamily="2" charset="-122"/>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71471" y="544044"/>
            <a:ext cx="1984375" cy="581025"/>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HTTP</a:t>
            </a:r>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方法</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graphicFrame>
        <p:nvGraphicFramePr>
          <p:cNvPr id="4" name="表格 3"/>
          <p:cNvGraphicFramePr/>
          <p:nvPr/>
        </p:nvGraphicFramePr>
        <p:xfrm>
          <a:off x="1240790" y="2091690"/>
          <a:ext cx="6399530" cy="2874645"/>
        </p:xfrm>
        <a:graphic>
          <a:graphicData uri="http://schemas.openxmlformats.org/drawingml/2006/table">
            <a:tbl>
              <a:tblPr firstRow="1" bandRow="1">
                <a:tableStyleId>{5C22544A-7EE6-4342-B048-85BDC9FD1C3A}</a:tableStyleId>
              </a:tblPr>
              <a:tblGrid>
                <a:gridCol w="1393190"/>
                <a:gridCol w="5006340"/>
              </a:tblGrid>
              <a:tr h="542925">
                <a:tc>
                  <a:txBody>
                    <a:bodyPr/>
                    <a:p>
                      <a:pPr algn="ctr">
                        <a:buNone/>
                      </a:pPr>
                      <a:r>
                        <a:rPr lang="zh-CN" altLang="zh-CN">
                          <a:ea typeface="宋体" panose="02010600030101010101" pitchFamily="2" charset="-122"/>
                        </a:rPr>
                        <a:t>方法</a:t>
                      </a:r>
                      <a:endParaRPr lang="zh-CN" altLang="zh-CN">
                        <a:ea typeface="宋体" panose="02010600030101010101" pitchFamily="2" charset="-122"/>
                      </a:endParaRPr>
                    </a:p>
                  </a:txBody>
                  <a:tcPr/>
                </a:tc>
                <a:tc>
                  <a:txBody>
                    <a:bodyPr/>
                    <a:p>
                      <a:pPr algn="ctr">
                        <a:buNone/>
                      </a:pPr>
                      <a:r>
                        <a:rPr lang="zh-CN" altLang="en-US">
                          <a:ea typeface="宋体" panose="02010600030101010101" pitchFamily="2" charset="-122"/>
                        </a:rPr>
                        <a:t>描述</a:t>
                      </a:r>
                      <a:endParaRPr lang="zh-CN" altLang="en-US">
                        <a:ea typeface="宋体" panose="02010600030101010101" pitchFamily="2" charset="-122"/>
                      </a:endParaRPr>
                    </a:p>
                  </a:txBody>
                  <a:tcPr/>
                </a:tc>
              </a:tr>
              <a:tr h="472440">
                <a:tc>
                  <a:txBody>
                    <a:bodyPr/>
                    <a:p>
                      <a:pPr algn="ctr">
                        <a:buNone/>
                      </a:pPr>
                      <a:r>
                        <a:rPr lang="en-US" altLang="zh-CN">
                          <a:ea typeface="宋体" panose="02010600030101010101" pitchFamily="2" charset="-122"/>
                        </a:rPr>
                        <a:t>GET</a:t>
                      </a:r>
                      <a:endParaRPr lang="en-US" altLang="zh-CN">
                        <a:ea typeface="宋体" panose="02010600030101010101" pitchFamily="2" charset="-122"/>
                      </a:endParaRPr>
                    </a:p>
                  </a:txBody>
                  <a:tcPr/>
                </a:tc>
                <a:tc>
                  <a:txBody>
                    <a:bodyPr/>
                    <a:p>
                      <a:pPr>
                        <a:buNone/>
                      </a:pPr>
                      <a:r>
                        <a:rPr lang="zh-CN">
                          <a:ea typeface="宋体" panose="02010600030101010101" pitchFamily="2" charset="-122"/>
                        </a:rPr>
                        <a:t>请求指定的页面信息，并返回实体主体。</a:t>
                      </a:r>
                      <a:endParaRPr lang="zh-CN">
                        <a:ea typeface="宋体" panose="02010600030101010101" pitchFamily="2" charset="-122"/>
                      </a:endParaRPr>
                    </a:p>
                  </a:txBody>
                  <a:tcPr/>
                </a:tc>
              </a:tr>
              <a:tr h="471805">
                <a:tc>
                  <a:txBody>
                    <a:bodyPr/>
                    <a:p>
                      <a:pPr algn="ctr">
                        <a:buNone/>
                      </a:pPr>
                      <a:r>
                        <a:rPr lang="en-US" altLang="zh-CN">
                          <a:ea typeface="宋体" panose="02010600030101010101" pitchFamily="2" charset="-122"/>
                        </a:rPr>
                        <a:t>POST</a:t>
                      </a:r>
                      <a:endParaRPr lang="en-US" altLang="zh-CN">
                        <a:ea typeface="宋体" panose="02010600030101010101" pitchFamily="2" charset="-122"/>
                      </a:endParaRPr>
                    </a:p>
                  </a:txBody>
                  <a:tcPr/>
                </a:tc>
                <a:tc>
                  <a:txBody>
                    <a:bodyPr/>
                    <a:p>
                      <a:pPr>
                        <a:buNone/>
                      </a:pPr>
                      <a:r>
                        <a:rPr lang="zh-CN" altLang="en-US">
                          <a:ea typeface="宋体" panose="02010600030101010101" pitchFamily="2" charset="-122"/>
                        </a:rPr>
                        <a:t>向指定资源提交数据进行处理请求。数据被包含在请求体中。POST请求可能会导致新的资源的建立和/或已有资源的修改。</a:t>
                      </a:r>
                      <a:endParaRPr lang="zh-CN" altLang="en-US">
                        <a:ea typeface="宋体" panose="02010600030101010101" pitchFamily="2" charset="-122"/>
                      </a:endParaRPr>
                    </a:p>
                  </a:txBody>
                  <a:tcPr/>
                </a:tc>
              </a:tr>
              <a:tr h="472440">
                <a:tc>
                  <a:txBody>
                    <a:bodyPr/>
                    <a:p>
                      <a:pPr algn="ctr">
                        <a:buNone/>
                      </a:pPr>
                      <a:r>
                        <a:rPr lang="en-US" altLang="zh-CN">
                          <a:ea typeface="宋体" panose="02010600030101010101" pitchFamily="2" charset="-122"/>
                        </a:rPr>
                        <a:t>PUT</a:t>
                      </a:r>
                      <a:endParaRPr lang="en-US" altLang="zh-CN">
                        <a:ea typeface="宋体" panose="02010600030101010101" pitchFamily="2" charset="-122"/>
                      </a:endParaRPr>
                    </a:p>
                  </a:txBody>
                  <a:tcPr/>
                </a:tc>
                <a:tc>
                  <a:txBody>
                    <a:bodyPr/>
                    <a:p>
                      <a:pPr>
                        <a:buNone/>
                      </a:pPr>
                      <a:r>
                        <a:rPr lang="zh-CN" altLang="en-US">
                          <a:ea typeface="宋体" panose="02010600030101010101" pitchFamily="2" charset="-122"/>
                        </a:rPr>
                        <a:t>向服务器传送的数据取代指定的文档的内容。</a:t>
                      </a:r>
                      <a:endParaRPr lang="zh-CN" altLang="en-US">
                        <a:ea typeface="宋体" panose="02010600030101010101" pitchFamily="2" charset="-122"/>
                      </a:endParaRPr>
                    </a:p>
                  </a:txBody>
                  <a:tcPr/>
                </a:tc>
              </a:tr>
              <a:tr h="472440">
                <a:tc>
                  <a:txBody>
                    <a:bodyPr/>
                    <a:p>
                      <a:pPr algn="ctr">
                        <a:buNone/>
                      </a:pPr>
                      <a:r>
                        <a:rPr lang="en-US" altLang="zh-CN">
                          <a:ea typeface="宋体" panose="02010600030101010101" pitchFamily="2" charset="-122"/>
                        </a:rPr>
                        <a:t>DELETE</a:t>
                      </a:r>
                      <a:endParaRPr lang="en-US" altLang="zh-CN">
                        <a:ea typeface="宋体" panose="02010600030101010101" pitchFamily="2" charset="-122"/>
                      </a:endParaRPr>
                    </a:p>
                  </a:txBody>
                  <a:tcPr/>
                </a:tc>
                <a:tc>
                  <a:txBody>
                    <a:bodyPr/>
                    <a:p>
                      <a:pPr>
                        <a:buNone/>
                      </a:pPr>
                      <a:r>
                        <a:rPr lang="zh-CN" altLang="en-US">
                          <a:ea typeface="宋体" panose="02010600030101010101" pitchFamily="2" charset="-122"/>
                        </a:rPr>
                        <a:t>请求服务器删除指定的页面。</a:t>
                      </a:r>
                      <a:endParaRPr lang="zh-CN" altLang="en-US">
                        <a:ea typeface="宋体" panose="02010600030101010101" pitchFamily="2" charset="-122"/>
                      </a:endParaRPr>
                    </a:p>
                  </a:txBody>
                  <a:tcPr/>
                </a:tc>
              </a:tr>
            </a:tbl>
          </a:graphicData>
        </a:graphic>
      </p:graphicFrame>
      <p:sp>
        <p:nvSpPr>
          <p:cNvPr id="14" name="矩形"/>
          <p:cNvSpPr/>
          <p:nvPr/>
        </p:nvSpPr>
        <p:spPr>
          <a:xfrm>
            <a:off x="606993" y="1203598"/>
            <a:ext cx="8229600" cy="384810"/>
          </a:xfrm>
          <a:prstGeom prst="rect">
            <a:avLst/>
          </a:prstGeom>
          <a:noFill/>
          <a:ln w="9525" cap="flat" cmpd="sng">
            <a:noFill/>
            <a:prstDash val="solid"/>
            <a:miter/>
          </a:ln>
        </p:spPr>
        <p:txBody>
          <a:bodyPr vert="horz" wrap="square" lIns="91440" tIns="45720" rIns="91440" bIns="45720" anchor="ctr" anchorCtr="0">
            <a:spAutoFit/>
          </a:bodyPr>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HTTP1.0 </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定义三种请求方式： </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GET, POST </a:t>
            </a:r>
            <a:r>
              <a:rPr lang="zh-CN"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和</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HEAD</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方法</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矩形"/>
          <p:cNvSpPr/>
          <p:nvPr/>
        </p:nvSpPr>
        <p:spPr>
          <a:xfrm>
            <a:off x="590483" y="1617618"/>
            <a:ext cx="8229600" cy="384810"/>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HTTP1.1</a:t>
            </a:r>
            <a:r>
              <a:rPr lang="zh-CN"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新增了五种方法：</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OPTIONS, PUT, DELETE, TRACE,CONNECT</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p:cNvSpPr/>
          <p:nvPr/>
        </p:nvSpPr>
        <p:spPr>
          <a:xfrm>
            <a:off x="463353" y="1518121"/>
            <a:ext cx="8229600" cy="214884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150000"/>
              </a:lnSpc>
            </a:pPr>
            <a:r>
              <a:rPr 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倒排索引源于实际应用中需要根据属性的值来查找记录。这种索引表中的每一项都包括一个属性值和具有该属性值的各记录的地址。由于不是由记录来确定属性值，而是由属性值来确定记录的位置，因而称为倒排索引(inverted index)。带有倒排索引的文件我们称为倒排索引文件，简称倒排文件(inverted file)。</a:t>
            </a:r>
            <a:endParaRPr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037891" y="490069"/>
            <a:ext cx="1706880" cy="581025"/>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倒排索引</a:t>
            </a:r>
            <a:endParaRPr lang="zh-CN" altLang="en-US" sz="3000" b="1" u="none" strike="noStrike" kern="0" cap="none" spc="0" baseline="0" dirty="0" err="1"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2828</Words>
  <Application>WPS 演示</Application>
  <PresentationFormat>全屏显示(16:9)</PresentationFormat>
  <Paragraphs>309</Paragraphs>
  <Slides>21</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Arial</vt:lpstr>
      <vt:lpstr>宋体</vt:lpstr>
      <vt:lpstr>Wingdings</vt:lpstr>
      <vt:lpstr>Calibri</vt:lpstr>
      <vt:lpstr>Times New Roman</vt:lpstr>
      <vt:lpstr>微软雅黑</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yli</cp:lastModifiedBy>
  <cp:revision>113</cp:revision>
  <dcterms:created xsi:type="dcterms:W3CDTF">2016-04-25T01:54:00Z</dcterms:created>
  <dcterms:modified xsi:type="dcterms:W3CDTF">2017-07-06T01:21:32Z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