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93" r:id="rId3"/>
    <p:sldId id="273" r:id="rId4"/>
    <p:sldId id="277" r:id="rId5"/>
    <p:sldId id="279" r:id="rId6"/>
    <p:sldId id="312" r:id="rId7"/>
    <p:sldId id="314" r:id="rId8"/>
    <p:sldId id="315" r:id="rId9"/>
    <p:sldId id="317" r:id="rId10"/>
    <p:sldId id="318" r:id="rId11"/>
    <p:sldId id="319" r:id="rId12"/>
    <p:sldId id="320" r:id="rId13"/>
    <p:sldId id="283" r:id="rId14"/>
    <p:sldId id="286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34B176-233D-1E53-5AE8-F82287670037}" name="지윤 김" initials="지김" userId="74d493036403a356" providerId="Windows Live"/>
  <p188:author id="{06D179AB-B60C-28E1-7762-FFF2B02493C2}" name="게스트 사용자" initials="게사" userId="게스트 사용자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207"/>
    <a:srgbClr val="000000"/>
    <a:srgbClr val="F9FCFD"/>
    <a:srgbClr val="2D4C5E"/>
    <a:srgbClr val="44616D"/>
    <a:srgbClr val="146772"/>
    <a:srgbClr val="F3F9FB"/>
    <a:srgbClr val="718EA0"/>
    <a:srgbClr val="6C899B"/>
    <a:srgbClr val="23B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6D748-BE5C-4F38-A03A-0E1574D13CD3}" v="667" dt="2024-09-10T06:59:51.765"/>
    <p1510:client id="{1691A270-6DAC-49BB-B335-111E7228D18F}" v="880" dt="2024-09-10T11:07:30.366"/>
    <p1510:client id="{2003A2E3-6A52-43BA-AFF3-8CC0D27D20F3}" v="287" dt="2024-09-10T03:13:08.209"/>
    <p1510:client id="{20650F72-91B4-499B-BF1C-F7984A7FC530}" v="4" dt="2024-09-09T03:10:07.668"/>
    <p1510:client id="{4E6CA701-D169-4544-AF86-0936C979BCAB}" v="1015" dt="2024-09-09T12:01:37.080"/>
    <p1510:client id="{55A0E5F3-D5E3-4054-80FC-A8BD8F548B92}" v="11" dt="2024-09-10T04:05:13.407"/>
    <p1510:client id="{6E58B73B-2A1C-4C06-804C-DA0C944360CF}" v="261" dt="2024-09-10T05:38:15.176"/>
    <p1510:client id="{79A77D31-3EB2-41FB-9BDD-C67B58D64C79}" v="329" dt="2024-09-09T14:46:34.031"/>
    <p1510:client id="{7B5BF798-6F4E-49D6-B0F6-0B0FC7450E55}" v="2" dt="2024-09-10T09:01:48.275"/>
    <p1510:client id="{868A5B83-5D7E-4B4A-9B86-FC60950676C8}" v="574" dt="2024-09-09T14:05:09.217"/>
    <p1510:client id="{8A195A32-8C1D-493F-8B27-79841A14E761}" v="2" dt="2024-09-10T04:04:30.307"/>
    <p1510:client id="{92F9F8FE-0DE8-41B7-9C72-11A48621AA37}" v="60" dt="2024-09-10T04:01:45.034"/>
    <p1510:client id="{A0C41369-10A6-43BD-8351-36846F435533}" v="296" dt="2024-09-09T16:43:14.771"/>
    <p1510:client id="{AAE41191-E4C9-454D-A5DC-1429AB0E1864}" v="290" dt="2024-09-10T02:46:02.007"/>
    <p1510:client id="{B8F2D068-8133-4EAD-9CD5-E584C60D394E}" v="1126" dt="2024-09-09T15:13:55.199"/>
    <p1510:client id="{BAF8955A-B4DF-44C9-8AE5-D35C16475474}" v="370" dt="2024-09-09T16:58:56.242"/>
    <p1510:client id="{D2EFC58C-0E3C-4FF1-9DFB-620AB2DD70F8}" v="301" dt="2024-09-10T03:20:10.827"/>
    <p1510:client id="{DAADF016-0B76-479D-BF96-31EB99746F1D}" v="658" dt="2024-09-10T05:19:37.402"/>
    <p1510:client id="{E1CAC6FB-233A-4CAC-9F08-4598FC516A62}" v="472" dt="2024-09-10T02:32:01.990"/>
    <p1510:client id="{EC6D422D-A473-44A1-BEC2-33C3A8A3C237}" v="312" dt="2024-09-10T15:31:0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2" autoAdjust="0"/>
    <p:restoredTop sz="96230" autoAdjust="0"/>
  </p:normalViewPr>
  <p:slideViewPr>
    <p:cSldViewPr snapToGrid="0">
      <p:cViewPr varScale="1">
        <p:scale>
          <a:sx n="98" d="100"/>
          <a:sy n="98" d="100"/>
        </p:scale>
        <p:origin x="60" y="2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C211-14F3-40BD-A279-F448B692DB1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828D8-21F8-44E2-8940-B7DD4C53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2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임영웅팀의 발표를 맡은 이다은 김지윤입니다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26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9A215-36FE-0AEC-D351-1BE74AA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64831D-C843-EAAC-A99E-06B0FF94C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612189-2D79-E0AC-BDC7-8276F85A9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416139-396B-9282-D41F-C3ADF4873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3D55-B840-54F5-87AE-EAD1A278D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C1BA6-93EF-F7B7-C268-EF550C4C3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1776D8-06AE-3A21-82D7-A08F85C2F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8267E-CF0D-9DB4-3128-4094A877A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0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A50C-008D-C702-6823-F10C0CBD1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F10A06-D768-55F8-0A93-24E907601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B124F0-0B17-FECD-D3CC-CE9890C71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AE8A6-D4D3-22E3-8836-98ADE687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9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계획은 </a:t>
            </a:r>
            <a:r>
              <a:rPr lang="en-US" altLang="ko-KR" dirty="0"/>
              <a:t>10</a:t>
            </a:r>
            <a:r>
              <a:rPr lang="ko-KR" altLang="en-US" dirty="0"/>
              <a:t>월 초까지 실내 위치를 </a:t>
            </a:r>
            <a:r>
              <a:rPr lang="ko-KR" altLang="en-US" dirty="0" err="1"/>
              <a:t>시각화하는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예측 정확도가 높지는 않아도</a:t>
            </a:r>
            <a:r>
              <a:rPr lang="en-US" altLang="ko-KR" dirty="0"/>
              <a:t>, </a:t>
            </a:r>
            <a:r>
              <a:rPr lang="ko-KR" altLang="en-US" dirty="0"/>
              <a:t>예측 결과를 실시간으로 시각화가 가능하도록 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</a:t>
            </a:r>
            <a:r>
              <a:rPr lang="en-US" altLang="ko-KR" dirty="0"/>
              <a:t>, </a:t>
            </a:r>
            <a:r>
              <a:rPr lang="ko-KR" altLang="en-US" dirty="0"/>
              <a:t>실내 위치 예측을 위한 정확한 방법을 탐색하여 모델을 개선해 나갈 것이며</a:t>
            </a:r>
            <a:r>
              <a:rPr lang="en-US" altLang="ko-KR" dirty="0"/>
              <a:t>, </a:t>
            </a:r>
            <a:r>
              <a:rPr lang="ko-KR" altLang="en-US" dirty="0"/>
              <a:t>이를 프론트에 </a:t>
            </a:r>
            <a:r>
              <a:rPr lang="ko-KR" altLang="en-US" dirty="0" err="1"/>
              <a:t>포팅할</a:t>
            </a:r>
            <a:r>
              <a:rPr lang="ko-KR" altLang="en-US" dirty="0"/>
              <a:t> 계획입니다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시각화 시에는 물류센터와 유사한 교내 환경에서 데이터를 다시 수집하여 진행할 것이며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과정들을 </a:t>
            </a:r>
            <a:r>
              <a:rPr lang="en-US" altLang="ko-KR" dirty="0"/>
              <a:t>10</a:t>
            </a:r>
            <a:r>
              <a:rPr lang="ko-KR" altLang="en-US" dirty="0"/>
              <a:t>월 초까지 마무리하는 것이 저희들의 </a:t>
            </a:r>
            <a:r>
              <a:rPr lang="en-US" altLang="ko-KR" dirty="0"/>
              <a:t>1</a:t>
            </a:r>
            <a:r>
              <a:rPr lang="ko-KR" altLang="en-US" dirty="0"/>
              <a:t>단계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0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임영웅 팀의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3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나온 아이디어들부터 전반적인 진행 상황</a:t>
            </a:r>
            <a:r>
              <a:rPr lang="en-US" altLang="ko-KR" dirty="0"/>
              <a:t>, </a:t>
            </a:r>
            <a:r>
              <a:rPr lang="ko-KR" altLang="en-US" dirty="0"/>
              <a:t>김지윤 팀원과 이다은 팀원의 개인 발표를 기반으로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0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개요입니다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목적은 사람의 위치를 실시간으로 파악하는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넓고 높은 물류센터에서 작업자가 사고를 당하거나 쓰러질 때 빠르게 작업자의 위치를 찾는 것은 어려운 문제이기에 이를 해결하고자 프로젝트를 진행하고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3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전반적인 진행 상황은 김지윤 팀원이 발표하도록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2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459C-783E-73EC-DC56-DF67DEB5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8356A1-70BF-1953-BFDB-D1A47E31A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763C50-AA2D-BDC4-D7E3-C37C9D9C5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032C2-95E9-1EB8-F740-7847A168F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9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B0C4-7009-30A2-72BA-F51BDB24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5F3659-9551-C5FB-EB18-CAC2D8B4F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EECF05-27C5-CE7F-5E4F-2960E2E55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8C351-3F1E-A08F-63B3-3FEB794AB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9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55039-8FA5-302F-FC27-BF72554D4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C0150F-B697-5CA1-64AA-52A72DCE5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B24CB9-B401-2FC4-3040-F8695F0D9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17D97-0FF2-9D4F-2416-74C6717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8C1F7-F02B-452F-9357-72F34355A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58040-0796-2375-E0A5-D6293A3B8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3E7810-47BC-555C-5352-802B9AE2E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B58F25-F3D1-7564-2822-3222B8872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28D8-21F8-44E2-8940-B7DD4C53EE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619463"/>
            <a:ext cx="61205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캡스턴 디자인</a:t>
            </a: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(2)</a:t>
            </a:r>
          </a:p>
          <a:p>
            <a:r>
              <a:rPr lang="en-US" altLang="ko-KR" sz="6600" b="1" spc="-150" err="1">
                <a:solidFill>
                  <a:schemeClr val="bg1"/>
                </a:solidFill>
                <a:latin typeface="+mj-ea"/>
                <a:ea typeface="+mj-ea"/>
              </a:rPr>
              <a:t>E’m</a:t>
            </a: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영웅</a:t>
            </a:r>
            <a:endParaRPr lang="ko-KR" altLang="en-US" sz="6000" spc="-15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96296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이다은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841296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1973-5B40-345C-68CF-48BEA9A96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C8DF55-0F89-E5B5-4B29-93B40BE6F19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6E3415-65DD-4209-5FD4-1D5C5BA44605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068F4-5F4A-36BF-E6B3-7F774DD86977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테스트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0C5D5-EB67-17FB-0BFB-C2F66CE50C65}"/>
              </a:ext>
            </a:extLst>
          </p:cNvPr>
          <p:cNvSpPr txBox="1"/>
          <p:nvPr/>
        </p:nvSpPr>
        <p:spPr>
          <a:xfrm>
            <a:off x="350373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BD51C-069C-3BC8-388B-FBB9180701BE}"/>
              </a:ext>
            </a:extLst>
          </p:cNvPr>
          <p:cNvSpPr txBox="1"/>
          <p:nvPr/>
        </p:nvSpPr>
        <p:spPr>
          <a:xfrm>
            <a:off x="4367407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8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0262E-63C8-6722-2145-639919D2B8C2}"/>
              </a:ext>
            </a:extLst>
          </p:cNvPr>
          <p:cNvSpPr txBox="1"/>
          <p:nvPr/>
        </p:nvSpPr>
        <p:spPr>
          <a:xfrm>
            <a:off x="8419668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9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E35F9-DC6C-96D6-4C3F-1F99A56A0DE6}"/>
              </a:ext>
            </a:extLst>
          </p:cNvPr>
          <p:cNvSpPr txBox="1"/>
          <p:nvPr/>
        </p:nvSpPr>
        <p:spPr>
          <a:xfrm>
            <a:off x="350373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9F497-C0B7-7E71-B063-AD105EC455E5}"/>
              </a:ext>
            </a:extLst>
          </p:cNvPr>
          <p:cNvSpPr txBox="1"/>
          <p:nvPr/>
        </p:nvSpPr>
        <p:spPr>
          <a:xfrm>
            <a:off x="4367407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BDB99-51C3-1E52-696A-BE3CDF933F0C}"/>
              </a:ext>
            </a:extLst>
          </p:cNvPr>
          <p:cNvSpPr txBox="1"/>
          <p:nvPr/>
        </p:nvSpPr>
        <p:spPr>
          <a:xfrm>
            <a:off x="8428077" y="3815596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12</a:t>
            </a:r>
            <a:endParaRPr lang="ko-KR" altLang="en-US" dirty="0"/>
          </a:p>
        </p:txBody>
      </p:sp>
      <p:pic>
        <p:nvPicPr>
          <p:cNvPr id="6" name="그림 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3E24FDB6-8F93-A0DB-7B5E-5D280FE0F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7122" r="8156" b="3753"/>
          <a:stretch/>
        </p:blipFill>
        <p:spPr>
          <a:xfrm>
            <a:off x="8361197" y="4257065"/>
            <a:ext cx="3417614" cy="2160000"/>
          </a:xfrm>
          <a:prstGeom prst="rect">
            <a:avLst/>
          </a:prstGeom>
        </p:spPr>
      </p:pic>
      <p:pic>
        <p:nvPicPr>
          <p:cNvPr id="14" name="그림 13" descr="텍스트, 라인, 그래프, 번호이(가) 표시된 사진&#10;&#10;자동 생성된 설명">
            <a:extLst>
              <a:ext uri="{FF2B5EF4-FFF2-40B4-BE49-F238E27FC236}">
                <a16:creationId xmlns:a16="http://schemas.microsoft.com/office/drawing/2014/main" id="{638F71DA-1F58-E6EE-CBA3-13300372F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8017" r="8227" b="2925"/>
          <a:stretch/>
        </p:blipFill>
        <p:spPr>
          <a:xfrm>
            <a:off x="260945" y="4257065"/>
            <a:ext cx="3417335" cy="2160000"/>
          </a:xfrm>
          <a:prstGeom prst="rect">
            <a:avLst/>
          </a:prstGeom>
        </p:spPr>
      </p:pic>
      <p:pic>
        <p:nvPicPr>
          <p:cNvPr id="16" name="그림 1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1E81891E-F424-5B6E-1DF6-132F4BB6F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8017" r="8794" b="3280"/>
          <a:stretch/>
        </p:blipFill>
        <p:spPr>
          <a:xfrm>
            <a:off x="4320071" y="4257065"/>
            <a:ext cx="3399335" cy="2160000"/>
          </a:xfrm>
          <a:prstGeom prst="rect">
            <a:avLst/>
          </a:prstGeom>
        </p:spPr>
      </p:pic>
      <p:pic>
        <p:nvPicPr>
          <p:cNvPr id="23" name="그림 22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AE354D22-6595-B722-BD22-56997C6A7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8017" r="7872" b="2925"/>
          <a:stretch/>
        </p:blipFill>
        <p:spPr>
          <a:xfrm>
            <a:off x="246611" y="1331281"/>
            <a:ext cx="3431669" cy="2160000"/>
          </a:xfrm>
          <a:prstGeom prst="rect">
            <a:avLst/>
          </a:prstGeom>
        </p:spPr>
      </p:pic>
      <p:pic>
        <p:nvPicPr>
          <p:cNvPr id="24" name="그림 23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3C49FD8B-8522-4664-6F9D-AC50D2C10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8017" r="8227" b="3752"/>
          <a:stretch/>
        </p:blipFill>
        <p:spPr>
          <a:xfrm>
            <a:off x="4270023" y="1331281"/>
            <a:ext cx="3449383" cy="2160000"/>
          </a:xfrm>
          <a:prstGeom prst="rect">
            <a:avLst/>
          </a:prstGeom>
        </p:spPr>
      </p:pic>
      <p:pic>
        <p:nvPicPr>
          <p:cNvPr id="25" name="그림 24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0105C09-0654-84B6-BC88-D0CB6A127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8017" r="7872" b="2925"/>
          <a:stretch/>
        </p:blipFill>
        <p:spPr>
          <a:xfrm>
            <a:off x="8311149" y="1331281"/>
            <a:ext cx="343166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F0E5-51DD-F190-8D0C-11C74CB0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C61743-BA5A-5E28-465D-4C1A13B1BD3B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00E10B-9E5A-0319-4B6E-91FF297A269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99F0A-72AD-94A2-FD40-4476A6360A8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테스트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6362B-7A69-4BA7-2E94-B957D586F371}"/>
              </a:ext>
            </a:extLst>
          </p:cNvPr>
          <p:cNvSpPr txBox="1"/>
          <p:nvPr/>
        </p:nvSpPr>
        <p:spPr>
          <a:xfrm>
            <a:off x="350373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65635-E6BA-DB12-451D-EF6D4C373C64}"/>
              </a:ext>
            </a:extLst>
          </p:cNvPr>
          <p:cNvSpPr txBox="1"/>
          <p:nvPr/>
        </p:nvSpPr>
        <p:spPr>
          <a:xfrm>
            <a:off x="4367407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1946F-96BE-C646-F75B-28B4110D9B1C}"/>
              </a:ext>
            </a:extLst>
          </p:cNvPr>
          <p:cNvSpPr txBox="1"/>
          <p:nvPr/>
        </p:nvSpPr>
        <p:spPr>
          <a:xfrm>
            <a:off x="8419668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15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FF922-F912-FDB9-1A86-E5803C57E51B}"/>
              </a:ext>
            </a:extLst>
          </p:cNvPr>
          <p:cNvSpPr txBox="1"/>
          <p:nvPr/>
        </p:nvSpPr>
        <p:spPr>
          <a:xfrm>
            <a:off x="350373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16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FF3BD-4742-489E-2C72-70A847EB3B3B}"/>
              </a:ext>
            </a:extLst>
          </p:cNvPr>
          <p:cNvSpPr txBox="1"/>
          <p:nvPr/>
        </p:nvSpPr>
        <p:spPr>
          <a:xfrm>
            <a:off x="4367407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17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981923-D571-61E9-88BE-124CE739EC91}"/>
              </a:ext>
            </a:extLst>
          </p:cNvPr>
          <p:cNvSpPr txBox="1"/>
          <p:nvPr/>
        </p:nvSpPr>
        <p:spPr>
          <a:xfrm>
            <a:off x="8428077" y="3815596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18</a:t>
            </a:r>
            <a:endParaRPr lang="ko-KR" altLang="en-US" dirty="0"/>
          </a:p>
        </p:txBody>
      </p:sp>
      <p:pic>
        <p:nvPicPr>
          <p:cNvPr id="7" name="그림 6" descr="텍스트, 그래프, 번호, 라인이(가) 표시된 사진&#10;&#10;자동 생성된 설명">
            <a:extLst>
              <a:ext uri="{FF2B5EF4-FFF2-40B4-BE49-F238E27FC236}">
                <a16:creationId xmlns:a16="http://schemas.microsoft.com/office/drawing/2014/main" id="{AE93A270-0CC7-351D-3DC1-2EAB10B4F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8017" r="8369" b="3399"/>
          <a:stretch/>
        </p:blipFill>
        <p:spPr>
          <a:xfrm>
            <a:off x="8266188" y="4234148"/>
            <a:ext cx="3415402" cy="2160000"/>
          </a:xfrm>
          <a:prstGeom prst="rect">
            <a:avLst/>
          </a:prstGeom>
        </p:spPr>
      </p:pic>
      <p:pic>
        <p:nvPicPr>
          <p:cNvPr id="11" name="그림 10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4B4B5066-E1C9-2A65-C586-0967B3F30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8017" r="8653" b="3399"/>
          <a:stretch/>
        </p:blipFill>
        <p:spPr>
          <a:xfrm>
            <a:off x="259625" y="1329739"/>
            <a:ext cx="3403872" cy="2160000"/>
          </a:xfrm>
          <a:prstGeom prst="rect">
            <a:avLst/>
          </a:prstGeom>
        </p:spPr>
      </p:pic>
      <p:pic>
        <p:nvPicPr>
          <p:cNvPr id="15" name="그림 14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A82E647-C7FD-795E-8386-76103A324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8017" r="8298" b="3399"/>
          <a:stretch/>
        </p:blipFill>
        <p:spPr>
          <a:xfrm>
            <a:off x="4256422" y="1329739"/>
            <a:ext cx="3418283" cy="2160000"/>
          </a:xfrm>
          <a:prstGeom prst="rect">
            <a:avLst/>
          </a:prstGeom>
        </p:spPr>
      </p:pic>
      <p:pic>
        <p:nvPicPr>
          <p:cNvPr id="24" name="그림 23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69E3AA45-1157-FF43-F9DA-1654D4706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8017" r="8440" b="3399"/>
          <a:stretch/>
        </p:blipFill>
        <p:spPr>
          <a:xfrm>
            <a:off x="8267630" y="1329739"/>
            <a:ext cx="3412519" cy="2160000"/>
          </a:xfrm>
          <a:prstGeom prst="rect">
            <a:avLst/>
          </a:prstGeom>
        </p:spPr>
      </p:pic>
      <p:pic>
        <p:nvPicPr>
          <p:cNvPr id="26" name="그림 2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B12E2DB6-E71B-50AA-9B10-76E59B720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8017" r="8085" b="3399"/>
          <a:stretch/>
        </p:blipFill>
        <p:spPr>
          <a:xfrm>
            <a:off x="259625" y="4234148"/>
            <a:ext cx="3426930" cy="2160000"/>
          </a:xfrm>
          <a:prstGeom prst="rect">
            <a:avLst/>
          </a:prstGeom>
        </p:spPr>
      </p:pic>
      <p:pic>
        <p:nvPicPr>
          <p:cNvPr id="28" name="그림 27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CC5716E7-7117-D94B-B007-84F1BDFDA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8017" r="8724" b="3399"/>
          <a:stretch/>
        </p:blipFill>
        <p:spPr>
          <a:xfrm>
            <a:off x="4273716" y="4234148"/>
            <a:ext cx="340098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4B8BB-0EFB-F76B-940B-697FB441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CFE36E-9F90-E4F9-39C3-1D385A5A0EC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29562A-1D57-06AA-FA27-B760B2D7E250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D14D-B720-FA17-C3FE-7985A3AABBAE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테스트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9AA29-5C3E-F284-752C-93292478C53F}"/>
              </a:ext>
            </a:extLst>
          </p:cNvPr>
          <p:cNvSpPr txBox="1"/>
          <p:nvPr/>
        </p:nvSpPr>
        <p:spPr>
          <a:xfrm>
            <a:off x="350373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34B35-626B-4831-BF69-D2F3FCC35AE2}"/>
              </a:ext>
            </a:extLst>
          </p:cNvPr>
          <p:cNvSpPr txBox="1"/>
          <p:nvPr/>
        </p:nvSpPr>
        <p:spPr>
          <a:xfrm>
            <a:off x="4367407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CDF79-9DF6-6274-2D0A-25F7901145D4}"/>
              </a:ext>
            </a:extLst>
          </p:cNvPr>
          <p:cNvSpPr txBox="1"/>
          <p:nvPr/>
        </p:nvSpPr>
        <p:spPr>
          <a:xfrm>
            <a:off x="8419668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2F25D-5AA4-F622-5626-4918DF9BB3A5}"/>
              </a:ext>
            </a:extLst>
          </p:cNvPr>
          <p:cNvSpPr txBox="1"/>
          <p:nvPr/>
        </p:nvSpPr>
        <p:spPr>
          <a:xfrm>
            <a:off x="350373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678CC-D03B-D50F-1442-BD65AFD085E9}"/>
              </a:ext>
            </a:extLst>
          </p:cNvPr>
          <p:cNvSpPr txBox="1"/>
          <p:nvPr/>
        </p:nvSpPr>
        <p:spPr>
          <a:xfrm>
            <a:off x="4367407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CA3DA-CBB0-37C4-E547-4719443180CB}"/>
              </a:ext>
            </a:extLst>
          </p:cNvPr>
          <p:cNvSpPr txBox="1"/>
          <p:nvPr/>
        </p:nvSpPr>
        <p:spPr>
          <a:xfrm>
            <a:off x="8428077" y="3815596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24</a:t>
            </a:r>
            <a:endParaRPr lang="ko-KR" altLang="en-US" dirty="0"/>
          </a:p>
        </p:txBody>
      </p:sp>
      <p:pic>
        <p:nvPicPr>
          <p:cNvPr id="7" name="그림 6" descr="텍스트, 그래프, 번호, 라인이(가) 표시된 사진&#10;&#10;자동 생성된 설명">
            <a:extLst>
              <a:ext uri="{FF2B5EF4-FFF2-40B4-BE49-F238E27FC236}">
                <a16:creationId xmlns:a16="http://schemas.microsoft.com/office/drawing/2014/main" id="{EA8BA2B9-B6BB-5D1F-F73F-E8DCD314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8017" r="8582" b="3399"/>
          <a:stretch/>
        </p:blipFill>
        <p:spPr>
          <a:xfrm>
            <a:off x="217170" y="1322833"/>
            <a:ext cx="3412520" cy="2160000"/>
          </a:xfrm>
          <a:prstGeom prst="rect">
            <a:avLst/>
          </a:prstGeom>
        </p:spPr>
      </p:pic>
      <p:pic>
        <p:nvPicPr>
          <p:cNvPr id="11" name="그림 10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6DCBCC3D-71D8-4E0E-EB2B-32268DBFE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8017" r="8298" b="3399"/>
          <a:stretch/>
        </p:blipFill>
        <p:spPr>
          <a:xfrm>
            <a:off x="4273483" y="1321484"/>
            <a:ext cx="3424047" cy="2160000"/>
          </a:xfrm>
          <a:prstGeom prst="rect">
            <a:avLst/>
          </a:prstGeom>
        </p:spPr>
      </p:pic>
      <p:pic>
        <p:nvPicPr>
          <p:cNvPr id="15" name="그림 14" descr="텍스트, 그래프, 번호, 라인이(가) 표시된 사진&#10;&#10;자동 생성된 설명">
            <a:extLst>
              <a:ext uri="{FF2B5EF4-FFF2-40B4-BE49-F238E27FC236}">
                <a16:creationId xmlns:a16="http://schemas.microsoft.com/office/drawing/2014/main" id="{9814224E-99BE-F37E-F55A-6B4751D7A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8017" r="8440" b="3399"/>
          <a:stretch/>
        </p:blipFill>
        <p:spPr>
          <a:xfrm>
            <a:off x="8341323" y="1310291"/>
            <a:ext cx="3418283" cy="2160000"/>
          </a:xfrm>
          <a:prstGeom prst="rect">
            <a:avLst/>
          </a:prstGeom>
        </p:spPr>
      </p:pic>
      <p:pic>
        <p:nvPicPr>
          <p:cNvPr id="24" name="그림 23" descr="텍스트, 그래프, 번호, 라인이(가) 표시된 사진&#10;&#10;자동 생성된 설명">
            <a:extLst>
              <a:ext uri="{FF2B5EF4-FFF2-40B4-BE49-F238E27FC236}">
                <a16:creationId xmlns:a16="http://schemas.microsoft.com/office/drawing/2014/main" id="{4247AB7F-2DD7-8132-24EF-7584D9C26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t="8017" r="8227" b="3399"/>
          <a:stretch/>
        </p:blipFill>
        <p:spPr>
          <a:xfrm>
            <a:off x="217170" y="4213759"/>
            <a:ext cx="3426929" cy="2160000"/>
          </a:xfrm>
          <a:prstGeom prst="rect">
            <a:avLst/>
          </a:prstGeom>
        </p:spPr>
      </p:pic>
      <p:pic>
        <p:nvPicPr>
          <p:cNvPr id="26" name="그림 25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89742C42-1549-7F01-B3E8-7B8B30813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8017" r="7872" b="3399"/>
          <a:stretch/>
        </p:blipFill>
        <p:spPr>
          <a:xfrm>
            <a:off x="4264836" y="4213759"/>
            <a:ext cx="3441340" cy="2160000"/>
          </a:xfrm>
          <a:prstGeom prst="rect">
            <a:avLst/>
          </a:prstGeom>
        </p:spPr>
      </p:pic>
      <p:pic>
        <p:nvPicPr>
          <p:cNvPr id="28" name="그림 27" descr="텍스트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B031A3F0-4D6C-90E2-B72C-975D051D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8017" r="8015" b="3399"/>
          <a:stretch/>
        </p:blipFill>
        <p:spPr>
          <a:xfrm>
            <a:off x="8341323" y="4213759"/>
            <a:ext cx="344134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향후 계획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14777" y="1067138"/>
            <a:ext cx="10734541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714777" y="3676988"/>
            <a:ext cx="10734541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865494" y="1339626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4808302" y="1319201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7809065" y="1316691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921036" y="3097247"/>
            <a:ext cx="179233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/>
              <a:t>비콘과 신호 강도에 따른 거리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필터링 로직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4857275" y="3330298"/>
            <a:ext cx="180547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/>
              <a:t>모델 실시간</a:t>
            </a:r>
            <a:endParaRPr lang="en-US" altLang="ko-KR" dirty="0"/>
          </a:p>
          <a:p>
            <a:pPr algn="ctr"/>
            <a:r>
              <a:rPr lang="ko-KR" altLang="en-US" dirty="0"/>
              <a:t>환경 적용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7812679" y="3351311"/>
            <a:ext cx="18998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/>
              <a:t>정확도 및 딜레이 확인 후 개선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8A3D0-C678-B9C4-C52F-5AE13F6052B6}"/>
              </a:ext>
            </a:extLst>
          </p:cNvPr>
          <p:cNvSpPr txBox="1"/>
          <p:nvPr/>
        </p:nvSpPr>
        <p:spPr>
          <a:xfrm>
            <a:off x="4063897" y="2510718"/>
            <a:ext cx="40743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 b="1" dirty="0">
                <a:latin typeface="Pretendard Black"/>
              </a:rPr>
              <a:t>감사합니다:)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3071328" y="247546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3800088" y="2413914"/>
            <a:ext cx="215155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3071328" y="355168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3800088" y="3490132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진행 상황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3071328" y="462790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3800088" y="4566350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76296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8142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프로젝트 개요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132C024-B8F7-2A5E-2A80-B82D0F6B6193}"/>
              </a:ext>
            </a:extLst>
          </p:cNvPr>
          <p:cNvSpPr txBox="1"/>
          <p:nvPr/>
        </p:nvSpPr>
        <p:spPr>
          <a:xfrm>
            <a:off x="1389382" y="2237193"/>
            <a:ext cx="9415848" cy="1682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atin typeface="Malgun Gothic"/>
                <a:ea typeface="Malgun Gothic"/>
              </a:rPr>
              <a:t>물류 센터와 같은 대규모 공간은 넓고 물건이 높게 적재되어 있어 </a:t>
            </a:r>
            <a:endParaRPr lang="ko-KR" sz="2400"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Malgun Gothic"/>
                <a:ea typeface="Malgun Gothic"/>
              </a:rPr>
              <a:t>사람의 </a:t>
            </a:r>
            <a:r>
              <a:rPr lang="ko-KR" sz="2400">
                <a:latin typeface="Malgun Gothic"/>
                <a:ea typeface="Malgun Gothic"/>
              </a:rPr>
              <a:t>위치를 </a:t>
            </a:r>
            <a:r>
              <a:rPr lang="ko-KR" altLang="en-US" sz="2400">
                <a:latin typeface="Malgun Gothic"/>
                <a:ea typeface="Malgun Gothic"/>
              </a:rPr>
              <a:t>실시간으로 파악하기 어려운 환경</a:t>
            </a:r>
          </a:p>
          <a:p>
            <a:pPr algn="ctr">
              <a:lnSpc>
                <a:spcPct val="150000"/>
              </a:lnSpc>
            </a:pPr>
            <a:endParaRPr lang="ko-KR" sz="2400">
              <a:latin typeface="맑은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010652" y="348916"/>
            <a:ext cx="215155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프로젝트 목적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4EE553E-7F1A-BFF5-02CB-8D3735569C6F}"/>
              </a:ext>
            </a:extLst>
          </p:cNvPr>
          <p:cNvSpPr/>
          <p:nvPr/>
        </p:nvSpPr>
        <p:spPr>
          <a:xfrm rot="10800000">
            <a:off x="5875175" y="3563405"/>
            <a:ext cx="443891" cy="354134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16B7-0CB7-0A79-B852-6868C3581162}"/>
              </a:ext>
            </a:extLst>
          </p:cNvPr>
          <p:cNvSpPr txBox="1"/>
          <p:nvPr/>
        </p:nvSpPr>
        <p:spPr>
          <a:xfrm>
            <a:off x="1449859" y="4075670"/>
            <a:ext cx="9415848" cy="1128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sz="2400">
                <a:latin typeface="맑은 고딕"/>
              </a:rPr>
              <a:t>작업자들의 안전 관리, 비상 상황에서의 신속한 대응을 위해 ​</a:t>
            </a:r>
            <a:endParaRPr lang="ko-KR"/>
          </a:p>
          <a:p>
            <a:pPr algn="ctr">
              <a:lnSpc>
                <a:spcPct val="150000"/>
              </a:lnSpc>
            </a:pPr>
            <a:r>
              <a:rPr lang="ko-KR" sz="2400">
                <a:latin typeface="맑은 고딕"/>
              </a:rPr>
              <a:t>작업자의 위치를 추적하는 시스템 도입 필요</a:t>
            </a: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진행 상황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7676-22D4-B7DE-926C-288C811D3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8B1BC47-7415-D8C1-7411-5E5C7A2B974F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EC5158-5ADB-0342-0AD8-100F7A9829D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014D0-AF29-337C-AF81-B5FFD3262CF4}"/>
              </a:ext>
            </a:extLst>
          </p:cNvPr>
          <p:cNvSpPr txBox="1"/>
          <p:nvPr/>
        </p:nvSpPr>
        <p:spPr>
          <a:xfrm>
            <a:off x="1163052" y="272716"/>
            <a:ext cx="484619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물류센터와 유사한 환경에서  진행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841CB8-2347-CB36-6A18-77AB3FF5F1FD}"/>
              </a:ext>
            </a:extLst>
          </p:cNvPr>
          <p:cNvCxnSpPr>
            <a:cxnSpLocks/>
          </p:cNvCxnSpPr>
          <p:nvPr/>
        </p:nvCxnSpPr>
        <p:spPr>
          <a:xfrm flipV="1">
            <a:off x="1818241" y="5918712"/>
            <a:ext cx="8682127" cy="3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F805CE-5064-96C7-E3C0-357F03C450ED}"/>
              </a:ext>
            </a:extLst>
          </p:cNvPr>
          <p:cNvCxnSpPr>
            <a:cxnSpLocks/>
          </p:cNvCxnSpPr>
          <p:nvPr/>
        </p:nvCxnSpPr>
        <p:spPr>
          <a:xfrm>
            <a:off x="2038691" y="5823303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656A95-20F7-102F-1681-4BB74C9E68D0}"/>
              </a:ext>
            </a:extLst>
          </p:cNvPr>
          <p:cNvCxnSpPr>
            <a:cxnSpLocks/>
          </p:cNvCxnSpPr>
          <p:nvPr/>
        </p:nvCxnSpPr>
        <p:spPr>
          <a:xfrm>
            <a:off x="2448173" y="5817039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622230-B096-F973-08B2-C3143435112B}"/>
              </a:ext>
            </a:extLst>
          </p:cNvPr>
          <p:cNvCxnSpPr>
            <a:cxnSpLocks/>
          </p:cNvCxnSpPr>
          <p:nvPr/>
        </p:nvCxnSpPr>
        <p:spPr>
          <a:xfrm>
            <a:off x="2852969" y="5820783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A8D915-5822-74DE-F392-C2D400572049}"/>
              </a:ext>
            </a:extLst>
          </p:cNvPr>
          <p:cNvCxnSpPr>
            <a:cxnSpLocks/>
          </p:cNvCxnSpPr>
          <p:nvPr/>
        </p:nvCxnSpPr>
        <p:spPr>
          <a:xfrm>
            <a:off x="3257156" y="582078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ACD497-AF5F-7CFE-FDFA-B8AA26CA85E4}"/>
              </a:ext>
            </a:extLst>
          </p:cNvPr>
          <p:cNvSpPr txBox="1"/>
          <p:nvPr/>
        </p:nvSpPr>
        <p:spPr>
          <a:xfrm>
            <a:off x="588276" y="5408248"/>
            <a:ext cx="44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6D1C08-2A25-1522-9B63-9D7C3D7A107E}"/>
              </a:ext>
            </a:extLst>
          </p:cNvPr>
          <p:cNvSpPr txBox="1"/>
          <p:nvPr/>
        </p:nvSpPr>
        <p:spPr>
          <a:xfrm>
            <a:off x="2412823" y="5129190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675238AB-4B5A-ACB4-7C75-E2E7B4D3B4D3}"/>
              </a:ext>
            </a:extLst>
          </p:cNvPr>
          <p:cNvSpPr/>
          <p:nvPr/>
        </p:nvSpPr>
        <p:spPr>
          <a:xfrm rot="16200000">
            <a:off x="2525611" y="4405496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B7246A20-C942-BA35-EA8C-E37C3152AAFF}"/>
              </a:ext>
            </a:extLst>
          </p:cNvPr>
          <p:cNvSpPr/>
          <p:nvPr/>
        </p:nvSpPr>
        <p:spPr>
          <a:xfrm rot="16200000" flipV="1">
            <a:off x="735623" y="5521094"/>
            <a:ext cx="114099" cy="40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6A50D4-8E93-670C-912D-89DA95A323C3}"/>
              </a:ext>
            </a:extLst>
          </p:cNvPr>
          <p:cNvCxnSpPr>
            <a:cxnSpLocks/>
          </p:cNvCxnSpPr>
          <p:nvPr/>
        </p:nvCxnSpPr>
        <p:spPr>
          <a:xfrm>
            <a:off x="2656516" y="5939166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1A18580-BBBA-17AE-79B3-75F283425756}"/>
              </a:ext>
            </a:extLst>
          </p:cNvPr>
          <p:cNvCxnSpPr>
            <a:cxnSpLocks/>
          </p:cNvCxnSpPr>
          <p:nvPr/>
        </p:nvCxnSpPr>
        <p:spPr>
          <a:xfrm>
            <a:off x="10303518" y="5918624"/>
            <a:ext cx="1329911" cy="17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D23D0CB2-A82C-ACBB-E4B8-FADF787AA08B}"/>
              </a:ext>
            </a:extLst>
          </p:cNvPr>
          <p:cNvCxnSpPr>
            <a:cxnSpLocks/>
          </p:cNvCxnSpPr>
          <p:nvPr/>
        </p:nvCxnSpPr>
        <p:spPr>
          <a:xfrm flipV="1">
            <a:off x="576701" y="5919285"/>
            <a:ext cx="1365603" cy="79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3FC5AC5-F452-DB6C-7B24-4C9E32A9EF80}"/>
              </a:ext>
            </a:extLst>
          </p:cNvPr>
          <p:cNvCxnSpPr>
            <a:cxnSpLocks/>
          </p:cNvCxnSpPr>
          <p:nvPr/>
        </p:nvCxnSpPr>
        <p:spPr>
          <a:xfrm>
            <a:off x="1852180" y="5926553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4B67984-0ADC-D779-5CED-F6EF6881EEE7}"/>
              </a:ext>
            </a:extLst>
          </p:cNvPr>
          <p:cNvCxnSpPr>
            <a:cxnSpLocks/>
          </p:cNvCxnSpPr>
          <p:nvPr/>
        </p:nvCxnSpPr>
        <p:spPr>
          <a:xfrm>
            <a:off x="2231601" y="5937740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244C67C-C861-C2C0-FBFF-2E89E8F2B7A4}"/>
              </a:ext>
            </a:extLst>
          </p:cNvPr>
          <p:cNvCxnSpPr>
            <a:cxnSpLocks/>
          </p:cNvCxnSpPr>
          <p:nvPr/>
        </p:nvCxnSpPr>
        <p:spPr>
          <a:xfrm>
            <a:off x="3051270" y="5932431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3BFA3966-4A35-01C0-A029-DECB68893521}"/>
              </a:ext>
            </a:extLst>
          </p:cNvPr>
          <p:cNvCxnSpPr>
            <a:cxnSpLocks/>
          </p:cNvCxnSpPr>
          <p:nvPr/>
        </p:nvCxnSpPr>
        <p:spPr>
          <a:xfrm>
            <a:off x="3440000" y="5939256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44E2E707-EFDF-B853-CB51-6F14FE5B2E18}"/>
              </a:ext>
            </a:extLst>
          </p:cNvPr>
          <p:cNvSpPr txBox="1"/>
          <p:nvPr/>
        </p:nvSpPr>
        <p:spPr>
          <a:xfrm>
            <a:off x="4714316" y="5121743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231" name="오른쪽 중괄호 230">
            <a:extLst>
              <a:ext uri="{FF2B5EF4-FFF2-40B4-BE49-F238E27FC236}">
                <a16:creationId xmlns:a16="http://schemas.microsoft.com/office/drawing/2014/main" id="{4DFE495F-92AD-6E34-C52A-C3FCD29C1CD4}"/>
              </a:ext>
            </a:extLst>
          </p:cNvPr>
          <p:cNvSpPr/>
          <p:nvPr/>
        </p:nvSpPr>
        <p:spPr>
          <a:xfrm rot="16200000">
            <a:off x="4827104" y="4398049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09D4738-43CE-064E-BA74-70B4CD5483A2}"/>
              </a:ext>
            </a:extLst>
          </p:cNvPr>
          <p:cNvSpPr txBox="1"/>
          <p:nvPr/>
        </p:nvSpPr>
        <p:spPr>
          <a:xfrm>
            <a:off x="7005688" y="5119852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233" name="오른쪽 중괄호 232">
            <a:extLst>
              <a:ext uri="{FF2B5EF4-FFF2-40B4-BE49-F238E27FC236}">
                <a16:creationId xmlns:a16="http://schemas.microsoft.com/office/drawing/2014/main" id="{E3809F24-64F3-F0C1-62BF-36131315CD6F}"/>
              </a:ext>
            </a:extLst>
          </p:cNvPr>
          <p:cNvSpPr/>
          <p:nvPr/>
        </p:nvSpPr>
        <p:spPr>
          <a:xfrm rot="16200000">
            <a:off x="7118476" y="4396158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C846752-D600-1894-6F4C-8B24426EC0F9}"/>
              </a:ext>
            </a:extLst>
          </p:cNvPr>
          <p:cNvSpPr txBox="1"/>
          <p:nvPr/>
        </p:nvSpPr>
        <p:spPr>
          <a:xfrm>
            <a:off x="9306935" y="5122306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235" name="오른쪽 중괄호 234">
            <a:extLst>
              <a:ext uri="{FF2B5EF4-FFF2-40B4-BE49-F238E27FC236}">
                <a16:creationId xmlns:a16="http://schemas.microsoft.com/office/drawing/2014/main" id="{57D9B4EC-E1D1-7D9C-E067-41740155BA75}"/>
              </a:ext>
            </a:extLst>
          </p:cNvPr>
          <p:cNvSpPr/>
          <p:nvPr/>
        </p:nvSpPr>
        <p:spPr>
          <a:xfrm rot="16200000">
            <a:off x="9419723" y="4398612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A5FFF642-C048-4D33-616E-657F3AB1A869}"/>
              </a:ext>
            </a:extLst>
          </p:cNvPr>
          <p:cNvCxnSpPr>
            <a:cxnSpLocks/>
          </p:cNvCxnSpPr>
          <p:nvPr/>
        </p:nvCxnSpPr>
        <p:spPr>
          <a:xfrm>
            <a:off x="4362240" y="5805183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F056722-066E-A9AC-FF7A-4E2F8883D4B5}"/>
              </a:ext>
            </a:extLst>
          </p:cNvPr>
          <p:cNvCxnSpPr>
            <a:cxnSpLocks/>
          </p:cNvCxnSpPr>
          <p:nvPr/>
        </p:nvCxnSpPr>
        <p:spPr>
          <a:xfrm>
            <a:off x="4771722" y="580518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F26CF4C0-17BE-4CDB-D317-93972F8B0C39}"/>
              </a:ext>
            </a:extLst>
          </p:cNvPr>
          <p:cNvCxnSpPr>
            <a:cxnSpLocks/>
          </p:cNvCxnSpPr>
          <p:nvPr/>
        </p:nvCxnSpPr>
        <p:spPr>
          <a:xfrm>
            <a:off x="5176518" y="5808926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C7F5C3E5-C797-A159-7D9B-9A17862F8E31}"/>
              </a:ext>
            </a:extLst>
          </p:cNvPr>
          <p:cNvCxnSpPr>
            <a:cxnSpLocks/>
          </p:cNvCxnSpPr>
          <p:nvPr/>
        </p:nvCxnSpPr>
        <p:spPr>
          <a:xfrm>
            <a:off x="5580705" y="5808925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4DE66C10-F547-4622-BEBD-CCB387BE5CB9}"/>
              </a:ext>
            </a:extLst>
          </p:cNvPr>
          <p:cNvCxnSpPr>
            <a:cxnSpLocks/>
          </p:cNvCxnSpPr>
          <p:nvPr/>
        </p:nvCxnSpPr>
        <p:spPr>
          <a:xfrm>
            <a:off x="4980065" y="592730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28832165-A401-F174-A39E-F817AA8837BE}"/>
              </a:ext>
            </a:extLst>
          </p:cNvPr>
          <p:cNvCxnSpPr>
            <a:cxnSpLocks/>
          </p:cNvCxnSpPr>
          <p:nvPr/>
        </p:nvCxnSpPr>
        <p:spPr>
          <a:xfrm>
            <a:off x="4175729" y="592095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E77CD859-839D-73A8-0377-951861BC2CE0}"/>
              </a:ext>
            </a:extLst>
          </p:cNvPr>
          <p:cNvCxnSpPr>
            <a:cxnSpLocks/>
          </p:cNvCxnSpPr>
          <p:nvPr/>
        </p:nvCxnSpPr>
        <p:spPr>
          <a:xfrm>
            <a:off x="4555150" y="5925883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DC43772E-7DC5-4C8E-065C-B1F4C03C478D}"/>
              </a:ext>
            </a:extLst>
          </p:cNvPr>
          <p:cNvCxnSpPr>
            <a:cxnSpLocks/>
          </p:cNvCxnSpPr>
          <p:nvPr/>
        </p:nvCxnSpPr>
        <p:spPr>
          <a:xfrm>
            <a:off x="5374819" y="592057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D01BB1D9-1FEC-DEAD-1D8C-7DC11C00465E}"/>
              </a:ext>
            </a:extLst>
          </p:cNvPr>
          <p:cNvCxnSpPr>
            <a:cxnSpLocks/>
          </p:cNvCxnSpPr>
          <p:nvPr/>
        </p:nvCxnSpPr>
        <p:spPr>
          <a:xfrm>
            <a:off x="5763549" y="592739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30AC786D-29E6-FCA1-259E-B29713CC960D}"/>
              </a:ext>
            </a:extLst>
          </p:cNvPr>
          <p:cNvCxnSpPr>
            <a:cxnSpLocks/>
          </p:cNvCxnSpPr>
          <p:nvPr/>
        </p:nvCxnSpPr>
        <p:spPr>
          <a:xfrm>
            <a:off x="6648592" y="5810619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4C50D291-FC64-2FA0-8993-5B8F31444778}"/>
              </a:ext>
            </a:extLst>
          </p:cNvPr>
          <p:cNvCxnSpPr>
            <a:cxnSpLocks/>
          </p:cNvCxnSpPr>
          <p:nvPr/>
        </p:nvCxnSpPr>
        <p:spPr>
          <a:xfrm>
            <a:off x="7058074" y="5810618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BB4FB8A3-9B5E-145D-327B-FA436E604B90}"/>
              </a:ext>
            </a:extLst>
          </p:cNvPr>
          <p:cNvCxnSpPr>
            <a:cxnSpLocks/>
          </p:cNvCxnSpPr>
          <p:nvPr/>
        </p:nvCxnSpPr>
        <p:spPr>
          <a:xfrm>
            <a:off x="7462870" y="581436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612FCF03-213F-CEDC-DDD3-791C31CB5551}"/>
              </a:ext>
            </a:extLst>
          </p:cNvPr>
          <p:cNvCxnSpPr>
            <a:cxnSpLocks/>
          </p:cNvCxnSpPr>
          <p:nvPr/>
        </p:nvCxnSpPr>
        <p:spPr>
          <a:xfrm>
            <a:off x="7867057" y="5814361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A8EBB9B5-E33D-ECF5-8E62-2CD3EEEB1B16}"/>
              </a:ext>
            </a:extLst>
          </p:cNvPr>
          <p:cNvCxnSpPr>
            <a:cxnSpLocks/>
          </p:cNvCxnSpPr>
          <p:nvPr/>
        </p:nvCxnSpPr>
        <p:spPr>
          <a:xfrm>
            <a:off x="7266417" y="593274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45A8392D-9F15-8D06-778B-2827B352D72C}"/>
              </a:ext>
            </a:extLst>
          </p:cNvPr>
          <p:cNvCxnSpPr>
            <a:cxnSpLocks/>
          </p:cNvCxnSpPr>
          <p:nvPr/>
        </p:nvCxnSpPr>
        <p:spPr>
          <a:xfrm>
            <a:off x="6462081" y="592639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1F1B4860-3821-AA1F-96BE-3806CAA56B0D}"/>
              </a:ext>
            </a:extLst>
          </p:cNvPr>
          <p:cNvCxnSpPr>
            <a:cxnSpLocks/>
          </p:cNvCxnSpPr>
          <p:nvPr/>
        </p:nvCxnSpPr>
        <p:spPr>
          <a:xfrm>
            <a:off x="6841502" y="593131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9AB85BAD-9517-C393-CCF4-78D037B0322B}"/>
              </a:ext>
            </a:extLst>
          </p:cNvPr>
          <p:cNvCxnSpPr>
            <a:cxnSpLocks/>
          </p:cNvCxnSpPr>
          <p:nvPr/>
        </p:nvCxnSpPr>
        <p:spPr>
          <a:xfrm>
            <a:off x="7661171" y="5926010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F1089A1A-C4AA-0298-C76D-287BF7C03EB5}"/>
              </a:ext>
            </a:extLst>
          </p:cNvPr>
          <p:cNvCxnSpPr>
            <a:cxnSpLocks/>
          </p:cNvCxnSpPr>
          <p:nvPr/>
        </p:nvCxnSpPr>
        <p:spPr>
          <a:xfrm>
            <a:off x="8049901" y="593283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D0CF0E93-12F5-C0C2-8325-3C06E2499EB1}"/>
              </a:ext>
            </a:extLst>
          </p:cNvPr>
          <p:cNvCxnSpPr>
            <a:cxnSpLocks/>
          </p:cNvCxnSpPr>
          <p:nvPr/>
        </p:nvCxnSpPr>
        <p:spPr>
          <a:xfrm>
            <a:off x="8946114" y="5805228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7B54D5C5-F5F9-D4B0-7341-C38FDB479F5B}"/>
              </a:ext>
            </a:extLst>
          </p:cNvPr>
          <p:cNvCxnSpPr>
            <a:cxnSpLocks/>
          </p:cNvCxnSpPr>
          <p:nvPr/>
        </p:nvCxnSpPr>
        <p:spPr>
          <a:xfrm>
            <a:off x="9355596" y="5805227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4878D446-999C-ADA4-632B-7AE3E8A2B942}"/>
              </a:ext>
            </a:extLst>
          </p:cNvPr>
          <p:cNvCxnSpPr>
            <a:cxnSpLocks/>
          </p:cNvCxnSpPr>
          <p:nvPr/>
        </p:nvCxnSpPr>
        <p:spPr>
          <a:xfrm>
            <a:off x="9760392" y="5808971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AC7CDE24-A680-E97D-DA8A-20021D9B2050}"/>
              </a:ext>
            </a:extLst>
          </p:cNvPr>
          <p:cNvCxnSpPr>
            <a:cxnSpLocks/>
          </p:cNvCxnSpPr>
          <p:nvPr/>
        </p:nvCxnSpPr>
        <p:spPr>
          <a:xfrm>
            <a:off x="10164579" y="5808970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08C39DCE-9481-8004-9E44-2AB232AD1382}"/>
              </a:ext>
            </a:extLst>
          </p:cNvPr>
          <p:cNvCxnSpPr>
            <a:cxnSpLocks/>
          </p:cNvCxnSpPr>
          <p:nvPr/>
        </p:nvCxnSpPr>
        <p:spPr>
          <a:xfrm>
            <a:off x="9563939" y="592735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72F99A8C-2F70-C77C-0253-8ACB87A4F291}"/>
              </a:ext>
            </a:extLst>
          </p:cNvPr>
          <p:cNvCxnSpPr>
            <a:cxnSpLocks/>
          </p:cNvCxnSpPr>
          <p:nvPr/>
        </p:nvCxnSpPr>
        <p:spPr>
          <a:xfrm>
            <a:off x="8759603" y="592100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8B552D1-611B-7CCF-DAB7-455EB1612480}"/>
              </a:ext>
            </a:extLst>
          </p:cNvPr>
          <p:cNvCxnSpPr>
            <a:cxnSpLocks/>
          </p:cNvCxnSpPr>
          <p:nvPr/>
        </p:nvCxnSpPr>
        <p:spPr>
          <a:xfrm>
            <a:off x="9139024" y="5925928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C1E0A01-988B-5ABC-8C91-4C7B49443E7A}"/>
              </a:ext>
            </a:extLst>
          </p:cNvPr>
          <p:cNvCxnSpPr>
            <a:cxnSpLocks/>
          </p:cNvCxnSpPr>
          <p:nvPr/>
        </p:nvCxnSpPr>
        <p:spPr>
          <a:xfrm>
            <a:off x="9958693" y="592061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6C9E968-C28D-643C-2A0B-A0FA8BAEB56B}"/>
              </a:ext>
            </a:extLst>
          </p:cNvPr>
          <p:cNvCxnSpPr>
            <a:cxnSpLocks/>
          </p:cNvCxnSpPr>
          <p:nvPr/>
        </p:nvCxnSpPr>
        <p:spPr>
          <a:xfrm>
            <a:off x="10347423" y="592744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480CB3BE-626B-D6DB-A453-BBAD0B4A63C8}"/>
              </a:ext>
            </a:extLst>
          </p:cNvPr>
          <p:cNvSpPr txBox="1"/>
          <p:nvPr/>
        </p:nvSpPr>
        <p:spPr>
          <a:xfrm>
            <a:off x="672281" y="6085844"/>
            <a:ext cx="1101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1       2               3       4         5       6        7                8       9        10     11     12             13     14       15     16     17             18     19       20     21      22            23     24</a:t>
            </a:r>
            <a:endParaRPr lang="ko-KR" altLang="en-US" sz="1400" dirty="0"/>
          </a:p>
        </p:txBody>
      </p: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5904F0DE-0846-933C-4174-14021FB355E7}"/>
              </a:ext>
            </a:extLst>
          </p:cNvPr>
          <p:cNvCxnSpPr>
            <a:cxnSpLocks/>
          </p:cNvCxnSpPr>
          <p:nvPr/>
        </p:nvCxnSpPr>
        <p:spPr>
          <a:xfrm>
            <a:off x="10817531" y="5818378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E1EF9DEB-7C6C-7C45-99B8-195B16592FF3}"/>
              </a:ext>
            </a:extLst>
          </p:cNvPr>
          <p:cNvCxnSpPr>
            <a:cxnSpLocks/>
          </p:cNvCxnSpPr>
          <p:nvPr/>
        </p:nvCxnSpPr>
        <p:spPr>
          <a:xfrm>
            <a:off x="11222327" y="582212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6103F23A-28F6-1ADC-59A1-79A0DB2B3EBA}"/>
              </a:ext>
            </a:extLst>
          </p:cNvPr>
          <p:cNvCxnSpPr>
            <a:cxnSpLocks/>
          </p:cNvCxnSpPr>
          <p:nvPr/>
        </p:nvCxnSpPr>
        <p:spPr>
          <a:xfrm>
            <a:off x="11626514" y="5822121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B7EAB24E-FF41-A43C-49D2-520E08F877F7}"/>
              </a:ext>
            </a:extLst>
          </p:cNvPr>
          <p:cNvCxnSpPr>
            <a:cxnSpLocks/>
          </p:cNvCxnSpPr>
          <p:nvPr/>
        </p:nvCxnSpPr>
        <p:spPr>
          <a:xfrm>
            <a:off x="11025874" y="594050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E310A492-667A-6F69-43DA-0879CCD9CBEF}"/>
              </a:ext>
            </a:extLst>
          </p:cNvPr>
          <p:cNvCxnSpPr>
            <a:cxnSpLocks/>
          </p:cNvCxnSpPr>
          <p:nvPr/>
        </p:nvCxnSpPr>
        <p:spPr>
          <a:xfrm>
            <a:off x="11420628" y="5933770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217D4DA-50FB-8E13-0E0B-4A8DD3F8D9B8}"/>
              </a:ext>
            </a:extLst>
          </p:cNvPr>
          <p:cNvCxnSpPr>
            <a:cxnSpLocks/>
          </p:cNvCxnSpPr>
          <p:nvPr/>
        </p:nvCxnSpPr>
        <p:spPr>
          <a:xfrm>
            <a:off x="593960" y="5815096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9FB9A78-1D58-8A9B-93CA-AA8AA5866C83}"/>
              </a:ext>
            </a:extLst>
          </p:cNvPr>
          <p:cNvCxnSpPr>
            <a:cxnSpLocks/>
          </p:cNvCxnSpPr>
          <p:nvPr/>
        </p:nvCxnSpPr>
        <p:spPr>
          <a:xfrm>
            <a:off x="998756" y="5818840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3BD03E71-8FB7-35A9-C414-1F0445501E64}"/>
              </a:ext>
            </a:extLst>
          </p:cNvPr>
          <p:cNvCxnSpPr>
            <a:cxnSpLocks/>
          </p:cNvCxnSpPr>
          <p:nvPr/>
        </p:nvCxnSpPr>
        <p:spPr>
          <a:xfrm>
            <a:off x="802303" y="5937223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81B8DFDF-A1A4-951C-C830-DE97482ADD75}"/>
              </a:ext>
            </a:extLst>
          </p:cNvPr>
          <p:cNvCxnSpPr>
            <a:cxnSpLocks/>
          </p:cNvCxnSpPr>
          <p:nvPr/>
        </p:nvCxnSpPr>
        <p:spPr>
          <a:xfrm>
            <a:off x="1197057" y="5930488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5463F0-CB8A-5EC7-D0C2-A07DB2C9F62B}"/>
              </a:ext>
            </a:extLst>
          </p:cNvPr>
          <p:cNvSpPr txBox="1"/>
          <p:nvPr/>
        </p:nvSpPr>
        <p:spPr>
          <a:xfrm>
            <a:off x="950190" y="1128230"/>
            <a:ext cx="2556455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장소</a:t>
            </a:r>
            <a:r>
              <a:rPr lang="en-US" altLang="ko-KR" dirty="0"/>
              <a:t>: 7</a:t>
            </a:r>
            <a:r>
              <a:rPr lang="ko-KR" altLang="en-US" dirty="0"/>
              <a:t>호관 </a:t>
            </a:r>
            <a:r>
              <a:rPr lang="en-US" altLang="ko-KR" dirty="0"/>
              <a:t>3</a:t>
            </a:r>
            <a:r>
              <a:rPr lang="ko-KR" altLang="en-US" dirty="0"/>
              <a:t>층 </a:t>
            </a:r>
            <a:r>
              <a:rPr lang="en-US" altLang="ko-KR" dirty="0"/>
              <a:t>B</a:t>
            </a:r>
            <a:r>
              <a:rPr lang="ko-KR" altLang="en-US" dirty="0"/>
              <a:t>동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폭</a:t>
            </a:r>
            <a:r>
              <a:rPr lang="en-US" altLang="ko-KR" sz="1600" dirty="0"/>
              <a:t>: </a:t>
            </a:r>
            <a:r>
              <a:rPr lang="ko-KR" altLang="en-US" sz="1600" dirty="0"/>
              <a:t>약 </a:t>
            </a:r>
            <a:r>
              <a:rPr lang="en-US" altLang="ko-KR" sz="1600" dirty="0"/>
              <a:t>2.5m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길이</a:t>
            </a:r>
            <a:r>
              <a:rPr lang="en-US" altLang="ko-KR" sz="1600" dirty="0"/>
              <a:t>: </a:t>
            </a:r>
            <a:r>
              <a:rPr lang="ko-KR" altLang="en-US" sz="1600" dirty="0"/>
              <a:t>약 </a:t>
            </a:r>
            <a:r>
              <a:rPr lang="en-US" altLang="ko-KR" sz="1600" dirty="0"/>
              <a:t>70.6m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높이</a:t>
            </a:r>
            <a:r>
              <a:rPr lang="en-US" altLang="ko-KR" sz="1600" dirty="0"/>
              <a:t>: </a:t>
            </a:r>
            <a:r>
              <a:rPr lang="ko-KR" altLang="en-US" sz="1600" dirty="0"/>
              <a:t>약 </a:t>
            </a:r>
            <a:r>
              <a:rPr lang="en-US" altLang="ko-KR" sz="1600" dirty="0"/>
              <a:t>3.3m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비콘</a:t>
            </a:r>
            <a:r>
              <a:rPr lang="ko-KR" altLang="en-US" dirty="0"/>
              <a:t> 개수</a:t>
            </a:r>
            <a:r>
              <a:rPr lang="en-US" altLang="ko-KR" dirty="0"/>
              <a:t>: 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비콘</a:t>
            </a:r>
            <a:r>
              <a:rPr lang="ko-KR" altLang="en-US" dirty="0"/>
              <a:t> 간격</a:t>
            </a:r>
            <a:r>
              <a:rPr lang="en-US" altLang="ko-KR" dirty="0"/>
              <a:t>: 15m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Zone </a:t>
            </a:r>
            <a:r>
              <a:rPr lang="ko-KR" altLang="en-US" dirty="0"/>
              <a:t>개수</a:t>
            </a:r>
            <a:r>
              <a:rPr lang="en-US" altLang="ko-KR" dirty="0"/>
              <a:t>: 24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Zone </a:t>
            </a:r>
            <a:r>
              <a:rPr lang="ko-KR" altLang="en-US" dirty="0"/>
              <a:t>간격</a:t>
            </a:r>
            <a:r>
              <a:rPr lang="en-US" altLang="ko-KR" dirty="0"/>
              <a:t>: 3m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BC002B-66F0-8909-9492-E9F6AA406395}"/>
              </a:ext>
            </a:extLst>
          </p:cNvPr>
          <p:cNvSpPr/>
          <p:nvPr/>
        </p:nvSpPr>
        <p:spPr>
          <a:xfrm>
            <a:off x="1343091" y="5732803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3C8C80-A277-2422-46CD-621B38CC2538}"/>
              </a:ext>
            </a:extLst>
          </p:cNvPr>
          <p:cNvSpPr/>
          <p:nvPr/>
        </p:nvSpPr>
        <p:spPr>
          <a:xfrm>
            <a:off x="3625453" y="5735080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4ACFD2D-6FDF-317E-723F-4A28984529DD}"/>
              </a:ext>
            </a:extLst>
          </p:cNvPr>
          <p:cNvSpPr/>
          <p:nvPr/>
        </p:nvSpPr>
        <p:spPr>
          <a:xfrm>
            <a:off x="5926886" y="5735080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3029CF-2D89-175E-BAC1-C2F3B2B69320}"/>
              </a:ext>
            </a:extLst>
          </p:cNvPr>
          <p:cNvSpPr/>
          <p:nvPr/>
        </p:nvSpPr>
        <p:spPr>
          <a:xfrm>
            <a:off x="8218006" y="5735727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0153DC-9174-D36B-6012-8DD347635CF3}"/>
              </a:ext>
            </a:extLst>
          </p:cNvPr>
          <p:cNvSpPr/>
          <p:nvPr/>
        </p:nvSpPr>
        <p:spPr>
          <a:xfrm>
            <a:off x="10538468" y="5735079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pic>
        <p:nvPicPr>
          <p:cNvPr id="2" name="Picture 6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45BDAEC8-4225-453E-8F69-CE34C67D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19" y="1128230"/>
            <a:ext cx="4995953" cy="384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BF1F17-2440-2842-2E34-028E15DB5971}"/>
              </a:ext>
            </a:extLst>
          </p:cNvPr>
          <p:cNvSpPr/>
          <p:nvPr/>
        </p:nvSpPr>
        <p:spPr>
          <a:xfrm>
            <a:off x="6465405" y="4249089"/>
            <a:ext cx="4880876" cy="2281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BE06D-40AA-F35B-B09A-C7A9A85EAE2F}"/>
              </a:ext>
            </a:extLst>
          </p:cNvPr>
          <p:cNvSpPr/>
          <p:nvPr/>
        </p:nvSpPr>
        <p:spPr>
          <a:xfrm>
            <a:off x="6917031" y="4261254"/>
            <a:ext cx="196335" cy="20328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14831C-0EDB-73EE-F4FE-0AC52DA1600A}"/>
              </a:ext>
            </a:extLst>
          </p:cNvPr>
          <p:cNvSpPr/>
          <p:nvPr/>
        </p:nvSpPr>
        <p:spPr>
          <a:xfrm>
            <a:off x="8862405" y="4261254"/>
            <a:ext cx="196335" cy="20328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65C8EF-55CC-A133-64C1-80DEBE341718}"/>
              </a:ext>
            </a:extLst>
          </p:cNvPr>
          <p:cNvSpPr/>
          <p:nvPr/>
        </p:nvSpPr>
        <p:spPr>
          <a:xfrm>
            <a:off x="10807779" y="4268416"/>
            <a:ext cx="196335" cy="20328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8EA05-774D-20B3-C8D3-343FBEC943F0}"/>
              </a:ext>
            </a:extLst>
          </p:cNvPr>
          <p:cNvSpPr/>
          <p:nvPr/>
        </p:nvSpPr>
        <p:spPr>
          <a:xfrm>
            <a:off x="7889718" y="4261254"/>
            <a:ext cx="196335" cy="20328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69C098-A584-C74F-F286-06DA23F9C711}"/>
              </a:ext>
            </a:extLst>
          </p:cNvPr>
          <p:cNvSpPr/>
          <p:nvPr/>
        </p:nvSpPr>
        <p:spPr>
          <a:xfrm>
            <a:off x="9835092" y="4261254"/>
            <a:ext cx="196335" cy="20328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3B6F7A14-330D-B990-D75A-12926FC30816}"/>
              </a:ext>
            </a:extLst>
          </p:cNvPr>
          <p:cNvSpPr/>
          <p:nvPr/>
        </p:nvSpPr>
        <p:spPr>
          <a:xfrm rot="10800000">
            <a:off x="6238514" y="4206155"/>
            <a:ext cx="177970" cy="33139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B4E6DD1D-2982-350A-288E-D9CD02E873B1}"/>
              </a:ext>
            </a:extLst>
          </p:cNvPr>
          <p:cNvSpPr/>
          <p:nvPr/>
        </p:nvSpPr>
        <p:spPr>
          <a:xfrm rot="16200000">
            <a:off x="8617871" y="1402594"/>
            <a:ext cx="581128" cy="4886061"/>
          </a:xfrm>
          <a:prstGeom prst="rightBrace">
            <a:avLst>
              <a:gd name="adj1" fmla="val 8333"/>
              <a:gd name="adj2" fmla="val 502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995627-4F88-33F7-FC45-21D13FD30EC9}"/>
              </a:ext>
            </a:extLst>
          </p:cNvPr>
          <p:cNvSpPr txBox="1"/>
          <p:nvPr/>
        </p:nvSpPr>
        <p:spPr>
          <a:xfrm>
            <a:off x="5517817" y="4216169"/>
            <a:ext cx="795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약 </a:t>
            </a:r>
            <a:r>
              <a:rPr lang="en-US" altLang="ko-KR" sz="1400" b="1" dirty="0"/>
              <a:t>2.5m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4BE8A-2BCA-5C21-5F75-2F6841D0F62C}"/>
              </a:ext>
            </a:extLst>
          </p:cNvPr>
          <p:cNvSpPr txBox="1"/>
          <p:nvPr/>
        </p:nvSpPr>
        <p:spPr>
          <a:xfrm>
            <a:off x="8412251" y="3270427"/>
            <a:ext cx="992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약 </a:t>
            </a:r>
            <a:r>
              <a:rPr lang="en-US" altLang="ko-KR" sz="1400" b="1" dirty="0"/>
              <a:t>70.6m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76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801C8-0488-41F8-6EC1-89F511517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671AF2-FCD2-30F3-4350-CA3430D840E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7CC146-F6FE-9059-D31E-936D5F2169D7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3A603-8F80-9514-C39C-6F78458FA1C0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1D5A-863A-D1F0-E9C2-E011FD4CD069}"/>
              </a:ext>
            </a:extLst>
          </p:cNvPr>
          <p:cNvSpPr txBox="1"/>
          <p:nvPr/>
        </p:nvSpPr>
        <p:spPr>
          <a:xfrm>
            <a:off x="526089" y="1088815"/>
            <a:ext cx="9821334" cy="3705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수집</a:t>
            </a:r>
            <a:r>
              <a:rPr lang="en-US" altLang="ko-KR" dirty="0"/>
              <a:t>: </a:t>
            </a:r>
            <a:r>
              <a:rPr lang="ko-KR" altLang="en-US" dirty="0"/>
              <a:t>구역 당 약 </a:t>
            </a:r>
            <a:r>
              <a:rPr lang="en-US" altLang="ko-KR" dirty="0"/>
              <a:t>36</a:t>
            </a:r>
            <a:r>
              <a:rPr lang="ko-KR" altLang="en-US" dirty="0"/>
              <a:t>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수집 방법</a:t>
            </a:r>
            <a:r>
              <a:rPr lang="en-US" altLang="ko-KR" dirty="0"/>
              <a:t>: </a:t>
            </a:r>
            <a:r>
              <a:rPr lang="ko-KR" altLang="en-US" dirty="0"/>
              <a:t>하나의 구역 내에서 천천히 이동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구역 당 </a:t>
            </a:r>
            <a:r>
              <a:rPr lang="en-US" altLang="ko-KR" dirty="0"/>
              <a:t>777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데이터</a:t>
            </a:r>
            <a:r>
              <a:rPr lang="en-US" altLang="ko-KR" dirty="0"/>
              <a:t>: 13,401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검증 데이터</a:t>
            </a:r>
            <a:r>
              <a:rPr lang="en-US" altLang="ko-KR" dirty="0"/>
              <a:t>: 3,351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</a:t>
            </a:r>
            <a:r>
              <a:rPr lang="en-US" altLang="ko-KR" dirty="0"/>
              <a:t>: 1,872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83242F-21CB-2F05-CDEF-67E6460E889E}"/>
              </a:ext>
            </a:extLst>
          </p:cNvPr>
          <p:cNvCxnSpPr>
            <a:cxnSpLocks/>
          </p:cNvCxnSpPr>
          <p:nvPr/>
        </p:nvCxnSpPr>
        <p:spPr>
          <a:xfrm flipV="1">
            <a:off x="1818241" y="5918712"/>
            <a:ext cx="8682127" cy="3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D1B688-2DE6-C0E3-E1A3-ADB6718C5CEB}"/>
              </a:ext>
            </a:extLst>
          </p:cNvPr>
          <p:cNvCxnSpPr>
            <a:cxnSpLocks/>
          </p:cNvCxnSpPr>
          <p:nvPr/>
        </p:nvCxnSpPr>
        <p:spPr>
          <a:xfrm>
            <a:off x="2038691" y="5823303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C71A94-1F64-50F6-A199-DBAEEDB62125}"/>
              </a:ext>
            </a:extLst>
          </p:cNvPr>
          <p:cNvCxnSpPr>
            <a:cxnSpLocks/>
          </p:cNvCxnSpPr>
          <p:nvPr/>
        </p:nvCxnSpPr>
        <p:spPr>
          <a:xfrm>
            <a:off x="2448173" y="5817039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04826E-54A5-D948-A0DB-A48AC1493441}"/>
              </a:ext>
            </a:extLst>
          </p:cNvPr>
          <p:cNvCxnSpPr>
            <a:cxnSpLocks/>
          </p:cNvCxnSpPr>
          <p:nvPr/>
        </p:nvCxnSpPr>
        <p:spPr>
          <a:xfrm>
            <a:off x="2852969" y="5820783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D1C9F8-15C9-36F3-4318-CF860FABA9EA}"/>
              </a:ext>
            </a:extLst>
          </p:cNvPr>
          <p:cNvCxnSpPr>
            <a:cxnSpLocks/>
          </p:cNvCxnSpPr>
          <p:nvPr/>
        </p:nvCxnSpPr>
        <p:spPr>
          <a:xfrm>
            <a:off x="3257156" y="582078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C80C9B-F682-3415-1967-A4E0B7A31008}"/>
              </a:ext>
            </a:extLst>
          </p:cNvPr>
          <p:cNvSpPr txBox="1"/>
          <p:nvPr/>
        </p:nvSpPr>
        <p:spPr>
          <a:xfrm>
            <a:off x="588276" y="5408248"/>
            <a:ext cx="44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0F965-83F5-0BE7-345D-11F0FA286F87}"/>
              </a:ext>
            </a:extLst>
          </p:cNvPr>
          <p:cNvSpPr txBox="1"/>
          <p:nvPr/>
        </p:nvSpPr>
        <p:spPr>
          <a:xfrm>
            <a:off x="2412823" y="5129190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E7BC82D6-DF89-5B50-BCE0-19A7486A43DC}"/>
              </a:ext>
            </a:extLst>
          </p:cNvPr>
          <p:cNvSpPr/>
          <p:nvPr/>
        </p:nvSpPr>
        <p:spPr>
          <a:xfrm rot="16200000">
            <a:off x="2525611" y="4405496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17BC4703-B7D0-0B60-709A-CAC82FB9D70D}"/>
              </a:ext>
            </a:extLst>
          </p:cNvPr>
          <p:cNvSpPr/>
          <p:nvPr/>
        </p:nvSpPr>
        <p:spPr>
          <a:xfrm rot="16200000" flipV="1">
            <a:off x="735623" y="5521094"/>
            <a:ext cx="114099" cy="40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B75ED3-D611-108E-445C-6BEDFE8CF8C9}"/>
              </a:ext>
            </a:extLst>
          </p:cNvPr>
          <p:cNvCxnSpPr>
            <a:cxnSpLocks/>
          </p:cNvCxnSpPr>
          <p:nvPr/>
        </p:nvCxnSpPr>
        <p:spPr>
          <a:xfrm>
            <a:off x="2656516" y="5939166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8CE4489-5312-35E2-2A2A-A994B1FA1C6E}"/>
              </a:ext>
            </a:extLst>
          </p:cNvPr>
          <p:cNvCxnSpPr>
            <a:cxnSpLocks/>
          </p:cNvCxnSpPr>
          <p:nvPr/>
        </p:nvCxnSpPr>
        <p:spPr>
          <a:xfrm>
            <a:off x="10303518" y="5918624"/>
            <a:ext cx="1329911" cy="17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840F5B1-2A47-C28F-8951-A1B81AE5CF31}"/>
              </a:ext>
            </a:extLst>
          </p:cNvPr>
          <p:cNvCxnSpPr>
            <a:cxnSpLocks/>
          </p:cNvCxnSpPr>
          <p:nvPr/>
        </p:nvCxnSpPr>
        <p:spPr>
          <a:xfrm flipV="1">
            <a:off x="576701" y="5919285"/>
            <a:ext cx="1365603" cy="79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0C93734-C67D-D9D9-B15F-57D166E2375F}"/>
              </a:ext>
            </a:extLst>
          </p:cNvPr>
          <p:cNvCxnSpPr>
            <a:cxnSpLocks/>
          </p:cNvCxnSpPr>
          <p:nvPr/>
        </p:nvCxnSpPr>
        <p:spPr>
          <a:xfrm>
            <a:off x="1852180" y="5926553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3CE5E5-331A-0BE8-0111-B8C3852D6FDD}"/>
              </a:ext>
            </a:extLst>
          </p:cNvPr>
          <p:cNvCxnSpPr>
            <a:cxnSpLocks/>
          </p:cNvCxnSpPr>
          <p:nvPr/>
        </p:nvCxnSpPr>
        <p:spPr>
          <a:xfrm>
            <a:off x="2231601" y="5937740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B2F0002-E674-8C3A-A77B-D4A7FE37C864}"/>
              </a:ext>
            </a:extLst>
          </p:cNvPr>
          <p:cNvCxnSpPr>
            <a:cxnSpLocks/>
          </p:cNvCxnSpPr>
          <p:nvPr/>
        </p:nvCxnSpPr>
        <p:spPr>
          <a:xfrm>
            <a:off x="3051270" y="5932431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2F8A66-9FB8-F621-87F6-0E37B092BC80}"/>
              </a:ext>
            </a:extLst>
          </p:cNvPr>
          <p:cNvCxnSpPr>
            <a:cxnSpLocks/>
          </p:cNvCxnSpPr>
          <p:nvPr/>
        </p:nvCxnSpPr>
        <p:spPr>
          <a:xfrm>
            <a:off x="3440000" y="5939256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FE01CD-1626-4CAC-CC61-E6B2F8386DE1}"/>
              </a:ext>
            </a:extLst>
          </p:cNvPr>
          <p:cNvSpPr txBox="1"/>
          <p:nvPr/>
        </p:nvSpPr>
        <p:spPr>
          <a:xfrm>
            <a:off x="4714316" y="5121743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22FA9575-BB79-9A74-12D0-0F8A4CD4B038}"/>
              </a:ext>
            </a:extLst>
          </p:cNvPr>
          <p:cNvSpPr/>
          <p:nvPr/>
        </p:nvSpPr>
        <p:spPr>
          <a:xfrm rot="16200000">
            <a:off x="4827104" y="4398049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6908F9-E643-910F-FD1D-04B86A9623BD}"/>
              </a:ext>
            </a:extLst>
          </p:cNvPr>
          <p:cNvSpPr txBox="1"/>
          <p:nvPr/>
        </p:nvSpPr>
        <p:spPr>
          <a:xfrm>
            <a:off x="7005688" y="5119852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51" name="오른쪽 중괄호 50">
            <a:extLst>
              <a:ext uri="{FF2B5EF4-FFF2-40B4-BE49-F238E27FC236}">
                <a16:creationId xmlns:a16="http://schemas.microsoft.com/office/drawing/2014/main" id="{BAFEB47E-4AEE-C392-2AC8-28FB009B9506}"/>
              </a:ext>
            </a:extLst>
          </p:cNvPr>
          <p:cNvSpPr/>
          <p:nvPr/>
        </p:nvSpPr>
        <p:spPr>
          <a:xfrm rot="16200000">
            <a:off x="7118476" y="4396158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AC3B2-EAD7-1CAB-41FE-F076346F0952}"/>
              </a:ext>
            </a:extLst>
          </p:cNvPr>
          <p:cNvSpPr txBox="1"/>
          <p:nvPr/>
        </p:nvSpPr>
        <p:spPr>
          <a:xfrm>
            <a:off x="9306935" y="5122306"/>
            <a:ext cx="55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15m</a:t>
            </a:r>
            <a:endParaRPr lang="ko-KR" altLang="en-US" sz="1400" dirty="0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FEA7F94C-6748-EC33-436F-9150263CBC0E}"/>
              </a:ext>
            </a:extLst>
          </p:cNvPr>
          <p:cNvSpPr/>
          <p:nvPr/>
        </p:nvSpPr>
        <p:spPr>
          <a:xfrm rot="16200000">
            <a:off x="9419723" y="4398612"/>
            <a:ext cx="285481" cy="229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A9B23E-9EFD-432E-DEB0-3446AA5C1FC4}"/>
              </a:ext>
            </a:extLst>
          </p:cNvPr>
          <p:cNvCxnSpPr>
            <a:cxnSpLocks/>
          </p:cNvCxnSpPr>
          <p:nvPr/>
        </p:nvCxnSpPr>
        <p:spPr>
          <a:xfrm>
            <a:off x="4362240" y="5805183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CD93DE7-2004-E59F-F5C4-CA5B894A37D8}"/>
              </a:ext>
            </a:extLst>
          </p:cNvPr>
          <p:cNvCxnSpPr>
            <a:cxnSpLocks/>
          </p:cNvCxnSpPr>
          <p:nvPr/>
        </p:nvCxnSpPr>
        <p:spPr>
          <a:xfrm>
            <a:off x="4771722" y="580518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4C94666-34CF-F136-C52E-1C061B9A528C}"/>
              </a:ext>
            </a:extLst>
          </p:cNvPr>
          <p:cNvCxnSpPr>
            <a:cxnSpLocks/>
          </p:cNvCxnSpPr>
          <p:nvPr/>
        </p:nvCxnSpPr>
        <p:spPr>
          <a:xfrm>
            <a:off x="5176518" y="5808926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C9EC19-C042-31D2-FF3D-6DAB319EDAD5}"/>
              </a:ext>
            </a:extLst>
          </p:cNvPr>
          <p:cNvCxnSpPr>
            <a:cxnSpLocks/>
          </p:cNvCxnSpPr>
          <p:nvPr/>
        </p:nvCxnSpPr>
        <p:spPr>
          <a:xfrm>
            <a:off x="5580705" y="5808925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6B4637E-46ED-FD8E-0648-3BF9906B5587}"/>
              </a:ext>
            </a:extLst>
          </p:cNvPr>
          <p:cNvCxnSpPr>
            <a:cxnSpLocks/>
          </p:cNvCxnSpPr>
          <p:nvPr/>
        </p:nvCxnSpPr>
        <p:spPr>
          <a:xfrm>
            <a:off x="4980065" y="592730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5C5C777-3850-AC5B-AB89-6BFA2875A97C}"/>
              </a:ext>
            </a:extLst>
          </p:cNvPr>
          <p:cNvCxnSpPr>
            <a:cxnSpLocks/>
          </p:cNvCxnSpPr>
          <p:nvPr/>
        </p:nvCxnSpPr>
        <p:spPr>
          <a:xfrm>
            <a:off x="4175729" y="592095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4F38FCA-7F72-A132-029B-01D26EDA67CF}"/>
              </a:ext>
            </a:extLst>
          </p:cNvPr>
          <p:cNvCxnSpPr>
            <a:cxnSpLocks/>
          </p:cNvCxnSpPr>
          <p:nvPr/>
        </p:nvCxnSpPr>
        <p:spPr>
          <a:xfrm>
            <a:off x="4555150" y="5925883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5C9409D-6BB3-E864-626B-2413F7972256}"/>
              </a:ext>
            </a:extLst>
          </p:cNvPr>
          <p:cNvCxnSpPr>
            <a:cxnSpLocks/>
          </p:cNvCxnSpPr>
          <p:nvPr/>
        </p:nvCxnSpPr>
        <p:spPr>
          <a:xfrm>
            <a:off x="5374819" y="592057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88905B-B9E9-0D4E-F79A-354343A06FCA}"/>
              </a:ext>
            </a:extLst>
          </p:cNvPr>
          <p:cNvCxnSpPr>
            <a:cxnSpLocks/>
          </p:cNvCxnSpPr>
          <p:nvPr/>
        </p:nvCxnSpPr>
        <p:spPr>
          <a:xfrm>
            <a:off x="5763549" y="592739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803CE947-CF31-22BE-BE3F-C40366E37546}"/>
              </a:ext>
            </a:extLst>
          </p:cNvPr>
          <p:cNvCxnSpPr>
            <a:cxnSpLocks/>
          </p:cNvCxnSpPr>
          <p:nvPr/>
        </p:nvCxnSpPr>
        <p:spPr>
          <a:xfrm>
            <a:off x="6648592" y="5810619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A4ADC65-C3E1-6C7F-A649-A154311D11DB}"/>
              </a:ext>
            </a:extLst>
          </p:cNvPr>
          <p:cNvCxnSpPr>
            <a:cxnSpLocks/>
          </p:cNvCxnSpPr>
          <p:nvPr/>
        </p:nvCxnSpPr>
        <p:spPr>
          <a:xfrm>
            <a:off x="7058074" y="5810618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2C57C070-35D0-AC10-2D60-FF7399C8D8D6}"/>
              </a:ext>
            </a:extLst>
          </p:cNvPr>
          <p:cNvCxnSpPr>
            <a:cxnSpLocks/>
          </p:cNvCxnSpPr>
          <p:nvPr/>
        </p:nvCxnSpPr>
        <p:spPr>
          <a:xfrm>
            <a:off x="7462870" y="581436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1F72643-C1A2-2376-C558-BFB4459D3CD4}"/>
              </a:ext>
            </a:extLst>
          </p:cNvPr>
          <p:cNvCxnSpPr>
            <a:cxnSpLocks/>
          </p:cNvCxnSpPr>
          <p:nvPr/>
        </p:nvCxnSpPr>
        <p:spPr>
          <a:xfrm>
            <a:off x="7867057" y="5814361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0F20B8D-B4D0-1FAE-D149-E5C738103121}"/>
              </a:ext>
            </a:extLst>
          </p:cNvPr>
          <p:cNvCxnSpPr>
            <a:cxnSpLocks/>
          </p:cNvCxnSpPr>
          <p:nvPr/>
        </p:nvCxnSpPr>
        <p:spPr>
          <a:xfrm>
            <a:off x="7266417" y="593274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8CD5C16-1444-D710-D9AC-FD847161D480}"/>
              </a:ext>
            </a:extLst>
          </p:cNvPr>
          <p:cNvCxnSpPr>
            <a:cxnSpLocks/>
          </p:cNvCxnSpPr>
          <p:nvPr/>
        </p:nvCxnSpPr>
        <p:spPr>
          <a:xfrm>
            <a:off x="6462081" y="592639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693D8EF-78A1-96E0-B831-68D1F319ADD0}"/>
              </a:ext>
            </a:extLst>
          </p:cNvPr>
          <p:cNvCxnSpPr>
            <a:cxnSpLocks/>
          </p:cNvCxnSpPr>
          <p:nvPr/>
        </p:nvCxnSpPr>
        <p:spPr>
          <a:xfrm>
            <a:off x="6841502" y="593131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3C6E820-E225-1B6B-BC04-99A6C463F1DC}"/>
              </a:ext>
            </a:extLst>
          </p:cNvPr>
          <p:cNvCxnSpPr>
            <a:cxnSpLocks/>
          </p:cNvCxnSpPr>
          <p:nvPr/>
        </p:nvCxnSpPr>
        <p:spPr>
          <a:xfrm>
            <a:off x="7661171" y="5926010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FA15896-CC47-6B5E-3D83-48725D4C2871}"/>
              </a:ext>
            </a:extLst>
          </p:cNvPr>
          <p:cNvCxnSpPr>
            <a:cxnSpLocks/>
          </p:cNvCxnSpPr>
          <p:nvPr/>
        </p:nvCxnSpPr>
        <p:spPr>
          <a:xfrm>
            <a:off x="8049901" y="593283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5641689-01B2-9DCE-A4BE-D0ED8C70CEEE}"/>
              </a:ext>
            </a:extLst>
          </p:cNvPr>
          <p:cNvCxnSpPr>
            <a:cxnSpLocks/>
          </p:cNvCxnSpPr>
          <p:nvPr/>
        </p:nvCxnSpPr>
        <p:spPr>
          <a:xfrm>
            <a:off x="8946114" y="5805228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C3D38FA-E405-C7A1-54F9-D550C2348852}"/>
              </a:ext>
            </a:extLst>
          </p:cNvPr>
          <p:cNvCxnSpPr>
            <a:cxnSpLocks/>
          </p:cNvCxnSpPr>
          <p:nvPr/>
        </p:nvCxnSpPr>
        <p:spPr>
          <a:xfrm>
            <a:off x="9355596" y="5805227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ECF0CFF-971A-2EA7-7895-6B53D3ED9D17}"/>
              </a:ext>
            </a:extLst>
          </p:cNvPr>
          <p:cNvCxnSpPr>
            <a:cxnSpLocks/>
          </p:cNvCxnSpPr>
          <p:nvPr/>
        </p:nvCxnSpPr>
        <p:spPr>
          <a:xfrm>
            <a:off x="9760392" y="5808971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03E6DAD-3C94-A037-EF39-B5BE0A8C5B2F}"/>
              </a:ext>
            </a:extLst>
          </p:cNvPr>
          <p:cNvCxnSpPr>
            <a:cxnSpLocks/>
          </p:cNvCxnSpPr>
          <p:nvPr/>
        </p:nvCxnSpPr>
        <p:spPr>
          <a:xfrm>
            <a:off x="10164579" y="5808970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EC525A4-FF8F-E90D-3038-59AE546E5BFF}"/>
              </a:ext>
            </a:extLst>
          </p:cNvPr>
          <p:cNvCxnSpPr>
            <a:cxnSpLocks/>
          </p:cNvCxnSpPr>
          <p:nvPr/>
        </p:nvCxnSpPr>
        <p:spPr>
          <a:xfrm>
            <a:off x="9563939" y="592735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5F54324-CEC3-DB2B-9704-6C32421CE8FA}"/>
              </a:ext>
            </a:extLst>
          </p:cNvPr>
          <p:cNvCxnSpPr>
            <a:cxnSpLocks/>
          </p:cNvCxnSpPr>
          <p:nvPr/>
        </p:nvCxnSpPr>
        <p:spPr>
          <a:xfrm>
            <a:off x="8759603" y="592100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CD76A11-312D-BF06-6DCB-3F47E2E41F5F}"/>
              </a:ext>
            </a:extLst>
          </p:cNvPr>
          <p:cNvCxnSpPr>
            <a:cxnSpLocks/>
          </p:cNvCxnSpPr>
          <p:nvPr/>
        </p:nvCxnSpPr>
        <p:spPr>
          <a:xfrm>
            <a:off x="9139024" y="5925928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4A26F19-88ED-4A12-A22A-CC3F7165905B}"/>
              </a:ext>
            </a:extLst>
          </p:cNvPr>
          <p:cNvCxnSpPr>
            <a:cxnSpLocks/>
          </p:cNvCxnSpPr>
          <p:nvPr/>
        </p:nvCxnSpPr>
        <p:spPr>
          <a:xfrm>
            <a:off x="9958693" y="5920619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08352EE-4B92-2962-957A-BC4A3F0543D0}"/>
              </a:ext>
            </a:extLst>
          </p:cNvPr>
          <p:cNvCxnSpPr>
            <a:cxnSpLocks/>
          </p:cNvCxnSpPr>
          <p:nvPr/>
        </p:nvCxnSpPr>
        <p:spPr>
          <a:xfrm>
            <a:off x="10347423" y="5927444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2239930-3865-E838-EAAA-C77B7048FE34}"/>
              </a:ext>
            </a:extLst>
          </p:cNvPr>
          <p:cNvSpPr txBox="1"/>
          <p:nvPr/>
        </p:nvSpPr>
        <p:spPr>
          <a:xfrm>
            <a:off x="672281" y="6085844"/>
            <a:ext cx="1101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1       2               3       4         5       6        7                8       9        10     11     12             13     14       15     16     17             18     19       20     21      22            23     24</a:t>
            </a:r>
            <a:endParaRPr lang="ko-KR" altLang="en-US" sz="1400" dirty="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B6AF061-707F-F3A1-8AE5-AB642B66FD07}"/>
              </a:ext>
            </a:extLst>
          </p:cNvPr>
          <p:cNvCxnSpPr>
            <a:cxnSpLocks/>
          </p:cNvCxnSpPr>
          <p:nvPr/>
        </p:nvCxnSpPr>
        <p:spPr>
          <a:xfrm>
            <a:off x="10817531" y="5818378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71D3AB8E-1EA6-5DF2-DE06-EEAF5C61D1D8}"/>
              </a:ext>
            </a:extLst>
          </p:cNvPr>
          <p:cNvCxnSpPr>
            <a:cxnSpLocks/>
          </p:cNvCxnSpPr>
          <p:nvPr/>
        </p:nvCxnSpPr>
        <p:spPr>
          <a:xfrm>
            <a:off x="11222327" y="5822122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24B4578-95F0-3115-1860-FFD670837B41}"/>
              </a:ext>
            </a:extLst>
          </p:cNvPr>
          <p:cNvCxnSpPr>
            <a:cxnSpLocks/>
          </p:cNvCxnSpPr>
          <p:nvPr/>
        </p:nvCxnSpPr>
        <p:spPr>
          <a:xfrm>
            <a:off x="11626514" y="5822121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255C6EC-7812-A6EF-745E-537DFBFB4612}"/>
              </a:ext>
            </a:extLst>
          </p:cNvPr>
          <p:cNvCxnSpPr>
            <a:cxnSpLocks/>
          </p:cNvCxnSpPr>
          <p:nvPr/>
        </p:nvCxnSpPr>
        <p:spPr>
          <a:xfrm>
            <a:off x="11025874" y="5940505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DB02216-F59F-12B3-E718-8978C37E15FC}"/>
              </a:ext>
            </a:extLst>
          </p:cNvPr>
          <p:cNvCxnSpPr>
            <a:cxnSpLocks/>
          </p:cNvCxnSpPr>
          <p:nvPr/>
        </p:nvCxnSpPr>
        <p:spPr>
          <a:xfrm>
            <a:off x="11420628" y="5933770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69FD6B1-312F-D824-5F29-DFD036EBF7F3}"/>
              </a:ext>
            </a:extLst>
          </p:cNvPr>
          <p:cNvCxnSpPr>
            <a:cxnSpLocks/>
          </p:cNvCxnSpPr>
          <p:nvPr/>
        </p:nvCxnSpPr>
        <p:spPr>
          <a:xfrm>
            <a:off x="593960" y="5815096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A91CDCD-3F9B-7967-B682-1B53B40FE623}"/>
              </a:ext>
            </a:extLst>
          </p:cNvPr>
          <p:cNvCxnSpPr>
            <a:cxnSpLocks/>
          </p:cNvCxnSpPr>
          <p:nvPr/>
        </p:nvCxnSpPr>
        <p:spPr>
          <a:xfrm>
            <a:off x="998756" y="5818840"/>
            <a:ext cx="0" cy="208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221D54C-3C40-A482-8306-6C27C47905CE}"/>
              </a:ext>
            </a:extLst>
          </p:cNvPr>
          <p:cNvCxnSpPr>
            <a:cxnSpLocks/>
          </p:cNvCxnSpPr>
          <p:nvPr/>
        </p:nvCxnSpPr>
        <p:spPr>
          <a:xfrm>
            <a:off x="802303" y="5937223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8B02965-61ED-E9BB-E90D-790446FE4516}"/>
              </a:ext>
            </a:extLst>
          </p:cNvPr>
          <p:cNvCxnSpPr>
            <a:cxnSpLocks/>
          </p:cNvCxnSpPr>
          <p:nvPr/>
        </p:nvCxnSpPr>
        <p:spPr>
          <a:xfrm>
            <a:off x="1197057" y="5930488"/>
            <a:ext cx="0" cy="1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0628A15D-5192-D7F4-FE15-5AAE68747237}"/>
              </a:ext>
            </a:extLst>
          </p:cNvPr>
          <p:cNvSpPr/>
          <p:nvPr/>
        </p:nvSpPr>
        <p:spPr>
          <a:xfrm>
            <a:off x="1343091" y="5732803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47B33A4-37E5-C5DB-B96A-708271378C37}"/>
              </a:ext>
            </a:extLst>
          </p:cNvPr>
          <p:cNvSpPr/>
          <p:nvPr/>
        </p:nvSpPr>
        <p:spPr>
          <a:xfrm>
            <a:off x="3625453" y="5735080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54ACBC1-B53C-8710-3615-72A56DF60637}"/>
              </a:ext>
            </a:extLst>
          </p:cNvPr>
          <p:cNvSpPr/>
          <p:nvPr/>
        </p:nvSpPr>
        <p:spPr>
          <a:xfrm>
            <a:off x="5926886" y="5735080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9AB458E-7287-4EC1-FE00-C9559BDE7A01}"/>
              </a:ext>
            </a:extLst>
          </p:cNvPr>
          <p:cNvSpPr/>
          <p:nvPr/>
        </p:nvSpPr>
        <p:spPr>
          <a:xfrm>
            <a:off x="8218006" y="5735727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2F8EC9CE-07AD-F207-E753-66DE3F24A89D}"/>
              </a:ext>
            </a:extLst>
          </p:cNvPr>
          <p:cNvSpPr/>
          <p:nvPr/>
        </p:nvSpPr>
        <p:spPr>
          <a:xfrm>
            <a:off x="10538468" y="5735079"/>
            <a:ext cx="367200" cy="36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610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1D288-38F5-2A93-B9F5-2980BF537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B136D6A-5920-9289-CAD6-B028A7353F5A}"/>
              </a:ext>
            </a:extLst>
          </p:cNvPr>
          <p:cNvSpPr txBox="1"/>
          <p:nvPr/>
        </p:nvSpPr>
        <p:spPr>
          <a:xfrm>
            <a:off x="295245" y="1073906"/>
            <a:ext cx="5763246" cy="532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특정 값의 데이터는 </a:t>
            </a:r>
            <a:r>
              <a:rPr lang="en-US" altLang="ko-KR" sz="1600" b="1" dirty="0"/>
              <a:t>-100dBm</a:t>
            </a:r>
            <a:r>
              <a:rPr lang="ko-KR" altLang="en-US" sz="1600" b="1" dirty="0"/>
              <a:t>으로 설정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-80dBm </a:t>
            </a:r>
            <a:r>
              <a:rPr lang="ko-KR" altLang="en-US" sz="1400" dirty="0"/>
              <a:t>이하의 데이터는 </a:t>
            </a:r>
            <a:r>
              <a:rPr lang="en-US" altLang="ko-KR" sz="1400" dirty="0"/>
              <a:t>-100dBm</a:t>
            </a:r>
            <a:r>
              <a:rPr lang="ko-KR" altLang="en-US" sz="1400" dirty="0"/>
              <a:t>으로 설정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칼만필터</a:t>
            </a:r>
            <a:r>
              <a:rPr lang="en-US" altLang="ko-KR" sz="1600" b="1" dirty="0"/>
              <a:t>(Kalman Filter)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0 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으로 변환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0</a:t>
            </a:r>
            <a:r>
              <a:rPr lang="ko-KR" altLang="en-US" sz="1400" dirty="0"/>
              <a:t>은 신호가 들어오지 않은 신호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/>
              <a:t>NaN</a:t>
            </a:r>
            <a:r>
              <a:rPr lang="en-US" altLang="ko-KR" sz="1400" dirty="0"/>
              <a:t> </a:t>
            </a:r>
            <a:r>
              <a:rPr lang="ko-KR" altLang="en-US" sz="1400" dirty="0"/>
              <a:t>값을 앞뒤 값으로 채우기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NaN</a:t>
            </a:r>
            <a:r>
              <a:rPr lang="ko-KR" altLang="en-US" sz="1400" dirty="0"/>
              <a:t> 값을 인접한 값으로 채움으로써 데이터 연속성 유지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칼만 필터 적용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각 </a:t>
            </a:r>
            <a:r>
              <a:rPr lang="ko-KR" altLang="en-US" sz="1400" dirty="0" err="1"/>
              <a:t>비콘</a:t>
            </a:r>
            <a:r>
              <a:rPr lang="ko-KR" altLang="en-US" sz="1400" dirty="0"/>
              <a:t> 컬럼에 칼만 필터 적용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원래 데이터의 잡음을 줄이고 부드러운 데이터 생성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/>
              <a:t>NaN</a:t>
            </a:r>
            <a:r>
              <a:rPr lang="en-US" altLang="ko-KR" sz="1400" dirty="0"/>
              <a:t> </a:t>
            </a:r>
            <a:r>
              <a:rPr lang="ko-KR" altLang="en-US" sz="1400" dirty="0"/>
              <a:t>값을 </a:t>
            </a:r>
            <a:r>
              <a:rPr lang="en-US" altLang="ko-KR" sz="1400" dirty="0"/>
              <a:t>-100</a:t>
            </a:r>
            <a:r>
              <a:rPr lang="ko-KR" altLang="en-US" sz="1400" dirty="0"/>
              <a:t>으로 변경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칼만 필터 적용 후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으로 남아 있는 값은 </a:t>
            </a:r>
            <a:r>
              <a:rPr lang="en-US" altLang="ko-KR" sz="1400" dirty="0"/>
              <a:t>-100</a:t>
            </a:r>
            <a:r>
              <a:rPr lang="ko-KR" altLang="en-US" sz="1400" dirty="0"/>
              <a:t>으로 변경하여 원래 </a:t>
            </a:r>
            <a:r>
              <a:rPr lang="en-US" altLang="ko-KR" sz="1400" dirty="0"/>
              <a:t>0</a:t>
            </a:r>
            <a:r>
              <a:rPr lang="ko-KR" altLang="en-US" sz="1400" dirty="0"/>
              <a:t>의 값을 최소 값으로 대체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정규화</a:t>
            </a:r>
            <a:r>
              <a:rPr lang="en-US" altLang="ko-KR" sz="1600" b="1" dirty="0"/>
              <a:t>(Normalization)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데이터의 값을 </a:t>
            </a:r>
            <a:r>
              <a:rPr lang="en-US" altLang="ko-KR" sz="1400" dirty="0"/>
              <a:t>0 ~ 1</a:t>
            </a:r>
            <a:r>
              <a:rPr lang="ko-KR" altLang="en-US" sz="1400" dirty="0"/>
              <a:t>사이로 설정</a:t>
            </a:r>
            <a:endParaRPr lang="en-US" altLang="ko-KR" sz="1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113891-2D28-7DDD-9631-B291E78335E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E8F012-7C9A-6863-0EDA-601FCD6C498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F0416-A02E-C021-723F-318ABE89AEDA}"/>
              </a:ext>
            </a:extLst>
          </p:cNvPr>
          <p:cNvSpPr txBox="1"/>
          <p:nvPr/>
        </p:nvSpPr>
        <p:spPr>
          <a:xfrm>
            <a:off x="1163052" y="272716"/>
            <a:ext cx="222528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D04FB1-1321-1B2F-9B2F-2FE0C6C9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2" r="31529" b="30233"/>
          <a:stretch/>
        </p:blipFill>
        <p:spPr>
          <a:xfrm>
            <a:off x="6950066" y="1232190"/>
            <a:ext cx="1314464" cy="25652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E5584E-AE31-B84B-C89A-FAFD8446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82" r="6930"/>
          <a:stretch/>
        </p:blipFill>
        <p:spPr>
          <a:xfrm>
            <a:off x="9393635" y="1232190"/>
            <a:ext cx="2465610" cy="2569264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341A2E1-048D-2B7F-885B-87717028778A}"/>
              </a:ext>
            </a:extLst>
          </p:cNvPr>
          <p:cNvSpPr/>
          <p:nvPr/>
        </p:nvSpPr>
        <p:spPr>
          <a:xfrm>
            <a:off x="8581164" y="2343543"/>
            <a:ext cx="495837" cy="3425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ED6F4DA-CA28-D238-CE94-5FBF2888F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25" y="4029723"/>
            <a:ext cx="2554106" cy="25652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61B970-6045-AC35-F519-1FD3051CD1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38" t="839" r="5916" b="1468"/>
          <a:stretch/>
        </p:blipFill>
        <p:spPr>
          <a:xfrm>
            <a:off x="9913386" y="4029723"/>
            <a:ext cx="1945860" cy="257079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58ADAB7-0028-8C8D-0758-D2DF73123DDF}"/>
              </a:ext>
            </a:extLst>
          </p:cNvPr>
          <p:cNvSpPr/>
          <p:nvPr/>
        </p:nvSpPr>
        <p:spPr>
          <a:xfrm>
            <a:off x="9173390" y="5141076"/>
            <a:ext cx="495837" cy="3425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6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BCCC-A091-C9D1-5E23-74BDDDA64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1FD68A-202D-BE69-49C2-F577E26D81B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22C585-2A42-8EDE-A5F8-1F3956D5B428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FBA6C-BF05-4289-A5E7-96141C0592B6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테스트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262BD-7973-B7F6-1992-752C4BF4AC17}"/>
              </a:ext>
            </a:extLst>
          </p:cNvPr>
          <p:cNvSpPr txBox="1"/>
          <p:nvPr/>
        </p:nvSpPr>
        <p:spPr>
          <a:xfrm>
            <a:off x="350373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12A80-7845-AA93-B15C-B537EAE49856}"/>
              </a:ext>
            </a:extLst>
          </p:cNvPr>
          <p:cNvSpPr txBox="1"/>
          <p:nvPr/>
        </p:nvSpPr>
        <p:spPr>
          <a:xfrm>
            <a:off x="4367407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61B8-CB86-27AD-6CF7-8663DCE92D7D}"/>
              </a:ext>
            </a:extLst>
          </p:cNvPr>
          <p:cNvSpPr txBox="1"/>
          <p:nvPr/>
        </p:nvSpPr>
        <p:spPr>
          <a:xfrm>
            <a:off x="8419668" y="940959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415FF-D6E3-6852-D454-11056EE22048}"/>
              </a:ext>
            </a:extLst>
          </p:cNvPr>
          <p:cNvSpPr txBox="1"/>
          <p:nvPr/>
        </p:nvSpPr>
        <p:spPr>
          <a:xfrm>
            <a:off x="350373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53C43E-9A2F-ACE8-63C0-12922F02EB2E}"/>
              </a:ext>
            </a:extLst>
          </p:cNvPr>
          <p:cNvSpPr txBox="1"/>
          <p:nvPr/>
        </p:nvSpPr>
        <p:spPr>
          <a:xfrm>
            <a:off x="4367407" y="3812480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5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54756-5402-425B-B729-E7D23B0B7E01}"/>
              </a:ext>
            </a:extLst>
          </p:cNvPr>
          <p:cNvSpPr txBox="1"/>
          <p:nvPr/>
        </p:nvSpPr>
        <p:spPr>
          <a:xfrm>
            <a:off x="8428077" y="3815596"/>
            <a:ext cx="23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6</a:t>
            </a:r>
            <a:endParaRPr lang="ko-KR" altLang="en-US" dirty="0"/>
          </a:p>
        </p:txBody>
      </p:sp>
      <p:pic>
        <p:nvPicPr>
          <p:cNvPr id="7" name="그림 6" descr="텍스트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8EAA8989-85D8-B4FB-744A-9E5503CB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7980" r="8581" b="2925"/>
          <a:stretch/>
        </p:blipFill>
        <p:spPr>
          <a:xfrm>
            <a:off x="4288859" y="1345220"/>
            <a:ext cx="3395850" cy="2160000"/>
          </a:xfrm>
          <a:prstGeom prst="rect">
            <a:avLst/>
          </a:prstGeom>
        </p:spPr>
      </p:pic>
      <p:pic>
        <p:nvPicPr>
          <p:cNvPr id="11" name="그림 10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44DCE834-7B64-A02C-D981-E0334CE2F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8017" r="8652" b="2925"/>
          <a:stretch/>
        </p:blipFill>
        <p:spPr>
          <a:xfrm>
            <a:off x="8292554" y="1345220"/>
            <a:ext cx="3394399" cy="2160000"/>
          </a:xfrm>
          <a:prstGeom prst="rect">
            <a:avLst/>
          </a:prstGeom>
        </p:spPr>
      </p:pic>
      <p:pic>
        <p:nvPicPr>
          <p:cNvPr id="15" name="그림 14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DB397D7F-2FE0-61DA-5175-94FC08BC6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8017" r="8511" b="2925"/>
          <a:stretch/>
        </p:blipFill>
        <p:spPr>
          <a:xfrm>
            <a:off x="244108" y="4233693"/>
            <a:ext cx="3400133" cy="2160000"/>
          </a:xfrm>
          <a:prstGeom prst="rect">
            <a:avLst/>
          </a:prstGeom>
        </p:spPr>
      </p:pic>
      <p:pic>
        <p:nvPicPr>
          <p:cNvPr id="24" name="그림 23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3DBFE3B3-11E8-337D-A37E-FD8BD2AD2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8017" r="8936" b="2925"/>
          <a:stretch/>
        </p:blipFill>
        <p:spPr>
          <a:xfrm>
            <a:off x="4288859" y="4233693"/>
            <a:ext cx="3382933" cy="2160000"/>
          </a:xfrm>
          <a:prstGeom prst="rect">
            <a:avLst/>
          </a:prstGeom>
        </p:spPr>
      </p:pic>
      <p:pic>
        <p:nvPicPr>
          <p:cNvPr id="26" name="그림 25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E962F60E-3F9A-00C6-289F-2EB5C7BF7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8017" r="8227" b="2925"/>
          <a:stretch/>
        </p:blipFill>
        <p:spPr>
          <a:xfrm>
            <a:off x="8316410" y="4236084"/>
            <a:ext cx="3411601" cy="2160000"/>
          </a:xfrm>
          <a:prstGeom prst="rect">
            <a:avLst/>
          </a:prstGeom>
        </p:spPr>
      </p:pic>
      <p:pic>
        <p:nvPicPr>
          <p:cNvPr id="28" name="그림 27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672B1552-438F-E7FD-848A-8779E6BF0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7884" r="8138" b="3391"/>
          <a:stretch/>
        </p:blipFill>
        <p:spPr>
          <a:xfrm>
            <a:off x="244108" y="1324866"/>
            <a:ext cx="34369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8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559</Words>
  <Application>Microsoft Office PowerPoint</Application>
  <PresentationFormat>와이드스크린</PresentationFormat>
  <Paragraphs>152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Pretendard</vt:lpstr>
      <vt:lpstr>Pretendard Black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다은 이</cp:lastModifiedBy>
  <cp:revision>332</cp:revision>
  <dcterms:created xsi:type="dcterms:W3CDTF">2022-08-03T01:14:38Z</dcterms:created>
  <dcterms:modified xsi:type="dcterms:W3CDTF">2024-10-24T07:06:39Z</dcterms:modified>
</cp:coreProperties>
</file>