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9144000"/>
  <p:notesSz cx="6858000" cy="9144000"/>
  <p:embeddedFontLst>
    <p:embeddedFont>
      <p:font typeface="Roboto Slab"/>
      <p:regular r:id="rId15"/>
      <p:bold r:id="rId16"/>
    </p:embeddedFont>
    <p:embeddedFont>
      <p:font typeface="Source Sans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SourceSansPr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Slab-regular.fntdata"/><Relationship Id="rId14" Type="http://schemas.openxmlformats.org/officeDocument/2006/relationships/slide" Target="slides/slide10.xml"/><Relationship Id="rId17" Type="http://schemas.openxmlformats.org/officeDocument/2006/relationships/font" Target="fonts/SourceSansPro-regular.fntdata"/><Relationship Id="rId16" Type="http://schemas.openxmlformats.org/officeDocument/2006/relationships/font" Target="fonts/RobotoSlab-bold.fntdata"/><Relationship Id="rId5" Type="http://schemas.openxmlformats.org/officeDocument/2006/relationships/slide" Target="slides/slide1.xml"/><Relationship Id="rId19" Type="http://schemas.openxmlformats.org/officeDocument/2006/relationships/font" Target="fonts/SourceSansPro-italic.fntdata"/><Relationship Id="rId6" Type="http://schemas.openxmlformats.org/officeDocument/2006/relationships/slide" Target="slides/slide2.xml"/><Relationship Id="rId18" Type="http://schemas.openxmlformats.org/officeDocument/2006/relationships/font" Target="fonts/SourceSans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Shape 9"/>
          <p:cNvSpPr txBox="1"/>
          <p:nvPr>
            <p:ph type="ctrTitle"/>
          </p:nvPr>
        </p:nvSpPr>
        <p:spPr>
          <a:xfrm>
            <a:off x="1700184" y="1360350"/>
            <a:ext cx="5807399" cy="1546500"/>
          </a:xfrm>
          <a:prstGeom prst="rect">
            <a:avLst/>
          </a:prstGeom>
        </p:spPr>
        <p:txBody>
          <a:bodyPr anchorCtr="0" anchor="t" bIns="91425" lIns="91425" rIns="91425" tIns="91425"/>
          <a:lstStyle>
            <a:lvl1pPr lvl="0">
              <a:spcBef>
                <a:spcPts val="0"/>
              </a:spcBef>
              <a:buClr>
                <a:srgbClr val="0091EA"/>
              </a:buClr>
              <a:buSzPct val="100000"/>
              <a:defRPr b="1" sz="6000">
                <a:solidFill>
                  <a:srgbClr val="0091EA"/>
                </a:solidFill>
              </a:defRPr>
            </a:lvl1pPr>
            <a:lvl2pPr lvl="1">
              <a:spcBef>
                <a:spcPts val="0"/>
              </a:spcBef>
              <a:buClr>
                <a:srgbClr val="0091EA"/>
              </a:buClr>
              <a:buSzPct val="100000"/>
              <a:defRPr b="1" sz="6000">
                <a:solidFill>
                  <a:srgbClr val="0091EA"/>
                </a:solidFill>
              </a:defRPr>
            </a:lvl2pPr>
            <a:lvl3pPr lvl="2">
              <a:spcBef>
                <a:spcPts val="0"/>
              </a:spcBef>
              <a:buClr>
                <a:srgbClr val="0091EA"/>
              </a:buClr>
              <a:buSzPct val="100000"/>
              <a:defRPr b="1" sz="6000">
                <a:solidFill>
                  <a:srgbClr val="0091EA"/>
                </a:solidFill>
              </a:defRPr>
            </a:lvl3pPr>
            <a:lvl4pPr lvl="3">
              <a:spcBef>
                <a:spcPts val="0"/>
              </a:spcBef>
              <a:buClr>
                <a:srgbClr val="0091EA"/>
              </a:buClr>
              <a:buSzPct val="100000"/>
              <a:defRPr b="1" sz="6000">
                <a:solidFill>
                  <a:srgbClr val="0091EA"/>
                </a:solidFill>
              </a:defRPr>
            </a:lvl4pPr>
            <a:lvl5pPr lvl="4">
              <a:spcBef>
                <a:spcPts val="0"/>
              </a:spcBef>
              <a:buClr>
                <a:srgbClr val="0091EA"/>
              </a:buClr>
              <a:buSzPct val="100000"/>
              <a:defRPr b="1" sz="6000">
                <a:solidFill>
                  <a:srgbClr val="0091EA"/>
                </a:solidFill>
              </a:defRPr>
            </a:lvl5pPr>
            <a:lvl6pPr lvl="5">
              <a:spcBef>
                <a:spcPts val="0"/>
              </a:spcBef>
              <a:buClr>
                <a:srgbClr val="0091EA"/>
              </a:buClr>
              <a:buSzPct val="100000"/>
              <a:defRPr b="1" sz="6000">
                <a:solidFill>
                  <a:srgbClr val="0091EA"/>
                </a:solidFill>
              </a:defRPr>
            </a:lvl6pPr>
            <a:lvl7pPr lvl="6">
              <a:spcBef>
                <a:spcPts val="0"/>
              </a:spcBef>
              <a:buClr>
                <a:srgbClr val="0091EA"/>
              </a:buClr>
              <a:buSzPct val="100000"/>
              <a:defRPr b="1" sz="6000">
                <a:solidFill>
                  <a:srgbClr val="0091EA"/>
                </a:solidFill>
              </a:defRPr>
            </a:lvl7pPr>
            <a:lvl8pPr lvl="7">
              <a:spcBef>
                <a:spcPts val="0"/>
              </a:spcBef>
              <a:buClr>
                <a:srgbClr val="0091EA"/>
              </a:buClr>
              <a:buSzPct val="100000"/>
              <a:defRPr b="1" sz="6000">
                <a:solidFill>
                  <a:srgbClr val="0091EA"/>
                </a:solidFill>
              </a:defRPr>
            </a:lvl8pPr>
            <a:lvl9pPr lvl="8">
              <a:spcBef>
                <a:spcPts val="0"/>
              </a:spcBef>
              <a:buClr>
                <a:srgbClr val="0091EA"/>
              </a:buClr>
              <a:buSzPct val="100000"/>
              <a:defRPr b="1" sz="6000">
                <a:solidFill>
                  <a:srgbClr val="0091EA"/>
                </a:solidFill>
              </a:defRPr>
            </a:lvl9pPr>
          </a:lstStyle>
          <a:p/>
        </p:txBody>
      </p:sp>
      <p:sp>
        <p:nvSpPr>
          <p:cNvPr id="10" name="Shape 10"/>
          <p:cNvSpPr/>
          <p:nvPr/>
        </p:nvSpPr>
        <p:spPr>
          <a:xfrm>
            <a:off x="6897625" y="6199950"/>
            <a:ext cx="126900" cy="126900"/>
          </a:xfrm>
          <a:prstGeom prst="ellipse">
            <a:avLst/>
          </a:prstGeom>
          <a:solidFill>
            <a:srgbClr val="0091EA"/>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7454375" y="5638800"/>
            <a:ext cx="126900" cy="126900"/>
          </a:xfrm>
          <a:prstGeom prst="ellipse">
            <a:avLst/>
          </a:prstGeom>
          <a:solidFill>
            <a:srgbClr val="0091EA"/>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8827727" y="4597553"/>
            <a:ext cx="75899" cy="75899"/>
          </a:xfrm>
          <a:prstGeom prst="ellipse">
            <a:avLst/>
          </a:prstGeom>
          <a:solidFill>
            <a:srgbClr val="0091EA"/>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8677050" y="6577875"/>
            <a:ext cx="126900" cy="126900"/>
          </a:xfrm>
          <a:prstGeom prst="ellipse">
            <a:avLst/>
          </a:prstGeom>
          <a:solidFill>
            <a:srgbClr val="0091EA"/>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a:off x="2972225" y="633400"/>
            <a:ext cx="126900" cy="126900"/>
          </a:xfrm>
          <a:prstGeom prst="ellipse">
            <a:avLst/>
          </a:prstGeom>
          <a:solidFill>
            <a:srgbClr val="0091EA"/>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a:off x="579634" y="3373478"/>
            <a:ext cx="126900" cy="126900"/>
          </a:xfrm>
          <a:prstGeom prst="ellipse">
            <a:avLst/>
          </a:prstGeom>
          <a:solidFill>
            <a:srgbClr val="0091EA"/>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311843" y="791518"/>
            <a:ext cx="126900" cy="126900"/>
          </a:xfrm>
          <a:prstGeom prst="ellipse">
            <a:avLst/>
          </a:prstGeom>
          <a:solidFill>
            <a:srgbClr val="0091EA"/>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626321" y="1339871"/>
            <a:ext cx="253800" cy="2538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 name="Shape 18"/>
          <p:cNvSpPr/>
          <p:nvPr/>
        </p:nvSpPr>
        <p:spPr>
          <a:xfrm>
            <a:off x="8104500" y="4963100"/>
            <a:ext cx="190200" cy="1905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 name="Shape 19"/>
          <p:cNvSpPr/>
          <p:nvPr/>
        </p:nvSpPr>
        <p:spPr>
          <a:xfrm>
            <a:off x="8803950" y="5654656"/>
            <a:ext cx="190200" cy="1905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196310" y="1990890"/>
            <a:ext cx="75899" cy="75899"/>
          </a:xfrm>
          <a:prstGeom prst="ellipse">
            <a:avLst/>
          </a:prstGeom>
          <a:solidFill>
            <a:srgbClr val="0091EA"/>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1738050" y="271321"/>
            <a:ext cx="253800" cy="2538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a:off x="771658" y="2504485"/>
            <a:ext cx="75899" cy="75899"/>
          </a:xfrm>
          <a:prstGeom prst="ellipse">
            <a:avLst/>
          </a:prstGeom>
          <a:solidFill>
            <a:srgbClr val="0091EA"/>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a:off x="4271583" y="474825"/>
            <a:ext cx="75899" cy="75899"/>
          </a:xfrm>
          <a:prstGeom prst="ellipse">
            <a:avLst/>
          </a:prstGeom>
          <a:solidFill>
            <a:srgbClr val="0091EA"/>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a:off x="7729213" y="6127437"/>
            <a:ext cx="253800" cy="2541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complete pattern">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Shape 56"/>
          <p:cNvSpPr/>
          <p:nvPr/>
        </p:nvSpPr>
        <p:spPr>
          <a:xfrm>
            <a:off x="-26550" y="-19800"/>
            <a:ext cx="9197100" cy="6897600"/>
          </a:xfrm>
          <a:prstGeom prst="rect">
            <a:avLst/>
          </a:prstGeom>
          <a:solidFill>
            <a:srgbClr val="CFD8DC">
              <a:alpha val="49230"/>
            </a:srgbClr>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Shape 26"/>
          <p:cNvSpPr txBox="1"/>
          <p:nvPr>
            <p:ph type="ctrTitle"/>
          </p:nvPr>
        </p:nvSpPr>
        <p:spPr>
          <a:xfrm>
            <a:off x="1546025" y="2034925"/>
            <a:ext cx="5832600" cy="1546500"/>
          </a:xfrm>
          <a:prstGeom prst="rect">
            <a:avLst/>
          </a:prstGeom>
        </p:spPr>
        <p:txBody>
          <a:bodyPr anchorCtr="0" anchor="b" bIns="91425" lIns="91425" rIns="91425" tIns="91425"/>
          <a:lstStyle>
            <a:lvl1pPr lvl="0" rtl="0">
              <a:spcBef>
                <a:spcPts val="0"/>
              </a:spcBef>
              <a:buSzPct val="100000"/>
              <a:defRPr b="1" sz="4800"/>
            </a:lvl1pPr>
            <a:lvl2pPr lvl="1" rtl="0">
              <a:spcBef>
                <a:spcPts val="0"/>
              </a:spcBef>
              <a:buSzPct val="100000"/>
              <a:defRPr b="1" sz="4800"/>
            </a:lvl2pPr>
            <a:lvl3pPr lvl="2" rtl="0">
              <a:spcBef>
                <a:spcPts val="0"/>
              </a:spcBef>
              <a:buSzPct val="100000"/>
              <a:defRPr b="1" sz="4800"/>
            </a:lvl3pPr>
            <a:lvl4pPr lvl="3" rtl="0">
              <a:spcBef>
                <a:spcPts val="0"/>
              </a:spcBef>
              <a:buSzPct val="100000"/>
              <a:defRPr b="1" sz="4800"/>
            </a:lvl4pPr>
            <a:lvl5pPr lvl="4" rtl="0">
              <a:spcBef>
                <a:spcPts val="0"/>
              </a:spcBef>
              <a:buSzPct val="100000"/>
              <a:defRPr b="1" sz="4800"/>
            </a:lvl5pPr>
            <a:lvl6pPr lvl="5" rtl="0">
              <a:spcBef>
                <a:spcPts val="0"/>
              </a:spcBef>
              <a:buSzPct val="100000"/>
              <a:defRPr b="1" sz="4800"/>
            </a:lvl6pPr>
            <a:lvl7pPr lvl="6" rtl="0">
              <a:spcBef>
                <a:spcPts val="0"/>
              </a:spcBef>
              <a:buSzPct val="100000"/>
              <a:defRPr b="1" sz="4800"/>
            </a:lvl7pPr>
            <a:lvl8pPr lvl="7" rtl="0">
              <a:spcBef>
                <a:spcPts val="0"/>
              </a:spcBef>
              <a:buSzPct val="100000"/>
              <a:defRPr b="1" sz="4800"/>
            </a:lvl8pPr>
            <a:lvl9pPr lvl="8" rtl="0">
              <a:spcBef>
                <a:spcPts val="0"/>
              </a:spcBef>
              <a:buSzPct val="100000"/>
              <a:defRPr b="1" sz="4800"/>
            </a:lvl9pPr>
          </a:lstStyle>
          <a:p/>
        </p:txBody>
      </p:sp>
      <p:sp>
        <p:nvSpPr>
          <p:cNvPr id="27" name="Shape 27"/>
          <p:cNvSpPr txBox="1"/>
          <p:nvPr>
            <p:ph idx="1" type="subTitle"/>
          </p:nvPr>
        </p:nvSpPr>
        <p:spPr>
          <a:xfrm>
            <a:off x="1546025" y="3710548"/>
            <a:ext cx="5832600" cy="1046400"/>
          </a:xfrm>
          <a:prstGeom prst="rect">
            <a:avLst/>
          </a:prstGeom>
        </p:spPr>
        <p:txBody>
          <a:bodyPr anchorCtr="0" anchor="t" bIns="91425" lIns="91425" rIns="91425" tIns="91425"/>
          <a:lstStyle>
            <a:lvl1pPr lvl="0" rtl="0">
              <a:spcBef>
                <a:spcPts val="0"/>
              </a:spcBef>
              <a:buClr>
                <a:srgbClr val="607D8B"/>
              </a:buClr>
              <a:buNone/>
              <a:defRPr>
                <a:solidFill>
                  <a:srgbClr val="607D8B"/>
                </a:solidFill>
              </a:defRPr>
            </a:lvl1pPr>
            <a:lvl2pPr lvl="1" rtl="0">
              <a:spcBef>
                <a:spcPts val="0"/>
              </a:spcBef>
              <a:buClr>
                <a:srgbClr val="607D8B"/>
              </a:buClr>
              <a:buSzPct val="100000"/>
              <a:buNone/>
              <a:defRPr sz="3000">
                <a:solidFill>
                  <a:srgbClr val="607D8B"/>
                </a:solidFill>
              </a:defRPr>
            </a:lvl2pPr>
            <a:lvl3pPr lvl="2" rtl="0">
              <a:spcBef>
                <a:spcPts val="0"/>
              </a:spcBef>
              <a:buClr>
                <a:srgbClr val="607D8B"/>
              </a:buClr>
              <a:buSzPct val="100000"/>
              <a:buNone/>
              <a:defRPr sz="3000">
                <a:solidFill>
                  <a:srgbClr val="607D8B"/>
                </a:solidFill>
              </a:defRPr>
            </a:lvl3pPr>
            <a:lvl4pPr lvl="3" rtl="0">
              <a:spcBef>
                <a:spcPts val="0"/>
              </a:spcBef>
              <a:buClr>
                <a:srgbClr val="607D8B"/>
              </a:buClr>
              <a:buSzPct val="100000"/>
              <a:buNone/>
              <a:defRPr sz="3000">
                <a:solidFill>
                  <a:srgbClr val="607D8B"/>
                </a:solidFill>
              </a:defRPr>
            </a:lvl4pPr>
            <a:lvl5pPr lvl="4" rtl="0">
              <a:spcBef>
                <a:spcPts val="0"/>
              </a:spcBef>
              <a:buClr>
                <a:srgbClr val="607D8B"/>
              </a:buClr>
              <a:buSzPct val="100000"/>
              <a:buNone/>
              <a:defRPr sz="3000">
                <a:solidFill>
                  <a:srgbClr val="607D8B"/>
                </a:solidFill>
              </a:defRPr>
            </a:lvl5pPr>
            <a:lvl6pPr lvl="5" rtl="0">
              <a:spcBef>
                <a:spcPts val="0"/>
              </a:spcBef>
              <a:buClr>
                <a:srgbClr val="607D8B"/>
              </a:buClr>
              <a:buSzPct val="100000"/>
              <a:buNone/>
              <a:defRPr sz="3000">
                <a:solidFill>
                  <a:srgbClr val="607D8B"/>
                </a:solidFill>
              </a:defRPr>
            </a:lvl6pPr>
            <a:lvl7pPr lvl="6" rtl="0">
              <a:spcBef>
                <a:spcPts val="0"/>
              </a:spcBef>
              <a:buClr>
                <a:srgbClr val="607D8B"/>
              </a:buClr>
              <a:buSzPct val="100000"/>
              <a:buNone/>
              <a:defRPr sz="3000">
                <a:solidFill>
                  <a:srgbClr val="607D8B"/>
                </a:solidFill>
              </a:defRPr>
            </a:lvl7pPr>
            <a:lvl8pPr lvl="7" rtl="0">
              <a:spcBef>
                <a:spcPts val="0"/>
              </a:spcBef>
              <a:buClr>
                <a:srgbClr val="607D8B"/>
              </a:buClr>
              <a:buSzPct val="100000"/>
              <a:buNone/>
              <a:defRPr sz="3000">
                <a:solidFill>
                  <a:srgbClr val="607D8B"/>
                </a:solidFill>
              </a:defRPr>
            </a:lvl8pPr>
            <a:lvl9pPr lvl="8" rtl="0">
              <a:spcBef>
                <a:spcPts val="0"/>
              </a:spcBef>
              <a:buClr>
                <a:srgbClr val="607D8B"/>
              </a:buClr>
              <a:buSzPct val="100000"/>
              <a:buNone/>
              <a:defRPr sz="3000">
                <a:solidFill>
                  <a:srgbClr val="607D8B"/>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28" name="Shape 28"/>
        <p:cNvGrpSpPr/>
        <p:nvPr/>
      </p:nvGrpSpPr>
      <p:grpSpPr>
        <a:xfrm>
          <a:off x="0" y="0"/>
          <a:ext cx="0" cy="0"/>
          <a:chOff x="0" y="0"/>
          <a:chExt cx="0" cy="0"/>
        </a:xfrm>
      </p:grpSpPr>
      <p:pic>
        <p:nvPicPr>
          <p:cNvPr descr="connections-05.png" id="29" name="Shape 29"/>
          <p:cNvPicPr preferRelativeResize="0"/>
          <p:nvPr/>
        </p:nvPicPr>
        <p:blipFill>
          <a:blip r:embed="rId2">
            <a:alphaModFix/>
          </a:blip>
          <a:stretch>
            <a:fillRect/>
          </a:stretch>
        </p:blipFill>
        <p:spPr>
          <a:xfrm flipH="1" rot="10800000">
            <a:off x="5945" y="0"/>
            <a:ext cx="9132108" cy="6857999"/>
          </a:xfrm>
          <a:prstGeom prst="rect">
            <a:avLst/>
          </a:prstGeom>
          <a:noFill/>
          <a:ln>
            <a:noFill/>
          </a:ln>
        </p:spPr>
      </p:pic>
      <p:sp>
        <p:nvSpPr>
          <p:cNvPr id="30" name="Shape 30"/>
          <p:cNvSpPr txBox="1"/>
          <p:nvPr>
            <p:ph idx="1" type="body"/>
          </p:nvPr>
        </p:nvSpPr>
        <p:spPr>
          <a:xfrm>
            <a:off x="1215300" y="2501400"/>
            <a:ext cx="6713399" cy="1093199"/>
          </a:xfrm>
          <a:prstGeom prst="rect">
            <a:avLst/>
          </a:prstGeom>
        </p:spPr>
        <p:txBody>
          <a:bodyPr anchorCtr="0" anchor="t" bIns="91425" lIns="91425" rIns="91425" tIns="91425"/>
          <a:lstStyle>
            <a:lvl1pPr lvl="0" rtl="0" algn="ctr">
              <a:spcBef>
                <a:spcPts val="0"/>
              </a:spcBef>
              <a:buClr>
                <a:srgbClr val="263238"/>
              </a:buClr>
              <a:buSzPct val="100000"/>
              <a:defRPr i="1" sz="3600"/>
            </a:lvl1pPr>
            <a:lvl2pPr lvl="1" rtl="0" algn="ctr">
              <a:spcBef>
                <a:spcPts val="0"/>
              </a:spcBef>
              <a:buClr>
                <a:srgbClr val="263238"/>
              </a:buClr>
              <a:buSzPct val="100000"/>
              <a:defRPr i="1" sz="3600"/>
            </a:lvl2pPr>
            <a:lvl3pPr lvl="2" rtl="0" algn="ctr">
              <a:spcBef>
                <a:spcPts val="0"/>
              </a:spcBef>
              <a:buClr>
                <a:srgbClr val="263238"/>
              </a:buClr>
              <a:buSzPct val="100000"/>
              <a:defRPr i="1" sz="3600"/>
            </a:lvl3pPr>
            <a:lvl4pPr lvl="3" rtl="0" algn="ctr">
              <a:spcBef>
                <a:spcPts val="0"/>
              </a:spcBef>
              <a:buClr>
                <a:srgbClr val="263238"/>
              </a:buClr>
              <a:buSzPct val="100000"/>
              <a:defRPr i="1" sz="3600"/>
            </a:lvl4pPr>
            <a:lvl5pPr lvl="4" rtl="0" algn="ctr">
              <a:spcBef>
                <a:spcPts val="0"/>
              </a:spcBef>
              <a:buClr>
                <a:srgbClr val="263238"/>
              </a:buClr>
              <a:buSzPct val="100000"/>
              <a:defRPr i="1" sz="3600"/>
            </a:lvl5pPr>
            <a:lvl6pPr lvl="5" rtl="0" algn="ctr">
              <a:spcBef>
                <a:spcPts val="0"/>
              </a:spcBef>
              <a:buClr>
                <a:srgbClr val="263238"/>
              </a:buClr>
              <a:buSzPct val="100000"/>
              <a:defRPr i="1" sz="3600"/>
            </a:lvl6pPr>
            <a:lvl7pPr lvl="6" rtl="0" algn="ctr">
              <a:spcBef>
                <a:spcPts val="0"/>
              </a:spcBef>
              <a:buClr>
                <a:srgbClr val="263238"/>
              </a:buClr>
              <a:buSzPct val="100000"/>
              <a:defRPr i="1" sz="3600"/>
            </a:lvl7pPr>
            <a:lvl8pPr lvl="7" rtl="0" algn="ctr">
              <a:spcBef>
                <a:spcPts val="0"/>
              </a:spcBef>
              <a:buClr>
                <a:srgbClr val="263238"/>
              </a:buClr>
              <a:buSzPct val="100000"/>
              <a:defRPr i="1" sz="3600"/>
            </a:lvl8pPr>
            <a:lvl9pPr lvl="8" algn="ctr">
              <a:spcBef>
                <a:spcPts val="0"/>
              </a:spcBef>
              <a:buClr>
                <a:srgbClr val="263238"/>
              </a:buClr>
              <a:buSzPct val="100000"/>
              <a:defRPr i="1" sz="3600"/>
            </a:lvl9pPr>
          </a:lstStyle>
          <a:p/>
        </p:txBody>
      </p:sp>
      <p:grpSp>
        <p:nvGrpSpPr>
          <p:cNvPr id="31" name="Shape 31"/>
          <p:cNvGrpSpPr/>
          <p:nvPr/>
        </p:nvGrpSpPr>
        <p:grpSpPr>
          <a:xfrm>
            <a:off x="3593400" y="1074284"/>
            <a:ext cx="1957200" cy="1093199"/>
            <a:chOff x="3593400" y="1760084"/>
            <a:chExt cx="1957200" cy="1093199"/>
          </a:xfrm>
        </p:grpSpPr>
        <p:sp>
          <p:nvSpPr>
            <p:cNvPr id="32" name="Shape 32"/>
            <p:cNvSpPr txBox="1"/>
            <p:nvPr/>
          </p:nvSpPr>
          <p:spPr>
            <a:xfrm>
              <a:off x="3593400" y="1872096"/>
              <a:ext cx="1957200" cy="871499"/>
            </a:xfrm>
            <a:prstGeom prst="rect">
              <a:avLst/>
            </a:prstGeom>
            <a:noFill/>
            <a:ln>
              <a:noFill/>
            </a:ln>
          </p:spPr>
          <p:txBody>
            <a:bodyPr anchorCtr="0" anchor="t" bIns="91425" lIns="91425" rIns="91425" tIns="91425">
              <a:noAutofit/>
            </a:bodyPr>
            <a:lstStyle/>
            <a:p>
              <a:pPr lvl="0" algn="ctr">
                <a:spcBef>
                  <a:spcPts val="0"/>
                </a:spcBef>
                <a:buNone/>
              </a:pPr>
              <a:r>
                <a:rPr b="1" lang="en" sz="6000">
                  <a:solidFill>
                    <a:srgbClr val="0091EA"/>
                  </a:solidFill>
                  <a:latin typeface="Source Sans Pro"/>
                  <a:ea typeface="Source Sans Pro"/>
                  <a:cs typeface="Source Sans Pro"/>
                  <a:sym typeface="Source Sans Pro"/>
                </a:rPr>
                <a:t>“</a:t>
              </a:r>
            </a:p>
          </p:txBody>
        </p:sp>
        <p:sp>
          <p:nvSpPr>
            <p:cNvPr id="33" name="Shape 33"/>
            <p:cNvSpPr/>
            <p:nvPr/>
          </p:nvSpPr>
          <p:spPr>
            <a:xfrm>
              <a:off x="4025400" y="1760084"/>
              <a:ext cx="1093199" cy="1093199"/>
            </a:xfrm>
            <a:prstGeom prst="ellipse">
              <a:avLst/>
            </a:prstGeom>
            <a:noFill/>
            <a:ln cap="flat" cmpd="sng" w="9525">
              <a:solidFill>
                <a:srgbClr val="CFD8DC"/>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4190700" y="1925384"/>
              <a:ext cx="762600" cy="762600"/>
            </a:xfrm>
            <a:prstGeom prst="ellipse">
              <a:avLst/>
            </a:prstGeom>
            <a:noFill/>
            <a:ln cap="flat" cmpd="sng" w="19050">
              <a:solidFill>
                <a:srgbClr val="CFD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cxnSp>
        <p:nvCxnSpPr>
          <p:cNvPr id="35" name="Shape 35"/>
          <p:cNvCxnSpPr>
            <a:endCxn id="33" idx="1"/>
          </p:cNvCxnSpPr>
          <p:nvPr/>
        </p:nvCxnSpPr>
        <p:spPr>
          <a:xfrm>
            <a:off x="3742095" y="871980"/>
            <a:ext cx="443400" cy="362400"/>
          </a:xfrm>
          <a:prstGeom prst="straightConnector1">
            <a:avLst/>
          </a:prstGeom>
          <a:noFill/>
          <a:ln cap="flat" cmpd="sng" w="9525">
            <a:solidFill>
              <a:srgbClr val="CFD8DC"/>
            </a:solidFill>
            <a:prstDash val="solid"/>
            <a:round/>
            <a:headEnd len="lg" w="lg" type="none"/>
            <a:tailEnd len="lg" w="lg" type="none"/>
          </a:ln>
        </p:spPr>
      </p:cxnSp>
      <p:cxnSp>
        <p:nvCxnSpPr>
          <p:cNvPr id="36" name="Shape 36"/>
          <p:cNvCxnSpPr/>
          <p:nvPr/>
        </p:nvCxnSpPr>
        <p:spPr>
          <a:xfrm rot="10800000">
            <a:off x="4114799" y="269684"/>
            <a:ext cx="457200" cy="804600"/>
          </a:xfrm>
          <a:prstGeom prst="straightConnector1">
            <a:avLst/>
          </a:prstGeom>
          <a:noFill/>
          <a:ln cap="flat" cmpd="sng" w="9525">
            <a:solidFill>
              <a:srgbClr val="CFD8DC"/>
            </a:solidFill>
            <a:prstDash val="solid"/>
            <a:round/>
            <a:headEnd len="lg" w="lg" type="none"/>
            <a:tailEnd len="lg" w="lg" type="none"/>
          </a:ln>
        </p:spPr>
      </p:cxnSp>
      <p:cxnSp>
        <p:nvCxnSpPr>
          <p:cNvPr id="37" name="Shape 37"/>
          <p:cNvCxnSpPr/>
          <p:nvPr/>
        </p:nvCxnSpPr>
        <p:spPr>
          <a:xfrm flipH="1" rot="10800000">
            <a:off x="4749075" y="753124"/>
            <a:ext cx="95100" cy="348900"/>
          </a:xfrm>
          <a:prstGeom prst="straightConnector1">
            <a:avLst/>
          </a:prstGeom>
          <a:noFill/>
          <a:ln cap="flat" cmpd="sng" w="9525">
            <a:solidFill>
              <a:srgbClr val="CFD8DC"/>
            </a:solidFill>
            <a:prstDash val="solid"/>
            <a:round/>
            <a:headEnd len="lg" w="lg" type="none"/>
            <a:tailEnd len="lg" w="lg"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38" name="Shape 38"/>
        <p:cNvGrpSpPr/>
        <p:nvPr/>
      </p:nvGrpSpPr>
      <p:grpSpPr>
        <a:xfrm>
          <a:off x="0" y="0"/>
          <a:ext cx="0" cy="0"/>
          <a:chOff x="0" y="0"/>
          <a:chExt cx="0" cy="0"/>
        </a:xfrm>
      </p:grpSpPr>
      <p:sp>
        <p:nvSpPr>
          <p:cNvPr id="39" name="Shape 39"/>
          <p:cNvSpPr txBox="1"/>
          <p:nvPr>
            <p:ph type="title"/>
          </p:nvPr>
        </p:nvSpPr>
        <p:spPr>
          <a:xfrm>
            <a:off x="786150" y="410826"/>
            <a:ext cx="7571700" cy="9368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786150" y="1682266"/>
            <a:ext cx="7571700" cy="47648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41" name="Shape 41"/>
        <p:cNvGrpSpPr/>
        <p:nvPr/>
      </p:nvGrpSpPr>
      <p:grpSpPr>
        <a:xfrm>
          <a:off x="0" y="0"/>
          <a:ext cx="0" cy="0"/>
          <a:chOff x="0" y="0"/>
          <a:chExt cx="0" cy="0"/>
        </a:xfrm>
      </p:grpSpPr>
      <p:sp>
        <p:nvSpPr>
          <p:cNvPr id="42" name="Shape 42"/>
          <p:cNvSpPr txBox="1"/>
          <p:nvPr>
            <p:ph type="title"/>
          </p:nvPr>
        </p:nvSpPr>
        <p:spPr>
          <a:xfrm>
            <a:off x="786150" y="410826"/>
            <a:ext cx="7571700" cy="9368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3" name="Shape 43"/>
          <p:cNvSpPr txBox="1"/>
          <p:nvPr>
            <p:ph idx="1" type="body"/>
          </p:nvPr>
        </p:nvSpPr>
        <p:spPr>
          <a:xfrm>
            <a:off x="786137" y="1600200"/>
            <a:ext cx="3675300" cy="4967700"/>
          </a:xfrm>
          <a:prstGeom prst="rect">
            <a:avLst/>
          </a:prstGeom>
        </p:spPr>
        <p:txBody>
          <a:bodyPr anchorCtr="0" anchor="t" bIns="91425" lIns="91425" rIns="91425" tIns="91425"/>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p:txBody>
      </p:sp>
      <p:sp>
        <p:nvSpPr>
          <p:cNvPr id="44" name="Shape 44"/>
          <p:cNvSpPr txBox="1"/>
          <p:nvPr>
            <p:ph idx="2" type="body"/>
          </p:nvPr>
        </p:nvSpPr>
        <p:spPr>
          <a:xfrm>
            <a:off x="4682658" y="1600200"/>
            <a:ext cx="3675300" cy="4967700"/>
          </a:xfrm>
          <a:prstGeom prst="rect">
            <a:avLst/>
          </a:prstGeom>
        </p:spPr>
        <p:txBody>
          <a:bodyPr anchorCtr="0" anchor="t" bIns="91425" lIns="91425" rIns="91425" tIns="91425"/>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45" name="Shape 45"/>
        <p:cNvGrpSpPr/>
        <p:nvPr/>
      </p:nvGrpSpPr>
      <p:grpSpPr>
        <a:xfrm>
          <a:off x="0" y="0"/>
          <a:ext cx="0" cy="0"/>
          <a:chOff x="0" y="0"/>
          <a:chExt cx="0" cy="0"/>
        </a:xfrm>
      </p:grpSpPr>
      <p:sp>
        <p:nvSpPr>
          <p:cNvPr id="46" name="Shape 46"/>
          <p:cNvSpPr txBox="1"/>
          <p:nvPr>
            <p:ph type="title"/>
          </p:nvPr>
        </p:nvSpPr>
        <p:spPr>
          <a:xfrm>
            <a:off x="786150" y="410826"/>
            <a:ext cx="7571700" cy="9368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 type="body"/>
          </p:nvPr>
        </p:nvSpPr>
        <p:spPr>
          <a:xfrm>
            <a:off x="786150" y="1600200"/>
            <a:ext cx="2419799" cy="49677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48" name="Shape 48"/>
          <p:cNvSpPr txBox="1"/>
          <p:nvPr>
            <p:ph idx="2" type="body"/>
          </p:nvPr>
        </p:nvSpPr>
        <p:spPr>
          <a:xfrm>
            <a:off x="3329991" y="1600200"/>
            <a:ext cx="2419799" cy="49677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49" name="Shape 49"/>
          <p:cNvSpPr txBox="1"/>
          <p:nvPr>
            <p:ph idx="3" type="body"/>
          </p:nvPr>
        </p:nvSpPr>
        <p:spPr>
          <a:xfrm>
            <a:off x="5873833" y="1600200"/>
            <a:ext cx="2419799" cy="49677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Shape 51"/>
          <p:cNvSpPr txBox="1"/>
          <p:nvPr>
            <p:ph type="title"/>
          </p:nvPr>
        </p:nvSpPr>
        <p:spPr>
          <a:xfrm>
            <a:off x="786150" y="410826"/>
            <a:ext cx="7571700" cy="9368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Shape 53"/>
          <p:cNvSpPr txBox="1"/>
          <p:nvPr>
            <p:ph idx="1" type="body"/>
          </p:nvPr>
        </p:nvSpPr>
        <p:spPr>
          <a:xfrm>
            <a:off x="457200" y="5407123"/>
            <a:ext cx="8229600" cy="491400"/>
          </a:xfrm>
          <a:prstGeom prst="rect">
            <a:avLst/>
          </a:prstGeom>
        </p:spPr>
        <p:txBody>
          <a:bodyPr anchorCtr="0" anchor="t" bIns="91425" lIns="91425" rIns="91425" tIns="91425"/>
          <a:lstStyle>
            <a:lvl1pPr lvl="0" algn="ctr">
              <a:spcBef>
                <a:spcPts val="360"/>
              </a:spcBef>
              <a:buSzPct val="100000"/>
              <a:buNone/>
              <a:defRPr sz="1800"/>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blipFill>
          <a:blip r:embed="rId2">
            <a:alphaModFix/>
          </a:blip>
          <a:stretch>
            <a:fillRect/>
          </a:stretch>
        </a:blipFill>
      </p:bgPr>
    </p:bg>
    <p:spTree>
      <p:nvGrpSpPr>
        <p:cNvPr id="54" name="Shape 5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786150" y="410826"/>
            <a:ext cx="7571700" cy="936899"/>
          </a:xfrm>
          <a:prstGeom prst="rect">
            <a:avLst/>
          </a:prstGeom>
          <a:noFill/>
          <a:ln>
            <a:noFill/>
          </a:ln>
        </p:spPr>
        <p:txBody>
          <a:bodyPr anchorCtr="0" anchor="b" bIns="91425" lIns="91425" rIns="91425" tIns="91425"/>
          <a:lstStyle>
            <a:lvl1pPr lvl="0">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1pPr>
            <a:lvl2pPr lvl="1">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2pPr>
            <a:lvl3pPr lvl="2">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3pPr>
            <a:lvl4pPr lvl="3">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4pPr>
            <a:lvl5pPr lvl="4">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5pPr>
            <a:lvl6pPr lvl="5">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6pPr>
            <a:lvl7pPr lvl="6">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7pPr>
            <a:lvl8pPr lvl="7">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8pPr>
            <a:lvl9pPr lvl="8">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9pPr>
          </a:lstStyle>
          <a:p/>
        </p:txBody>
      </p:sp>
      <p:sp>
        <p:nvSpPr>
          <p:cNvPr id="7" name="Shape 7"/>
          <p:cNvSpPr txBox="1"/>
          <p:nvPr>
            <p:ph idx="1" type="body"/>
          </p:nvPr>
        </p:nvSpPr>
        <p:spPr>
          <a:xfrm>
            <a:off x="786150" y="1682266"/>
            <a:ext cx="7571700" cy="4764899"/>
          </a:xfrm>
          <a:prstGeom prst="rect">
            <a:avLst/>
          </a:prstGeom>
          <a:noFill/>
          <a:ln>
            <a:noFill/>
          </a:ln>
        </p:spPr>
        <p:txBody>
          <a:bodyPr anchorCtr="0" anchor="t" bIns="91425" lIns="91425" rIns="91425" tIns="91425"/>
          <a:lstStyle>
            <a:lvl1pPr lvl="0">
              <a:spcBef>
                <a:spcPts val="600"/>
              </a:spcBef>
              <a:buClr>
                <a:srgbClr val="CFD8DC"/>
              </a:buClr>
              <a:buSzPct val="100000"/>
              <a:buFont typeface="Source Sans Pro"/>
              <a:buChar char="◎"/>
              <a:defRPr sz="3000">
                <a:solidFill>
                  <a:srgbClr val="263238"/>
                </a:solidFill>
                <a:latin typeface="Source Sans Pro"/>
                <a:ea typeface="Source Sans Pro"/>
                <a:cs typeface="Source Sans Pro"/>
                <a:sym typeface="Source Sans Pro"/>
              </a:defRPr>
            </a:lvl1pPr>
            <a:lvl2pPr lvl="1">
              <a:spcBef>
                <a:spcPts val="480"/>
              </a:spcBef>
              <a:buClr>
                <a:srgbClr val="CFD8DC"/>
              </a:buClr>
              <a:buSzPct val="100000"/>
              <a:buFont typeface="Source Sans Pro"/>
              <a:buChar char="○"/>
              <a:defRPr sz="2400">
                <a:solidFill>
                  <a:srgbClr val="263238"/>
                </a:solidFill>
                <a:latin typeface="Source Sans Pro"/>
                <a:ea typeface="Source Sans Pro"/>
                <a:cs typeface="Source Sans Pro"/>
                <a:sym typeface="Source Sans Pro"/>
              </a:defRPr>
            </a:lvl2pPr>
            <a:lvl3pPr lvl="2">
              <a:spcBef>
                <a:spcPts val="480"/>
              </a:spcBef>
              <a:buClr>
                <a:srgbClr val="CFD8DC"/>
              </a:buClr>
              <a:buSzPct val="100000"/>
              <a:buFont typeface="Source Sans Pro"/>
              <a:buChar char="◉"/>
              <a:defRPr sz="2400">
                <a:solidFill>
                  <a:srgbClr val="263238"/>
                </a:solidFill>
                <a:latin typeface="Source Sans Pro"/>
                <a:ea typeface="Source Sans Pro"/>
                <a:cs typeface="Source Sans Pro"/>
                <a:sym typeface="Source Sans Pro"/>
              </a:defRPr>
            </a:lvl3pPr>
            <a:lvl4pPr lvl="3">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4pPr>
            <a:lvl5pPr lvl="4">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5pPr>
            <a:lvl6pPr lvl="5">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6pPr>
            <a:lvl7pPr lvl="6">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7pPr>
            <a:lvl8pPr lvl="7">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8pPr>
            <a:lvl9pPr lvl="8">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0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0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ctrTitle"/>
          </p:nvPr>
        </p:nvSpPr>
        <p:spPr>
          <a:xfrm>
            <a:off x="1546025" y="1904475"/>
            <a:ext cx="7493100" cy="2100300"/>
          </a:xfrm>
          <a:prstGeom prst="rect">
            <a:avLst/>
          </a:prstGeom>
        </p:spPr>
        <p:txBody>
          <a:bodyPr anchorCtr="0" anchor="t" bIns="91425" lIns="91425" rIns="91425" tIns="91425">
            <a:noAutofit/>
          </a:bodyPr>
          <a:lstStyle/>
          <a:p>
            <a:pPr lvl="0" rtl="0">
              <a:spcBef>
                <a:spcPts val="0"/>
              </a:spcBef>
              <a:buNone/>
            </a:pPr>
            <a:r>
              <a:rPr lang="en" sz="5900"/>
              <a:t>Modeling Swine Flu Transmissibility</a:t>
            </a:r>
          </a:p>
        </p:txBody>
      </p:sp>
      <p:sp>
        <p:nvSpPr>
          <p:cNvPr id="62" name="Shape 62"/>
          <p:cNvSpPr txBox="1"/>
          <p:nvPr>
            <p:ph idx="4294967295" type="subTitle"/>
          </p:nvPr>
        </p:nvSpPr>
        <p:spPr>
          <a:xfrm>
            <a:off x="1655700" y="3866123"/>
            <a:ext cx="5832600" cy="1046400"/>
          </a:xfrm>
          <a:prstGeom prst="rect">
            <a:avLst/>
          </a:prstGeom>
        </p:spPr>
        <p:txBody>
          <a:bodyPr anchorCtr="0" anchor="t" bIns="91425" lIns="91425" rIns="91425" tIns="91425">
            <a:noAutofit/>
          </a:bodyPr>
          <a:lstStyle/>
          <a:p>
            <a:pPr lvl="0" rtl="0">
              <a:spcBef>
                <a:spcPts val="0"/>
              </a:spcBef>
              <a:buNone/>
            </a:pPr>
            <a:r>
              <a:rPr lang="en">
                <a:solidFill>
                  <a:srgbClr val="999999"/>
                </a:solidFill>
              </a:rPr>
              <a:t>Alyssa Espiritu, Michael Grodus, Emily Martinez, Madeline Sankaran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ctrTitle"/>
          </p:nvPr>
        </p:nvSpPr>
        <p:spPr>
          <a:xfrm>
            <a:off x="1655700" y="2998875"/>
            <a:ext cx="5832600" cy="1002900"/>
          </a:xfrm>
          <a:prstGeom prst="rect">
            <a:avLst/>
          </a:prstGeom>
        </p:spPr>
        <p:txBody>
          <a:bodyPr anchorCtr="0" anchor="b" bIns="91425" lIns="91425" rIns="91425" tIns="91425">
            <a:noAutofit/>
          </a:bodyPr>
          <a:lstStyle/>
          <a:p>
            <a:pPr lvl="0" rtl="0">
              <a:spcBef>
                <a:spcPts val="0"/>
              </a:spcBef>
              <a:buNone/>
            </a:pPr>
            <a:r>
              <a:t/>
            </a:r>
            <a:endParaRPr sz="6000">
              <a:solidFill>
                <a:srgbClr val="CFD8DC"/>
              </a:solidFill>
            </a:endParaRPr>
          </a:p>
          <a:p>
            <a:pPr lvl="0" rtl="0" algn="ctr">
              <a:spcBef>
                <a:spcPts val="0"/>
              </a:spcBef>
              <a:buNone/>
            </a:pPr>
            <a:r>
              <a:rPr lang="en" sz="6000"/>
              <a:t>Questions?</a:t>
            </a:r>
          </a:p>
        </p:txBody>
      </p:sp>
      <p:grpSp>
        <p:nvGrpSpPr>
          <p:cNvPr id="142" name="Shape 142"/>
          <p:cNvGrpSpPr/>
          <p:nvPr/>
        </p:nvGrpSpPr>
        <p:grpSpPr>
          <a:xfrm>
            <a:off x="1109224" y="651250"/>
            <a:ext cx="6913667" cy="5191937"/>
            <a:chOff x="568950" y="3686775"/>
            <a:chExt cx="472500" cy="362900"/>
          </a:xfrm>
        </p:grpSpPr>
        <p:sp>
          <p:nvSpPr>
            <p:cNvPr id="143" name="Shape 143"/>
            <p:cNvSpPr/>
            <p:nvPr/>
          </p:nvSpPr>
          <p:spPr>
            <a:xfrm>
              <a:off x="568950" y="3686775"/>
              <a:ext cx="472500" cy="362900"/>
            </a:xfrm>
            <a:custGeom>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26323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144" name="Shape 144"/>
            <p:cNvSpPr/>
            <p:nvPr/>
          </p:nvSpPr>
          <p:spPr>
            <a:xfrm>
              <a:off x="645650" y="3820725"/>
              <a:ext cx="34125" cy="34125"/>
            </a:xfrm>
            <a:custGeom>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26323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145" name="Shape 145"/>
            <p:cNvSpPr/>
            <p:nvPr/>
          </p:nvSpPr>
          <p:spPr>
            <a:xfrm>
              <a:off x="747950" y="3753750"/>
              <a:ext cx="85275" cy="12200"/>
            </a:xfrm>
            <a:custGeom>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26323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FFFFFF"/>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786150" y="189601"/>
            <a:ext cx="7571700" cy="936900"/>
          </a:xfrm>
          <a:prstGeom prst="rect">
            <a:avLst/>
          </a:prstGeom>
        </p:spPr>
        <p:txBody>
          <a:bodyPr anchorCtr="0" anchor="b" bIns="91425" lIns="91425" rIns="91425" tIns="91425">
            <a:noAutofit/>
          </a:bodyPr>
          <a:lstStyle/>
          <a:p>
            <a:pPr lvl="0" rtl="0">
              <a:spcBef>
                <a:spcPts val="0"/>
              </a:spcBef>
              <a:buNone/>
            </a:pPr>
            <a:r>
              <a:rPr b="1" lang="en" sz="3600"/>
              <a:t>Introduction</a:t>
            </a:r>
          </a:p>
        </p:txBody>
      </p:sp>
      <p:sp>
        <p:nvSpPr>
          <p:cNvPr id="68" name="Shape 68"/>
          <p:cNvSpPr txBox="1"/>
          <p:nvPr>
            <p:ph idx="1" type="body"/>
          </p:nvPr>
        </p:nvSpPr>
        <p:spPr>
          <a:xfrm>
            <a:off x="559200" y="1041300"/>
            <a:ext cx="5132100" cy="5429700"/>
          </a:xfrm>
          <a:prstGeom prst="rect">
            <a:avLst/>
          </a:prstGeom>
        </p:spPr>
        <p:txBody>
          <a:bodyPr anchorCtr="0" anchor="t" bIns="91425" lIns="91425" rIns="91425" tIns="91425">
            <a:noAutofit/>
          </a:bodyPr>
          <a:lstStyle/>
          <a:p>
            <a:pPr indent="-381000" lvl="0" marL="457200" rtl="0">
              <a:spcBef>
                <a:spcPts val="0"/>
              </a:spcBef>
              <a:buClr>
                <a:srgbClr val="0091EA"/>
              </a:buClr>
              <a:buSzPct val="100000"/>
            </a:pPr>
            <a:r>
              <a:rPr lang="en" sz="2400"/>
              <a:t>Influenza is a highly varied RNA virus</a:t>
            </a:r>
          </a:p>
          <a:p>
            <a:pPr indent="-342900" lvl="1" marL="914400" rtl="0">
              <a:spcBef>
                <a:spcPts val="0"/>
              </a:spcBef>
              <a:buSzPct val="100000"/>
            </a:pPr>
            <a:r>
              <a:rPr lang="en" sz="1800"/>
              <a:t>3 HA and 2 NA types have caused human epidemics</a:t>
            </a:r>
          </a:p>
          <a:p>
            <a:pPr indent="-381000" lvl="0" marL="457200" rtl="0">
              <a:spcBef>
                <a:spcPts val="0"/>
              </a:spcBef>
              <a:buClr>
                <a:srgbClr val="0091EA"/>
              </a:buClr>
              <a:buSzPct val="100000"/>
            </a:pPr>
            <a:r>
              <a:rPr lang="en" sz="2400"/>
              <a:t>Pigs are a known “mixing vessel” for avian and human strains</a:t>
            </a:r>
          </a:p>
          <a:p>
            <a:pPr indent="-381000" lvl="0" marL="457200" rtl="0">
              <a:spcBef>
                <a:spcPts val="0"/>
              </a:spcBef>
              <a:buClr>
                <a:srgbClr val="0091EA"/>
              </a:buClr>
              <a:buSzPct val="100000"/>
            </a:pPr>
            <a:r>
              <a:rPr lang="en" sz="2400"/>
              <a:t>2011 fair with reports of respiratory illness in pigs and humans</a:t>
            </a:r>
          </a:p>
          <a:p>
            <a:pPr indent="-381000" lvl="1" marL="914400" rtl="0">
              <a:spcBef>
                <a:spcPts val="0"/>
              </a:spcBef>
              <a:buSzPct val="100000"/>
            </a:pPr>
            <a:r>
              <a:rPr lang="en"/>
              <a:t>Identified 3 people infected with H3N2v</a:t>
            </a:r>
          </a:p>
          <a:p>
            <a:pPr indent="-381000" lvl="0" marL="457200" rtl="0">
              <a:spcBef>
                <a:spcPts val="0"/>
              </a:spcBef>
              <a:buClr>
                <a:srgbClr val="0091EA"/>
              </a:buClr>
              <a:buSzPct val="100000"/>
            </a:pPr>
            <a:r>
              <a:rPr lang="en" sz="2400"/>
              <a:t>Create a model to determine swine to human transmissibility</a:t>
            </a:r>
          </a:p>
          <a:p>
            <a:pPr indent="-381000" lvl="0" marL="457200" rtl="0">
              <a:spcBef>
                <a:spcPts val="0"/>
              </a:spcBef>
              <a:buClr>
                <a:srgbClr val="0091EA"/>
              </a:buClr>
              <a:buSzPct val="100000"/>
            </a:pPr>
            <a:r>
              <a:rPr lang="en" sz="2400"/>
              <a:t>Apply model to total fair attendance estimates to determine total disease burden</a:t>
            </a:r>
          </a:p>
        </p:txBody>
      </p:sp>
      <p:pic>
        <p:nvPicPr>
          <p:cNvPr id="69" name="Shape 69"/>
          <p:cNvPicPr preferRelativeResize="0"/>
          <p:nvPr/>
        </p:nvPicPr>
        <p:blipFill>
          <a:blip r:embed="rId3">
            <a:alphaModFix/>
          </a:blip>
          <a:stretch>
            <a:fillRect/>
          </a:stretch>
        </p:blipFill>
        <p:spPr>
          <a:xfrm>
            <a:off x="5822900" y="1290175"/>
            <a:ext cx="2972149" cy="2972149"/>
          </a:xfrm>
          <a:prstGeom prst="rect">
            <a:avLst/>
          </a:prstGeom>
          <a:noFill/>
          <a:ln>
            <a:noFill/>
          </a:ln>
        </p:spPr>
      </p:pic>
      <p:sp>
        <p:nvSpPr>
          <p:cNvPr id="70" name="Shape 70"/>
          <p:cNvSpPr txBox="1"/>
          <p:nvPr/>
        </p:nvSpPr>
        <p:spPr>
          <a:xfrm>
            <a:off x="6075100" y="4542175"/>
            <a:ext cx="2972100" cy="1853400"/>
          </a:xfrm>
          <a:prstGeom prst="rect">
            <a:avLst/>
          </a:prstGeom>
          <a:noFill/>
          <a:ln>
            <a:noFill/>
          </a:ln>
        </p:spPr>
        <p:txBody>
          <a:bodyPr anchorCtr="0" anchor="t" bIns="91425" lIns="91425" rIns="91425" tIns="91425">
            <a:noAutofit/>
          </a:bodyPr>
          <a:lstStyle/>
          <a:p>
            <a:pPr lvl="0">
              <a:spcBef>
                <a:spcPts val="0"/>
              </a:spcBef>
              <a:buNone/>
            </a:pPr>
            <a:r>
              <a:rPr lang="en" sz="1600">
                <a:solidFill>
                  <a:schemeClr val="dk1"/>
                </a:solidFill>
              </a:rPr>
              <a:t>Replicating model from :</a:t>
            </a:r>
          </a:p>
          <a:p>
            <a:pPr lvl="0">
              <a:spcBef>
                <a:spcPts val="0"/>
              </a:spcBef>
              <a:buNone/>
            </a:pPr>
            <a:r>
              <a:rPr lang="en" sz="1600">
                <a:solidFill>
                  <a:schemeClr val="dk1"/>
                </a:solidFill>
              </a:rPr>
              <a:t>Wong, K, et al. </a:t>
            </a:r>
            <a:r>
              <a:rPr b="1" lang="en" sz="1600">
                <a:solidFill>
                  <a:schemeClr val="dk1"/>
                </a:solidFill>
              </a:rPr>
              <a:t>"Transmissibility of Variant Influenza From Swine to Humans: A Modeling Approach."</a:t>
            </a:r>
            <a:r>
              <a:rPr lang="en" sz="1600">
                <a:solidFill>
                  <a:schemeClr val="dk1"/>
                </a:solidFill>
              </a:rPr>
              <a:t> </a:t>
            </a:r>
            <a:r>
              <a:rPr i="1" lang="en" sz="1600">
                <a:solidFill>
                  <a:schemeClr val="dk1"/>
                </a:solidFill>
              </a:rPr>
              <a:t>Clinical Infectious Diseases</a:t>
            </a:r>
            <a:r>
              <a:rPr lang="en" sz="1600">
                <a:solidFill>
                  <a:schemeClr val="dk1"/>
                </a:solidFill>
              </a:rPr>
              <a:t> 57.Suppl 1 (2013)</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idx="4294967295" type="title"/>
          </p:nvPr>
        </p:nvSpPr>
        <p:spPr>
          <a:xfrm>
            <a:off x="786150" y="128226"/>
            <a:ext cx="7571700" cy="936900"/>
          </a:xfrm>
          <a:prstGeom prst="rect">
            <a:avLst/>
          </a:prstGeom>
        </p:spPr>
        <p:txBody>
          <a:bodyPr anchorCtr="0" anchor="b" bIns="91425" lIns="91425" rIns="91425" tIns="91425">
            <a:noAutofit/>
          </a:bodyPr>
          <a:lstStyle/>
          <a:p>
            <a:pPr lvl="0" rtl="0">
              <a:spcBef>
                <a:spcPts val="0"/>
              </a:spcBef>
              <a:buNone/>
            </a:pPr>
            <a:r>
              <a:rPr b="1" lang="en" sz="3600"/>
              <a:t>Research Question</a:t>
            </a:r>
          </a:p>
        </p:txBody>
      </p:sp>
      <p:sp>
        <p:nvSpPr>
          <p:cNvPr id="76" name="Shape 76"/>
          <p:cNvSpPr txBox="1"/>
          <p:nvPr>
            <p:ph idx="4294967295" type="body"/>
          </p:nvPr>
        </p:nvSpPr>
        <p:spPr>
          <a:xfrm>
            <a:off x="786150" y="977025"/>
            <a:ext cx="7571700" cy="5099400"/>
          </a:xfrm>
          <a:prstGeom prst="rect">
            <a:avLst/>
          </a:prstGeom>
        </p:spPr>
        <p:txBody>
          <a:bodyPr anchorCtr="0" anchor="t" bIns="91425" lIns="91425" rIns="91425" tIns="91425">
            <a:noAutofit/>
          </a:bodyPr>
          <a:lstStyle/>
          <a:p>
            <a:pPr lvl="0">
              <a:spcBef>
                <a:spcPts val="0"/>
              </a:spcBef>
              <a:buNone/>
            </a:pPr>
            <a:r>
              <a:rPr b="1" lang="en"/>
              <a:t>Wong et al. Study question:</a:t>
            </a:r>
          </a:p>
          <a:p>
            <a:pPr lvl="0">
              <a:spcBef>
                <a:spcPts val="0"/>
              </a:spcBef>
              <a:buNone/>
            </a:pPr>
            <a:r>
              <a:t/>
            </a:r>
            <a:endParaRPr sz="1400"/>
          </a:p>
          <a:p>
            <a:pPr indent="-406400" lvl="0" marL="457200">
              <a:spcBef>
                <a:spcPts val="0"/>
              </a:spcBef>
              <a:buClr>
                <a:srgbClr val="263238"/>
              </a:buClr>
              <a:buSzPct val="100000"/>
            </a:pPr>
            <a:r>
              <a:rPr lang="en" sz="2800"/>
              <a:t>to estimate H3N2v transmissibility                  from swine to humans</a:t>
            </a:r>
          </a:p>
          <a:p>
            <a:pPr lvl="0">
              <a:spcBef>
                <a:spcPts val="0"/>
              </a:spcBef>
              <a:buNone/>
            </a:pPr>
            <a:r>
              <a:t/>
            </a:r>
            <a:endParaRPr sz="1800"/>
          </a:p>
          <a:p>
            <a:pPr lvl="0">
              <a:spcBef>
                <a:spcPts val="0"/>
              </a:spcBef>
              <a:buNone/>
            </a:pPr>
            <a:r>
              <a:rPr b="1" lang="en"/>
              <a:t>Our research question:</a:t>
            </a:r>
          </a:p>
          <a:p>
            <a:pPr lvl="0">
              <a:spcBef>
                <a:spcPts val="0"/>
              </a:spcBef>
              <a:buNone/>
            </a:pPr>
            <a:r>
              <a:t/>
            </a:r>
            <a:endParaRPr sz="1400"/>
          </a:p>
          <a:p>
            <a:pPr indent="-406400" lvl="0" marL="457200" rtl="0">
              <a:spcBef>
                <a:spcPts val="0"/>
              </a:spcBef>
              <a:buClr>
                <a:srgbClr val="263238"/>
              </a:buClr>
              <a:buSzPct val="100000"/>
            </a:pPr>
            <a:r>
              <a:rPr lang="en" sz="2800"/>
              <a:t>Were methods used in Wong et al.’s study such as simulating the number of swine-acquired infections among all fair attendees and sensitivity analysis reproducible and are similar results obtained?</a:t>
            </a:r>
          </a:p>
        </p:txBody>
      </p:sp>
      <p:grpSp>
        <p:nvGrpSpPr>
          <p:cNvPr id="77" name="Shape 77"/>
          <p:cNvGrpSpPr/>
          <p:nvPr/>
        </p:nvGrpSpPr>
        <p:grpSpPr>
          <a:xfrm>
            <a:off x="6950955" y="410433"/>
            <a:ext cx="950229" cy="2975295"/>
            <a:chOff x="3384375" y="2267500"/>
            <a:chExt cx="203375" cy="507825"/>
          </a:xfrm>
        </p:grpSpPr>
        <p:sp>
          <p:nvSpPr>
            <p:cNvPr id="78" name="Shape 78"/>
            <p:cNvSpPr/>
            <p:nvPr/>
          </p:nvSpPr>
          <p:spPr>
            <a:xfrm>
              <a:off x="3384375" y="2373425"/>
              <a:ext cx="203375" cy="401900"/>
            </a:xfrm>
            <a:custGeom>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solidFill>
              <a:srgbClr val="000000"/>
            </a:solidFill>
            <a:ln cap="rnd" cmpd="sng" w="12175">
              <a:solidFill>
                <a:srgbClr val="26323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79" name="Shape 79"/>
            <p:cNvSpPr/>
            <p:nvPr/>
          </p:nvSpPr>
          <p:spPr>
            <a:xfrm>
              <a:off x="3443425" y="2267500"/>
              <a:ext cx="85275" cy="93775"/>
            </a:xfrm>
            <a:custGeom>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solidFill>
              <a:srgbClr val="000000"/>
            </a:solidFill>
            <a:ln cap="rnd" cmpd="sng" w="12175">
              <a:solidFill>
                <a:srgbClr val="26323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FFFFFF"/>
                </a:solidFill>
              </a:endParaRPr>
            </a:p>
          </p:txBody>
        </p:sp>
      </p:grpSp>
      <p:grpSp>
        <p:nvGrpSpPr>
          <p:cNvPr id="80" name="Shape 80"/>
          <p:cNvGrpSpPr/>
          <p:nvPr/>
        </p:nvGrpSpPr>
        <p:grpSpPr>
          <a:xfrm>
            <a:off x="7942435" y="2348766"/>
            <a:ext cx="1201709" cy="957511"/>
            <a:chOff x="568950" y="3686775"/>
            <a:chExt cx="472500" cy="362900"/>
          </a:xfrm>
        </p:grpSpPr>
        <p:sp>
          <p:nvSpPr>
            <p:cNvPr id="81" name="Shape 81"/>
            <p:cNvSpPr/>
            <p:nvPr/>
          </p:nvSpPr>
          <p:spPr>
            <a:xfrm>
              <a:off x="568950" y="3686775"/>
              <a:ext cx="472500" cy="362900"/>
            </a:xfrm>
            <a:custGeom>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solidFill>
              <a:srgbClr val="FCE5CD"/>
            </a:solidFill>
            <a:ln cap="rnd" cmpd="sng" w="12175">
              <a:solidFill>
                <a:srgbClr val="DD7E6B"/>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82" name="Shape 82"/>
            <p:cNvSpPr/>
            <p:nvPr/>
          </p:nvSpPr>
          <p:spPr>
            <a:xfrm>
              <a:off x="645650" y="3820725"/>
              <a:ext cx="34125" cy="34125"/>
            </a:xfrm>
            <a:custGeom>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solidFill>
              <a:srgbClr val="FCE5CD"/>
            </a:solidFill>
            <a:ln cap="rnd" cmpd="sng" w="12175">
              <a:solidFill>
                <a:srgbClr val="DD7E6B"/>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83" name="Shape 83"/>
            <p:cNvSpPr/>
            <p:nvPr/>
          </p:nvSpPr>
          <p:spPr>
            <a:xfrm>
              <a:off x="747950" y="3753750"/>
              <a:ext cx="85275" cy="12200"/>
            </a:xfrm>
            <a:custGeom>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solidFill>
              <a:srgbClr val="FCE5CD"/>
            </a:solidFill>
            <a:ln cap="rnd" cmpd="sng" w="12175">
              <a:solidFill>
                <a:srgbClr val="DD7E6B"/>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FFFFFF"/>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786150" y="410826"/>
            <a:ext cx="7571700" cy="936900"/>
          </a:xfrm>
          <a:prstGeom prst="rect">
            <a:avLst/>
          </a:prstGeom>
        </p:spPr>
        <p:txBody>
          <a:bodyPr anchorCtr="0" anchor="b" bIns="91425" lIns="91425" rIns="91425" tIns="91425">
            <a:noAutofit/>
          </a:bodyPr>
          <a:lstStyle/>
          <a:p>
            <a:pPr lvl="0">
              <a:spcBef>
                <a:spcPts val="0"/>
              </a:spcBef>
              <a:buNone/>
            </a:pPr>
            <a:r>
              <a:rPr b="1" lang="en" sz="3600"/>
              <a:t>SEIR Human/SIR Swine Models</a:t>
            </a:r>
          </a:p>
        </p:txBody>
      </p:sp>
      <p:pic>
        <p:nvPicPr>
          <p:cNvPr id="89" name="Shape 89"/>
          <p:cNvPicPr preferRelativeResize="0"/>
          <p:nvPr/>
        </p:nvPicPr>
        <p:blipFill>
          <a:blip r:embed="rId3">
            <a:alphaModFix/>
          </a:blip>
          <a:stretch>
            <a:fillRect/>
          </a:stretch>
        </p:blipFill>
        <p:spPr>
          <a:xfrm>
            <a:off x="957848" y="1726150"/>
            <a:ext cx="7571699" cy="40857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786150" y="1"/>
            <a:ext cx="7571700" cy="936900"/>
          </a:xfrm>
          <a:prstGeom prst="rect">
            <a:avLst/>
          </a:prstGeom>
        </p:spPr>
        <p:txBody>
          <a:bodyPr anchorCtr="0" anchor="b" bIns="91425" lIns="91425" rIns="91425" tIns="91425">
            <a:noAutofit/>
          </a:bodyPr>
          <a:lstStyle/>
          <a:p>
            <a:pPr lvl="0" rtl="0">
              <a:spcBef>
                <a:spcPts val="0"/>
              </a:spcBef>
              <a:buNone/>
            </a:pPr>
            <a:r>
              <a:rPr b="1" lang="en" sz="3600"/>
              <a:t>Methods</a:t>
            </a:r>
          </a:p>
        </p:txBody>
      </p:sp>
      <p:sp>
        <p:nvSpPr>
          <p:cNvPr id="95" name="Shape 95"/>
          <p:cNvSpPr txBox="1"/>
          <p:nvPr>
            <p:ph idx="1" type="body"/>
          </p:nvPr>
        </p:nvSpPr>
        <p:spPr>
          <a:xfrm>
            <a:off x="171100" y="698625"/>
            <a:ext cx="5289600" cy="5704200"/>
          </a:xfrm>
          <a:prstGeom prst="rect">
            <a:avLst/>
          </a:prstGeom>
        </p:spPr>
        <p:txBody>
          <a:bodyPr anchorCtr="0" anchor="t" bIns="91425" lIns="91425" rIns="91425" tIns="91425">
            <a:noAutofit/>
          </a:bodyPr>
          <a:lstStyle/>
          <a:p>
            <a:pPr indent="-342900" lvl="0" marL="457200" rtl="0">
              <a:spcBef>
                <a:spcPts val="0"/>
              </a:spcBef>
              <a:buClr>
                <a:srgbClr val="0091EA"/>
              </a:buClr>
              <a:buSzPct val="100000"/>
            </a:pPr>
            <a:r>
              <a:rPr lang="en" sz="1800"/>
              <a:t>Model is based on a retrospective cohort of club member of an agricultural fair (Fair A)</a:t>
            </a:r>
          </a:p>
          <a:p>
            <a:pPr indent="-342900" lvl="0" marL="457200" rtl="0">
              <a:spcBef>
                <a:spcPts val="0"/>
              </a:spcBef>
              <a:buClr>
                <a:srgbClr val="0091EA"/>
              </a:buClr>
              <a:buSzPct val="100000"/>
            </a:pPr>
            <a:r>
              <a:rPr lang="en" sz="1800"/>
              <a:t>Interviewed 100 club members with swine contact and obtained parameters.</a:t>
            </a:r>
          </a:p>
          <a:p>
            <a:pPr indent="-304800" lvl="1" marL="914400" rtl="0">
              <a:spcBef>
                <a:spcPts val="0"/>
              </a:spcBef>
              <a:buClr>
                <a:srgbClr val="607D8B"/>
              </a:buClr>
              <a:buSzPct val="100000"/>
            </a:pPr>
            <a:r>
              <a:rPr lang="en" sz="1200"/>
              <a:t> </a:t>
            </a:r>
            <a:r>
              <a:rPr lang="en" sz="1300"/>
              <a:t>Number of swine, number of infected humans and swine, mean duration of contact between humans and swine (not collected during interview), transmission rate from swine to human, swine to swine reproductive number, human incubation period, swine duration of infectiousness, human duration of infectiousness, pre-existing immunity to swine flu among both human age groups and duration of fair.</a:t>
            </a:r>
          </a:p>
          <a:p>
            <a:pPr indent="-311150" lvl="1" marL="914400" rtl="0">
              <a:spcBef>
                <a:spcPts val="0"/>
              </a:spcBef>
              <a:buClr>
                <a:srgbClr val="607D8B"/>
              </a:buClr>
              <a:buSzPct val="100000"/>
            </a:pPr>
            <a:r>
              <a:rPr lang="en" sz="1300"/>
              <a:t>Investigators obtained parameters on age distribution and prevalence and duration of swine contact from Fair B. </a:t>
            </a:r>
          </a:p>
          <a:p>
            <a:pPr indent="-342900" lvl="0" marL="457200" rtl="0">
              <a:spcBef>
                <a:spcPts val="0"/>
              </a:spcBef>
              <a:buClr>
                <a:srgbClr val="0091EA"/>
              </a:buClr>
              <a:buSzPct val="100000"/>
            </a:pPr>
            <a:r>
              <a:rPr lang="en" sz="1800"/>
              <a:t>Modeled H3N2v/H3N2pM transmission.  </a:t>
            </a:r>
            <a:r>
              <a:rPr lang="en" sz="1600"/>
              <a:t>Our ODES include two human age groups.</a:t>
            </a:r>
          </a:p>
          <a:p>
            <a:pPr indent="-342900" lvl="0" marL="457200" rtl="0">
              <a:spcBef>
                <a:spcPts val="0"/>
              </a:spcBef>
              <a:buClr>
                <a:srgbClr val="0091EA"/>
              </a:buClr>
              <a:buSzPct val="100000"/>
            </a:pPr>
            <a:r>
              <a:rPr lang="en" sz="1800"/>
              <a:t>Ran a stochastic model to get best-fit transmission probability of H3N2v from swine to members of the agricultural club cohort</a:t>
            </a:r>
          </a:p>
          <a:p>
            <a:pPr indent="-342900" lvl="0" marL="457200" rtl="0">
              <a:spcBef>
                <a:spcPts val="0"/>
              </a:spcBef>
              <a:buClr>
                <a:srgbClr val="0091EA"/>
              </a:buClr>
              <a:buSzPct val="100000"/>
            </a:pPr>
            <a:r>
              <a:rPr lang="en" sz="1800"/>
              <a:t>Run simulation of H3N2v Outbreak Among All Fair A Attendees With Swine Contact</a:t>
            </a:r>
          </a:p>
          <a:p>
            <a:pPr indent="-342900" lvl="0" marL="457200" rtl="0">
              <a:spcBef>
                <a:spcPts val="0"/>
              </a:spcBef>
              <a:buClr>
                <a:srgbClr val="0091EA"/>
              </a:buClr>
              <a:buSzPct val="100000"/>
            </a:pPr>
            <a:r>
              <a:rPr lang="en" sz="1800"/>
              <a:t>Sensitivity analysis such that 75% of cases are estimated to be from H3N2v</a:t>
            </a:r>
          </a:p>
          <a:p>
            <a:pPr indent="-342900" lvl="0" marL="457200" rtl="0">
              <a:spcBef>
                <a:spcPts val="0"/>
              </a:spcBef>
              <a:buClr>
                <a:srgbClr val="0091EA"/>
              </a:buClr>
              <a:buSzPct val="100000"/>
            </a:pPr>
            <a:r>
              <a:rPr lang="en" sz="1800"/>
              <a:t>Run another model with a higher duration of swine contact for the younger age group</a:t>
            </a:r>
          </a:p>
          <a:p>
            <a:pPr lvl="0" rtl="0">
              <a:spcBef>
                <a:spcPts val="0"/>
              </a:spcBef>
              <a:buNone/>
            </a:pPr>
            <a:r>
              <a:t/>
            </a:r>
            <a:endParaRPr sz="1100"/>
          </a:p>
          <a:p>
            <a:pPr lvl="0" rtl="0">
              <a:spcBef>
                <a:spcPts val="0"/>
              </a:spcBef>
              <a:buNone/>
            </a:pPr>
            <a:r>
              <a:t/>
            </a:r>
            <a:endParaRPr sz="1800"/>
          </a:p>
          <a:p>
            <a:pPr lvl="0" rtl="0">
              <a:spcBef>
                <a:spcPts val="0"/>
              </a:spcBef>
              <a:buNone/>
            </a:pPr>
            <a:r>
              <a:t/>
            </a:r>
            <a:endParaRPr/>
          </a:p>
        </p:txBody>
      </p:sp>
      <p:grpSp>
        <p:nvGrpSpPr>
          <p:cNvPr id="96" name="Shape 96"/>
          <p:cNvGrpSpPr/>
          <p:nvPr/>
        </p:nvGrpSpPr>
        <p:grpSpPr>
          <a:xfrm>
            <a:off x="5400675" y="2315712"/>
            <a:ext cx="3972000" cy="3956325"/>
            <a:chOff x="5400675" y="2315712"/>
            <a:chExt cx="3972000" cy="3956325"/>
          </a:xfrm>
        </p:grpSpPr>
        <p:sp>
          <p:nvSpPr>
            <p:cNvPr id="97" name="Shape 97"/>
            <p:cNvSpPr/>
            <p:nvPr/>
          </p:nvSpPr>
          <p:spPr>
            <a:xfrm>
              <a:off x="5400675" y="2615762"/>
              <a:ext cx="3672000" cy="1085700"/>
            </a:xfrm>
            <a:prstGeom prst="rect">
              <a:avLst/>
            </a:prstGeom>
            <a:solidFill>
              <a:srgbClr val="0091EA">
                <a:alpha val="32690"/>
              </a:srgbClr>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5400675" y="5335137"/>
              <a:ext cx="3672000" cy="936900"/>
            </a:xfrm>
            <a:prstGeom prst="rect">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5400675" y="4025462"/>
              <a:ext cx="3672000" cy="10857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txBox="1"/>
            <p:nvPr/>
          </p:nvSpPr>
          <p:spPr>
            <a:xfrm>
              <a:off x="5400675" y="2315712"/>
              <a:ext cx="3972000" cy="3844200"/>
            </a:xfrm>
            <a:prstGeom prst="rect">
              <a:avLst/>
            </a:prstGeom>
            <a:noFill/>
            <a:ln>
              <a:noFill/>
            </a:ln>
          </p:spPr>
          <p:txBody>
            <a:bodyPr anchorCtr="0" anchor="ctr" bIns="91425" lIns="91425" rIns="91425" tIns="91425">
              <a:noAutofit/>
            </a:bodyPr>
            <a:lstStyle/>
            <a:p>
              <a:pPr lvl="0" rtl="0">
                <a:spcBef>
                  <a:spcPts val="600"/>
                </a:spcBef>
                <a:buNone/>
              </a:pPr>
              <a:r>
                <a:t/>
              </a:r>
              <a:endParaRPr b="1" sz="1300">
                <a:solidFill>
                  <a:srgbClr val="263238"/>
                </a:solidFill>
                <a:latin typeface="Source Sans Pro"/>
                <a:ea typeface="Source Sans Pro"/>
                <a:cs typeface="Source Sans Pro"/>
                <a:sym typeface="Source Sans Pro"/>
              </a:endParaRPr>
            </a:p>
            <a:p>
              <a:pPr lvl="0" rtl="0">
                <a:spcBef>
                  <a:spcPts val="600"/>
                </a:spcBef>
                <a:buNone/>
              </a:pPr>
              <a:r>
                <a:rPr b="1" lang="en" sz="1300">
                  <a:solidFill>
                    <a:srgbClr val="263238"/>
                  </a:solidFill>
                  <a:latin typeface="Source Sans Pro"/>
                  <a:ea typeface="Source Sans Pro"/>
                  <a:cs typeface="Source Sans Pro"/>
                  <a:sym typeface="Source Sans Pro"/>
                </a:rPr>
                <a:t>dSc/dt = -cSH * betaSH * (Sc)* (Is/Ns)</a:t>
              </a:r>
            </a:p>
            <a:p>
              <a:pPr lvl="0" rtl="0">
                <a:spcBef>
                  <a:spcPts val="600"/>
                </a:spcBef>
                <a:buNone/>
              </a:pPr>
              <a:r>
                <a:rPr b="1" lang="en" sz="1300">
                  <a:solidFill>
                    <a:srgbClr val="263238"/>
                  </a:solidFill>
                  <a:latin typeface="Source Sans Pro"/>
                  <a:ea typeface="Source Sans Pro"/>
                  <a:cs typeface="Source Sans Pro"/>
                  <a:sym typeface="Source Sans Pro"/>
                </a:rPr>
                <a:t>dEc/dt = cSH * betaSH * (Sc) * (Is/Ns)  - alpha * Ec </a:t>
              </a:r>
            </a:p>
            <a:p>
              <a:pPr lvl="0" rtl="0">
                <a:spcBef>
                  <a:spcPts val="600"/>
                </a:spcBef>
                <a:buNone/>
              </a:pPr>
              <a:r>
                <a:rPr b="1" lang="en" sz="1300">
                  <a:solidFill>
                    <a:srgbClr val="263238"/>
                  </a:solidFill>
                  <a:latin typeface="Source Sans Pro"/>
                  <a:ea typeface="Source Sans Pro"/>
                  <a:cs typeface="Source Sans Pro"/>
                  <a:sym typeface="Source Sans Pro"/>
                </a:rPr>
                <a:t>dIc/dt = alpha * Ec - gamma * Ic</a:t>
              </a:r>
            </a:p>
            <a:p>
              <a:pPr lvl="0" rtl="0">
                <a:spcBef>
                  <a:spcPts val="600"/>
                </a:spcBef>
                <a:buNone/>
              </a:pPr>
              <a:r>
                <a:rPr b="1" lang="en" sz="1300">
                  <a:solidFill>
                    <a:srgbClr val="263238"/>
                  </a:solidFill>
                  <a:latin typeface="Source Sans Pro"/>
                  <a:ea typeface="Source Sans Pro"/>
                  <a:cs typeface="Source Sans Pro"/>
                  <a:sym typeface="Source Sans Pro"/>
                </a:rPr>
                <a:t>dRc/dt = gamma * Ic</a:t>
              </a:r>
            </a:p>
            <a:p>
              <a:pPr lvl="0" rtl="0">
                <a:spcBef>
                  <a:spcPts val="600"/>
                </a:spcBef>
                <a:buNone/>
              </a:pPr>
              <a:r>
                <a:rPr b="1" lang="en" sz="1300">
                  <a:solidFill>
                    <a:srgbClr val="263238"/>
                  </a:solidFill>
                  <a:latin typeface="Source Sans Pro"/>
                  <a:ea typeface="Source Sans Pro"/>
                  <a:cs typeface="Source Sans Pro"/>
                  <a:sym typeface="Source Sans Pro"/>
                </a:rPr>
                <a:t>    </a:t>
              </a:r>
            </a:p>
            <a:p>
              <a:pPr lvl="0" rtl="0">
                <a:spcBef>
                  <a:spcPts val="600"/>
                </a:spcBef>
                <a:buNone/>
              </a:pPr>
              <a:r>
                <a:rPr b="1" lang="en" sz="1300">
                  <a:solidFill>
                    <a:srgbClr val="263238"/>
                  </a:solidFill>
                  <a:latin typeface="Source Sans Pro"/>
                  <a:ea typeface="Source Sans Pro"/>
                  <a:cs typeface="Source Sans Pro"/>
                  <a:sym typeface="Source Sans Pro"/>
                </a:rPr>
                <a:t> dSa/dt = -cSH * (Sa) * betaSH * (Is/Ns)</a:t>
              </a:r>
            </a:p>
            <a:p>
              <a:pPr lvl="0" rtl="0">
                <a:spcBef>
                  <a:spcPts val="600"/>
                </a:spcBef>
                <a:buNone/>
              </a:pPr>
              <a:r>
                <a:rPr b="1" lang="en" sz="1300">
                  <a:solidFill>
                    <a:srgbClr val="263238"/>
                  </a:solidFill>
                  <a:latin typeface="Source Sans Pro"/>
                  <a:ea typeface="Source Sans Pro"/>
                  <a:cs typeface="Source Sans Pro"/>
                  <a:sym typeface="Source Sans Pro"/>
                </a:rPr>
                <a:t> dEa/dt = cSH * (Sa) * betaSH * (Is/Ns) - alpha * Ea</a:t>
              </a:r>
            </a:p>
            <a:p>
              <a:pPr lvl="0" rtl="0">
                <a:spcBef>
                  <a:spcPts val="600"/>
                </a:spcBef>
                <a:buNone/>
              </a:pPr>
              <a:r>
                <a:rPr b="1" lang="en" sz="1300">
                  <a:solidFill>
                    <a:srgbClr val="263238"/>
                  </a:solidFill>
                  <a:latin typeface="Source Sans Pro"/>
                  <a:ea typeface="Source Sans Pro"/>
                  <a:cs typeface="Source Sans Pro"/>
                  <a:sym typeface="Source Sans Pro"/>
                </a:rPr>
                <a:t> dIa/dt = alpha * Ea - gamma * Ia</a:t>
              </a:r>
            </a:p>
            <a:p>
              <a:pPr lvl="0" rtl="0">
                <a:spcBef>
                  <a:spcPts val="600"/>
                </a:spcBef>
                <a:buNone/>
              </a:pPr>
              <a:r>
                <a:rPr b="1" lang="en" sz="1300">
                  <a:solidFill>
                    <a:srgbClr val="263238"/>
                  </a:solidFill>
                  <a:latin typeface="Source Sans Pro"/>
                  <a:ea typeface="Source Sans Pro"/>
                  <a:cs typeface="Source Sans Pro"/>
                  <a:sym typeface="Source Sans Pro"/>
                </a:rPr>
                <a:t> dRa/dt = gamma * Ia</a:t>
              </a:r>
            </a:p>
            <a:p>
              <a:pPr lvl="0" rtl="0">
                <a:spcBef>
                  <a:spcPts val="600"/>
                </a:spcBef>
                <a:buNone/>
              </a:pPr>
              <a:r>
                <a:t/>
              </a:r>
              <a:endParaRPr b="1" sz="1300">
                <a:solidFill>
                  <a:srgbClr val="263238"/>
                </a:solidFill>
                <a:latin typeface="Source Sans Pro"/>
                <a:ea typeface="Source Sans Pro"/>
                <a:cs typeface="Source Sans Pro"/>
                <a:sym typeface="Source Sans Pro"/>
              </a:endParaRPr>
            </a:p>
            <a:p>
              <a:pPr lvl="0" rtl="0">
                <a:spcBef>
                  <a:spcPts val="600"/>
                </a:spcBef>
                <a:buNone/>
              </a:pPr>
              <a:r>
                <a:rPr b="1" lang="en" sz="1300">
                  <a:solidFill>
                    <a:srgbClr val="263238"/>
                  </a:solidFill>
                  <a:latin typeface="Source Sans Pro"/>
                  <a:ea typeface="Source Sans Pro"/>
                  <a:cs typeface="Source Sans Pro"/>
                  <a:sym typeface="Source Sans Pro"/>
                </a:rPr>
                <a:t>  dSs/dt = -betaSS * Ss *  (Is/Ns)</a:t>
              </a:r>
            </a:p>
            <a:p>
              <a:pPr lvl="0" rtl="0">
                <a:spcBef>
                  <a:spcPts val="600"/>
                </a:spcBef>
                <a:buNone/>
              </a:pPr>
              <a:r>
                <a:rPr b="1" lang="en" sz="1300">
                  <a:solidFill>
                    <a:srgbClr val="263238"/>
                  </a:solidFill>
                  <a:latin typeface="Source Sans Pro"/>
                  <a:ea typeface="Source Sans Pro"/>
                  <a:cs typeface="Source Sans Pro"/>
                  <a:sym typeface="Source Sans Pro"/>
                </a:rPr>
                <a:t>  dIs/dt = betaSS * Ss  * (Is/Ns) - gamma * Is</a:t>
              </a:r>
            </a:p>
            <a:p>
              <a:pPr lvl="0" rtl="0">
                <a:spcBef>
                  <a:spcPts val="600"/>
                </a:spcBef>
                <a:buNone/>
              </a:pPr>
              <a:r>
                <a:rPr b="1" lang="en" sz="1300">
                  <a:solidFill>
                    <a:srgbClr val="263238"/>
                  </a:solidFill>
                  <a:latin typeface="Source Sans Pro"/>
                  <a:ea typeface="Source Sans Pro"/>
                  <a:cs typeface="Source Sans Pro"/>
                  <a:sym typeface="Source Sans Pro"/>
                </a:rPr>
                <a:t>  dRs/dt  = gamma * Is</a:t>
              </a: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786150" y="410826"/>
            <a:ext cx="7571700" cy="936900"/>
          </a:xfrm>
          <a:prstGeom prst="rect">
            <a:avLst/>
          </a:prstGeom>
        </p:spPr>
        <p:txBody>
          <a:bodyPr anchorCtr="0" anchor="b" bIns="91425" lIns="91425" rIns="91425" tIns="91425">
            <a:noAutofit/>
          </a:bodyPr>
          <a:lstStyle/>
          <a:p>
            <a:pPr lvl="0">
              <a:spcBef>
                <a:spcPts val="0"/>
              </a:spcBef>
              <a:buClr>
                <a:schemeClr val="dk1"/>
              </a:buClr>
              <a:buSzPct val="30555"/>
              <a:buFont typeface="Arial"/>
              <a:buNone/>
            </a:pPr>
            <a:r>
              <a:rPr b="1" lang="en" sz="3600"/>
              <a:t>Results</a:t>
            </a:r>
          </a:p>
        </p:txBody>
      </p:sp>
      <p:sp>
        <p:nvSpPr>
          <p:cNvPr id="106" name="Shape 106"/>
          <p:cNvSpPr txBox="1"/>
          <p:nvPr>
            <p:ph idx="1" type="body"/>
          </p:nvPr>
        </p:nvSpPr>
        <p:spPr>
          <a:xfrm>
            <a:off x="546362" y="1347725"/>
            <a:ext cx="3675300" cy="4967700"/>
          </a:xfrm>
          <a:prstGeom prst="rect">
            <a:avLst/>
          </a:prstGeom>
        </p:spPr>
        <p:txBody>
          <a:bodyPr anchorCtr="0" anchor="t" bIns="91425" lIns="91425" rIns="91425" tIns="91425">
            <a:noAutofit/>
          </a:bodyPr>
          <a:lstStyle/>
          <a:p>
            <a:pPr lvl="0">
              <a:spcBef>
                <a:spcPts val="0"/>
              </a:spcBef>
              <a:buNone/>
            </a:pPr>
            <a:r>
              <a:rPr lang="en"/>
              <a:t>Our Simulation</a:t>
            </a:r>
          </a:p>
          <a:p>
            <a:pPr indent="-342900" lvl="0" marL="457200" rtl="0">
              <a:spcBef>
                <a:spcPts val="0"/>
              </a:spcBef>
              <a:buClr>
                <a:srgbClr val="000000"/>
              </a:buClr>
              <a:buSzPct val="100000"/>
            </a:pPr>
            <a:r>
              <a:rPr lang="en" sz="1800">
                <a:solidFill>
                  <a:schemeClr val="dk1"/>
                </a:solidFill>
                <a:latin typeface="Calibri"/>
                <a:ea typeface="Calibri"/>
                <a:cs typeface="Calibri"/>
                <a:sym typeface="Calibri"/>
              </a:rPr>
              <a:t>81 people &lt;20 years old that attended the fair became infected with swine flu.  </a:t>
            </a:r>
          </a:p>
          <a:p>
            <a:pPr indent="-342900" lvl="0" marL="457200" rtl="0">
              <a:spcBef>
                <a:spcPts val="0"/>
              </a:spcBef>
              <a:buClr>
                <a:srgbClr val="000000"/>
              </a:buClr>
              <a:buSzPct val="100000"/>
              <a:buFont typeface="Calibri"/>
            </a:pPr>
            <a:r>
              <a:rPr lang="en" sz="1800">
                <a:solidFill>
                  <a:schemeClr val="dk1"/>
                </a:solidFill>
                <a:latin typeface="Calibri"/>
                <a:ea typeface="Calibri"/>
                <a:cs typeface="Calibri"/>
                <a:sym typeface="Calibri"/>
              </a:rPr>
              <a:t>58 people &gt;= 20 years old was that attended the fair became infected with swine flu.</a:t>
            </a:r>
          </a:p>
          <a:p>
            <a:pPr indent="-342900" lvl="0" marL="457200" rtl="0">
              <a:spcBef>
                <a:spcPts val="0"/>
              </a:spcBef>
              <a:buClr>
                <a:srgbClr val="000000"/>
              </a:buClr>
              <a:buSzPct val="100000"/>
              <a:buFont typeface="Calibri"/>
            </a:pPr>
            <a:r>
              <a:rPr lang="en" sz="1800">
                <a:solidFill>
                  <a:schemeClr val="dk1"/>
                </a:solidFill>
                <a:latin typeface="Calibri"/>
                <a:ea typeface="Calibri"/>
                <a:cs typeface="Calibri"/>
                <a:sym typeface="Calibri"/>
              </a:rPr>
              <a:t>This indicates 1.25% of fair attendees aged &lt;20 years old and 0.68% aged &gt; or = 20 years old that had contact with swine became infected. </a:t>
            </a:r>
          </a:p>
          <a:p>
            <a:pPr lvl="0" rtl="0">
              <a:spcBef>
                <a:spcPts val="0"/>
              </a:spcBef>
              <a:buNone/>
            </a:pPr>
            <a:r>
              <a:rPr lang="en" sz="1800">
                <a:solidFill>
                  <a:schemeClr val="dk1"/>
                </a:solidFill>
                <a:latin typeface="Calibri"/>
                <a:ea typeface="Calibri"/>
                <a:cs typeface="Calibri"/>
                <a:sym typeface="Calibri"/>
              </a:rPr>
              <a:t> </a:t>
            </a:r>
          </a:p>
          <a:p>
            <a:pPr lvl="0">
              <a:spcBef>
                <a:spcPts val="0"/>
              </a:spcBef>
              <a:buNone/>
            </a:pPr>
            <a:r>
              <a:t/>
            </a:r>
            <a:endParaRPr sz="1200">
              <a:solidFill>
                <a:schemeClr val="dk1"/>
              </a:solidFill>
              <a:latin typeface="Calibri"/>
              <a:ea typeface="Calibri"/>
              <a:cs typeface="Calibri"/>
              <a:sym typeface="Calibri"/>
            </a:endParaRPr>
          </a:p>
        </p:txBody>
      </p:sp>
      <p:sp>
        <p:nvSpPr>
          <p:cNvPr id="107" name="Shape 107"/>
          <p:cNvSpPr txBox="1"/>
          <p:nvPr>
            <p:ph idx="2" type="body"/>
          </p:nvPr>
        </p:nvSpPr>
        <p:spPr>
          <a:xfrm>
            <a:off x="4682558" y="1347725"/>
            <a:ext cx="3675300" cy="4967700"/>
          </a:xfrm>
          <a:prstGeom prst="rect">
            <a:avLst/>
          </a:prstGeom>
        </p:spPr>
        <p:txBody>
          <a:bodyPr anchorCtr="0" anchor="t" bIns="91425" lIns="91425" rIns="91425" tIns="91425">
            <a:noAutofit/>
          </a:bodyPr>
          <a:lstStyle/>
          <a:p>
            <a:pPr lvl="0">
              <a:spcBef>
                <a:spcPts val="0"/>
              </a:spcBef>
              <a:buNone/>
            </a:pPr>
            <a:r>
              <a:rPr lang="en"/>
              <a:t>Wong </a:t>
            </a:r>
            <a:r>
              <a:rPr i="1" lang="en"/>
              <a:t>et al. </a:t>
            </a:r>
            <a:r>
              <a:rPr lang="en"/>
              <a:t>(2013) </a:t>
            </a:r>
          </a:p>
          <a:p>
            <a:pPr indent="-342900" lvl="0" marL="457200" rtl="0">
              <a:spcBef>
                <a:spcPts val="0"/>
              </a:spcBef>
              <a:buClr>
                <a:schemeClr val="dk1"/>
              </a:buClr>
              <a:buSzPct val="100000"/>
            </a:pPr>
            <a:r>
              <a:rPr lang="en" sz="1800">
                <a:solidFill>
                  <a:schemeClr val="dk1"/>
                </a:solidFill>
                <a:latin typeface="Calibri"/>
                <a:ea typeface="Calibri"/>
                <a:cs typeface="Calibri"/>
                <a:sym typeface="Calibri"/>
              </a:rPr>
              <a:t>80 people (95% CI: 40-133) &lt;20 years old that attended the fair became infected with swine flu.   </a:t>
            </a:r>
          </a:p>
          <a:p>
            <a:pPr indent="-342900" lvl="0" marL="457200">
              <a:spcBef>
                <a:spcPts val="0"/>
              </a:spcBef>
              <a:buClr>
                <a:schemeClr val="dk1"/>
              </a:buClr>
              <a:buSzPct val="100000"/>
              <a:buFont typeface="Calibri"/>
            </a:pPr>
            <a:r>
              <a:rPr lang="en" sz="1800">
                <a:solidFill>
                  <a:schemeClr val="dk1"/>
                </a:solidFill>
                <a:latin typeface="Calibri"/>
                <a:ea typeface="Calibri"/>
                <a:cs typeface="Calibri"/>
                <a:sym typeface="Calibri"/>
              </a:rPr>
              <a:t>58 people (95% CI: 29-96) &gt;=20 that attended the fair became infected with swine flu</a:t>
            </a:r>
          </a:p>
          <a:p>
            <a:pPr indent="-342900" lvl="0" marL="457200">
              <a:spcBef>
                <a:spcPts val="0"/>
              </a:spcBef>
              <a:buClr>
                <a:schemeClr val="dk1"/>
              </a:buClr>
              <a:buSzPct val="100000"/>
              <a:buFont typeface="Calibri"/>
            </a:pPr>
            <a:r>
              <a:rPr lang="en" sz="1800">
                <a:solidFill>
                  <a:schemeClr val="dk1"/>
                </a:solidFill>
                <a:latin typeface="Calibri"/>
                <a:ea typeface="Calibri"/>
                <a:cs typeface="Calibri"/>
                <a:sym typeface="Calibri"/>
              </a:rPr>
              <a:t>This indicates 1.23% of fair attendees aged &lt;20 years old and 0.68% aged &gt;= 20 years old that had contact with swine became infected. </a:t>
            </a:r>
          </a:p>
          <a:p>
            <a:pPr lvl="0">
              <a:spcBef>
                <a:spcPts val="0"/>
              </a:spcBef>
              <a:buNone/>
            </a:pPr>
            <a:r>
              <a:t/>
            </a:r>
            <a:endParaRPr/>
          </a:p>
        </p:txBody>
      </p:sp>
      <p:sp>
        <p:nvSpPr>
          <p:cNvPr id="108" name="Shape 108"/>
          <p:cNvSpPr txBox="1"/>
          <p:nvPr/>
        </p:nvSpPr>
        <p:spPr>
          <a:xfrm>
            <a:off x="711875" y="5378525"/>
            <a:ext cx="7404300" cy="936900"/>
          </a:xfrm>
          <a:prstGeom prst="rect">
            <a:avLst/>
          </a:prstGeom>
          <a:noFill/>
          <a:ln>
            <a:noFill/>
          </a:ln>
        </p:spPr>
        <p:txBody>
          <a:bodyPr anchorCtr="0" anchor="t" bIns="91425" lIns="91425" rIns="91425" tIns="91425">
            <a:noAutofit/>
          </a:bodyPr>
          <a:lstStyle/>
          <a:p>
            <a:pPr lvl="0">
              <a:spcBef>
                <a:spcPts val="0"/>
              </a:spcBef>
              <a:buNone/>
            </a:pPr>
            <a:r>
              <a:rPr lang="en">
                <a:solidFill>
                  <a:schemeClr val="dk1"/>
                </a:solidFill>
                <a:latin typeface="Calibri"/>
                <a:ea typeface="Calibri"/>
                <a:cs typeface="Calibri"/>
                <a:sym typeface="Calibri"/>
              </a:rPr>
              <a:t>Overall, the results from our simulation are consistent with the results from the Wang et al. (2013) simulation and, although there are minor differences, our results only vary by 1 infection in the younger cohort, which falls within the range of potential values calculated in the 95% interval for the Wang et al (2013) simulation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pic>
        <p:nvPicPr>
          <p:cNvPr id="113" name="Shape 113"/>
          <p:cNvPicPr preferRelativeResize="0"/>
          <p:nvPr/>
        </p:nvPicPr>
        <p:blipFill>
          <a:blip r:embed="rId3">
            <a:alphaModFix/>
          </a:blip>
          <a:stretch>
            <a:fillRect/>
          </a:stretch>
        </p:blipFill>
        <p:spPr>
          <a:xfrm>
            <a:off x="-12" y="1698825"/>
            <a:ext cx="4781124" cy="4276076"/>
          </a:xfrm>
          <a:prstGeom prst="rect">
            <a:avLst/>
          </a:prstGeom>
          <a:noFill/>
          <a:ln>
            <a:noFill/>
          </a:ln>
        </p:spPr>
      </p:pic>
      <p:pic>
        <p:nvPicPr>
          <p:cNvPr id="114" name="Shape 114"/>
          <p:cNvPicPr preferRelativeResize="0"/>
          <p:nvPr/>
        </p:nvPicPr>
        <p:blipFill>
          <a:blip r:embed="rId4">
            <a:alphaModFix/>
          </a:blip>
          <a:stretch>
            <a:fillRect/>
          </a:stretch>
        </p:blipFill>
        <p:spPr>
          <a:xfrm>
            <a:off x="4362900" y="2006643"/>
            <a:ext cx="4781125" cy="3660419"/>
          </a:xfrm>
          <a:prstGeom prst="rect">
            <a:avLst/>
          </a:prstGeom>
          <a:noFill/>
          <a:ln>
            <a:noFill/>
          </a:ln>
        </p:spPr>
      </p:pic>
      <p:sp>
        <p:nvSpPr>
          <p:cNvPr id="115" name="Shape 115"/>
          <p:cNvSpPr txBox="1"/>
          <p:nvPr>
            <p:ph type="title"/>
          </p:nvPr>
        </p:nvSpPr>
        <p:spPr>
          <a:xfrm>
            <a:off x="786150" y="244676"/>
            <a:ext cx="7571700" cy="936900"/>
          </a:xfrm>
          <a:prstGeom prst="rect">
            <a:avLst/>
          </a:prstGeom>
        </p:spPr>
        <p:txBody>
          <a:bodyPr anchorCtr="0" anchor="b" bIns="91425" lIns="91425" rIns="91425" tIns="91425">
            <a:noAutofit/>
          </a:bodyPr>
          <a:lstStyle/>
          <a:p>
            <a:pPr lvl="0" rtl="0">
              <a:spcBef>
                <a:spcPts val="0"/>
              </a:spcBef>
              <a:buNone/>
            </a:pPr>
            <a:r>
              <a:rPr b="1" lang="en" sz="3600"/>
              <a:t>Results</a:t>
            </a:r>
          </a:p>
        </p:txBody>
      </p:sp>
      <p:sp>
        <p:nvSpPr>
          <p:cNvPr id="116" name="Shape 116"/>
          <p:cNvSpPr txBox="1"/>
          <p:nvPr/>
        </p:nvSpPr>
        <p:spPr>
          <a:xfrm>
            <a:off x="5253450" y="4833625"/>
            <a:ext cx="3000000" cy="3000000"/>
          </a:xfrm>
          <a:prstGeom prst="rect">
            <a:avLst/>
          </a:prstGeom>
          <a:noFill/>
          <a:ln>
            <a:noFill/>
          </a:ln>
        </p:spPr>
        <p:txBody>
          <a:bodyPr anchorCtr="0" anchor="ctr" bIns="91425" lIns="91425" rIns="91425" tIns="91425">
            <a:noAutofit/>
          </a:bodyPr>
          <a:lstStyle/>
          <a:p>
            <a:pPr lvl="0" rtl="0" algn="ctr">
              <a:spcBef>
                <a:spcPts val="600"/>
              </a:spcBef>
              <a:buNone/>
            </a:pPr>
            <a:r>
              <a:rPr lang="en" sz="2600">
                <a:solidFill>
                  <a:srgbClr val="263238"/>
                </a:solidFill>
                <a:latin typeface="Source Sans Pro"/>
                <a:ea typeface="Source Sans Pro"/>
                <a:cs typeface="Source Sans Pro"/>
                <a:sym typeface="Source Sans Pro"/>
              </a:rPr>
              <a:t>Wong </a:t>
            </a:r>
            <a:r>
              <a:rPr i="1" lang="en" sz="2600">
                <a:solidFill>
                  <a:srgbClr val="263238"/>
                </a:solidFill>
                <a:latin typeface="Source Sans Pro"/>
                <a:ea typeface="Source Sans Pro"/>
                <a:cs typeface="Source Sans Pro"/>
                <a:sym typeface="Source Sans Pro"/>
              </a:rPr>
              <a:t>et al. </a:t>
            </a:r>
            <a:r>
              <a:rPr lang="en" sz="2600">
                <a:solidFill>
                  <a:srgbClr val="263238"/>
                </a:solidFill>
                <a:latin typeface="Source Sans Pro"/>
                <a:ea typeface="Source Sans Pro"/>
                <a:cs typeface="Source Sans Pro"/>
                <a:sym typeface="Source Sans Pro"/>
              </a:rPr>
              <a:t>(2013) </a:t>
            </a:r>
          </a:p>
        </p:txBody>
      </p:sp>
      <p:sp>
        <p:nvSpPr>
          <p:cNvPr id="117" name="Shape 117"/>
          <p:cNvSpPr txBox="1"/>
          <p:nvPr/>
        </p:nvSpPr>
        <p:spPr>
          <a:xfrm>
            <a:off x="571500" y="6001375"/>
            <a:ext cx="3791400" cy="664500"/>
          </a:xfrm>
          <a:prstGeom prst="rect">
            <a:avLst/>
          </a:prstGeom>
          <a:noFill/>
          <a:ln>
            <a:noFill/>
          </a:ln>
        </p:spPr>
        <p:txBody>
          <a:bodyPr anchorCtr="0" anchor="t" bIns="91425" lIns="91425" rIns="91425" tIns="91425">
            <a:noAutofit/>
          </a:bodyPr>
          <a:lstStyle/>
          <a:p>
            <a:pPr lvl="0" rtl="0" algn="ctr">
              <a:spcBef>
                <a:spcPts val="600"/>
              </a:spcBef>
              <a:buClr>
                <a:schemeClr val="dk1"/>
              </a:buClr>
              <a:buSzPct val="42307"/>
              <a:buFont typeface="Arial"/>
              <a:buNone/>
            </a:pPr>
            <a:r>
              <a:rPr lang="en" sz="2600">
                <a:solidFill>
                  <a:srgbClr val="263238"/>
                </a:solidFill>
                <a:latin typeface="Source Sans Pro"/>
                <a:ea typeface="Source Sans Pro"/>
                <a:cs typeface="Source Sans Pro"/>
                <a:sym typeface="Source Sans Pro"/>
              </a:rPr>
              <a:t>Our Simulation</a:t>
            </a:r>
          </a:p>
        </p:txBody>
      </p:sp>
      <p:sp>
        <p:nvSpPr>
          <p:cNvPr id="118" name="Shape 118"/>
          <p:cNvSpPr txBox="1"/>
          <p:nvPr/>
        </p:nvSpPr>
        <p:spPr>
          <a:xfrm>
            <a:off x="443100" y="1106025"/>
            <a:ext cx="8700900" cy="1015200"/>
          </a:xfrm>
          <a:prstGeom prst="rect">
            <a:avLst/>
          </a:prstGeom>
          <a:noFill/>
          <a:ln>
            <a:noFill/>
          </a:ln>
        </p:spPr>
        <p:txBody>
          <a:bodyPr anchorCtr="0" anchor="t" bIns="91425" lIns="91425" rIns="91425" tIns="91425">
            <a:noAutofit/>
          </a:bodyPr>
          <a:lstStyle/>
          <a:p>
            <a:pPr lvl="0">
              <a:spcBef>
                <a:spcPts val="0"/>
              </a:spcBef>
              <a:buNone/>
            </a:pPr>
            <a:r>
              <a:rPr lang="en"/>
              <a:t>Although our simulation produced the same number of cases in the older age group and varied by only one case in the younger age group there was a discrepancy between the graph for our simulation compared to the graph in the paper by Wong </a:t>
            </a:r>
            <a:r>
              <a:rPr i="1" lang="en"/>
              <a:t>et al </a:t>
            </a:r>
            <a:r>
              <a:rPr lang="en"/>
              <a:t>(2013).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786150" y="-99823"/>
            <a:ext cx="7571700" cy="936900"/>
          </a:xfrm>
          <a:prstGeom prst="rect">
            <a:avLst/>
          </a:prstGeom>
        </p:spPr>
        <p:txBody>
          <a:bodyPr anchorCtr="0" anchor="b" bIns="91425" lIns="91425" rIns="91425" tIns="91425">
            <a:noAutofit/>
          </a:bodyPr>
          <a:lstStyle/>
          <a:p>
            <a:pPr lvl="0" rtl="0">
              <a:spcBef>
                <a:spcPts val="0"/>
              </a:spcBef>
              <a:buNone/>
            </a:pPr>
            <a:r>
              <a:rPr b="1" lang="en" sz="3600"/>
              <a:t>Results</a:t>
            </a:r>
          </a:p>
        </p:txBody>
      </p:sp>
      <p:sp>
        <p:nvSpPr>
          <p:cNvPr id="124" name="Shape 124"/>
          <p:cNvSpPr txBox="1"/>
          <p:nvPr/>
        </p:nvSpPr>
        <p:spPr>
          <a:xfrm>
            <a:off x="5362525" y="5392275"/>
            <a:ext cx="3141900" cy="593400"/>
          </a:xfrm>
          <a:prstGeom prst="rect">
            <a:avLst/>
          </a:prstGeom>
          <a:noFill/>
          <a:ln>
            <a:noFill/>
          </a:ln>
        </p:spPr>
        <p:txBody>
          <a:bodyPr anchorCtr="0" anchor="t" bIns="91425" lIns="91425" rIns="91425" tIns="91425">
            <a:noAutofit/>
          </a:bodyPr>
          <a:lstStyle/>
          <a:p>
            <a:pPr lvl="0">
              <a:spcBef>
                <a:spcPts val="0"/>
              </a:spcBef>
              <a:buNone/>
            </a:pPr>
            <a:r>
              <a:rPr lang="en"/>
              <a:t>Increase in incidence observed for both age groups when contact duration increased from 5 min to 8 min for those &lt;20 yrs old</a:t>
            </a:r>
          </a:p>
          <a:p>
            <a:pPr lvl="0">
              <a:spcBef>
                <a:spcPts val="0"/>
              </a:spcBef>
              <a:buNone/>
            </a:pPr>
            <a:r>
              <a:t/>
            </a:r>
            <a:endParaRPr/>
          </a:p>
        </p:txBody>
      </p:sp>
      <p:sp>
        <p:nvSpPr>
          <p:cNvPr id="125" name="Shape 125"/>
          <p:cNvSpPr txBox="1"/>
          <p:nvPr/>
        </p:nvSpPr>
        <p:spPr>
          <a:xfrm>
            <a:off x="1283975" y="5392275"/>
            <a:ext cx="2809800" cy="815700"/>
          </a:xfrm>
          <a:prstGeom prst="rect">
            <a:avLst/>
          </a:prstGeom>
          <a:noFill/>
          <a:ln>
            <a:noFill/>
          </a:ln>
        </p:spPr>
        <p:txBody>
          <a:bodyPr anchorCtr="0" anchor="t" bIns="91425" lIns="91425" rIns="91425" tIns="91425">
            <a:noAutofit/>
          </a:bodyPr>
          <a:lstStyle/>
          <a:p>
            <a:pPr lvl="0">
              <a:spcBef>
                <a:spcPts val="0"/>
              </a:spcBef>
              <a:buNone/>
            </a:pPr>
            <a:r>
              <a:rPr lang="en"/>
              <a:t>Decrease in incidence observed when beta decreased from beta=0.024 to beta=0.017</a:t>
            </a:r>
          </a:p>
        </p:txBody>
      </p:sp>
      <p:pic>
        <p:nvPicPr>
          <p:cNvPr id="126" name="Shape 126"/>
          <p:cNvPicPr preferRelativeResize="0"/>
          <p:nvPr/>
        </p:nvPicPr>
        <p:blipFill>
          <a:blip r:embed="rId3">
            <a:alphaModFix/>
          </a:blip>
          <a:stretch>
            <a:fillRect/>
          </a:stretch>
        </p:blipFill>
        <p:spPr>
          <a:xfrm>
            <a:off x="413449" y="710050"/>
            <a:ext cx="4234224" cy="4582399"/>
          </a:xfrm>
          <a:prstGeom prst="rect">
            <a:avLst/>
          </a:prstGeom>
          <a:noFill/>
          <a:ln>
            <a:noFill/>
          </a:ln>
        </p:spPr>
      </p:pic>
      <p:pic>
        <p:nvPicPr>
          <p:cNvPr id="127" name="Shape 127"/>
          <p:cNvPicPr preferRelativeResize="0"/>
          <p:nvPr/>
        </p:nvPicPr>
        <p:blipFill>
          <a:blip r:embed="rId4">
            <a:alphaModFix/>
          </a:blip>
          <a:stretch>
            <a:fillRect/>
          </a:stretch>
        </p:blipFill>
        <p:spPr>
          <a:xfrm>
            <a:off x="4326025" y="710050"/>
            <a:ext cx="4616089" cy="4582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p:nvPr/>
        </p:nvSpPr>
        <p:spPr>
          <a:xfrm>
            <a:off x="250" y="0"/>
            <a:ext cx="9144000" cy="1053600"/>
          </a:xfrm>
          <a:prstGeom prst="rect">
            <a:avLst/>
          </a:prstGeom>
          <a:solidFill>
            <a:srgbClr val="0091EA">
              <a:alpha val="32690"/>
            </a:srgbClr>
          </a:soli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133" name="Shape 133"/>
          <p:cNvSpPr txBox="1"/>
          <p:nvPr>
            <p:ph type="title"/>
          </p:nvPr>
        </p:nvSpPr>
        <p:spPr>
          <a:xfrm>
            <a:off x="425200" y="0"/>
            <a:ext cx="7571700" cy="936900"/>
          </a:xfrm>
          <a:prstGeom prst="rect">
            <a:avLst/>
          </a:prstGeom>
        </p:spPr>
        <p:txBody>
          <a:bodyPr anchorCtr="0" anchor="b" bIns="91425" lIns="91425" rIns="91425" tIns="91425">
            <a:noAutofit/>
          </a:bodyPr>
          <a:lstStyle/>
          <a:p>
            <a:pPr lvl="0" rtl="0">
              <a:spcBef>
                <a:spcPts val="0"/>
              </a:spcBef>
              <a:buNone/>
            </a:pPr>
            <a:r>
              <a:rPr b="1" lang="en" sz="3600"/>
              <a:t>Discussion/Conclusion</a:t>
            </a:r>
          </a:p>
        </p:txBody>
      </p:sp>
      <p:sp>
        <p:nvSpPr>
          <p:cNvPr id="134" name="Shape 134"/>
          <p:cNvSpPr txBox="1"/>
          <p:nvPr>
            <p:ph idx="1" type="body"/>
          </p:nvPr>
        </p:nvSpPr>
        <p:spPr>
          <a:xfrm>
            <a:off x="425200" y="1170275"/>
            <a:ext cx="5112600" cy="5245200"/>
          </a:xfrm>
          <a:prstGeom prst="rect">
            <a:avLst/>
          </a:prstGeom>
        </p:spPr>
        <p:txBody>
          <a:bodyPr anchorCtr="0" anchor="t" bIns="91425" lIns="91425" rIns="91425" tIns="91425">
            <a:noAutofit/>
          </a:bodyPr>
          <a:lstStyle/>
          <a:p>
            <a:pPr indent="-381000" lvl="0" marL="457200" rtl="0">
              <a:spcBef>
                <a:spcPts val="0"/>
              </a:spcBef>
              <a:buClr>
                <a:srgbClr val="0091EA"/>
              </a:buClr>
              <a:buSzPct val="100000"/>
            </a:pPr>
            <a:r>
              <a:rPr b="1" lang="en" sz="2400"/>
              <a:t>Implications</a:t>
            </a:r>
          </a:p>
          <a:p>
            <a:pPr indent="-228600" lvl="1" marL="914400" rtl="0">
              <a:spcBef>
                <a:spcPts val="0"/>
              </a:spcBef>
              <a:buClr>
                <a:srgbClr val="263238"/>
              </a:buClr>
            </a:pPr>
            <a:r>
              <a:rPr lang="en"/>
              <a:t>Swine screening</a:t>
            </a:r>
          </a:p>
          <a:p>
            <a:pPr indent="-228600" lvl="1" marL="914400" rtl="0">
              <a:spcBef>
                <a:spcPts val="0"/>
              </a:spcBef>
              <a:buClr>
                <a:srgbClr val="263238"/>
              </a:buClr>
            </a:pPr>
            <a:r>
              <a:rPr lang="en"/>
              <a:t>Vaccinations</a:t>
            </a:r>
          </a:p>
          <a:p>
            <a:pPr indent="-228600" lvl="1" marL="914400" rtl="0">
              <a:spcBef>
                <a:spcPts val="0"/>
              </a:spcBef>
              <a:buClr>
                <a:srgbClr val="263238"/>
              </a:buClr>
            </a:pPr>
            <a:r>
              <a:rPr lang="en"/>
              <a:t>Reduce contact</a:t>
            </a:r>
          </a:p>
          <a:p>
            <a:pPr indent="-381000" lvl="0" marL="457200" rtl="0">
              <a:spcBef>
                <a:spcPts val="0"/>
              </a:spcBef>
              <a:buClr>
                <a:srgbClr val="0091EA"/>
              </a:buClr>
              <a:buSzPct val="100000"/>
            </a:pPr>
            <a:r>
              <a:rPr b="1" lang="en" sz="2400"/>
              <a:t>Limitations</a:t>
            </a:r>
          </a:p>
          <a:p>
            <a:pPr indent="-228600" lvl="1" marL="914400" rtl="0">
              <a:spcBef>
                <a:spcPts val="0"/>
              </a:spcBef>
              <a:buClr>
                <a:srgbClr val="263238"/>
              </a:buClr>
            </a:pPr>
            <a:r>
              <a:rPr lang="en"/>
              <a:t> Values used (suspected vs. confirmed infections, sensitivity analysis proportion, reproduction number)</a:t>
            </a:r>
          </a:p>
          <a:p>
            <a:pPr indent="-228600" lvl="1" marL="914400" rtl="0">
              <a:spcBef>
                <a:spcPts val="0"/>
              </a:spcBef>
              <a:buClr>
                <a:srgbClr val="263238"/>
              </a:buClr>
            </a:pPr>
            <a:r>
              <a:rPr lang="en"/>
              <a:t>Characterization of swine contact</a:t>
            </a:r>
          </a:p>
          <a:p>
            <a:pPr indent="-381000" lvl="0" marL="457200" rtl="0">
              <a:spcBef>
                <a:spcPts val="0"/>
              </a:spcBef>
              <a:buClr>
                <a:srgbClr val="0091EA"/>
              </a:buClr>
              <a:buSzPct val="100000"/>
            </a:pPr>
            <a:r>
              <a:rPr b="1" lang="en" sz="2400"/>
              <a:t>Future directions</a:t>
            </a:r>
          </a:p>
          <a:p>
            <a:pPr indent="-228600" lvl="1" marL="914400" rtl="0">
              <a:spcBef>
                <a:spcPts val="0"/>
              </a:spcBef>
              <a:buClr>
                <a:srgbClr val="263238"/>
              </a:buClr>
            </a:pPr>
            <a:r>
              <a:rPr lang="en"/>
              <a:t>More accurate measurements for future H3N2v outbreaks</a:t>
            </a:r>
          </a:p>
          <a:p>
            <a:pPr lvl="0" rtl="0">
              <a:spcBef>
                <a:spcPts val="0"/>
              </a:spcBef>
              <a:buNone/>
            </a:pPr>
            <a:r>
              <a:t/>
            </a:r>
            <a:endParaRPr/>
          </a:p>
        </p:txBody>
      </p:sp>
      <p:pic>
        <p:nvPicPr>
          <p:cNvPr id="135" name="Shape 135"/>
          <p:cNvPicPr preferRelativeResize="0"/>
          <p:nvPr/>
        </p:nvPicPr>
        <p:blipFill>
          <a:blip r:embed="rId3">
            <a:alphaModFix/>
          </a:blip>
          <a:stretch>
            <a:fillRect/>
          </a:stretch>
        </p:blipFill>
        <p:spPr>
          <a:xfrm>
            <a:off x="5674999" y="2386424"/>
            <a:ext cx="3165250" cy="2373949"/>
          </a:xfrm>
          <a:prstGeom prst="rect">
            <a:avLst/>
          </a:prstGeom>
          <a:noFill/>
          <a:ln>
            <a:noFill/>
          </a:ln>
        </p:spPr>
      </p:pic>
      <p:sp>
        <p:nvSpPr>
          <p:cNvPr id="136" name="Shape 136"/>
          <p:cNvSpPr/>
          <p:nvPr/>
        </p:nvSpPr>
        <p:spPr>
          <a:xfrm>
            <a:off x="250" y="936900"/>
            <a:ext cx="9144000" cy="168600"/>
          </a:xfrm>
          <a:prstGeom prst="rect">
            <a:avLst/>
          </a:prstGeom>
          <a:solidFill>
            <a:srgbClr val="0091EA"/>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