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300" r:id="rId4"/>
    <p:sldId id="295" r:id="rId5"/>
    <p:sldId id="270" r:id="rId6"/>
    <p:sldId id="266" r:id="rId7"/>
    <p:sldId id="275" r:id="rId8"/>
    <p:sldId id="269" r:id="rId9"/>
    <p:sldId id="281" r:id="rId10"/>
    <p:sldId id="272" r:id="rId11"/>
    <p:sldId id="301" r:id="rId12"/>
    <p:sldId id="302" r:id="rId13"/>
    <p:sldId id="305" r:id="rId14"/>
    <p:sldId id="293" r:id="rId15"/>
    <p:sldId id="303" r:id="rId16"/>
    <p:sldId id="292" r:id="rId17"/>
    <p:sldId id="299" r:id="rId18"/>
    <p:sldId id="296" r:id="rId19"/>
    <p:sldId id="294" r:id="rId20"/>
    <p:sldId id="283" r:id="rId21"/>
    <p:sldId id="287" r:id="rId22"/>
    <p:sldId id="282" r:id="rId23"/>
    <p:sldId id="289" r:id="rId24"/>
    <p:sldId id="290" r:id="rId25"/>
    <p:sldId id="271" r:id="rId26"/>
    <p:sldId id="273" r:id="rId27"/>
    <p:sldId id="274" r:id="rId28"/>
    <p:sldId id="268" r:id="rId29"/>
    <p:sldId id="263" r:id="rId30"/>
    <p:sldId id="267" r:id="rId31"/>
    <p:sldId id="264" r:id="rId32"/>
    <p:sldId id="276" r:id="rId33"/>
    <p:sldId id="277" r:id="rId34"/>
    <p:sldId id="278" r:id="rId35"/>
    <p:sldId id="279" r:id="rId36"/>
    <p:sldId id="284" r:id="rId37"/>
    <p:sldId id="285" r:id="rId38"/>
    <p:sldId id="286" r:id="rId39"/>
    <p:sldId id="26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1F5136"/>
    <a:srgbClr val="C4D6A0"/>
    <a:srgbClr val="839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39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010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163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19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670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234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8341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318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499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067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28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406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14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790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130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51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42D2D-EEE6-4847-BD6E-D39B79A367B6}" type="datetimeFigureOut">
              <a:rPr lang="en-PH" smtClean="0"/>
              <a:t>18/03/2023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233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88A1-CDF2-4728-84C1-35D12FCD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94" y="1892807"/>
            <a:ext cx="10937812" cy="3072385"/>
          </a:xfrm>
        </p:spPr>
        <p:txBody>
          <a:bodyPr anchor="t">
            <a:normAutofit/>
          </a:bodyPr>
          <a:lstStyle/>
          <a:p>
            <a:pPr algn="ctr"/>
            <a:r>
              <a:rPr lang="en-PH" sz="6000" b="1" dirty="0"/>
              <a:t>SAN CARLOS INTEGRATED </a:t>
            </a:r>
            <a:br>
              <a:rPr lang="en-PH" sz="6000" b="1" dirty="0"/>
            </a:br>
            <a:r>
              <a:rPr lang="en-PH" sz="6000" b="1" dirty="0"/>
              <a:t>MANAGEMENT SYSTEM </a:t>
            </a:r>
            <a:br>
              <a:rPr lang="en-PH" sz="6000" b="1" dirty="0"/>
            </a:br>
            <a:r>
              <a:rPr lang="en-PH" sz="6000" b="1" dirty="0"/>
              <a:t>(SCIMS)</a:t>
            </a:r>
          </a:p>
        </p:txBody>
      </p:sp>
    </p:spTree>
    <p:extLst>
      <p:ext uri="{BB962C8B-B14F-4D97-AF65-F5344CB8AC3E}">
        <p14:creationId xmlns:p14="http://schemas.microsoft.com/office/powerpoint/2010/main" val="79172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699D-B3C2-4CBA-9697-6D45B479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59" y="151459"/>
            <a:ext cx="8989882" cy="915514"/>
          </a:xfrm>
        </p:spPr>
        <p:txBody>
          <a:bodyPr/>
          <a:lstStyle/>
          <a:p>
            <a:r>
              <a:rPr lang="en-PH" u="sng" dirty="0"/>
              <a:t>User Interface: Role Management</a:t>
            </a: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DD536FA0-C290-4DCC-ABB1-A2278D908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CA59A72B-03AF-4F0A-9E97-13D6ABCF8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EA369-E154-4E78-8B9C-12CEBDBF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14"/>
          <a:stretch/>
        </p:blipFill>
        <p:spPr>
          <a:xfrm>
            <a:off x="688926" y="1066973"/>
            <a:ext cx="10814148" cy="4247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C9C3FE-2B43-4905-B28F-AADB292D9310}"/>
              </a:ext>
            </a:extLst>
          </p:cNvPr>
          <p:cNvSpPr txBox="1"/>
          <p:nvPr/>
        </p:nvSpPr>
        <p:spPr>
          <a:xfrm>
            <a:off x="842101" y="5583691"/>
            <a:ext cx="843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The names of the column in the table are </a:t>
            </a:r>
            <a:r>
              <a:rPr lang="en-PH" b="1" i="1" dirty="0"/>
              <a:t>Role, Title </a:t>
            </a:r>
            <a:r>
              <a:rPr lang="en-PH" dirty="0"/>
              <a:t>and</a:t>
            </a:r>
            <a:r>
              <a:rPr lang="en-PH" b="1" i="1" dirty="0"/>
              <a:t> Option.</a:t>
            </a:r>
            <a:endParaRPr lang="en-PH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In the option column, </a:t>
            </a:r>
            <a:r>
              <a:rPr lang="en-PH" b="1" i="1" dirty="0"/>
              <a:t>Open/View &amp; Delete </a:t>
            </a:r>
            <a:r>
              <a:rPr lang="en-PH" dirty="0"/>
              <a:t>must be shown.</a:t>
            </a:r>
          </a:p>
        </p:txBody>
      </p:sp>
    </p:spTree>
    <p:extLst>
      <p:ext uri="{BB962C8B-B14F-4D97-AF65-F5344CB8AC3E}">
        <p14:creationId xmlns:p14="http://schemas.microsoft.com/office/powerpoint/2010/main" val="128845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CF0040-80B7-4F01-8895-E511E76133F0}"/>
              </a:ext>
            </a:extLst>
          </p:cNvPr>
          <p:cNvSpPr/>
          <p:nvPr/>
        </p:nvSpPr>
        <p:spPr>
          <a:xfrm>
            <a:off x="314389" y="1721210"/>
            <a:ext cx="7020266" cy="3677056"/>
          </a:xfrm>
          <a:prstGeom prst="rect">
            <a:avLst/>
          </a:prstGeom>
          <a:ln>
            <a:solidFill>
              <a:srgbClr val="CDCDC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8699D-B3C2-4CBA-9697-6D45B479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89" y="234130"/>
            <a:ext cx="9404723" cy="1400530"/>
          </a:xfrm>
        </p:spPr>
        <p:txBody>
          <a:bodyPr/>
          <a:lstStyle/>
          <a:p>
            <a:r>
              <a:rPr lang="en-PH" dirty="0"/>
              <a:t>UI: Add Module / New Project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77394E6-6A12-4118-829C-4960ED343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059964"/>
              </p:ext>
            </p:extLst>
          </p:nvPr>
        </p:nvGraphicFramePr>
        <p:xfrm>
          <a:off x="556247" y="2860152"/>
          <a:ext cx="6473607" cy="1620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703">
                  <a:extLst>
                    <a:ext uri="{9D8B030D-6E8A-4147-A177-3AD203B41FA5}">
                      <a16:colId xmlns:a16="http://schemas.microsoft.com/office/drawing/2014/main" val="4023073215"/>
                    </a:ext>
                  </a:extLst>
                </a:gridCol>
                <a:gridCol w="2883181">
                  <a:extLst>
                    <a:ext uri="{9D8B030D-6E8A-4147-A177-3AD203B41FA5}">
                      <a16:colId xmlns:a16="http://schemas.microsoft.com/office/drawing/2014/main" val="4083579815"/>
                    </a:ext>
                  </a:extLst>
                </a:gridCol>
                <a:gridCol w="2950723">
                  <a:extLst>
                    <a:ext uri="{9D8B030D-6E8A-4147-A177-3AD203B41FA5}">
                      <a16:colId xmlns:a16="http://schemas.microsoft.com/office/drawing/2014/main" val="14308534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User Role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263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dirty="0"/>
                        <a:t>ADMINISTRATION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dirty="0"/>
                        <a:t>VAMOS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232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dirty="0"/>
                        <a:t>DATA ENCODER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dirty="0"/>
                        <a:t>VAMOS DATA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477693"/>
                  </a:ext>
                </a:extLst>
              </a:tr>
            </a:tbl>
          </a:graphicData>
        </a:graphic>
      </p:graphicFrame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DD536FA0-C290-4DCC-ABB1-A2278D908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4558" y="28036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CA59A72B-03AF-4F0A-9E97-13D6ABCF8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6958" y="26702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2822F67-EF4D-4966-A69D-91B6482A33FD}"/>
              </a:ext>
            </a:extLst>
          </p:cNvPr>
          <p:cNvSpPr/>
          <p:nvPr/>
        </p:nvSpPr>
        <p:spPr>
          <a:xfrm>
            <a:off x="765846" y="3020918"/>
            <a:ext cx="266441" cy="290277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4D2DA-F34D-49A9-8F2B-AB490F959E27}"/>
              </a:ext>
            </a:extLst>
          </p:cNvPr>
          <p:cNvSpPr txBox="1"/>
          <p:nvPr/>
        </p:nvSpPr>
        <p:spPr>
          <a:xfrm>
            <a:off x="715722" y="2154532"/>
            <a:ext cx="11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Module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7F1E2E-1113-47B4-B297-7C626C8C4E17}"/>
              </a:ext>
            </a:extLst>
          </p:cNvPr>
          <p:cNvSpPr/>
          <p:nvPr/>
        </p:nvSpPr>
        <p:spPr>
          <a:xfrm>
            <a:off x="2344451" y="2069961"/>
            <a:ext cx="3755248" cy="540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VAMOS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B5115-AEFE-4B58-8B10-72248337D8F3}"/>
              </a:ext>
            </a:extLst>
          </p:cNvPr>
          <p:cNvSpPr/>
          <p:nvPr/>
        </p:nvSpPr>
        <p:spPr>
          <a:xfrm>
            <a:off x="5862535" y="4704185"/>
            <a:ext cx="933855" cy="470047"/>
          </a:xfrm>
          <a:prstGeom prst="rect">
            <a:avLst/>
          </a:prstGeom>
          <a:solidFill>
            <a:srgbClr val="1F513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69160-F903-4EAE-9281-77BE6748F66C}"/>
              </a:ext>
            </a:extLst>
          </p:cNvPr>
          <p:cNvSpPr txBox="1"/>
          <p:nvPr/>
        </p:nvSpPr>
        <p:spPr>
          <a:xfrm>
            <a:off x="7419369" y="2145388"/>
            <a:ext cx="4251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Note: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PH" dirty="0"/>
              <a:t>Input fields should be capitalized.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PH" dirty="0"/>
              <a:t>First row is the column name.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PH" dirty="0"/>
              <a:t>Second row will be the user role and the title.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PH" dirty="0"/>
              <a:t>User Role should be an array.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PH" dirty="0"/>
              <a:t>Plus sign must be a button that can add a row in the table.</a:t>
            </a: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F5A06F94-62AD-49F0-948B-00E414556D64}"/>
              </a:ext>
            </a:extLst>
          </p:cNvPr>
          <p:cNvSpPr/>
          <p:nvPr/>
        </p:nvSpPr>
        <p:spPr>
          <a:xfrm>
            <a:off x="737076" y="3556425"/>
            <a:ext cx="323980" cy="2748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B7268091-E880-4E6A-8BD9-DD2FE883C6EA}"/>
              </a:ext>
            </a:extLst>
          </p:cNvPr>
          <p:cNvSpPr/>
          <p:nvPr/>
        </p:nvSpPr>
        <p:spPr>
          <a:xfrm>
            <a:off x="737076" y="4093692"/>
            <a:ext cx="323980" cy="2748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069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58B7-8ED0-41ED-B765-DAC3E32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1" y="593930"/>
            <a:ext cx="9404723" cy="892530"/>
          </a:xfrm>
        </p:spPr>
        <p:txBody>
          <a:bodyPr/>
          <a:lstStyle/>
          <a:p>
            <a:r>
              <a:rPr lang="en-PH" dirty="0"/>
              <a:t>Data Structure:</a:t>
            </a:r>
            <a:endParaRPr lang="en-PH" b="1" i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3B2B4C-14D1-4FEB-8866-50960CAD6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43976"/>
              </p:ext>
            </p:extLst>
          </p:nvPr>
        </p:nvGraphicFramePr>
        <p:xfrm>
          <a:off x="1093371" y="3018536"/>
          <a:ext cx="10005256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64461">
                  <a:extLst>
                    <a:ext uri="{9D8B030D-6E8A-4147-A177-3AD203B41FA5}">
                      <a16:colId xmlns:a16="http://schemas.microsoft.com/office/drawing/2014/main" val="3135077932"/>
                    </a:ext>
                  </a:extLst>
                </a:gridCol>
                <a:gridCol w="1818442">
                  <a:extLst>
                    <a:ext uri="{9D8B030D-6E8A-4147-A177-3AD203B41FA5}">
                      <a16:colId xmlns:a16="http://schemas.microsoft.com/office/drawing/2014/main" val="55574180"/>
                    </a:ext>
                  </a:extLst>
                </a:gridCol>
                <a:gridCol w="1856540">
                  <a:extLst>
                    <a:ext uri="{9D8B030D-6E8A-4147-A177-3AD203B41FA5}">
                      <a16:colId xmlns:a16="http://schemas.microsoft.com/office/drawing/2014/main" val="3354725398"/>
                    </a:ext>
                  </a:extLst>
                </a:gridCol>
                <a:gridCol w="2175573">
                  <a:extLst>
                    <a:ext uri="{9D8B030D-6E8A-4147-A177-3AD203B41FA5}">
                      <a16:colId xmlns:a16="http://schemas.microsoft.com/office/drawing/2014/main" val="2317916711"/>
                    </a:ext>
                  </a:extLst>
                </a:gridCol>
                <a:gridCol w="3190240">
                  <a:extLst>
                    <a:ext uri="{9D8B030D-6E8A-4147-A177-3AD203B41FA5}">
                      <a16:colId xmlns:a16="http://schemas.microsoft.com/office/drawing/2014/main" val="20347204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4371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PH" b="1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err="1"/>
                        <a:t>role_id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Unique ID (</a:t>
                      </a:r>
                      <a:r>
                        <a:rPr lang="en-PH" dirty="0" err="1"/>
                        <a:t>module.role</a:t>
                      </a:r>
                      <a:r>
                        <a:rPr lang="en-PH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421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3199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7650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998573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650F810-9DEA-40F8-86AC-9E59EE94039D}"/>
              </a:ext>
            </a:extLst>
          </p:cNvPr>
          <p:cNvSpPr txBox="1">
            <a:spLocks/>
          </p:cNvSpPr>
          <p:nvPr/>
        </p:nvSpPr>
        <p:spPr>
          <a:xfrm>
            <a:off x="1093371" y="2471446"/>
            <a:ext cx="9404723" cy="547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2400" dirty="0"/>
              <a:t>Table : </a:t>
            </a:r>
            <a:r>
              <a:rPr lang="en-PH" sz="2400" b="1" i="1" dirty="0" err="1"/>
              <a:t>role_management</a:t>
            </a:r>
            <a:r>
              <a:rPr lang="en-PH" sz="24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67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44078-741E-4B77-AC41-1D0D7F9843F8}"/>
              </a:ext>
            </a:extLst>
          </p:cNvPr>
          <p:cNvSpPr txBox="1">
            <a:spLocks/>
          </p:cNvSpPr>
          <p:nvPr/>
        </p:nvSpPr>
        <p:spPr>
          <a:xfrm>
            <a:off x="392111" y="1076185"/>
            <a:ext cx="9404723" cy="892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u="sng" dirty="0"/>
              <a:t>Sample Data for this table:</a:t>
            </a:r>
            <a:endParaRPr lang="en-PH" b="1" i="1" u="sng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6875153-A261-4051-9F16-6205319E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9" y="2415755"/>
            <a:ext cx="9879481" cy="217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0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EF89B7-1120-45F8-A088-272D3A03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92" y="27465"/>
            <a:ext cx="4185225" cy="915514"/>
          </a:xfrm>
        </p:spPr>
        <p:txBody>
          <a:bodyPr/>
          <a:lstStyle/>
          <a:p>
            <a:pPr algn="ctr"/>
            <a:r>
              <a:rPr lang="en-PH" u="sng" dirty="0"/>
              <a:t>Account Type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E090C23-D47C-43FE-A453-945B7E7A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33150"/>
              </p:ext>
            </p:extLst>
          </p:nvPr>
        </p:nvGraphicFramePr>
        <p:xfrm>
          <a:off x="596392" y="932098"/>
          <a:ext cx="4329569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6364">
                  <a:extLst>
                    <a:ext uri="{9D8B030D-6E8A-4147-A177-3AD203B41FA5}">
                      <a16:colId xmlns:a16="http://schemas.microsoft.com/office/drawing/2014/main" val="4000531815"/>
                    </a:ext>
                  </a:extLst>
                </a:gridCol>
                <a:gridCol w="3713205">
                  <a:extLst>
                    <a:ext uri="{9D8B030D-6E8A-4147-A177-3AD203B41FA5}">
                      <a16:colId xmlns:a16="http://schemas.microsoft.com/office/drawing/2014/main" val="17603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257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Super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7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4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Data Encoders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5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Helpdesk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3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Viewer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3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Barangay Encoders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1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Validator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23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8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7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Clerk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1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15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51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7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7499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6F11FF-53E2-409A-98B2-19F27C758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06656"/>
              </p:ext>
            </p:extLst>
          </p:nvPr>
        </p:nvGraphicFramePr>
        <p:xfrm>
          <a:off x="6642329" y="1471594"/>
          <a:ext cx="4018673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0111">
                  <a:extLst>
                    <a:ext uri="{9D8B030D-6E8A-4147-A177-3AD203B41FA5}">
                      <a16:colId xmlns:a16="http://schemas.microsoft.com/office/drawing/2014/main" val="4151754613"/>
                    </a:ext>
                  </a:extLst>
                </a:gridCol>
                <a:gridCol w="2878562">
                  <a:extLst>
                    <a:ext uri="{9D8B030D-6E8A-4147-A177-3AD203B41FA5}">
                      <a16:colId xmlns:a16="http://schemas.microsoft.com/office/drawing/2014/main" val="29271147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1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0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309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417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0359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1973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167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298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D105D50-3D8A-41FF-9A1B-AA746763CCC9}"/>
              </a:ext>
            </a:extLst>
          </p:cNvPr>
          <p:cNvSpPr txBox="1">
            <a:spLocks/>
          </p:cNvSpPr>
          <p:nvPr/>
        </p:nvSpPr>
        <p:spPr>
          <a:xfrm>
            <a:off x="6559054" y="391488"/>
            <a:ext cx="4185225" cy="915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PH" u="sng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241381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6D89-7023-4E93-8016-152CC5F0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E72B-006C-4D76-9A1F-7DF3B5B5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44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04A2-8DD5-4F56-B2E6-0CF35009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73CC-704C-41EB-B867-C20811DA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1266" name="Picture 2" descr="No description available.">
            <a:extLst>
              <a:ext uri="{FF2B5EF4-FFF2-40B4-BE49-F238E27FC236}">
                <a16:creationId xmlns:a16="http://schemas.microsoft.com/office/drawing/2014/main" id="{1D4D876A-2339-49DA-836D-C915A3C9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87" y="1373846"/>
            <a:ext cx="9328825" cy="487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8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AA3C-0C7C-4E95-9BDC-7FCF5000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03D3-71FF-433A-9633-DAA75F0B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734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ACB-B76D-4F29-B0F0-ED20B0CF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F006-2E37-44A8-A6C1-5F73E38A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87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FEE036-7729-4055-879C-9015A57E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5" y="304394"/>
            <a:ext cx="7141956" cy="6249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91A1F-1064-46CE-AE97-CAE1F6466ABD}"/>
              </a:ext>
            </a:extLst>
          </p:cNvPr>
          <p:cNvSpPr txBox="1"/>
          <p:nvPr/>
        </p:nvSpPr>
        <p:spPr>
          <a:xfrm>
            <a:off x="7538936" y="1847117"/>
            <a:ext cx="429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b="1" i="1" dirty="0"/>
              <a:t>System Catalogue </a:t>
            </a:r>
            <a:r>
              <a:rPr lang="en-PH" dirty="0"/>
              <a:t>change to </a:t>
            </a:r>
            <a:r>
              <a:rPr lang="en-PH" b="1" i="1" dirty="0"/>
              <a:t>Role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56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4F7E-C914-4DBF-8E6A-8E0CB30C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43" y="365473"/>
            <a:ext cx="8534400" cy="1248795"/>
          </a:xfrm>
        </p:spPr>
        <p:txBody>
          <a:bodyPr/>
          <a:lstStyle/>
          <a:p>
            <a:r>
              <a:rPr lang="en-PH" sz="7000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2E39-51EF-4A2C-BF29-68D213E9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780" y="1973083"/>
            <a:ext cx="9864639" cy="4278671"/>
          </a:xfrm>
        </p:spPr>
        <p:txBody>
          <a:bodyPr anchor="t">
            <a:normAutofit/>
          </a:bodyPr>
          <a:lstStyle/>
          <a:p>
            <a:r>
              <a:rPr lang="en-PH" sz="3000" dirty="0"/>
              <a:t>User Interface</a:t>
            </a:r>
          </a:p>
          <a:p>
            <a:r>
              <a:rPr lang="en-PH" sz="3000" dirty="0"/>
              <a:t>Role Management</a:t>
            </a:r>
          </a:p>
          <a:p>
            <a:r>
              <a:rPr lang="en-PH" sz="3000" dirty="0"/>
              <a:t>Permission Management</a:t>
            </a:r>
          </a:p>
          <a:p>
            <a:r>
              <a:rPr lang="en-PH" sz="3000" dirty="0"/>
              <a:t>End Users Management</a:t>
            </a:r>
          </a:p>
        </p:txBody>
      </p:sp>
    </p:spTree>
    <p:extLst>
      <p:ext uri="{BB962C8B-B14F-4D97-AF65-F5344CB8AC3E}">
        <p14:creationId xmlns:p14="http://schemas.microsoft.com/office/powerpoint/2010/main" val="32552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68C3-18D5-4DD8-A958-C7D1E747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59E0-B456-4CDD-925B-8826AF5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42" name="Picture 2" descr="No description available.">
            <a:extLst>
              <a:ext uri="{FF2B5EF4-FFF2-40B4-BE49-F238E27FC236}">
                <a16:creationId xmlns:a16="http://schemas.microsoft.com/office/drawing/2014/main" id="{27E40E84-E797-48FA-BA44-1E52BD953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17179" r="1463" b="18102"/>
          <a:stretch/>
        </p:blipFill>
        <p:spPr bwMode="auto">
          <a:xfrm>
            <a:off x="342089" y="1446679"/>
            <a:ext cx="11507821" cy="39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2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C85F-4411-4878-B21E-7C0A6C9F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74BB-B339-43EC-827E-C8005081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75882"/>
            <a:ext cx="11027080" cy="4970834"/>
          </a:xfrm>
        </p:spPr>
        <p:txBody>
          <a:bodyPr/>
          <a:lstStyle/>
          <a:p>
            <a:r>
              <a:rPr lang="en-PH" dirty="0"/>
              <a:t>If new project, you have to alter the table </a:t>
            </a:r>
            <a:r>
              <a:rPr lang="en-PH" b="1" i="1" dirty="0" err="1"/>
              <a:t>account_type</a:t>
            </a:r>
            <a:r>
              <a:rPr lang="en-PH" dirty="0"/>
              <a:t> to add a column.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878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86C9-8099-4EB0-9907-6FF3B0B6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5" y="287347"/>
            <a:ext cx="9404723" cy="909154"/>
          </a:xfrm>
        </p:spPr>
        <p:txBody>
          <a:bodyPr/>
          <a:lstStyle/>
          <a:p>
            <a:r>
              <a:rPr lang="en-PH" dirty="0"/>
              <a:t>Table: </a:t>
            </a:r>
            <a:r>
              <a:rPr lang="en-PH" b="1" i="1" dirty="0" err="1"/>
              <a:t>account_type</a:t>
            </a:r>
            <a:endParaRPr lang="en-PH" b="1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A635A8-3DC7-4D32-852D-49EB24B2F1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930" y="1459148"/>
          <a:ext cx="6621670" cy="41957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78675">
                  <a:extLst>
                    <a:ext uri="{9D8B030D-6E8A-4147-A177-3AD203B41FA5}">
                      <a16:colId xmlns:a16="http://schemas.microsoft.com/office/drawing/2014/main" val="810282283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1320591471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2977760031"/>
                    </a:ext>
                  </a:extLst>
                </a:gridCol>
                <a:gridCol w="1089149">
                  <a:extLst>
                    <a:ext uri="{9D8B030D-6E8A-4147-A177-3AD203B41FA5}">
                      <a16:colId xmlns:a16="http://schemas.microsoft.com/office/drawing/2014/main" val="1618737235"/>
                    </a:ext>
                  </a:extLst>
                </a:gridCol>
                <a:gridCol w="2132825">
                  <a:extLst>
                    <a:ext uri="{9D8B030D-6E8A-4147-A177-3AD203B41FA5}">
                      <a16:colId xmlns:a16="http://schemas.microsoft.com/office/drawing/2014/main" val="2218474558"/>
                    </a:ext>
                  </a:extLst>
                </a:gridCol>
              </a:tblGrid>
              <a:tr h="270694">
                <a:tc>
                  <a:txBody>
                    <a:bodyPr/>
                    <a:lstStyle/>
                    <a:p>
                      <a:pPr algn="ctr"/>
                      <a:r>
                        <a:rPr lang="en-PH" sz="1300" b="1"/>
                        <a:t>#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 b="1"/>
                        <a:t>COLUMN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 b="1"/>
                        <a:t>DATA TYPE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 b="1"/>
                        <a:t>LENGTH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 b="1" dirty="0"/>
                        <a:t>REMARKS</a:t>
                      </a:r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726065209"/>
                  </a:ext>
                </a:extLst>
              </a:tr>
              <a:tr h="473715">
                <a:tc>
                  <a:txBody>
                    <a:bodyPr/>
                    <a:lstStyle/>
                    <a:p>
                      <a:r>
                        <a:rPr lang="en-PH" sz="1300" b="1"/>
                        <a:t>PK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 b="1"/>
                        <a:t>account_type_id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 b="1" dirty="0"/>
                        <a:t>VARCHAR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 b="1" dirty="0"/>
                        <a:t>100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 b="1" dirty="0"/>
                        <a:t>Unique ID</a:t>
                      </a:r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802722574"/>
                  </a:ext>
                </a:extLst>
              </a:tr>
              <a:tr h="473715">
                <a:tc>
                  <a:txBody>
                    <a:bodyPr/>
                    <a:lstStyle/>
                    <a:p>
                      <a:r>
                        <a:rPr lang="en-PH" sz="1300" dirty="0"/>
                        <a:t>FK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entity_no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CHAR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15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FK - individual_info</a:t>
                      </a:r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2567587105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scims_sys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2949828538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vamos_sys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414805277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resbakuna_sys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885647253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ikonsulta_sys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837803245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demos_sys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1019024823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doctrack_sys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2580001776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senior_sys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 dirty="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1931081240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joborder_sys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1918309021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barangay_sys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 dirty="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805859281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let_sys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299656135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pnp_sys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 dirty="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110356556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C98D8B0-AED6-4207-9FE0-421911DE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4" b="12441"/>
          <a:stretch/>
        </p:blipFill>
        <p:spPr>
          <a:xfrm>
            <a:off x="7440605" y="1923540"/>
            <a:ext cx="4347465" cy="7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6382-5AB5-4423-8603-48FCAC16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B5EE-4DDB-4566-9C5D-8E5AFA85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50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972-2F01-4661-8FDC-825817ED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692703"/>
            <a:ext cx="10538233" cy="5472594"/>
          </a:xfrm>
        </p:spPr>
        <p:txBody>
          <a:bodyPr anchor="ctr"/>
          <a:lstStyle/>
          <a:p>
            <a:pPr algn="ctr"/>
            <a:r>
              <a:rPr lang="en-PH" sz="8800" b="1" dirty="0"/>
              <a:t>ACCOUNT TYPE</a:t>
            </a:r>
          </a:p>
        </p:txBody>
      </p:sp>
    </p:spTree>
    <p:extLst>
      <p:ext uri="{BB962C8B-B14F-4D97-AF65-F5344CB8AC3E}">
        <p14:creationId xmlns:p14="http://schemas.microsoft.com/office/powerpoint/2010/main" val="3513196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A964-7086-451A-830B-4CC2935F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045B-9FAA-4C1B-AF19-31BE77C1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716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473C-7FEF-47A7-8731-2072FDE1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Permission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8071-ABCB-42B7-9295-8C9C9D9B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074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FF9-C278-41FE-BC9B-90D943B7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1A9E-93FE-4A8D-910A-627F1E24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564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BB9907-AEA1-4276-B1A4-9129160470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2272" y="312453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626904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23327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186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0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1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955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5EEB88-62D0-476B-950F-9834CD781AB6}"/>
              </a:ext>
            </a:extLst>
          </p:cNvPr>
          <p:cNvSpPr txBox="1"/>
          <p:nvPr/>
        </p:nvSpPr>
        <p:spPr>
          <a:xfrm>
            <a:off x="1922272" y="557784"/>
            <a:ext cx="62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Create Module/System</a:t>
            </a:r>
          </a:p>
        </p:txBody>
      </p:sp>
    </p:spTree>
    <p:extLst>
      <p:ext uri="{BB962C8B-B14F-4D97-AF65-F5344CB8AC3E}">
        <p14:creationId xmlns:p14="http://schemas.microsoft.com/office/powerpoint/2010/main" val="2299017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3993-0D58-42E5-9DEC-F09B17B3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8026"/>
          </a:xfrm>
        </p:spPr>
        <p:txBody>
          <a:bodyPr/>
          <a:lstStyle/>
          <a:p>
            <a:r>
              <a:rPr lang="en-PH" dirty="0"/>
              <a:t>Table: </a:t>
            </a:r>
            <a:r>
              <a:rPr lang="en-PH" b="1" i="1" dirty="0" err="1"/>
              <a:t>role_management</a:t>
            </a:r>
            <a:endParaRPr lang="en-PH" b="1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5762BB-FE85-4C11-8EE5-AA98621272B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1201" y="1380744"/>
          <a:ext cx="8947150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97871">
                  <a:extLst>
                    <a:ext uri="{9D8B030D-6E8A-4147-A177-3AD203B41FA5}">
                      <a16:colId xmlns:a16="http://schemas.microsoft.com/office/drawing/2014/main" val="347654803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351124232"/>
                    </a:ext>
                  </a:extLst>
                </a:gridCol>
                <a:gridCol w="1664208">
                  <a:extLst>
                    <a:ext uri="{9D8B030D-6E8A-4147-A177-3AD203B41FA5}">
                      <a16:colId xmlns:a16="http://schemas.microsoft.com/office/drawing/2014/main" val="965510423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591173830"/>
                    </a:ext>
                  </a:extLst>
                </a:gridCol>
                <a:gridCol w="3942455">
                  <a:extLst>
                    <a:ext uri="{9D8B030D-6E8A-4147-A177-3AD203B41FA5}">
                      <a16:colId xmlns:a16="http://schemas.microsoft.com/office/drawing/2014/main" val="42450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77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err="1"/>
                        <a:t>role_id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Unique ID (module.role)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1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0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62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60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0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972-2F01-4661-8FDC-825817ED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43" y="692703"/>
            <a:ext cx="9604313" cy="5472594"/>
          </a:xfrm>
        </p:spPr>
        <p:txBody>
          <a:bodyPr anchor="ctr"/>
          <a:lstStyle/>
          <a:p>
            <a:pPr algn="ctr"/>
            <a:r>
              <a:rPr lang="en-PH" sz="8800" b="1" dirty="0"/>
              <a:t>USER INTERFACE</a:t>
            </a:r>
            <a:br>
              <a:rPr lang="en-PH" sz="8800" b="1" dirty="0"/>
            </a:br>
            <a:r>
              <a:rPr lang="en-PH" sz="4000" b="1" dirty="0"/>
              <a:t>Administration</a:t>
            </a:r>
            <a:endParaRPr lang="en-PH" sz="8800" b="1" dirty="0"/>
          </a:p>
        </p:txBody>
      </p:sp>
    </p:spTree>
    <p:extLst>
      <p:ext uri="{BB962C8B-B14F-4D97-AF65-F5344CB8AC3E}">
        <p14:creationId xmlns:p14="http://schemas.microsoft.com/office/powerpoint/2010/main" val="447320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C0E3-E02F-43A2-A053-17CA0422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DD7E-A74C-4449-9105-B27C1E8F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4804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7580-2B8C-455D-8465-E564E2FD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E94208-4C75-4CA3-9A4F-15A3EA461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983755"/>
              </p:ext>
            </p:extLst>
          </p:nvPr>
        </p:nvGraphicFramePr>
        <p:xfrm>
          <a:off x="745094" y="1411678"/>
          <a:ext cx="10765970" cy="27323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276">
                  <a:extLst>
                    <a:ext uri="{9D8B030D-6E8A-4147-A177-3AD203B41FA5}">
                      <a16:colId xmlns:a16="http://schemas.microsoft.com/office/drawing/2014/main" val="12270516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63622775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232101053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687364571"/>
                    </a:ext>
                  </a:extLst>
                </a:gridCol>
                <a:gridCol w="5513830">
                  <a:extLst>
                    <a:ext uri="{9D8B030D-6E8A-4147-A177-3AD203B41FA5}">
                      <a16:colId xmlns:a16="http://schemas.microsoft.com/office/drawing/2014/main" val="2588293124"/>
                    </a:ext>
                  </a:extLst>
                </a:gridCol>
              </a:tblGrid>
              <a:tr h="433921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416770"/>
                  </a:ext>
                </a:extLst>
              </a:tr>
              <a:tr h="562775">
                <a:tc>
                  <a:txBody>
                    <a:bodyPr/>
                    <a:lstStyle/>
                    <a:p>
                      <a:r>
                        <a:rPr lang="en-PH" b="1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/>
                        <a:t>permission_id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Unique ID (</a:t>
                      </a:r>
                      <a:r>
                        <a:rPr lang="en-PH" b="1" dirty="0" err="1"/>
                        <a:t>object.permission</a:t>
                      </a:r>
                      <a:r>
                        <a:rPr lang="en-PH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064338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r>
                        <a:rPr lang="en-PH" b="1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err="1"/>
                        <a:t>role_id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989569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11892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permission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19916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8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265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A30B-A0DD-4500-B9FA-D98FE2D4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E48D-659A-4936-B5B4-0A2BF6FC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5864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CA18-4831-4741-9F15-A1971D16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357A-4BFB-4999-93CF-9DF5CE6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1189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FFC-D44D-4574-9141-D350A624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FC421EE3-D290-4314-9C8B-F732B59A0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8" y="597834"/>
            <a:ext cx="11324664" cy="566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7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62B1-D3CC-4D97-8192-6DF313D5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99ED6-22BD-4DCD-B5F8-35960D98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65" y="1352949"/>
            <a:ext cx="11055269" cy="36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8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DD30-7683-4944-A22D-6BC825B3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600F-83C1-4E22-AB1A-9ADFED4C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843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C102-C4BB-452A-ACFA-044318F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8CDA-4A75-4796-A201-28DB12A3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966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E75-2F76-4F4F-A865-37D149FB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4F4E-4042-4476-96B5-838AB4AF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680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D08-2B7F-4608-91D0-2C386D9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1CAC-0A09-44A8-AEB1-7F834560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60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03A7-2270-4F1A-9BA9-021F48BD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04" y="192162"/>
            <a:ext cx="7484591" cy="828472"/>
          </a:xfrm>
        </p:spPr>
        <p:txBody>
          <a:bodyPr/>
          <a:lstStyle/>
          <a:p>
            <a:r>
              <a:rPr lang="en-PH" u="sng" dirty="0"/>
              <a:t>User Interface: Home screen</a:t>
            </a:r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609339D1-702E-4FDE-B7EB-9C28A750CF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0E9CA-1150-4BA0-961D-5F35656F3E51}"/>
              </a:ext>
            </a:extLst>
          </p:cNvPr>
          <p:cNvSpPr txBox="1"/>
          <p:nvPr/>
        </p:nvSpPr>
        <p:spPr>
          <a:xfrm>
            <a:off x="9303142" y="1674674"/>
            <a:ext cx="26969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200" b="1" dirty="0"/>
              <a:t>SCC Logo </a:t>
            </a:r>
            <a:r>
              <a:rPr lang="en-PH" sz="1200" dirty="0"/>
              <a:t>will be the default photo of the new registered end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200" dirty="0"/>
              <a:t>Add a icon menu name </a:t>
            </a:r>
            <a:r>
              <a:rPr lang="en-PH" sz="1200" b="1" i="1" u="sng" dirty="0"/>
              <a:t>Administration</a:t>
            </a:r>
            <a:r>
              <a:rPr lang="en-PH" sz="1200" dirty="0"/>
              <a:t> directing to a new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200" dirty="0"/>
              <a:t>The menus of that page are: </a:t>
            </a:r>
            <a:r>
              <a:rPr lang="en-PH" sz="1200" b="1" i="1" u="sng" dirty="0"/>
              <a:t>Manage Role, Manage End User, Department.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0580D8C4-BD26-49C3-A16C-FC1A1CC5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7" y="1251096"/>
            <a:ext cx="9014647" cy="475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8B032-C1CF-46E2-82F9-77C1FF158E4A}"/>
              </a:ext>
            </a:extLst>
          </p:cNvPr>
          <p:cNvSpPr txBox="1"/>
          <p:nvPr/>
        </p:nvSpPr>
        <p:spPr>
          <a:xfrm>
            <a:off x="9303142" y="1251096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7430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8BA-6092-4426-B072-3F8A0A7A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170" y="933160"/>
            <a:ext cx="4245929" cy="834997"/>
          </a:xfrm>
        </p:spPr>
        <p:txBody>
          <a:bodyPr/>
          <a:lstStyle/>
          <a:p>
            <a:r>
              <a:rPr lang="en-PH" dirty="0"/>
              <a:t>Note:</a:t>
            </a:r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FF34F246-5E5D-480B-A925-3CCAB2B4C7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70" y="933160"/>
            <a:ext cx="3576810" cy="484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45881B-3261-48CE-9AE9-06758639140B}"/>
              </a:ext>
            </a:extLst>
          </p:cNvPr>
          <p:cNvSpPr txBox="1"/>
          <p:nvPr/>
        </p:nvSpPr>
        <p:spPr>
          <a:xfrm>
            <a:off x="5013192" y="1847117"/>
            <a:ext cx="64579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sz="1500" dirty="0"/>
              <a:t>Remove the System Catalogue and Register Account menu.</a:t>
            </a:r>
          </a:p>
          <a:p>
            <a:endParaRPr lang="en-PH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sz="1500" dirty="0"/>
              <a:t>The default photo for the new user if its not change is the </a:t>
            </a:r>
            <a:r>
              <a:rPr lang="en-PH" sz="1500" b="1" dirty="0"/>
              <a:t>SCC Logo.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sz="1500" dirty="0"/>
              <a:t>Make sure it has a space between the End User Profile Photo and the End Users Full name.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0557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972-2F01-4661-8FDC-825817ED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43" y="692703"/>
            <a:ext cx="9604313" cy="5472594"/>
          </a:xfrm>
        </p:spPr>
        <p:txBody>
          <a:bodyPr anchor="ctr"/>
          <a:lstStyle/>
          <a:p>
            <a:pPr algn="ctr"/>
            <a:r>
              <a:rPr lang="en-PH" sz="8800" b="1" dirty="0"/>
              <a:t>ROLE &amp; PERMISSION </a:t>
            </a:r>
            <a:br>
              <a:rPr lang="en-PH" sz="8800" b="1" dirty="0"/>
            </a:br>
            <a:r>
              <a:rPr lang="en-PH" sz="8800" b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132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BFA3-FD4F-4F21-9BE0-3D757299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A6ADB-4538-4038-9493-67D959ADE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99" y="437315"/>
            <a:ext cx="2702829" cy="5967967"/>
          </a:xfrm>
        </p:spPr>
      </p:pic>
    </p:spTree>
    <p:extLst>
      <p:ext uri="{BB962C8B-B14F-4D97-AF65-F5344CB8AC3E}">
        <p14:creationId xmlns:p14="http://schemas.microsoft.com/office/powerpoint/2010/main" val="289463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699D-B3C2-4CBA-9697-6D45B479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34070"/>
            <a:ext cx="9404723" cy="1046898"/>
          </a:xfrm>
        </p:spPr>
        <p:txBody>
          <a:bodyPr/>
          <a:lstStyle/>
          <a:p>
            <a:r>
              <a:rPr lang="en-PH" u="sng" dirty="0"/>
              <a:t>User Interface: Role Management</a:t>
            </a: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DD536FA0-C290-4DCC-ABB1-A2278D908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CA59A72B-03AF-4F0A-9E97-13D6ABCF8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EA369-E154-4E78-8B9C-12CEBDBF5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" y="1062318"/>
            <a:ext cx="10608572" cy="53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92E4-5726-4887-A417-15DDF729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967" y="3733800"/>
            <a:ext cx="10368065" cy="268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Note: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u="sng" dirty="0"/>
              <a:t>Two columns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First column (left) is the list of all the module projects.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Second column (right) is the data table of the roles in a project.</a:t>
            </a:r>
            <a:endParaRPr lang="en-PH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PH" dirty="0"/>
              <a:t>Upper left is the buttons (Add, Edit, Delete, Close)</a:t>
            </a:r>
          </a:p>
          <a:p>
            <a:pPr marL="457200" lvl="1" indent="0">
              <a:buNone/>
            </a:pPr>
            <a:endParaRPr lang="en-PH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2A91052-7B67-4136-8553-8E07E2AD5F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F0694E4B-56F4-42EA-9D03-80CE61BE3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C5617-09F5-4CA1-9236-E0085CD18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813" r="-120" b="47557"/>
          <a:stretch/>
        </p:blipFill>
        <p:spPr>
          <a:xfrm>
            <a:off x="273994" y="509385"/>
            <a:ext cx="11644009" cy="29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4103</TotalTime>
  <Words>544</Words>
  <Application>Microsoft Office PowerPoint</Application>
  <PresentationFormat>Widescreen</PresentationFormat>
  <Paragraphs>207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Ion</vt:lpstr>
      <vt:lpstr>SAN CARLOS INTEGRATED  MANAGEMENT SYSTEM  (SCIMS)</vt:lpstr>
      <vt:lpstr>Objective </vt:lpstr>
      <vt:lpstr>USER INTERFACE Administration</vt:lpstr>
      <vt:lpstr>User Interface: Home screen</vt:lpstr>
      <vt:lpstr>Note:</vt:lpstr>
      <vt:lpstr>ROLE &amp; PERMISSION  MANAGEMENT</vt:lpstr>
      <vt:lpstr>PowerPoint Presentation</vt:lpstr>
      <vt:lpstr>User Interface: Role Management</vt:lpstr>
      <vt:lpstr>PowerPoint Presentation</vt:lpstr>
      <vt:lpstr>User Interface: Role Management</vt:lpstr>
      <vt:lpstr>UI: Add Module / New Project</vt:lpstr>
      <vt:lpstr>Data Structure:</vt:lpstr>
      <vt:lpstr>PowerPoint Presentation</vt:lpstr>
      <vt:lpstr>Account Type</vt:lpstr>
      <vt:lpstr>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Instructions:</vt:lpstr>
      <vt:lpstr>Table: account_type</vt:lpstr>
      <vt:lpstr>A</vt:lpstr>
      <vt:lpstr>ACCOUNT TYPE</vt:lpstr>
      <vt:lpstr>PowerPoint Presentation</vt:lpstr>
      <vt:lpstr>Permission Management</vt:lpstr>
      <vt:lpstr>PowerPoint Presentation</vt:lpstr>
      <vt:lpstr>PowerPoint Presentation</vt:lpstr>
      <vt:lpstr>Table: role_management</vt:lpstr>
      <vt:lpstr>PowerPoint Presentation</vt:lpstr>
      <vt:lpstr>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Jane Elona</dc:creator>
  <cp:lastModifiedBy>Mary Jane Elona</cp:lastModifiedBy>
  <cp:revision>245</cp:revision>
  <dcterms:created xsi:type="dcterms:W3CDTF">2022-12-17T14:15:56Z</dcterms:created>
  <dcterms:modified xsi:type="dcterms:W3CDTF">2023-03-18T08:33:38Z</dcterms:modified>
</cp:coreProperties>
</file>