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9" r:id="rId15"/>
    <p:sldId id="268" r:id="rId16"/>
    <p:sldId id="270" r:id="rId17"/>
    <p:sldId id="273" r:id="rId18"/>
    <p:sldId id="275" r:id="rId19"/>
    <p:sldId id="276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7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81F5-BD15-42D0-8C15-84BAA9E37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435F8-2D6E-40C9-9311-26485F77B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357D-1CC8-400C-863D-286B43CF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34EA-5DFA-43C5-A5B3-DB1EEE8F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F142-F25B-414C-B7DF-D0372173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8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5D6C-9B24-4DAE-BDA7-04CAD882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53A25-5312-41E2-874C-AAABE6FC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B56F-F835-4430-957F-8A2ED11D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3164-6E9D-4FA1-9E1D-C58DCB30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AF4A-0564-42BA-A11B-FA814158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9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3EAD-FD98-4F6B-A1F4-716C4E94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CBC8-E768-4A46-8163-CBBFA8DC5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C5CDD-478F-478F-B509-4899F648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0BD3-66A1-448A-9F77-87096DD3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F69D-D574-4CE5-B66D-76802F08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1973-FEAB-457D-A77A-BCCABD4B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058C-BD64-4A8E-977B-32863932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9BBE-1B4A-4BBB-89AD-989ABF18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9A60-CD52-4D43-B66D-5525BB13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F668-3D52-4FD9-9EEF-E2037D4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9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495E-8B50-4DAB-948F-ABA86BEF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A2D9-D27C-4A16-A979-32280BA7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3077-B5BE-49C0-B674-91F9D32E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19A-D173-4927-81F6-FCD246A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6ECB-5A3B-4168-A38F-9F20E6E8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51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BAC2-F290-4946-8D7D-F2B12DE0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CC53-B12B-4A18-9552-1522DE7D9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698A2-9C27-486E-A30B-59C6E22D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2682-A603-436C-AF69-934E5E07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9019-7211-4CEB-9DDD-CFA3FF5F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B9189-EDA7-481D-ACB1-376C7B01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5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B2EB-AC72-436E-9746-61E23EB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F9F0-9419-4529-B25F-1C5038C5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52E93-E48D-4BE9-8BA1-23E0F8753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5C749-8E5E-4F08-BD42-1FFA23CD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F5E32-3B70-4E5D-BFDF-E01B62A2D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3B4AE-E40A-4804-B96F-F4DDF72F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5D653-E6B0-4626-A9C0-364D6D9A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24CF6-5868-47B8-8ED1-6B41054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4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1A0D-9FF5-4115-B977-E7922C1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17F2E-0D9E-4B5A-8E90-57593CF5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268CB-B4FB-4B07-9D3B-F067270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FAA38-6AAB-4C66-A0CD-56C727A8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8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516CF-0BF7-477E-BCA5-2666799D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66036-C4B9-4097-9B7B-D4ECBA69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665F-58F5-4063-81B7-316BB14E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0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1EBA-CDAB-4AC8-B740-880604AA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4EF2-C8DA-4694-AB5F-D11D6A6F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0F948-BC90-4838-BDD1-48AFD11A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A8DD8-867E-4315-A53A-B4364CB1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9133E-144A-4DCF-961C-06A2E0B7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C915-DB3E-4A17-B8E7-EBF9551E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1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FA2F-321C-410F-BE8B-12E9E628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7EAFA-D2D9-491D-A3C4-16368798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8C36-7084-4EF8-8B31-AA48C0376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1070-EB8F-47D7-B200-E85993C6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E5EE-1280-4D04-97A5-09AE1C28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F032-A634-4EC8-AF2B-3AF1FC40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1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32270-D94C-4A86-BF2C-826031B3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2F0B-8EE4-4831-BA6E-9E7E1344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4DBC-D5C7-447B-A070-D9409B69E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9F8-2EFE-47AA-9733-37D4920822DC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A280-2DA0-4F5D-8164-CEA549098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F5EF-045B-4483-8A87-4CCC93706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7B4B-C29B-490B-A532-4172821F8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55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E42B-764D-4482-A51F-4B6A0DABC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B2FE2-0033-4FFC-A5C3-2B3FF1FB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54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4ED2D73-4277-473A-9AA0-F5CDE28CD1AA}"/>
              </a:ext>
            </a:extLst>
          </p:cNvPr>
          <p:cNvGrpSpPr/>
          <p:nvPr/>
        </p:nvGrpSpPr>
        <p:grpSpPr>
          <a:xfrm>
            <a:off x="1406203" y="1674535"/>
            <a:ext cx="9379595" cy="3508930"/>
            <a:chOff x="1424040" y="2913529"/>
            <a:chExt cx="9379595" cy="350893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B712B2-6FE9-42A4-9E2B-CE660AE7F41A}"/>
                </a:ext>
              </a:extLst>
            </p:cNvPr>
            <p:cNvSpPr/>
            <p:nvPr/>
          </p:nvSpPr>
          <p:spPr>
            <a:xfrm>
              <a:off x="3926541" y="3684494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4C0C76-2E8E-426E-9BE7-B5893D5C6722}"/>
                </a:ext>
              </a:extLst>
            </p:cNvPr>
            <p:cNvSpPr/>
            <p:nvPr/>
          </p:nvSpPr>
          <p:spPr>
            <a:xfrm>
              <a:off x="3923314" y="5163671"/>
              <a:ext cx="292608" cy="295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C78893-FAED-4085-B3E7-FB54A69E72F0}"/>
                </a:ext>
              </a:extLst>
            </p:cNvPr>
            <p:cNvSpPr/>
            <p:nvPr/>
          </p:nvSpPr>
          <p:spPr>
            <a:xfrm>
              <a:off x="7503459" y="2913529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F6B0B7-BD79-473C-A43D-7B10050A8D69}"/>
                </a:ext>
              </a:extLst>
            </p:cNvPr>
            <p:cNvSpPr/>
            <p:nvPr/>
          </p:nvSpPr>
          <p:spPr>
            <a:xfrm>
              <a:off x="7503459" y="3714423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3FF45A-C839-47D8-89F6-4FD99ACC5CB1}"/>
                </a:ext>
              </a:extLst>
            </p:cNvPr>
            <p:cNvSpPr/>
            <p:nvPr/>
          </p:nvSpPr>
          <p:spPr>
            <a:xfrm>
              <a:off x="7503459" y="4518490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EDCC5D-52CF-42B7-AE08-7E5FA360487A}"/>
                </a:ext>
              </a:extLst>
            </p:cNvPr>
            <p:cNvSpPr/>
            <p:nvPr/>
          </p:nvSpPr>
          <p:spPr>
            <a:xfrm>
              <a:off x="7503459" y="5322557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38E95B-35CA-40EF-878C-C2710D4AD3D5}"/>
                </a:ext>
              </a:extLst>
            </p:cNvPr>
            <p:cNvSpPr/>
            <p:nvPr/>
          </p:nvSpPr>
          <p:spPr>
            <a:xfrm>
              <a:off x="7503459" y="6126624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25A94D-6FD9-435D-9976-501DE2F39923}"/>
                </a:ext>
              </a:extLst>
            </p:cNvPr>
            <p:cNvCxnSpPr>
              <a:stCxn id="32" idx="0"/>
              <a:endCxn id="34" idx="1"/>
            </p:cNvCxnSpPr>
            <p:nvPr/>
          </p:nvCxnSpPr>
          <p:spPr>
            <a:xfrm flipV="1">
              <a:off x="4072845" y="2956853"/>
              <a:ext cx="3473465" cy="72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EBA4B7-F28A-4E5C-B8B1-49CD45494E92}"/>
                </a:ext>
              </a:extLst>
            </p:cNvPr>
            <p:cNvCxnSpPr>
              <a:stCxn id="32" idx="7"/>
              <a:endCxn id="35" idx="1"/>
            </p:cNvCxnSpPr>
            <p:nvPr/>
          </p:nvCxnSpPr>
          <p:spPr>
            <a:xfrm>
              <a:off x="4176298" y="3727818"/>
              <a:ext cx="3370012" cy="299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44457B8-C7B4-4C7F-A7F9-52F9A39B78E2}"/>
                </a:ext>
              </a:extLst>
            </p:cNvPr>
            <p:cNvCxnSpPr>
              <a:stCxn id="32" idx="6"/>
              <a:endCxn id="36" idx="1"/>
            </p:cNvCxnSpPr>
            <p:nvPr/>
          </p:nvCxnSpPr>
          <p:spPr>
            <a:xfrm>
              <a:off x="4219149" y="3832412"/>
              <a:ext cx="3327161" cy="7294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D57EC4-D7EB-463A-B21D-EE66E2DEA9D8}"/>
                </a:ext>
              </a:extLst>
            </p:cNvPr>
            <p:cNvCxnSpPr>
              <a:cxnSpLocks/>
              <a:stCxn id="32" idx="5"/>
              <a:endCxn id="37" idx="1"/>
            </p:cNvCxnSpPr>
            <p:nvPr/>
          </p:nvCxnSpPr>
          <p:spPr>
            <a:xfrm>
              <a:off x="4176298" y="3937005"/>
              <a:ext cx="3370012" cy="14288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7F5BBB5-5840-42A7-93FF-19B7707150C1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4093285" y="3980329"/>
              <a:ext cx="3453025" cy="2189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1C1B46-CE03-45EB-B85B-B42E2CEA98BA}"/>
                </a:ext>
              </a:extLst>
            </p:cNvPr>
            <p:cNvCxnSpPr>
              <a:stCxn id="33" idx="7"/>
              <a:endCxn id="34" idx="2"/>
            </p:cNvCxnSpPr>
            <p:nvPr/>
          </p:nvCxnSpPr>
          <p:spPr>
            <a:xfrm flipV="1">
              <a:off x="4173071" y="3061447"/>
              <a:ext cx="3330388" cy="21455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CB74293-324C-4F3B-A8F5-E30DB1B5FB0B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4215922" y="3862341"/>
              <a:ext cx="3287537" cy="14492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B0EA5-24B3-4AC6-9AA8-6E4A2DD54FD5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4215922" y="4666408"/>
              <a:ext cx="3287537" cy="645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314AC7-0F52-47DE-88AF-CFB90C046865}"/>
                </a:ext>
              </a:extLst>
            </p:cNvPr>
            <p:cNvCxnSpPr>
              <a:stCxn id="33" idx="5"/>
              <a:endCxn id="37" idx="2"/>
            </p:cNvCxnSpPr>
            <p:nvPr/>
          </p:nvCxnSpPr>
          <p:spPr>
            <a:xfrm>
              <a:off x="4173071" y="5416182"/>
              <a:ext cx="3330388" cy="542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4CE7857-838D-4127-83F2-E0F426054DE2}"/>
                </a:ext>
              </a:extLst>
            </p:cNvPr>
            <p:cNvCxnSpPr>
              <a:stCxn id="33" idx="4"/>
              <a:endCxn id="38" idx="2"/>
            </p:cNvCxnSpPr>
            <p:nvPr/>
          </p:nvCxnSpPr>
          <p:spPr>
            <a:xfrm>
              <a:off x="4069618" y="5459506"/>
              <a:ext cx="3433841" cy="8150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B4575C-0214-4FF6-8719-57F7A6D6DE6D}"/>
                </a:ext>
              </a:extLst>
            </p:cNvPr>
            <p:cNvSpPr/>
            <p:nvPr/>
          </p:nvSpPr>
          <p:spPr>
            <a:xfrm>
              <a:off x="2205316" y="4439047"/>
              <a:ext cx="292608" cy="2958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33C8713-6DC3-4242-828B-79B210A2B55B}"/>
                </a:ext>
              </a:extLst>
            </p:cNvPr>
            <p:cNvSpPr/>
            <p:nvPr/>
          </p:nvSpPr>
          <p:spPr>
            <a:xfrm>
              <a:off x="9637058" y="4518490"/>
              <a:ext cx="292608" cy="2958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704C0-7C98-4B23-8280-150A61B5A715}"/>
                </a:ext>
              </a:extLst>
            </p:cNvPr>
            <p:cNvCxnSpPr>
              <a:stCxn id="49" idx="7"/>
              <a:endCxn id="32" idx="2"/>
            </p:cNvCxnSpPr>
            <p:nvPr/>
          </p:nvCxnSpPr>
          <p:spPr>
            <a:xfrm flipV="1">
              <a:off x="2455073" y="3832412"/>
              <a:ext cx="1471468" cy="649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CD7AE27-6DD0-4765-815F-5770C59DEEB2}"/>
                </a:ext>
              </a:extLst>
            </p:cNvPr>
            <p:cNvCxnSpPr>
              <a:stCxn id="49" idx="5"/>
              <a:endCxn id="33" idx="2"/>
            </p:cNvCxnSpPr>
            <p:nvPr/>
          </p:nvCxnSpPr>
          <p:spPr>
            <a:xfrm>
              <a:off x="2455073" y="4691558"/>
              <a:ext cx="1468241" cy="620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D4C0574-8EDA-439A-8336-79CEAB85BE50}"/>
                </a:ext>
              </a:extLst>
            </p:cNvPr>
            <p:cNvCxnSpPr>
              <a:stCxn id="34" idx="6"/>
              <a:endCxn id="50" idx="1"/>
            </p:cNvCxnSpPr>
            <p:nvPr/>
          </p:nvCxnSpPr>
          <p:spPr>
            <a:xfrm>
              <a:off x="7796067" y="3061447"/>
              <a:ext cx="1883842" cy="15003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805226-7CFF-4F94-8B76-F6658FA5C9D9}"/>
                </a:ext>
              </a:extLst>
            </p:cNvPr>
            <p:cNvCxnSpPr>
              <a:stCxn id="35" idx="6"/>
              <a:endCxn id="50" idx="2"/>
            </p:cNvCxnSpPr>
            <p:nvPr/>
          </p:nvCxnSpPr>
          <p:spPr>
            <a:xfrm>
              <a:off x="7796067" y="3862341"/>
              <a:ext cx="1840991" cy="804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19CA17D-2397-4EDD-BD89-633B679986D5}"/>
                </a:ext>
              </a:extLst>
            </p:cNvPr>
            <p:cNvCxnSpPr>
              <a:stCxn id="36" idx="6"/>
              <a:endCxn id="50" idx="3"/>
            </p:cNvCxnSpPr>
            <p:nvPr/>
          </p:nvCxnSpPr>
          <p:spPr>
            <a:xfrm>
              <a:off x="7796067" y="4666408"/>
              <a:ext cx="1883842" cy="104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1A5F7AE-B3C1-4577-977B-483DBF8DD65B}"/>
                </a:ext>
              </a:extLst>
            </p:cNvPr>
            <p:cNvCxnSpPr>
              <a:stCxn id="37" idx="6"/>
              <a:endCxn id="50" idx="4"/>
            </p:cNvCxnSpPr>
            <p:nvPr/>
          </p:nvCxnSpPr>
          <p:spPr>
            <a:xfrm flipV="1">
              <a:off x="7796067" y="4814325"/>
              <a:ext cx="1987295" cy="656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2FA620-0642-4F09-8FEA-BCB68F93C2CC}"/>
                </a:ext>
              </a:extLst>
            </p:cNvPr>
            <p:cNvCxnSpPr>
              <a:stCxn id="38" idx="6"/>
              <a:endCxn id="50" idx="5"/>
            </p:cNvCxnSpPr>
            <p:nvPr/>
          </p:nvCxnSpPr>
          <p:spPr>
            <a:xfrm flipV="1">
              <a:off x="7796067" y="4771001"/>
              <a:ext cx="2090748" cy="1503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DAD378-821D-4A81-8976-0472C063B735}"/>
                </a:ext>
              </a:extLst>
            </p:cNvPr>
            <p:cNvSpPr txBox="1"/>
            <p:nvPr/>
          </p:nvSpPr>
          <p:spPr>
            <a:xfrm>
              <a:off x="1424040" y="4365550"/>
              <a:ext cx="82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source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CF3AA3-3B53-4E98-99C5-5F9162B1ED63}"/>
                </a:ext>
              </a:extLst>
            </p:cNvPr>
            <p:cNvSpPr txBox="1"/>
            <p:nvPr/>
          </p:nvSpPr>
          <p:spPr>
            <a:xfrm>
              <a:off x="9978882" y="4482371"/>
              <a:ext cx="82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sink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FDA4F94-D08A-41C8-B66B-1DA497AC98BC}"/>
              </a:ext>
            </a:extLst>
          </p:cNvPr>
          <p:cNvSpPr txBox="1"/>
          <p:nvPr/>
        </p:nvSpPr>
        <p:spPr>
          <a:xfrm>
            <a:off x="2536328" y="28740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 / 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B5DAEC-6A31-4EAA-84E5-916291056D52}"/>
              </a:ext>
            </a:extLst>
          </p:cNvPr>
          <p:cNvSpPr txBox="1"/>
          <p:nvPr/>
        </p:nvSpPr>
        <p:spPr>
          <a:xfrm>
            <a:off x="2529303" y="345518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 /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4D0310-5115-4812-A497-6F6D4087EE73}"/>
              </a:ext>
            </a:extLst>
          </p:cNvPr>
          <p:cNvSpPr txBox="1"/>
          <p:nvPr/>
        </p:nvSpPr>
        <p:spPr>
          <a:xfrm>
            <a:off x="4987509" y="1961119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 /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BEF5876-7FC5-4EC3-9076-DF3410318BC3}"/>
                  </a:ext>
                </a:extLst>
              </p:cNvPr>
              <p:cNvSpPr txBox="1"/>
              <p:nvPr/>
            </p:nvSpPr>
            <p:spPr>
              <a:xfrm>
                <a:off x="6144598" y="1737899"/>
                <a:ext cx="651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BEF5876-7FC5-4EC3-9076-DF3410318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598" y="1737899"/>
                <a:ext cx="65114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A5FE631F-E364-49B8-B471-5FFD0FCCDB7D}"/>
              </a:ext>
            </a:extLst>
          </p:cNvPr>
          <p:cNvSpPr txBox="1"/>
          <p:nvPr/>
        </p:nvSpPr>
        <p:spPr>
          <a:xfrm>
            <a:off x="5112879" y="2285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 /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D0E182-4490-4A67-B823-84036C9A8362}"/>
              </a:ext>
            </a:extLst>
          </p:cNvPr>
          <p:cNvSpPr txBox="1"/>
          <p:nvPr/>
        </p:nvSpPr>
        <p:spPr>
          <a:xfrm>
            <a:off x="4749235" y="266216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...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9EFF51-5098-4E7D-BCA5-41EF7B9BBF4E}"/>
              </a:ext>
            </a:extLst>
          </p:cNvPr>
          <p:cNvSpPr txBox="1"/>
          <p:nvPr/>
        </p:nvSpPr>
        <p:spPr>
          <a:xfrm>
            <a:off x="4849382" y="43426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 /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6A1AD9-093D-4286-8DB3-8CDDAE93E44D}"/>
              </a:ext>
            </a:extLst>
          </p:cNvPr>
          <p:cNvSpPr txBox="1"/>
          <p:nvPr/>
        </p:nvSpPr>
        <p:spPr>
          <a:xfrm>
            <a:off x="4899022" y="39693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 /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F8E629-D7C5-4768-88A6-1CB3086F9D82}"/>
                  </a:ext>
                </a:extLst>
              </p:cNvPr>
              <p:cNvSpPr txBox="1"/>
              <p:nvPr/>
            </p:nvSpPr>
            <p:spPr>
              <a:xfrm>
                <a:off x="6568469" y="4022294"/>
                <a:ext cx="651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F8E629-D7C5-4768-88A6-1CB3086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469" y="4022294"/>
                <a:ext cx="6511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836393C-D712-410A-BDB4-F5F858D5D256}"/>
              </a:ext>
            </a:extLst>
          </p:cNvPr>
          <p:cNvSpPr txBox="1"/>
          <p:nvPr/>
        </p:nvSpPr>
        <p:spPr>
          <a:xfrm>
            <a:off x="8442253" y="22928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/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84016-B83F-4A87-9DA6-0BB5CCBCA83A}"/>
              </a:ext>
            </a:extLst>
          </p:cNvPr>
          <p:cNvSpPr txBox="1"/>
          <p:nvPr/>
        </p:nvSpPr>
        <p:spPr>
          <a:xfrm>
            <a:off x="8216108" y="27684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/ 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4FB1F40-F000-49F6-9031-8484E51DE29F}"/>
              </a:ext>
            </a:extLst>
          </p:cNvPr>
          <p:cNvSpPr txBox="1"/>
          <p:nvPr/>
        </p:nvSpPr>
        <p:spPr>
          <a:xfrm>
            <a:off x="8190293" y="32611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/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CC9CFE-1921-4398-98C2-764016E04435}"/>
              </a:ext>
            </a:extLst>
          </p:cNvPr>
          <p:cNvSpPr txBox="1"/>
          <p:nvPr/>
        </p:nvSpPr>
        <p:spPr>
          <a:xfrm>
            <a:off x="8266711" y="37539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/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DE7E86-F5FE-4417-83E0-FABB814ECADE}"/>
              </a:ext>
            </a:extLst>
          </p:cNvPr>
          <p:cNvSpPr txBox="1"/>
          <p:nvPr/>
        </p:nvSpPr>
        <p:spPr>
          <a:xfrm>
            <a:off x="8504203" y="41702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/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4D5C94-DE3B-413B-A242-FA65860F4434}"/>
              </a:ext>
            </a:extLst>
          </p:cNvPr>
          <p:cNvSpPr txBox="1"/>
          <p:nvPr/>
        </p:nvSpPr>
        <p:spPr>
          <a:xfrm>
            <a:off x="8887757" y="553676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min / max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E48F4B-7B91-44EC-8261-D025A05272BD}"/>
              </a:ext>
            </a:extLst>
          </p:cNvPr>
          <p:cNvSpPr txBox="1"/>
          <p:nvPr/>
        </p:nvSpPr>
        <p:spPr>
          <a:xfrm>
            <a:off x="5776902" y="2180293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3BB69D-0981-4519-8BC5-973BA1A003E9}"/>
              </a:ext>
            </a:extLst>
          </p:cNvPr>
          <p:cNvSpPr txBox="1"/>
          <p:nvPr/>
        </p:nvSpPr>
        <p:spPr>
          <a:xfrm>
            <a:off x="6144598" y="2693033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E57316-A9DD-4914-B09F-0E019A21670D}"/>
              </a:ext>
            </a:extLst>
          </p:cNvPr>
          <p:cNvSpPr txBox="1"/>
          <p:nvPr/>
        </p:nvSpPr>
        <p:spPr>
          <a:xfrm>
            <a:off x="5633996" y="3015387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B36D62-E17D-47BE-A694-6D2D3E71ED2C}"/>
              </a:ext>
            </a:extLst>
          </p:cNvPr>
          <p:cNvSpPr txBox="1"/>
          <p:nvPr/>
        </p:nvSpPr>
        <p:spPr>
          <a:xfrm>
            <a:off x="4272204" y="3461731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04D2BE-E4CB-4C08-8378-3E99499C5015}"/>
              </a:ext>
            </a:extLst>
          </p:cNvPr>
          <p:cNvSpPr txBox="1"/>
          <p:nvPr/>
        </p:nvSpPr>
        <p:spPr>
          <a:xfrm>
            <a:off x="4325873" y="4280598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118E23-8F62-46CF-B3D8-3B57A54C7152}"/>
              </a:ext>
            </a:extLst>
          </p:cNvPr>
          <p:cNvSpPr txBox="1"/>
          <p:nvPr/>
        </p:nvSpPr>
        <p:spPr>
          <a:xfrm>
            <a:off x="8010761" y="1749963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E0C667-3859-4C42-919D-3B98AA1E76FB}"/>
              </a:ext>
            </a:extLst>
          </p:cNvPr>
          <p:cNvSpPr txBox="1"/>
          <p:nvPr/>
        </p:nvSpPr>
        <p:spPr>
          <a:xfrm>
            <a:off x="7853318" y="2387331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0D51EA-BBD4-41DF-A628-26B267451D8B}"/>
              </a:ext>
            </a:extLst>
          </p:cNvPr>
          <p:cNvSpPr txBox="1"/>
          <p:nvPr/>
        </p:nvSpPr>
        <p:spPr>
          <a:xfrm>
            <a:off x="7866121" y="3087181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5233DD-0A20-4D85-AD17-51CDB364CEAC}"/>
              </a:ext>
            </a:extLst>
          </p:cNvPr>
          <p:cNvSpPr txBox="1"/>
          <p:nvPr/>
        </p:nvSpPr>
        <p:spPr>
          <a:xfrm>
            <a:off x="7794486" y="3847882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9B801-7B86-4DFC-9912-66A2BF49CFEE}"/>
              </a:ext>
            </a:extLst>
          </p:cNvPr>
          <p:cNvSpPr txBox="1"/>
          <p:nvPr/>
        </p:nvSpPr>
        <p:spPr>
          <a:xfrm>
            <a:off x="7893706" y="4483992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5C7699-4E35-4AD3-80B8-A114ED0CF629}"/>
              </a:ext>
            </a:extLst>
          </p:cNvPr>
          <p:cNvSpPr txBox="1"/>
          <p:nvPr/>
        </p:nvSpPr>
        <p:spPr>
          <a:xfrm>
            <a:off x="3284099" y="2590087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287597-A7FA-4D75-AA10-59B798F06E73}"/>
              </a:ext>
            </a:extLst>
          </p:cNvPr>
          <p:cNvSpPr txBox="1"/>
          <p:nvPr/>
        </p:nvSpPr>
        <p:spPr>
          <a:xfrm>
            <a:off x="3302376" y="3652962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FCFABB-84FC-4385-A711-447814DDACAB}"/>
              </a:ext>
            </a:extLst>
          </p:cNvPr>
          <p:cNvSpPr txBox="1"/>
          <p:nvPr/>
        </p:nvSpPr>
        <p:spPr>
          <a:xfrm>
            <a:off x="9254707" y="955709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flow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E65D02-6CC1-4395-B6FB-39B9F801ED12}"/>
              </a:ext>
            </a:extLst>
          </p:cNvPr>
          <p:cNvSpPr txBox="1"/>
          <p:nvPr/>
        </p:nvSpPr>
        <p:spPr>
          <a:xfrm>
            <a:off x="1837008" y="5428217"/>
            <a:ext cx="370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Alice works on weeks: 2, 3, 4</a:t>
            </a:r>
          </a:p>
          <a:p>
            <a:r>
              <a:rPr lang="en-CA" dirty="0"/>
              <a:t>Bob works on weeks: 1, 5</a:t>
            </a:r>
          </a:p>
        </p:txBody>
      </p:sp>
    </p:spTree>
    <p:extLst>
      <p:ext uri="{BB962C8B-B14F-4D97-AF65-F5344CB8AC3E}">
        <p14:creationId xmlns:p14="http://schemas.microsoft.com/office/powerpoint/2010/main" val="202885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26A4-9C37-4CDF-8DB0-969BE977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Consecutive Weeks?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093D-ED8B-41F2-9B34-7B0F48BF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Alice works 3 weeks in a row...</a:t>
            </a:r>
          </a:p>
          <a:p>
            <a:r>
              <a:rPr lang="en-CA" dirty="0"/>
              <a:t>Idea: discourage algorithm from picking 3</a:t>
            </a:r>
            <a:r>
              <a:rPr lang="en-CA" baseline="30000" dirty="0"/>
              <a:t>rd</a:t>
            </a:r>
            <a:r>
              <a:rPr lang="en-CA" dirty="0"/>
              <a:t> week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Find a flow that minimizes cost + covers weeks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Bump costs on 3</a:t>
            </a:r>
            <a:r>
              <a:rPr lang="en-CA" baseline="30000" dirty="0"/>
              <a:t>rd</a:t>
            </a:r>
            <a:r>
              <a:rPr lang="en-CA" dirty="0"/>
              <a:t>, 4</a:t>
            </a:r>
            <a:r>
              <a:rPr lang="en-CA" baseline="30000" dirty="0"/>
              <a:t>th</a:t>
            </a:r>
            <a:r>
              <a:rPr lang="en-CA" dirty="0"/>
              <a:t>, etc..., week in a 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Go to 1 until satisfied</a:t>
            </a:r>
          </a:p>
        </p:txBody>
      </p:sp>
    </p:spTree>
    <p:extLst>
      <p:ext uri="{BB962C8B-B14F-4D97-AF65-F5344CB8AC3E}">
        <p14:creationId xmlns:p14="http://schemas.microsoft.com/office/powerpoint/2010/main" val="106071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3447-D2B9-4250-9944-9E4B9670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29E41D-FD4C-4EC5-83E8-B8DBF73A8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48914"/>
              </p:ext>
            </p:extLst>
          </p:nvPr>
        </p:nvGraphicFramePr>
        <p:xfrm>
          <a:off x="3738282" y="197224"/>
          <a:ext cx="1224498" cy="6534892"/>
        </p:xfrm>
        <a:graphic>
          <a:graphicData uri="http://schemas.openxmlformats.org/drawingml/2006/table">
            <a:tbl>
              <a:tblPr/>
              <a:tblGrid>
                <a:gridCol w="1224498">
                  <a:extLst>
                    <a:ext uri="{9D8B030D-6E8A-4147-A177-3AD203B41FA5}">
                      <a16:colId xmlns:a16="http://schemas.microsoft.com/office/drawing/2014/main" val="3371168335"/>
                    </a:ext>
                  </a:extLst>
                </a:gridCol>
              </a:tblGrid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 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98220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73476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mu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91911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120253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55371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67536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06112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mi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00793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38158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0064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mu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73820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21506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 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85737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7503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8030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66017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63538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74291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mi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0191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 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27303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6673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37160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54599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130566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mu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8072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mu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2648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1252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20599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707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 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86868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978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 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5806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973880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mu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85812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0329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mi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0986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78933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19959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8190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mi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107977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36629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14436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8909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ma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48415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5014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26810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mi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01540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k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05837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 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49108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  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228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mi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98246"/>
                  </a:ext>
                </a:extLst>
              </a:tr>
              <a:tr h="1025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mu   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82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4E2EA9-3AEA-4024-A38B-D841D9808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74973"/>
              </p:ext>
            </p:extLst>
          </p:nvPr>
        </p:nvGraphicFramePr>
        <p:xfrm>
          <a:off x="6346618" y="197224"/>
          <a:ext cx="807612" cy="6534892"/>
        </p:xfrm>
        <a:graphic>
          <a:graphicData uri="http://schemas.openxmlformats.org/drawingml/2006/table">
            <a:tbl>
              <a:tblPr/>
              <a:tblGrid>
                <a:gridCol w="807612">
                  <a:extLst>
                    <a:ext uri="{9D8B030D-6E8A-4147-A177-3AD203B41FA5}">
                      <a16:colId xmlns:a16="http://schemas.microsoft.com/office/drawing/2014/main" val="3895960694"/>
                    </a:ext>
                  </a:extLst>
                </a:gridCol>
              </a:tblGrid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82803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44526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50289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03786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210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76893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7150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379713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33466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84443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727557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06309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92227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372280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337294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1567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716559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5811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76440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85095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05181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382413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56008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1062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38808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50688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27208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87130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81314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59769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809783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547741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26737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8443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565175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9114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31874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637921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14769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7779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56461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50362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711817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o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85536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30292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8969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0302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8557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89204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49306"/>
                  </a:ext>
                </a:extLst>
              </a:tr>
              <a:tr h="86297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64082"/>
                  </a:ext>
                </a:extLst>
              </a:tr>
              <a:tr h="827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 dirty="0"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3751" marR="3751" marT="37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40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23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FBC3-4BE6-4457-8F93-146C54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Network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65B2-B9EC-480B-B72F-F1ECC748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Pros</a:t>
            </a:r>
          </a:p>
          <a:p>
            <a:pPr lvl="1"/>
            <a:r>
              <a:rPr lang="en-CA" dirty="0"/>
              <a:t>Easy to visualize assignment as a graph problem</a:t>
            </a:r>
          </a:p>
          <a:p>
            <a:endParaRPr lang="en-CA" dirty="0"/>
          </a:p>
          <a:p>
            <a:r>
              <a:rPr lang="en-CA" dirty="0"/>
              <a:t>Cons</a:t>
            </a:r>
          </a:p>
          <a:p>
            <a:pPr lvl="1"/>
            <a:r>
              <a:rPr lang="en-CA" dirty="0"/>
              <a:t>Not very flexible; hard to accommodate all constraints</a:t>
            </a:r>
          </a:p>
          <a:p>
            <a:pPr lvl="1"/>
            <a:r>
              <a:rPr lang="en-CA" dirty="0"/>
              <a:t>Hard to deal with consecutive constraints</a:t>
            </a:r>
          </a:p>
        </p:txBody>
      </p:sp>
    </p:spTree>
    <p:extLst>
      <p:ext uri="{BB962C8B-B14F-4D97-AF65-F5344CB8AC3E}">
        <p14:creationId xmlns:p14="http://schemas.microsoft.com/office/powerpoint/2010/main" val="198686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80F-577A-4258-B751-3FA7DC47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Different Approach: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974C2-B54F-4F84-A5FB-4365F57CA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Objective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A" dirty="0"/>
                  <a:t> that we want to maximize</a:t>
                </a:r>
              </a:p>
              <a:p>
                <a:r>
                  <a:rPr lang="en-CA" dirty="0"/>
                  <a:t>Constraints, usually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CA" dirty="0"/>
                  <a:t>, where A is a coefficient matrix</a:t>
                </a:r>
              </a:p>
              <a:p>
                <a:r>
                  <a:rPr lang="en-CA" dirty="0"/>
                  <a:t>Together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974C2-B54F-4F84-A5FB-4365F57CA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09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E99-EA84-460A-9B18-A2A02A4F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LP: Scheduling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E93F4-0AB4-4417-B994-C2726EE24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Work with blocks instead of weeks</a:t>
                </a:r>
              </a:p>
              <a:p>
                <a:r>
                  <a:rPr lang="en-CA" dirty="0"/>
                  <a:t>Define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CA" dirty="0"/>
                  <a:t>, clinician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works/doesn’t work on block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Define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b="0" dirty="0"/>
                  <a:t>, clinician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works/doesn’t wor</a:t>
                </a:r>
                <a:r>
                  <a:rPr lang="en-US" dirty="0"/>
                  <a:t>k on weekend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r>
                  <a:rPr lang="en-CA" dirty="0"/>
                  <a:t>(More complicated) Objective function: linear comb. of features</a:t>
                </a:r>
              </a:p>
              <a:p>
                <a:pPr lvl="1"/>
                <a:r>
                  <a:rPr lang="en-CA" dirty="0"/>
                  <a:t>Examples:</a:t>
                </a:r>
              </a:p>
              <a:p>
                <a:pPr lvl="2"/>
                <a:r>
                  <a:rPr lang="en-CA" dirty="0"/>
                  <a:t>minimize number of blocks worked that collide with time-off</a:t>
                </a:r>
              </a:p>
              <a:p>
                <a:pPr lvl="2"/>
                <a:r>
                  <a:rPr lang="en-CA" dirty="0"/>
                  <a:t>minimize number of weekends worked that collide with time-off</a:t>
                </a:r>
              </a:p>
              <a:p>
                <a:r>
                  <a:rPr lang="en-CA" dirty="0"/>
                  <a:t>Constraints can be translated quite easily</a:t>
                </a:r>
              </a:p>
              <a:p>
                <a:pPr lvl="2"/>
                <a:endParaRPr lang="en-CA" dirty="0"/>
              </a:p>
              <a:p>
                <a:pPr lvl="2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E93F4-0AB4-4417-B994-C2726EE24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16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16F-C441-43BC-822D-270F6E7B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LP: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2AECC-01EE-4CB4-921C-89644FD1B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Coverage: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…, 26</m:t>
                        </m:r>
                      </m:e>
                    </m:d>
                  </m:oMath>
                </a14:m>
                <a:endParaRPr lang="en-US" b="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CA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…, 52}</m:t>
                    </m:r>
                  </m:oMath>
                </a14:m>
                <a:endParaRPr lang="en-CA" b="0" dirty="0"/>
              </a:p>
              <a:p>
                <a:r>
                  <a:rPr lang="en-US" b="0" dirty="0"/>
                  <a:t>Min/max: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𝑀𝑎𝑥𝑖𝑚𝑢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No consecutive blocks: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2AECC-01EE-4CB4-921C-89644FD1B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8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9BEA-76B9-42E9-B5E5-32964C1F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LP: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2D0EB-CCBD-494B-9597-5B8AA26BE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Long weekends: for each clinician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𝑤𝑒𝑒𝑘𝑒𝑛𝑑𝑠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𝑐𝑙𝑖𝑛𝑖𝑐𝑖𝑎𝑛𝑠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𝑤𝑒𝑒𝑘𝑒𝑛𝑑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𝑤𝑒𝑒𝑘𝑒𝑛𝑑𝑠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𝑐𝑙𝑖𝑛𝑖𝑐𝑖𝑎𝑛𝑠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pPr marL="0" indent="0" algn="ctr">
                  <a:buNone/>
                </a:pPr>
                <a:endParaRPr lang="en-CA" dirty="0"/>
              </a:p>
              <a:p>
                <a:r>
                  <a:rPr lang="en-CA" dirty="0"/>
                  <a:t>No consecutive weekends: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2D0EB-CCBD-494B-9597-5B8AA26BE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8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B2C-8409-46E5-8332-1C70A18D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LP: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DA7CC-8E8D-4DE2-A116-1F9A1F046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Maximize number of non-</a:t>
                </a:r>
                <a:r>
                  <a:rPr lang="en-CA" dirty="0" err="1"/>
                  <a:t>timeoff</a:t>
                </a:r>
                <a:r>
                  <a:rPr lang="en-CA" dirty="0"/>
                  <a:t> blocks:</a:t>
                </a:r>
              </a:p>
              <a:p>
                <a:endParaRPr lang="en-CA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block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off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otherwise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  <a:p>
                <a:pPr marL="457200" lvl="1" indent="0" algn="ctr">
                  <a:buNone/>
                </a:pPr>
                <a:endParaRPr lang="en-CA" dirty="0"/>
              </a:p>
              <a:p>
                <a:r>
                  <a:rPr lang="en-CA" dirty="0"/>
                  <a:t>Similar objective for non-</a:t>
                </a:r>
                <a:r>
                  <a:rPr lang="en-CA" dirty="0" err="1"/>
                  <a:t>timeoff</a:t>
                </a:r>
                <a:r>
                  <a:rPr lang="en-CA" dirty="0"/>
                  <a:t> weekends...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DA7CC-8E8D-4DE2-A116-1F9A1F046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96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99E7-B7BD-45C1-8953-F54B915E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LP: </a:t>
            </a:r>
            <a:r>
              <a:rPr lang="en-CA" dirty="0"/>
              <a:t>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A6585-4B5C-4F1D-A2FC-BDBB06716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Weekend-block adjacency:</a:t>
                </a:r>
              </a:p>
              <a:p>
                <a:pPr lvl="1"/>
                <a:r>
                  <a:rPr lang="en-CA" dirty="0"/>
                  <a:t>Idea: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where block j is adjacent to weekend k</a:t>
                </a:r>
              </a:p>
              <a:p>
                <a:pPr lvl="1"/>
                <a:r>
                  <a:rPr lang="en-CA" dirty="0"/>
                  <a:t>But we need a linear objective...</a:t>
                </a:r>
              </a:p>
              <a:p>
                <a:pPr lvl="1"/>
                <a:r>
                  <a:rPr lang="en-CA" dirty="0"/>
                  <a:t>Helper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CA" dirty="0"/>
                  <a:t>, constrained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Then we want to maximize</a:t>
                </a:r>
              </a:p>
              <a:p>
                <a:pPr marL="914400" lvl="2" indent="0" algn="ctr">
                  <a:buNone/>
                </a:pPr>
                <a:endParaRPr lang="en-CA" dirty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914400" lvl="2" indent="0" algn="ctr">
                  <a:buNone/>
                </a:pPr>
                <a:endParaRPr lang="en-CA" dirty="0"/>
              </a:p>
              <a:p>
                <a:pPr marL="914400" lvl="2" indent="0" algn="ctr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A6585-4B5C-4F1D-A2FC-BDBB06716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2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F7BE-B40C-4668-90CD-B7221C31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C7A9-AA4C-4C4D-B442-61373A9F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Create a schedule for clinicians covering HIV, ID divisions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Constraints:</a:t>
            </a:r>
          </a:p>
          <a:p>
            <a:pPr lvl="1"/>
            <a:r>
              <a:rPr lang="en-CA" u="sng" dirty="0"/>
              <a:t>every</a:t>
            </a:r>
            <a:r>
              <a:rPr lang="en-CA" dirty="0"/>
              <a:t> week/weekend must be covered</a:t>
            </a:r>
          </a:p>
          <a:p>
            <a:pPr lvl="1"/>
            <a:r>
              <a:rPr lang="en-CA" dirty="0"/>
              <a:t>“</a:t>
            </a:r>
            <a:r>
              <a:rPr lang="en-CA" u="sng" dirty="0"/>
              <a:t>balanced</a:t>
            </a:r>
            <a:r>
              <a:rPr lang="en-CA" dirty="0"/>
              <a:t>” throughout the year</a:t>
            </a:r>
          </a:p>
          <a:p>
            <a:pPr lvl="1"/>
            <a:r>
              <a:rPr lang="en-CA" dirty="0"/>
              <a:t>accommodate </a:t>
            </a:r>
            <a:r>
              <a:rPr lang="en-CA" u="sng" dirty="0"/>
              <a:t>time-off</a:t>
            </a:r>
            <a:r>
              <a:rPr lang="en-CA" dirty="0"/>
              <a:t> requests</a:t>
            </a:r>
          </a:p>
          <a:p>
            <a:pPr lvl="1"/>
            <a:r>
              <a:rPr lang="en-CA" dirty="0"/>
              <a:t>different clinicians for HIV, ID</a:t>
            </a:r>
          </a:p>
          <a:p>
            <a:pPr lvl="1"/>
            <a:r>
              <a:rPr lang="en-CA" u="sng" dirty="0"/>
              <a:t>min/max</a:t>
            </a:r>
            <a:r>
              <a:rPr lang="en-CA" dirty="0"/>
              <a:t> weeks to work for each clinician</a:t>
            </a:r>
          </a:p>
          <a:p>
            <a:pPr lvl="1"/>
            <a:r>
              <a:rPr lang="en-CA" dirty="0"/>
              <a:t>avoid assigning &gt; 2 weeks in a row</a:t>
            </a:r>
          </a:p>
          <a:p>
            <a:pPr lvl="1"/>
            <a:r>
              <a:rPr lang="en-CA" dirty="0"/>
              <a:t>equal distribution of long weekends</a:t>
            </a:r>
          </a:p>
          <a:p>
            <a:pPr lvl="1"/>
            <a:r>
              <a:rPr lang="en-CA" dirty="0"/>
              <a:t>prefer weekend + week assignment to be adjacent</a:t>
            </a:r>
          </a:p>
        </p:txBody>
      </p:sp>
    </p:spTree>
    <p:extLst>
      <p:ext uri="{BB962C8B-B14F-4D97-AF65-F5344CB8AC3E}">
        <p14:creationId xmlns:p14="http://schemas.microsoft.com/office/powerpoint/2010/main" val="359178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E20-6C3C-4D32-B84C-304B81E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6B1C-AEB0-4501-8462-334B3B68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Good:</a:t>
            </a:r>
          </a:p>
          <a:p>
            <a:pPr lvl="1"/>
            <a:r>
              <a:rPr lang="en-CA" dirty="0"/>
              <a:t>Easier to formulate constraints; more flexibility</a:t>
            </a:r>
          </a:p>
          <a:p>
            <a:pPr lvl="1"/>
            <a:r>
              <a:rPr lang="en-CA" dirty="0"/>
              <a:t>Allows multiple objectives, choosing which feature is more </a:t>
            </a:r>
            <a:r>
              <a:rPr lang="en-CA" dirty="0" err="1"/>
              <a:t>importat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Not so good:</a:t>
            </a:r>
          </a:p>
          <a:p>
            <a:pPr lvl="1"/>
            <a:r>
              <a:rPr lang="en-CA" dirty="0"/>
              <a:t>Harder to visualize the problem/constraints as equations; not as intuitive</a:t>
            </a:r>
          </a:p>
          <a:p>
            <a:pPr lvl="1"/>
            <a:r>
              <a:rPr lang="en-CA" dirty="0"/>
              <a:t>(Integer) LP is NP-hard</a:t>
            </a:r>
          </a:p>
          <a:p>
            <a:pPr lvl="2"/>
            <a:r>
              <a:rPr lang="en-CA" dirty="0"/>
              <a:t>But we can still solve it efficiently</a:t>
            </a:r>
          </a:p>
        </p:txBody>
      </p:sp>
    </p:spTree>
    <p:extLst>
      <p:ext uri="{BB962C8B-B14F-4D97-AF65-F5344CB8AC3E}">
        <p14:creationId xmlns:p14="http://schemas.microsoft.com/office/powerpoint/2010/main" val="120484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EF46-86B5-4904-B122-0904DD1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01B23E-1546-4148-B79E-C6B59AF1F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060752"/>
              </p:ext>
            </p:extLst>
          </p:nvPr>
        </p:nvGraphicFramePr>
        <p:xfrm>
          <a:off x="3487271" y="215154"/>
          <a:ext cx="5253316" cy="6553177"/>
        </p:xfrm>
        <a:graphic>
          <a:graphicData uri="http://schemas.openxmlformats.org/drawingml/2006/table">
            <a:tbl>
              <a:tblPr/>
              <a:tblGrid>
                <a:gridCol w="1319116">
                  <a:extLst>
                    <a:ext uri="{9D8B030D-6E8A-4147-A177-3AD203B41FA5}">
                      <a16:colId xmlns:a16="http://schemas.microsoft.com/office/drawing/2014/main" val="2905411706"/>
                    </a:ext>
                  </a:extLst>
                </a:gridCol>
                <a:gridCol w="2615084">
                  <a:extLst>
                    <a:ext uri="{9D8B030D-6E8A-4147-A177-3AD203B41FA5}">
                      <a16:colId xmlns:a16="http://schemas.microsoft.com/office/drawing/2014/main" val="1357132458"/>
                    </a:ext>
                  </a:extLst>
                </a:gridCol>
                <a:gridCol w="1319116">
                  <a:extLst>
                    <a:ext uri="{9D8B030D-6E8A-4147-A177-3AD203B41FA5}">
                      <a16:colId xmlns:a16="http://schemas.microsoft.com/office/drawing/2014/main" val="3105231179"/>
                    </a:ext>
                  </a:extLst>
                </a:gridCol>
              </a:tblGrid>
              <a:tr h="2382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WEEKENDS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HIV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08613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19329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941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990384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03252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55791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83141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0609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9993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2901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013595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2948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048935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21863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23219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3486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49581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76670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6073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29375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59362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3660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15505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57439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97593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251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97542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50700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58990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7470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06570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23184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034420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34032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9765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9834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54774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4816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80057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99731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72155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o****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74045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6685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3710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917387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44423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867337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74558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24086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72939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44502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30509"/>
                  </a:ext>
                </a:extLst>
              </a:tr>
              <a:tr h="12144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225" marR="3225" marT="32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CA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25" marR="3225" marT="32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9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25C9-A8F5-4711-AEAA-BBC98C4B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46154-0BCE-47CA-83E8-E87B462A0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agents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 tasks</a:t>
                </a:r>
              </a:p>
              <a:p>
                <a:r>
                  <a:rPr lang="en-CA" dirty="0"/>
                  <a:t>Find a feasible assignment such that all tasks are performed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46154-0BCE-47CA-83E8-E87B462A0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183D97E-BFDA-46BB-946A-EDF584A03072}"/>
              </a:ext>
            </a:extLst>
          </p:cNvPr>
          <p:cNvSpPr/>
          <p:nvPr/>
        </p:nvSpPr>
        <p:spPr>
          <a:xfrm>
            <a:off x="3182471" y="3514164"/>
            <a:ext cx="1783976" cy="2599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9B5BF3-6EEA-4A85-A4BB-C9C685DBF44F}"/>
              </a:ext>
            </a:extLst>
          </p:cNvPr>
          <p:cNvSpPr/>
          <p:nvPr/>
        </p:nvSpPr>
        <p:spPr>
          <a:xfrm>
            <a:off x="7225553" y="3514164"/>
            <a:ext cx="1783976" cy="25997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1050E-CA88-44B9-8891-DEA4B18D12EF}"/>
              </a:ext>
            </a:extLst>
          </p:cNvPr>
          <p:cNvSpPr/>
          <p:nvPr/>
        </p:nvSpPr>
        <p:spPr>
          <a:xfrm>
            <a:off x="4074459" y="4258483"/>
            <a:ext cx="85165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6364BB-7711-4637-830F-75A440FC0ECE}"/>
              </a:ext>
            </a:extLst>
          </p:cNvPr>
          <p:cNvSpPr/>
          <p:nvPr/>
        </p:nvSpPr>
        <p:spPr>
          <a:xfrm>
            <a:off x="4074456" y="4626106"/>
            <a:ext cx="85165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ADBD8-0FDB-477A-B105-BE85794C86B5}"/>
              </a:ext>
            </a:extLst>
          </p:cNvPr>
          <p:cNvSpPr/>
          <p:nvPr/>
        </p:nvSpPr>
        <p:spPr>
          <a:xfrm>
            <a:off x="4074456" y="4993588"/>
            <a:ext cx="85165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1D366-A952-41C0-B7BF-378612998C92}"/>
              </a:ext>
            </a:extLst>
          </p:cNvPr>
          <p:cNvSpPr/>
          <p:nvPr/>
        </p:nvSpPr>
        <p:spPr>
          <a:xfrm>
            <a:off x="4074456" y="5361070"/>
            <a:ext cx="85165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DB4960-3751-4084-92F3-E44BA3A95510}"/>
              </a:ext>
            </a:extLst>
          </p:cNvPr>
          <p:cNvSpPr/>
          <p:nvPr/>
        </p:nvSpPr>
        <p:spPr>
          <a:xfrm>
            <a:off x="8099612" y="3980648"/>
            <a:ext cx="85165" cy="896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E088F7-801F-4575-885E-4CBBBD7ACB72}"/>
              </a:ext>
            </a:extLst>
          </p:cNvPr>
          <p:cNvSpPr/>
          <p:nvPr/>
        </p:nvSpPr>
        <p:spPr>
          <a:xfrm>
            <a:off x="8099609" y="4348271"/>
            <a:ext cx="85165" cy="896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BBAADF-2195-48EC-ABCD-F55A44777513}"/>
              </a:ext>
            </a:extLst>
          </p:cNvPr>
          <p:cNvSpPr/>
          <p:nvPr/>
        </p:nvSpPr>
        <p:spPr>
          <a:xfrm>
            <a:off x="8099609" y="4715753"/>
            <a:ext cx="85165" cy="896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9DA5D7-7B9E-441A-A465-583213BCFFB0}"/>
              </a:ext>
            </a:extLst>
          </p:cNvPr>
          <p:cNvSpPr/>
          <p:nvPr/>
        </p:nvSpPr>
        <p:spPr>
          <a:xfrm>
            <a:off x="8099609" y="5083235"/>
            <a:ext cx="85165" cy="896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6FE3B1-05CB-42CA-AFDA-8940D1904AE6}"/>
              </a:ext>
            </a:extLst>
          </p:cNvPr>
          <p:cNvSpPr/>
          <p:nvPr/>
        </p:nvSpPr>
        <p:spPr>
          <a:xfrm>
            <a:off x="8099609" y="5450717"/>
            <a:ext cx="85165" cy="896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299BD-1642-4BED-BFDE-FAEA1D08DF7F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flipV="1">
            <a:off x="4074459" y="4025472"/>
            <a:ext cx="4025153" cy="27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9D7A0A-9CCC-4E16-88CB-6EB22A8F4CA8}"/>
              </a:ext>
            </a:extLst>
          </p:cNvPr>
          <p:cNvCxnSpPr>
            <a:cxnSpLocks/>
            <a:stCxn id="6" idx="4"/>
            <a:endCxn id="11" idx="7"/>
          </p:cNvCxnSpPr>
          <p:nvPr/>
        </p:nvCxnSpPr>
        <p:spPr>
          <a:xfrm>
            <a:off x="4117042" y="4348130"/>
            <a:ext cx="4055260" cy="1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A522BB-CBD4-41C2-913A-6F5E0EE5EB76}"/>
              </a:ext>
            </a:extLst>
          </p:cNvPr>
          <p:cNvCxnSpPr>
            <a:stCxn id="7" idx="0"/>
            <a:endCxn id="12" idx="3"/>
          </p:cNvCxnSpPr>
          <p:nvPr/>
        </p:nvCxnSpPr>
        <p:spPr>
          <a:xfrm>
            <a:off x="4117039" y="4626106"/>
            <a:ext cx="3995042" cy="1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B7698C-64B0-4059-9717-BBCB549CD520}"/>
              </a:ext>
            </a:extLst>
          </p:cNvPr>
          <p:cNvCxnSpPr>
            <a:stCxn id="9" idx="2"/>
            <a:endCxn id="13" idx="5"/>
          </p:cNvCxnSpPr>
          <p:nvPr/>
        </p:nvCxnSpPr>
        <p:spPr>
          <a:xfrm flipV="1">
            <a:off x="4074456" y="5159754"/>
            <a:ext cx="4097846" cy="24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1D5522-5027-4579-A1D4-A804FD143112}"/>
              </a:ext>
            </a:extLst>
          </p:cNvPr>
          <p:cNvCxnSpPr>
            <a:stCxn id="8" idx="4"/>
            <a:endCxn id="14" idx="5"/>
          </p:cNvCxnSpPr>
          <p:nvPr/>
        </p:nvCxnSpPr>
        <p:spPr>
          <a:xfrm>
            <a:off x="4117039" y="5083235"/>
            <a:ext cx="4055263" cy="44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FC3F00-B402-4838-8A19-5DC9E97443FB}"/>
              </a:ext>
            </a:extLst>
          </p:cNvPr>
          <p:cNvSpPr txBox="1"/>
          <p:nvPr/>
        </p:nvSpPr>
        <p:spPr>
          <a:xfrm>
            <a:off x="3274356" y="6056258"/>
            <a:ext cx="168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agents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40F32-8428-4A1F-86EB-D6FA434403D8}"/>
              </a:ext>
            </a:extLst>
          </p:cNvPr>
          <p:cNvSpPr txBox="1"/>
          <p:nvPr/>
        </p:nvSpPr>
        <p:spPr>
          <a:xfrm>
            <a:off x="7299509" y="6037049"/>
            <a:ext cx="168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4323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CF74-CC61-4353-A42A-DCE95B47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to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FED7-C9C6-428D-AAA6-DEA448F9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9 clinicians (agents)</a:t>
            </a:r>
          </a:p>
          <a:p>
            <a:r>
              <a:rPr lang="en-CA" dirty="0"/>
              <a:t>52 weeks (tasks)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4EF9A77-281B-46BD-863C-AAFEC1D1C308}"/>
              </a:ext>
            </a:extLst>
          </p:cNvPr>
          <p:cNvGrpSpPr/>
          <p:nvPr/>
        </p:nvGrpSpPr>
        <p:grpSpPr>
          <a:xfrm>
            <a:off x="2886277" y="2876780"/>
            <a:ext cx="6093131" cy="3585599"/>
            <a:chOff x="2886277" y="2876780"/>
            <a:chExt cx="6093131" cy="358559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F2CEC9-82B3-490E-8F54-2A99B0C4A4D8}"/>
                </a:ext>
              </a:extLst>
            </p:cNvPr>
            <p:cNvSpPr/>
            <p:nvPr/>
          </p:nvSpPr>
          <p:spPr>
            <a:xfrm>
              <a:off x="3926541" y="3684494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7664-3CAF-4B2D-899A-CE24CA951391}"/>
                </a:ext>
              </a:extLst>
            </p:cNvPr>
            <p:cNvSpPr/>
            <p:nvPr/>
          </p:nvSpPr>
          <p:spPr>
            <a:xfrm>
              <a:off x="3923314" y="5163671"/>
              <a:ext cx="292608" cy="2958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2565A3-7663-48D0-A990-70F9AAF135BA}"/>
                </a:ext>
              </a:extLst>
            </p:cNvPr>
            <p:cNvSpPr/>
            <p:nvPr/>
          </p:nvSpPr>
          <p:spPr>
            <a:xfrm>
              <a:off x="7503459" y="2913529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F30C58-5B4C-42C5-BD05-C262FDDDBC38}"/>
                </a:ext>
              </a:extLst>
            </p:cNvPr>
            <p:cNvSpPr/>
            <p:nvPr/>
          </p:nvSpPr>
          <p:spPr>
            <a:xfrm>
              <a:off x="7503459" y="3714423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F34D66C-B3E9-48A4-BC58-73B29CBD6567}"/>
                </a:ext>
              </a:extLst>
            </p:cNvPr>
            <p:cNvSpPr/>
            <p:nvPr/>
          </p:nvSpPr>
          <p:spPr>
            <a:xfrm>
              <a:off x="7503459" y="4518490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32668BC-EA14-4577-824F-4F52510987D2}"/>
                </a:ext>
              </a:extLst>
            </p:cNvPr>
            <p:cNvSpPr/>
            <p:nvPr/>
          </p:nvSpPr>
          <p:spPr>
            <a:xfrm>
              <a:off x="7503459" y="5322557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371B4B5-FD5E-4E11-8656-88037B200E0B}"/>
                </a:ext>
              </a:extLst>
            </p:cNvPr>
            <p:cNvSpPr/>
            <p:nvPr/>
          </p:nvSpPr>
          <p:spPr>
            <a:xfrm>
              <a:off x="7503459" y="6126624"/>
              <a:ext cx="292608" cy="2958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C184F1-7997-4D82-9E3F-AFA41ABDB4D9}"/>
                </a:ext>
              </a:extLst>
            </p:cNvPr>
            <p:cNvSpPr txBox="1"/>
            <p:nvPr/>
          </p:nvSpPr>
          <p:spPr>
            <a:xfrm>
              <a:off x="2886277" y="5126922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bob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02888-62BE-44D1-8D3E-D19179123CD4}"/>
                </a:ext>
              </a:extLst>
            </p:cNvPr>
            <p:cNvSpPr txBox="1"/>
            <p:nvPr/>
          </p:nvSpPr>
          <p:spPr>
            <a:xfrm>
              <a:off x="2909944" y="3677674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alice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C80BED-AC7C-46B6-A898-39201A4E5CF2}"/>
                </a:ext>
              </a:extLst>
            </p:cNvPr>
            <p:cNvSpPr txBox="1"/>
            <p:nvPr/>
          </p:nvSpPr>
          <p:spPr>
            <a:xfrm>
              <a:off x="7796067" y="2876780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week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2F8B5E-7786-4CF9-8E3A-E0AAA933B410}"/>
                </a:ext>
              </a:extLst>
            </p:cNvPr>
            <p:cNvSpPr txBox="1"/>
            <p:nvPr/>
          </p:nvSpPr>
          <p:spPr>
            <a:xfrm>
              <a:off x="7796066" y="3647745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week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1CD8D9-6FBD-41BF-AC4D-2AE5D23C8EF5}"/>
                </a:ext>
              </a:extLst>
            </p:cNvPr>
            <p:cNvSpPr txBox="1"/>
            <p:nvPr/>
          </p:nvSpPr>
          <p:spPr>
            <a:xfrm>
              <a:off x="7796066" y="447856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week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6F1C9-6293-4EF9-B890-D4E1BF7F5965}"/>
                </a:ext>
              </a:extLst>
            </p:cNvPr>
            <p:cNvSpPr txBox="1"/>
            <p:nvPr/>
          </p:nvSpPr>
          <p:spPr>
            <a:xfrm>
              <a:off x="7796065" y="5285808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week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BBC0B-C1F3-435D-BD3F-403A4BCC8014}"/>
                </a:ext>
              </a:extLst>
            </p:cNvPr>
            <p:cNvSpPr txBox="1"/>
            <p:nvPr/>
          </p:nvSpPr>
          <p:spPr>
            <a:xfrm>
              <a:off x="7796064" y="6093047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week 5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4D96A93-3EC6-42A7-8CD1-438B16D6A20F}"/>
                </a:ext>
              </a:extLst>
            </p:cNvPr>
            <p:cNvCxnSpPr>
              <a:stCxn id="23" idx="0"/>
              <a:endCxn id="25" idx="1"/>
            </p:cNvCxnSpPr>
            <p:nvPr/>
          </p:nvCxnSpPr>
          <p:spPr>
            <a:xfrm flipV="1">
              <a:off x="4072845" y="2956853"/>
              <a:ext cx="3473465" cy="72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F424E1-8721-4A61-9CE4-08268DF5F1FE}"/>
                </a:ext>
              </a:extLst>
            </p:cNvPr>
            <p:cNvCxnSpPr>
              <a:stCxn id="23" idx="7"/>
              <a:endCxn id="26" idx="1"/>
            </p:cNvCxnSpPr>
            <p:nvPr/>
          </p:nvCxnSpPr>
          <p:spPr>
            <a:xfrm>
              <a:off x="4176298" y="3727818"/>
              <a:ext cx="3370012" cy="2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9A9B191-43CE-4719-814E-477FB594F1C0}"/>
                </a:ext>
              </a:extLst>
            </p:cNvPr>
            <p:cNvCxnSpPr>
              <a:stCxn id="23" idx="6"/>
              <a:endCxn id="27" idx="1"/>
            </p:cNvCxnSpPr>
            <p:nvPr/>
          </p:nvCxnSpPr>
          <p:spPr>
            <a:xfrm>
              <a:off x="4219149" y="3832412"/>
              <a:ext cx="3327161" cy="729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7FCFBE-CB3D-4844-BC7B-F736BB9E234C}"/>
                </a:ext>
              </a:extLst>
            </p:cNvPr>
            <p:cNvCxnSpPr>
              <a:cxnSpLocks/>
              <a:stCxn id="23" idx="5"/>
              <a:endCxn id="28" idx="1"/>
            </p:cNvCxnSpPr>
            <p:nvPr/>
          </p:nvCxnSpPr>
          <p:spPr>
            <a:xfrm>
              <a:off x="4176298" y="3937005"/>
              <a:ext cx="3370012" cy="142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A47218B-0F8B-49CA-8457-90A657BD06BC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4093285" y="3980329"/>
              <a:ext cx="3453025" cy="2189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E9CA690-055E-4DE9-8224-B19150098585}"/>
                </a:ext>
              </a:extLst>
            </p:cNvPr>
            <p:cNvCxnSpPr>
              <a:stCxn id="24" idx="7"/>
              <a:endCxn id="25" idx="2"/>
            </p:cNvCxnSpPr>
            <p:nvPr/>
          </p:nvCxnSpPr>
          <p:spPr>
            <a:xfrm flipV="1">
              <a:off x="4173071" y="3061447"/>
              <a:ext cx="3330388" cy="2145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6A10DB8-91C2-499A-A434-1DFF30CCA402}"/>
                </a:ext>
              </a:extLst>
            </p:cNvPr>
            <p:cNvCxnSpPr>
              <a:stCxn id="24" idx="6"/>
              <a:endCxn id="26" idx="2"/>
            </p:cNvCxnSpPr>
            <p:nvPr/>
          </p:nvCxnSpPr>
          <p:spPr>
            <a:xfrm flipV="1">
              <a:off x="4215922" y="3862341"/>
              <a:ext cx="3287537" cy="14492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DEA3E72-3E27-473B-9189-DFA3B7C65711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4215922" y="4666408"/>
              <a:ext cx="3287537" cy="645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5A4280E-155A-43C9-B308-03F1C1D4C6D2}"/>
                </a:ext>
              </a:extLst>
            </p:cNvPr>
            <p:cNvCxnSpPr>
              <a:stCxn id="24" idx="5"/>
              <a:endCxn id="28" idx="2"/>
            </p:cNvCxnSpPr>
            <p:nvPr/>
          </p:nvCxnSpPr>
          <p:spPr>
            <a:xfrm>
              <a:off x="4173071" y="5416182"/>
              <a:ext cx="3330388" cy="542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2D530EB-4D8F-4180-BFB3-5D58770ABABA}"/>
                </a:ext>
              </a:extLst>
            </p:cNvPr>
            <p:cNvCxnSpPr>
              <a:stCxn id="24" idx="4"/>
              <a:endCxn id="29" idx="2"/>
            </p:cNvCxnSpPr>
            <p:nvPr/>
          </p:nvCxnSpPr>
          <p:spPr>
            <a:xfrm>
              <a:off x="4069618" y="5459506"/>
              <a:ext cx="3433841" cy="815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4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AD53-50DD-45D5-8679-E9A1E04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Attempt: Network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AE6E4-5D1B-4450-A498-6DFD20D43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vertices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AE6E4-5D1B-4450-A498-6DFD20D43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6D25EAD-2350-45A1-B46D-33B728176DDE}"/>
              </a:ext>
            </a:extLst>
          </p:cNvPr>
          <p:cNvSpPr/>
          <p:nvPr/>
        </p:nvSpPr>
        <p:spPr>
          <a:xfrm>
            <a:off x="3926541" y="3684494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73F025-F1C2-48B5-B6B5-02B2C5A6255D}"/>
              </a:ext>
            </a:extLst>
          </p:cNvPr>
          <p:cNvSpPr/>
          <p:nvPr/>
        </p:nvSpPr>
        <p:spPr>
          <a:xfrm>
            <a:off x="3923314" y="5163671"/>
            <a:ext cx="292608" cy="29583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179921-C2A3-4E76-ACA4-8BF6F54F5E67}"/>
              </a:ext>
            </a:extLst>
          </p:cNvPr>
          <p:cNvSpPr/>
          <p:nvPr/>
        </p:nvSpPr>
        <p:spPr>
          <a:xfrm>
            <a:off x="7503459" y="2913529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223685-789A-46ED-BF2B-A68B0834EC4F}"/>
              </a:ext>
            </a:extLst>
          </p:cNvPr>
          <p:cNvSpPr/>
          <p:nvPr/>
        </p:nvSpPr>
        <p:spPr>
          <a:xfrm>
            <a:off x="7503459" y="3714423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86DA51-F380-44A2-8231-CB909F0A36AC}"/>
              </a:ext>
            </a:extLst>
          </p:cNvPr>
          <p:cNvSpPr/>
          <p:nvPr/>
        </p:nvSpPr>
        <p:spPr>
          <a:xfrm>
            <a:off x="7503459" y="4518490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0F2E1D-D49C-4DBD-A3AB-5A74B7C29D26}"/>
              </a:ext>
            </a:extLst>
          </p:cNvPr>
          <p:cNvSpPr/>
          <p:nvPr/>
        </p:nvSpPr>
        <p:spPr>
          <a:xfrm>
            <a:off x="7503459" y="5322557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B8CD4E-5A5D-4016-A45A-08FD92616416}"/>
              </a:ext>
            </a:extLst>
          </p:cNvPr>
          <p:cNvSpPr/>
          <p:nvPr/>
        </p:nvSpPr>
        <p:spPr>
          <a:xfrm>
            <a:off x="7503459" y="6126624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2D4EFF-B84D-4C5D-94D3-4F6B2675A36B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4072845" y="2956853"/>
            <a:ext cx="3473465" cy="7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C825C-2D0C-4D86-A399-2C108EFF64B6}"/>
              </a:ext>
            </a:extLst>
          </p:cNvPr>
          <p:cNvCxnSpPr>
            <a:stCxn id="5" idx="7"/>
            <a:endCxn id="8" idx="1"/>
          </p:cNvCxnSpPr>
          <p:nvPr/>
        </p:nvCxnSpPr>
        <p:spPr>
          <a:xfrm>
            <a:off x="4176298" y="3727818"/>
            <a:ext cx="3370012" cy="2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9F61E7-66A9-404E-BE80-34F6F84CA33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4219149" y="3832412"/>
            <a:ext cx="3327161" cy="72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9E857F-162A-4A36-BF82-A93D02954150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4176298" y="3937005"/>
            <a:ext cx="3370012" cy="142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358437-3CB8-4CDB-8D1E-B42344FB850D}"/>
              </a:ext>
            </a:extLst>
          </p:cNvPr>
          <p:cNvCxnSpPr>
            <a:endCxn id="11" idx="1"/>
          </p:cNvCxnSpPr>
          <p:nvPr/>
        </p:nvCxnSpPr>
        <p:spPr>
          <a:xfrm>
            <a:off x="4093285" y="3980329"/>
            <a:ext cx="3453025" cy="21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426010-65EF-40D3-ACE9-105C3D6E704D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4173071" y="3061447"/>
            <a:ext cx="3330388" cy="214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F8E290-EE13-4F3D-9E88-49847690FA3B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215922" y="3862341"/>
            <a:ext cx="3287537" cy="1449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8EF666-FFD2-4078-9988-8E0B9AF0FCE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215922" y="4666408"/>
            <a:ext cx="3287537" cy="645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05404C-2FF1-4CAC-A6EC-6E5B282C4E1B}"/>
              </a:ext>
            </a:extLst>
          </p:cNvPr>
          <p:cNvCxnSpPr>
            <a:stCxn id="6" idx="5"/>
            <a:endCxn id="10" idx="2"/>
          </p:cNvCxnSpPr>
          <p:nvPr/>
        </p:nvCxnSpPr>
        <p:spPr>
          <a:xfrm>
            <a:off x="4173071" y="5416182"/>
            <a:ext cx="3330388" cy="54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D1B55A-3886-4697-A812-48D84EF1C985}"/>
              </a:ext>
            </a:extLst>
          </p:cNvPr>
          <p:cNvCxnSpPr>
            <a:stCxn id="6" idx="4"/>
            <a:endCxn id="11" idx="2"/>
          </p:cNvCxnSpPr>
          <p:nvPr/>
        </p:nvCxnSpPr>
        <p:spPr>
          <a:xfrm>
            <a:off x="4069618" y="5459506"/>
            <a:ext cx="3433841" cy="815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74A581FA-F714-4158-9EAB-EA85447BFD6B}"/>
              </a:ext>
            </a:extLst>
          </p:cNvPr>
          <p:cNvSpPr/>
          <p:nvPr/>
        </p:nvSpPr>
        <p:spPr>
          <a:xfrm>
            <a:off x="2205316" y="4439047"/>
            <a:ext cx="292608" cy="295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B1E1BC-9488-406D-82F8-F420BD2A7943}"/>
              </a:ext>
            </a:extLst>
          </p:cNvPr>
          <p:cNvSpPr/>
          <p:nvPr/>
        </p:nvSpPr>
        <p:spPr>
          <a:xfrm>
            <a:off x="9637058" y="4518490"/>
            <a:ext cx="292608" cy="295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8083B8-A5E4-4241-A9A7-C24CD4F5C625}"/>
              </a:ext>
            </a:extLst>
          </p:cNvPr>
          <p:cNvCxnSpPr>
            <a:stCxn id="54" idx="7"/>
            <a:endCxn id="5" idx="2"/>
          </p:cNvCxnSpPr>
          <p:nvPr/>
        </p:nvCxnSpPr>
        <p:spPr>
          <a:xfrm flipV="1">
            <a:off x="2455073" y="3832412"/>
            <a:ext cx="1471468" cy="64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4AD053-C335-4015-8097-6B80FD355B25}"/>
              </a:ext>
            </a:extLst>
          </p:cNvPr>
          <p:cNvCxnSpPr>
            <a:stCxn id="54" idx="5"/>
            <a:endCxn id="6" idx="2"/>
          </p:cNvCxnSpPr>
          <p:nvPr/>
        </p:nvCxnSpPr>
        <p:spPr>
          <a:xfrm>
            <a:off x="2455073" y="4691558"/>
            <a:ext cx="1468241" cy="62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DBDA09-E4B9-4C88-A124-9D9860C31576}"/>
              </a:ext>
            </a:extLst>
          </p:cNvPr>
          <p:cNvCxnSpPr>
            <a:stCxn id="7" idx="6"/>
            <a:endCxn id="55" idx="1"/>
          </p:cNvCxnSpPr>
          <p:nvPr/>
        </p:nvCxnSpPr>
        <p:spPr>
          <a:xfrm>
            <a:off x="7796067" y="3061447"/>
            <a:ext cx="1883842" cy="1500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CDFAB2-D6F1-440A-8E6C-7FD2CF7979E3}"/>
              </a:ext>
            </a:extLst>
          </p:cNvPr>
          <p:cNvCxnSpPr>
            <a:stCxn id="8" idx="6"/>
            <a:endCxn id="55" idx="2"/>
          </p:cNvCxnSpPr>
          <p:nvPr/>
        </p:nvCxnSpPr>
        <p:spPr>
          <a:xfrm>
            <a:off x="7796067" y="3862341"/>
            <a:ext cx="1840991" cy="80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CC32F1-F950-4F87-9606-3FADD9133DED}"/>
              </a:ext>
            </a:extLst>
          </p:cNvPr>
          <p:cNvCxnSpPr>
            <a:stCxn id="9" idx="6"/>
            <a:endCxn id="55" idx="3"/>
          </p:cNvCxnSpPr>
          <p:nvPr/>
        </p:nvCxnSpPr>
        <p:spPr>
          <a:xfrm>
            <a:off x="7796067" y="4666408"/>
            <a:ext cx="1883842" cy="10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543A81-FF93-4901-A6A9-B54DE1DE8B95}"/>
              </a:ext>
            </a:extLst>
          </p:cNvPr>
          <p:cNvCxnSpPr>
            <a:stCxn id="10" idx="6"/>
            <a:endCxn id="55" idx="4"/>
          </p:cNvCxnSpPr>
          <p:nvPr/>
        </p:nvCxnSpPr>
        <p:spPr>
          <a:xfrm flipV="1">
            <a:off x="7796067" y="4814325"/>
            <a:ext cx="1987295" cy="656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8DE2E8-3936-4980-B5AF-BF2836960A5F}"/>
              </a:ext>
            </a:extLst>
          </p:cNvPr>
          <p:cNvCxnSpPr>
            <a:stCxn id="11" idx="6"/>
            <a:endCxn id="55" idx="5"/>
          </p:cNvCxnSpPr>
          <p:nvPr/>
        </p:nvCxnSpPr>
        <p:spPr>
          <a:xfrm flipV="1">
            <a:off x="7796067" y="4771001"/>
            <a:ext cx="2090748" cy="1503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77DF25-4C25-4453-80B6-E955575FA24B}"/>
              </a:ext>
            </a:extLst>
          </p:cNvPr>
          <p:cNvSpPr txBox="1"/>
          <p:nvPr/>
        </p:nvSpPr>
        <p:spPr>
          <a:xfrm>
            <a:off x="1424040" y="4365550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BA21C6-A88F-43B9-8CDC-8490F3F79D91}"/>
              </a:ext>
            </a:extLst>
          </p:cNvPr>
          <p:cNvSpPr txBox="1"/>
          <p:nvPr/>
        </p:nvSpPr>
        <p:spPr>
          <a:xfrm>
            <a:off x="9978882" y="448237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200911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15D-A29B-4899-AB0C-D5CD3768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Attempt: Network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D09D3-9E32-484E-AD60-46FC14C79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Edges have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D09D3-9E32-484E-AD60-46FC14C7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93DBFDB-B572-4430-B434-515E4B9D88B6}"/>
              </a:ext>
            </a:extLst>
          </p:cNvPr>
          <p:cNvSpPr/>
          <p:nvPr/>
        </p:nvSpPr>
        <p:spPr>
          <a:xfrm>
            <a:off x="3926541" y="3684494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47134D-54FB-47C7-AE98-4D7AC85711EE}"/>
              </a:ext>
            </a:extLst>
          </p:cNvPr>
          <p:cNvSpPr/>
          <p:nvPr/>
        </p:nvSpPr>
        <p:spPr>
          <a:xfrm>
            <a:off x="7503459" y="2913529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8FC85E-68F2-41C5-A42A-22448383CE0B}"/>
              </a:ext>
            </a:extLst>
          </p:cNvPr>
          <p:cNvSpPr/>
          <p:nvPr/>
        </p:nvSpPr>
        <p:spPr>
          <a:xfrm>
            <a:off x="7503459" y="4634893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953240-435B-49BF-8C71-17B18B8C0682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072845" y="3061447"/>
            <a:ext cx="3430614" cy="62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CF5C7-F4D7-484F-BF44-A3705B244A3B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>
            <a:off x="4072845" y="3980329"/>
            <a:ext cx="3430614" cy="80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42D30F-C5C1-4A3E-8112-2860B7C64102}"/>
              </a:ext>
            </a:extLst>
          </p:cNvPr>
          <p:cNvSpPr txBox="1"/>
          <p:nvPr/>
        </p:nvSpPr>
        <p:spPr>
          <a:xfrm>
            <a:off x="5307106" y="2976282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255EC-4ABB-4FCC-A03B-82B4340DB244}"/>
              </a:ext>
            </a:extLst>
          </p:cNvPr>
          <p:cNvSpPr txBox="1"/>
          <p:nvPr/>
        </p:nvSpPr>
        <p:spPr>
          <a:xfrm>
            <a:off x="5307106" y="3999680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37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CF8E-B05B-424C-826B-E396ACD0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Attempt: Network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37187-2592-4FA1-AF67-3FB5061E4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Find an integer </a:t>
                </a:r>
                <a:r>
                  <a:rPr lang="en-CA" u="sng" dirty="0"/>
                  <a:t>flow</a:t>
                </a:r>
                <a:r>
                  <a:rPr lang="en-CA" dirty="0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for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such that:</a:t>
                </a:r>
              </a:p>
              <a:p>
                <a:pPr lvl="1"/>
                <a:r>
                  <a:rPr lang="en-CA" dirty="0"/>
                  <a:t>No </a:t>
                </a:r>
                <a:r>
                  <a:rPr lang="en-CA" u="sng" dirty="0"/>
                  <a:t>overflow: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u="sng" dirty="0"/>
              </a:p>
              <a:p>
                <a:pPr lvl="1"/>
                <a:r>
                  <a:rPr lang="en-CA" u="sng" dirty="0"/>
                  <a:t>Conservation</a:t>
                </a:r>
                <a:r>
                  <a:rPr lang="en-CA" dirty="0"/>
                  <a:t> of flow: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dirty="0"/>
              </a:p>
              <a:p>
                <a:pPr lvl="2"/>
                <a:r>
                  <a:rPr lang="en-CA" dirty="0"/>
                  <a:t>i.e.: flow in = flow out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Goal: want maximal flow out of source: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37187-2592-4FA1-AF67-3FB5061E4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0C3ABF4-8AAE-4689-ACE0-024EC14DFF00}"/>
              </a:ext>
            </a:extLst>
          </p:cNvPr>
          <p:cNvSpPr/>
          <p:nvPr/>
        </p:nvSpPr>
        <p:spPr>
          <a:xfrm>
            <a:off x="4580964" y="4168588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7AE09C-26EB-4D38-8D62-F3559FA59329}"/>
              </a:ext>
            </a:extLst>
          </p:cNvPr>
          <p:cNvSpPr/>
          <p:nvPr/>
        </p:nvSpPr>
        <p:spPr>
          <a:xfrm>
            <a:off x="8323728" y="4020670"/>
            <a:ext cx="292608" cy="29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5E5A87-EEE4-470B-ABA9-303ECD7CB738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4727268" y="4063994"/>
            <a:ext cx="3639311" cy="1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8DECBE-783C-4E63-9A48-8139B889162B}"/>
              </a:ext>
            </a:extLst>
          </p:cNvPr>
          <p:cNvSpPr/>
          <p:nvPr/>
        </p:nvSpPr>
        <p:spPr>
          <a:xfrm>
            <a:off x="2859739" y="4923141"/>
            <a:ext cx="292608" cy="295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989FBA-4C16-4773-8823-6D92ADA179AC}"/>
              </a:ext>
            </a:extLst>
          </p:cNvPr>
          <p:cNvCxnSpPr>
            <a:stCxn id="11" idx="7"/>
            <a:endCxn id="4" idx="2"/>
          </p:cNvCxnSpPr>
          <p:nvPr/>
        </p:nvCxnSpPr>
        <p:spPr>
          <a:xfrm flipV="1">
            <a:off x="3109496" y="4316506"/>
            <a:ext cx="1471468" cy="64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DE1E9F-A399-499C-8D92-5BD29531B582}"/>
              </a:ext>
            </a:extLst>
          </p:cNvPr>
          <p:cNvSpPr txBox="1"/>
          <p:nvPr/>
        </p:nvSpPr>
        <p:spPr>
          <a:xfrm>
            <a:off x="2078463" y="4849644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10BF7-3B9C-465C-9C13-5EB536ADC0D4}"/>
              </a:ext>
            </a:extLst>
          </p:cNvPr>
          <p:cNvSpPr txBox="1"/>
          <p:nvPr/>
        </p:nvSpPr>
        <p:spPr>
          <a:xfrm>
            <a:off x="3482159" y="4279757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r>
              <a:rPr lang="en-CA" dirty="0"/>
              <a:t> /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37A1D-3EDD-4FBB-A014-2AA60D5A834C}"/>
              </a:ext>
            </a:extLst>
          </p:cNvPr>
          <p:cNvSpPr txBox="1"/>
          <p:nvPr/>
        </p:nvSpPr>
        <p:spPr>
          <a:xfrm>
            <a:off x="6235580" y="3754433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r>
              <a:rPr lang="en-CA" dirty="0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306714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655B-2421-401E-A6C2-FC9A0637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150FE-1202-4C9C-BF0D-57C237622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Enforce lower bounds on flow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Supply/demand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dirty="0"/>
              </a:p>
              <a:p>
                <a:r>
                  <a:rPr lang="en-CA" dirty="0"/>
                  <a:t>Costs</a:t>
                </a:r>
              </a:p>
              <a:p>
                <a:pPr lvl="1"/>
                <a:r>
                  <a:rPr lang="en-CA" dirty="0"/>
                  <a:t>Cost of pushing unit of flow along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Secondary goal: minimize cost of flow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150FE-1202-4C9C-BF0D-57C237622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34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10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5083-B82E-43D0-9BFE-814FB6A1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 of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E524F-636F-46B9-B02C-6BDCEAE97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Each clinician either works or doesn’t work on a given week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𝑐𝑙𝑖𝑛𝑖𝑐𝑖𝑎𝑛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𝑤𝑒𝑒𝑘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=0&lt;1=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𝑐𝑙𝑖𝑛𝑖𝑐𝑖𝑎𝑛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CA" dirty="0"/>
                  <a:t>Coverage of weeks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𝑤𝑒𝑒𝑘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𝑤𝑒𝑒𝑘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endParaRPr lang="en-CA" dirty="0"/>
              </a:p>
              <a:p>
                <a:r>
                  <a:rPr lang="en-CA" dirty="0"/>
                  <a:t>Min/max weeks to work for each clinician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𝑙𝑜𝑤𝑒𝑟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𝑐𝑙𝑖𝑛𝑖𝑐𝑖𝑎𝑛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𝑐𝑙𝑖𝑛𝑖𝑐𝑖𝑎𝑛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Time-off requests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𝑐𝑙𝑖𝑛𝑖𝑐𝑖𝑎𝑛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𝑤𝑒𝑒𝑘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endParaRPr lang="en-US" b="0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E524F-636F-46B9-B02C-6BDCEAE97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1116</Words>
  <Application>Microsoft Office PowerPoint</Application>
  <PresentationFormat>Widescreen</PresentationFormat>
  <Paragraphs>463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Scheduling</vt:lpstr>
      <vt:lpstr>Problem</vt:lpstr>
      <vt:lpstr>Assignment Problem</vt:lpstr>
      <vt:lpstr>Application to Scheduling</vt:lpstr>
      <vt:lpstr>First Attempt: Network Flow</vt:lpstr>
      <vt:lpstr>First Attempt: Network Flow</vt:lpstr>
      <vt:lpstr>First Attempt: Network Flow</vt:lpstr>
      <vt:lpstr>Modifications</vt:lpstr>
      <vt:lpstr>Transformation of Constraints</vt:lpstr>
      <vt:lpstr>PowerPoint Presentation</vt:lpstr>
      <vt:lpstr>Consecutive Weeks?</vt:lpstr>
      <vt:lpstr>Results</vt:lpstr>
      <vt:lpstr>Why Network Flow?</vt:lpstr>
      <vt:lpstr>A Different Approach: Linear Programming</vt:lpstr>
      <vt:lpstr>LP: Scheduling Overview</vt:lpstr>
      <vt:lpstr>LP: Constraints</vt:lpstr>
      <vt:lpstr>LP: Constraints</vt:lpstr>
      <vt:lpstr>LP: Objectives</vt:lpstr>
      <vt:lpstr>LP: Objectives</vt:lpstr>
      <vt:lpstr>Why LP?</vt:lpstr>
      <vt:lpstr>LP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David Landsman</dc:creator>
  <cp:lastModifiedBy>David Landsman</cp:lastModifiedBy>
  <cp:revision>247</cp:revision>
  <dcterms:created xsi:type="dcterms:W3CDTF">2018-06-18T14:21:06Z</dcterms:created>
  <dcterms:modified xsi:type="dcterms:W3CDTF">2018-07-24T18:00:07Z</dcterms:modified>
</cp:coreProperties>
</file>