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B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619" autoAdjust="0"/>
  </p:normalViewPr>
  <p:slideViewPr>
    <p:cSldViewPr snapToGrid="0">
      <p:cViewPr varScale="1">
        <p:scale>
          <a:sx n="85" d="100"/>
          <a:sy n="85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BA43F-233F-46C0-AC60-C6D2D7D4FE8A}" type="datetimeFigureOut">
              <a:rPr lang="it-IT" smtClean="0"/>
              <a:t>20/05/2024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732C8-A5D5-4789-BE50-97743764C0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3605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732C8-A5D5-4789-BE50-97743764C0F1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2774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732C8-A5D5-4789-BE50-97743764C0F1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5906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ERC721 per i token non fungibili,</a:t>
            </a:r>
          </a:p>
          <a:p>
            <a:endParaRPr lang="it-IT" dirty="0"/>
          </a:p>
          <a:p>
            <a:r>
              <a:rPr lang="it-IT" dirty="0"/>
              <a:t>ERC721URIStorage per archiviare i metadati off-chain ed essere in grado di impostare </a:t>
            </a:r>
            <a:r>
              <a:rPr lang="it-IT" dirty="0" err="1"/>
              <a:t>tokenURI</a:t>
            </a:r>
            <a:r>
              <a:rPr lang="it-IT" dirty="0"/>
              <a:t> individuali</a:t>
            </a:r>
          </a:p>
          <a:p>
            <a:endParaRPr lang="it-IT" dirty="0"/>
          </a:p>
          <a:p>
            <a:r>
              <a:rPr lang="it-IT" dirty="0"/>
              <a:t>Counters che fornisce dei contatori</a:t>
            </a:r>
          </a:p>
          <a:p>
            <a:endParaRPr lang="it-IT" dirty="0"/>
          </a:p>
          <a:p>
            <a:r>
              <a:rPr lang="it-IT" sz="1200" b="0" dirty="0" err="1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ReentrancyGuard</a:t>
            </a:r>
            <a:r>
              <a:rPr lang="it-IT" sz="1200" b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che </a:t>
            </a:r>
            <a:r>
              <a:rPr lang="it-IT" dirty="0"/>
              <a:t>aiuta a prevenire le chiamate rientranti a una funzione, impedendo a un contratto di richiamare se stesso direttamente o indirettamente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732C8-A5D5-4789-BE50-97743764C0F1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2449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732C8-A5D5-4789-BE50-97743764C0F1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7896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15F582-6C77-46CA-B0C6-BAAD66A0E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37C250B-221A-4E5E-BF7E-EA14757AA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C8334E-62B7-49A8-B930-B60767196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0528-96D0-4E19-9B93-EF55E74F8DA5}" type="datetimeFigureOut">
              <a:rPr lang="it-IT" smtClean="0"/>
              <a:t>20/05/2024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565D60-16CC-47AF-B8A0-20920608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4BDB39-A657-4BF8-BE91-56E5B8B1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7673-E91B-4158-9423-8A149A8216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856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EA8F3-0C1A-477D-B7A1-A3800CD8A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58E9CD-8C4B-4A5F-981D-1BB13BE67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DCC8A0-CA2D-454F-8F26-8B8FD234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0528-96D0-4E19-9B93-EF55E74F8DA5}" type="datetimeFigureOut">
              <a:rPr lang="it-IT" smtClean="0"/>
              <a:t>20/05/2024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4EC3EB-7C06-4815-AEFE-6166CA2BE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1AE41C-D408-4A19-B7AF-B8101BA8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7673-E91B-4158-9423-8A149A8216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12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7297C87-D519-4D29-8CD0-CE70D05E9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92A7DF-C6A1-4A69-8307-30B550561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71BCB7-9AF4-4991-BCCB-6699B623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0528-96D0-4E19-9B93-EF55E74F8DA5}" type="datetimeFigureOut">
              <a:rPr lang="it-IT" smtClean="0"/>
              <a:t>20/05/2024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458804-D301-4397-8C43-A8087CF1B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055929-090E-478B-980E-CFF49341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7673-E91B-4158-9423-8A149A8216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830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155B35-2F18-4FB3-9C85-DE4F0FC23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F8F1D6-9845-4C8D-A746-300CE3C47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90891D-F3EF-4B0C-8B11-D33E25DD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0528-96D0-4E19-9B93-EF55E74F8DA5}" type="datetimeFigureOut">
              <a:rPr lang="it-IT" smtClean="0"/>
              <a:t>20/05/2024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81E8EC-895E-4501-825D-949657F8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377400-925D-4C84-AED3-0C642B2F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7673-E91B-4158-9423-8A149A8216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674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22144C-2960-417D-B776-66C75A46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0AE7D8-58A9-4928-A20A-233264E70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FF7A1C-515B-43A2-ABF4-D850E1D4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0528-96D0-4E19-9B93-EF55E74F8DA5}" type="datetimeFigureOut">
              <a:rPr lang="it-IT" smtClean="0"/>
              <a:t>20/05/2024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157EE7-E437-41D7-A9CA-29D4F43A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168243-3AF7-4BFF-ABB6-A8C0D549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7673-E91B-4158-9423-8A149A8216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736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1D993F-3B56-46E0-9966-D2FF456F3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2FE538-43A6-4A6A-B6D3-FF3C41E25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55DB394-5A28-454D-A58F-AC1308E1E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73F31E8-E2CE-4E55-B3A8-ACDA34029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0528-96D0-4E19-9B93-EF55E74F8DA5}" type="datetimeFigureOut">
              <a:rPr lang="it-IT" smtClean="0"/>
              <a:t>20/05/2024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D562DB8-6909-4C89-A990-F009132F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89770D-9FA3-4CB1-91BB-45FCF83E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7673-E91B-4158-9423-8A149A8216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8410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38562F-8740-4FEC-B105-23EF96E4E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E06D3FF-6078-48BF-8F44-7F63AF207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638745-D859-49F8-BD8F-86F5265F3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BF6ABD7-9947-4DB6-895C-2AF8A1CFC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7E1388F-3CA1-40D2-894A-ADB1591AA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75CD90E-ABDF-431C-A401-0009313D2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0528-96D0-4E19-9B93-EF55E74F8DA5}" type="datetimeFigureOut">
              <a:rPr lang="it-IT" smtClean="0"/>
              <a:t>20/05/2024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00E851E-1970-4943-8175-62D42211C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F2FE97F-1858-4664-99EE-82340944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7673-E91B-4158-9423-8A149A8216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2138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0E9A0C-E07F-4526-94F2-6A4BA8BE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540E5A2-06D1-485F-AFD3-5E4F9717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0528-96D0-4E19-9B93-EF55E74F8DA5}" type="datetimeFigureOut">
              <a:rPr lang="it-IT" smtClean="0"/>
              <a:t>20/05/2024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38CAD07-6A01-4B7C-B9A0-4B0F8E5D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F711C37-59C2-48CC-8F09-BDDB81909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7673-E91B-4158-9423-8A149A8216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771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899D6B5-F1EE-483B-85C1-4E6E46FD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0528-96D0-4E19-9B93-EF55E74F8DA5}" type="datetimeFigureOut">
              <a:rPr lang="it-IT" smtClean="0"/>
              <a:t>20/05/2024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3F81364-4B0A-4F83-BB8A-409235D2F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2D7B86B-F60E-4E2A-9AFA-278802E2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7673-E91B-4158-9423-8A149A8216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07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64B74C-89DB-4225-B343-BD42FE897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54CE70-E4A3-419C-8F1B-B4A65AB3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E60D097-EF5F-48F2-8C6E-ED3285BC2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58CD606-D4AA-470F-8DDE-26498F199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0528-96D0-4E19-9B93-EF55E74F8DA5}" type="datetimeFigureOut">
              <a:rPr lang="it-IT" smtClean="0"/>
              <a:t>20/05/2024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C61F4E-8539-4570-A58B-C17DB3A7A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3915C5-81D1-4B02-B97F-7551E9F2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7673-E91B-4158-9423-8A149A8216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701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FA5AD5-6DDD-402E-82A2-EBD47E1C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112051D-9DF1-4365-AE38-24EE3AF66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D2BB6E4-82FB-4EF0-A75D-EBEBD70B7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97E469-8D4A-4E9B-A2CF-3F4624C2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0528-96D0-4E19-9B93-EF55E74F8DA5}" type="datetimeFigureOut">
              <a:rPr lang="it-IT" smtClean="0"/>
              <a:t>20/05/2024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C70B390-8825-4269-A6AB-166B95891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2A755BC-6495-4121-93BF-C0AA4E52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7673-E91B-4158-9423-8A149A8216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801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B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F594148-66EF-4161-98F0-0877B457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4AAC101-D76E-458C-AE21-B2FABBEC9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F2C240-BA3B-4F6A-AF26-BB87F8241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40528-96D0-4E19-9B93-EF55E74F8DA5}" type="datetimeFigureOut">
              <a:rPr lang="it-IT" smtClean="0"/>
              <a:t>20/05/2024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235C45-3A36-460E-B620-C3DE483B9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269E3F-2FFA-468F-8AF3-E68292885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37673-E91B-4158-9423-8A149A8216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952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AA8A9A6F-FAFD-425E-86D4-A9C1862BF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316469"/>
            <a:ext cx="9926841" cy="1823402"/>
          </a:xfrm>
        </p:spPr>
        <p:txBody>
          <a:bodyPr>
            <a:noAutofit/>
          </a:bodyPr>
          <a:lstStyle/>
          <a:p>
            <a:pPr algn="l"/>
            <a:r>
              <a:rPr lang="it-IT" sz="2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Curated</a:t>
            </a:r>
            <a:r>
              <a:rPr lang="it-IT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by: Barberis Emanuele</a:t>
            </a:r>
            <a:endParaRPr lang="it-IT" sz="1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825D33C-5B50-49D3-930F-F060DF6B0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977" y="1547719"/>
            <a:ext cx="3240045" cy="324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86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F77AFC3-8719-47E4-A0CE-9880A2FBD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8" y="27488"/>
            <a:ext cx="433986" cy="43398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B4BE5DE-7C29-4967-93A2-14AF8B6FB085}"/>
              </a:ext>
            </a:extLst>
          </p:cNvPr>
          <p:cNvSpPr txBox="1"/>
          <p:nvPr/>
        </p:nvSpPr>
        <p:spPr>
          <a:xfrm>
            <a:off x="978267" y="1206821"/>
            <a:ext cx="7652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NodeJs</a:t>
            </a:r>
            <a:r>
              <a:rPr lang="it-IT" sz="3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&amp; </a:t>
            </a:r>
            <a:r>
              <a:rPr lang="it-IT" sz="36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Metamask</a:t>
            </a:r>
            <a:endParaRPr lang="it-IT" sz="36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FF0A140-21B5-4C32-B2AB-5B0AFAA8B783}"/>
              </a:ext>
            </a:extLst>
          </p:cNvPr>
          <p:cNvSpPr txBox="1"/>
          <p:nvPr/>
        </p:nvSpPr>
        <p:spPr>
          <a:xfrm>
            <a:off x="978267" y="2571837"/>
            <a:ext cx="652150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Node.js is an event-oriented, cross-platform runtime system for executing JavaScript code.
Necessary to develop the web application and establish a connection with a Web3Provider.
The path to connect to a node is provided via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Metamask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which is directly present in the browser.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
There are 5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javascript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files created: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_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app,js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;
index.js;
create-item.js;
my-nfts.js
creator-panel.js</a:t>
            </a:r>
            <a:endParaRPr lang="it-IT" sz="1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Immagine 2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2ACB1E03-B741-4A23-A2B5-145EE4105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652" y="2499483"/>
            <a:ext cx="2521870" cy="139811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373EEBE-BA01-4E7D-B588-933FD4A551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796" y="4218442"/>
            <a:ext cx="1411581" cy="141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67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F77AFC3-8719-47E4-A0CE-9880A2FBD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8" y="27488"/>
            <a:ext cx="433986" cy="43398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E752923-490D-4A5C-A7F0-B63263C82BDE}"/>
              </a:ext>
            </a:extLst>
          </p:cNvPr>
          <p:cNvSpPr txBox="1"/>
          <p:nvPr/>
        </p:nvSpPr>
        <p:spPr>
          <a:xfrm>
            <a:off x="3048000" y="2213282"/>
            <a:ext cx="60960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8000" b="1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03</a:t>
            </a:r>
            <a:endParaRPr lang="it-IT" sz="8000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it-IT" sz="3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it-IT" sz="3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DEMO LIVE</a:t>
            </a:r>
          </a:p>
        </p:txBody>
      </p:sp>
    </p:spTree>
    <p:extLst>
      <p:ext uri="{BB962C8B-B14F-4D97-AF65-F5344CB8AC3E}">
        <p14:creationId xmlns:p14="http://schemas.microsoft.com/office/powerpoint/2010/main" val="3983852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F77AFC3-8719-47E4-A0CE-9880A2FBD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8" y="27488"/>
            <a:ext cx="433986" cy="433986"/>
          </a:xfrm>
          <a:prstGeom prst="rect">
            <a:avLst/>
          </a:prstGeom>
        </p:spPr>
      </p:pic>
      <p:pic>
        <p:nvPicPr>
          <p:cNvPr id="20" name="Immagine 19" descr="Immagine che contiene testo, monitor, elettronico, interni&#10;&#10;Descrizione generata automaticamente">
            <a:extLst>
              <a:ext uri="{FF2B5EF4-FFF2-40B4-BE49-F238E27FC236}">
                <a16:creationId xmlns:a16="http://schemas.microsoft.com/office/drawing/2014/main" id="{E22C011F-806B-458C-9907-E7BEB1683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57" y="1072444"/>
            <a:ext cx="5215466" cy="5172488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AD0A9855-390F-44C5-9C99-E64F58A53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280" y="1374422"/>
            <a:ext cx="4634815" cy="342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80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F77AFC3-8719-47E4-A0CE-9880A2FBD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8" y="27488"/>
            <a:ext cx="433986" cy="43398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1A2351E-3B1F-498E-8923-4FD2BAFEBF94}"/>
              </a:ext>
            </a:extLst>
          </p:cNvPr>
          <p:cNvSpPr txBox="1"/>
          <p:nvPr/>
        </p:nvSpPr>
        <p:spPr>
          <a:xfrm>
            <a:off x="3048000" y="2213282"/>
            <a:ext cx="60960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8000" b="1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04</a:t>
            </a:r>
            <a:endParaRPr lang="it-IT" sz="8000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br>
              <a:rPr lang="it-IT" sz="3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it-IT" sz="3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FUTURE DEVELOPMENTS</a:t>
            </a:r>
            <a:endParaRPr lang="it-IT" sz="3600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457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F77AFC3-8719-47E4-A0CE-9880A2FBD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8" y="27488"/>
            <a:ext cx="433986" cy="433986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6834711-3DF6-4514-B9BA-31E8A06E3F19}"/>
              </a:ext>
            </a:extLst>
          </p:cNvPr>
          <p:cNvSpPr txBox="1"/>
          <p:nvPr/>
        </p:nvSpPr>
        <p:spPr>
          <a:xfrm>
            <a:off x="2269807" y="1142652"/>
            <a:ext cx="7652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FUTURE DEVELOPMENTS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DAC8448-49E9-4FD5-A949-B9B416A52EC2}"/>
              </a:ext>
            </a:extLst>
          </p:cNvPr>
          <p:cNvSpPr txBox="1"/>
          <p:nvPr/>
        </p:nvSpPr>
        <p:spPr>
          <a:xfrm>
            <a:off x="938462" y="2760694"/>
            <a:ext cx="103150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Add an additional meta data: Oxygen Credits, generated for each NFT every day that a user makes a holding transaction.
Creating pools.
Each user can decide to spend their Oxygen credits by participating in different projects that allow them to receive a reward after a certain amount of time.
Add an additional metadata: Event.
An owner of an NFT can give such an NFT as a gift, attaching the name of an event that will remain indelible and unchangeable.</a:t>
            </a:r>
            <a:endParaRPr lang="it-IT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400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F77AFC3-8719-47E4-A0CE-9880A2FBD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8" y="27488"/>
            <a:ext cx="433986" cy="43398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DC8E3750-AEEF-4B5E-99A7-94ACB16F80C6}"/>
              </a:ext>
            </a:extLst>
          </p:cNvPr>
          <p:cNvSpPr txBox="1"/>
          <p:nvPr/>
        </p:nvSpPr>
        <p:spPr>
          <a:xfrm>
            <a:off x="3048000" y="2705725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THANK YOU FOR YOUR ATTENTION</a:t>
            </a:r>
            <a:endParaRPr lang="it-IT" sz="1600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75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F77AFC3-8719-47E4-A0CE-9880A2FBD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8" y="29028"/>
            <a:ext cx="433986" cy="43398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542E2CC-F305-4361-8CA7-CD4F150CE3B2}"/>
              </a:ext>
            </a:extLst>
          </p:cNvPr>
          <p:cNvSpPr txBox="1"/>
          <p:nvPr/>
        </p:nvSpPr>
        <p:spPr>
          <a:xfrm>
            <a:off x="3047288" y="1108171"/>
            <a:ext cx="6097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INDEX</a:t>
            </a:r>
            <a:endParaRPr lang="it-IT" sz="3600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3899582-8078-47FB-A559-24169A4085E0}"/>
              </a:ext>
            </a:extLst>
          </p:cNvPr>
          <p:cNvSpPr txBox="1"/>
          <p:nvPr/>
        </p:nvSpPr>
        <p:spPr>
          <a:xfrm>
            <a:off x="3047288" y="2334934"/>
            <a:ext cx="25060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3600" b="1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01</a:t>
            </a:r>
            <a:endParaRPr lang="it-IT" sz="24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13F954F-E866-4C43-B34E-0F1AB27FA7ED}"/>
              </a:ext>
            </a:extLst>
          </p:cNvPr>
          <p:cNvSpPr txBox="1"/>
          <p:nvPr/>
        </p:nvSpPr>
        <p:spPr>
          <a:xfrm>
            <a:off x="5553342" y="2334934"/>
            <a:ext cx="38477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it-IT" sz="3600" b="1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02</a:t>
            </a:r>
            <a:endParaRPr lang="it-IT" sz="36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br>
              <a:rPr lang="it-IT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it-IT" sz="36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F85C85B-ECB2-4DFB-9EDB-C610DF55F844}"/>
              </a:ext>
            </a:extLst>
          </p:cNvPr>
          <p:cNvSpPr txBox="1"/>
          <p:nvPr/>
        </p:nvSpPr>
        <p:spPr>
          <a:xfrm>
            <a:off x="6888622" y="3212097"/>
            <a:ext cx="2512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Technology &amp; </a:t>
            </a:r>
            <a:r>
              <a:rPr lang="it-IT" b="1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Implementation</a:t>
            </a: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74EA7BA-23DD-498A-8FBE-2932D45CCE63}"/>
              </a:ext>
            </a:extLst>
          </p:cNvPr>
          <p:cNvSpPr txBox="1"/>
          <p:nvPr/>
        </p:nvSpPr>
        <p:spPr>
          <a:xfrm>
            <a:off x="3041591" y="3212097"/>
            <a:ext cx="159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Idea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96F8568-F08D-43E5-8090-3FF284DF058A}"/>
              </a:ext>
            </a:extLst>
          </p:cNvPr>
          <p:cNvSpPr txBox="1"/>
          <p:nvPr/>
        </p:nvSpPr>
        <p:spPr>
          <a:xfrm>
            <a:off x="3041591" y="4144421"/>
            <a:ext cx="25060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3600" b="1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03</a:t>
            </a:r>
            <a:endParaRPr lang="it-IT" sz="24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F6B065B-1A0B-423D-9B01-E9358B89CF28}"/>
              </a:ext>
            </a:extLst>
          </p:cNvPr>
          <p:cNvSpPr txBox="1"/>
          <p:nvPr/>
        </p:nvSpPr>
        <p:spPr>
          <a:xfrm>
            <a:off x="3041591" y="5027484"/>
            <a:ext cx="159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Demo live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8207D74-8403-4ACF-A1C0-E535FBB6BA1F}"/>
              </a:ext>
            </a:extLst>
          </p:cNvPr>
          <p:cNvSpPr txBox="1"/>
          <p:nvPr/>
        </p:nvSpPr>
        <p:spPr>
          <a:xfrm>
            <a:off x="5628476" y="4144421"/>
            <a:ext cx="38477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it-IT" sz="3600" b="1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04</a:t>
            </a:r>
            <a:endParaRPr lang="it-IT" sz="36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br>
              <a:rPr lang="it-IT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it-IT" sz="36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F419BE5-044B-4F66-AABC-04ACD44B213A}"/>
              </a:ext>
            </a:extLst>
          </p:cNvPr>
          <p:cNvSpPr txBox="1"/>
          <p:nvPr/>
        </p:nvSpPr>
        <p:spPr>
          <a:xfrm>
            <a:off x="6963756" y="5021495"/>
            <a:ext cx="251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Future </a:t>
            </a:r>
            <a:r>
              <a:rPr lang="it-IT" b="1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developments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4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F77AFC3-8719-47E4-A0CE-9880A2FBD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8" y="27488"/>
            <a:ext cx="433986" cy="43398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C6DB58F-9774-4984-931E-69D705017F01}"/>
              </a:ext>
            </a:extLst>
          </p:cNvPr>
          <p:cNvSpPr txBox="1"/>
          <p:nvPr/>
        </p:nvSpPr>
        <p:spPr>
          <a:xfrm>
            <a:off x="3048000" y="2213282"/>
            <a:ext cx="60960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8000" b="1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01</a:t>
            </a:r>
            <a:endParaRPr lang="it-IT" sz="8000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it-IT" sz="3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it-IT" sz="3600" b="1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IDEA</a:t>
            </a:r>
            <a:endParaRPr lang="it-IT" sz="3600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524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F77AFC3-8719-47E4-A0CE-9880A2FBD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8" y="27488"/>
            <a:ext cx="433986" cy="43398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AAAE94F-5C5E-4559-AB76-790C98E4CE1C}"/>
              </a:ext>
            </a:extLst>
          </p:cNvPr>
          <p:cNvSpPr txBox="1"/>
          <p:nvPr/>
        </p:nvSpPr>
        <p:spPr>
          <a:xfrm>
            <a:off x="1250983" y="1269946"/>
            <a:ext cx="5597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NFT &amp; </a:t>
            </a:r>
            <a:r>
              <a:rPr lang="it-IT" sz="36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Solidity</a:t>
            </a:r>
            <a:endParaRPr lang="it-IT" sz="36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56073BF-F933-41E8-A00C-03077A6489B6}"/>
              </a:ext>
            </a:extLst>
          </p:cNvPr>
          <p:cNvSpPr txBox="1"/>
          <p:nvPr/>
        </p:nvSpPr>
        <p:spPr>
          <a:xfrm>
            <a:off x="1283067" y="2582481"/>
            <a:ext cx="420453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 NFT, non-fungible token, is a special type of cryptographic token that represents the title deed and certificate of authenticity written on the Blockchain of a unique asset.
</a:t>
            </a:r>
            <a:b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Solidity is a high-level programming language that implements Smart Contract technology. 
Solidity offers a number of standards, including ERC-721 which supports non-fungible tokens.</a:t>
            </a:r>
            <a:endParaRPr lang="it-IT" sz="1600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EEEB5D9-3645-4E69-BA6D-7C26F510E0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799" y="1266430"/>
            <a:ext cx="2390273" cy="2390273"/>
          </a:xfrm>
          <a:prstGeom prst="rect">
            <a:avLst/>
          </a:prstGeom>
        </p:spPr>
      </p:pic>
      <p:pic>
        <p:nvPicPr>
          <p:cNvPr id="13" name="Immagine 12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06737C36-5C96-4CF0-B7FB-3FF368075F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126" y="4272464"/>
            <a:ext cx="2880121" cy="118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4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F77AFC3-8719-47E4-A0CE-9880A2FBD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8" y="27488"/>
            <a:ext cx="433986" cy="43398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569B37-099E-41B8-94D8-4538B47D4967}"/>
              </a:ext>
            </a:extLst>
          </p:cNvPr>
          <p:cNvSpPr txBox="1"/>
          <p:nvPr/>
        </p:nvSpPr>
        <p:spPr>
          <a:xfrm>
            <a:off x="1042436" y="1206821"/>
            <a:ext cx="6577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Protecting</a:t>
            </a:r>
            <a:r>
              <a:rPr lang="it-IT" sz="3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the 'Green </a:t>
            </a:r>
            <a:r>
              <a:rPr lang="it-IT" sz="36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Lung</a:t>
            </a:r>
            <a:r>
              <a:rPr lang="it-IT" sz="3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'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A149C3-9C69-40F9-9AAB-2387C5544A60}"/>
              </a:ext>
            </a:extLst>
          </p:cNvPr>
          <p:cNvSpPr txBox="1"/>
          <p:nvPr/>
        </p:nvSpPr>
        <p:spPr>
          <a:xfrm>
            <a:off x="1074520" y="2422059"/>
            <a:ext cx="46096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idea behind it is to protect the Amazon rainforest by allocating every fee for the publication of an NFT and 5% of each transaction to an official non-profit organization that deals with protecting the 'green lung'.
Within the web application, the user will be able to:</a:t>
            </a:r>
            <a:endParaRPr lang="it-IT" sz="1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9" name="Immagine 8" descr="Immagine che contiene mappa&#10;&#10;Descrizione generata automaticamente">
            <a:extLst>
              <a:ext uri="{FF2B5EF4-FFF2-40B4-BE49-F238E27FC236}">
                <a16:creationId xmlns:a16="http://schemas.microsoft.com/office/drawing/2014/main" id="{44413256-7112-4266-9F64-C6C369F19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82" y="2631378"/>
            <a:ext cx="4640023" cy="267259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16A1CAB-3D42-4F5A-975F-219F90BA2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129" y="4375649"/>
            <a:ext cx="359419" cy="359419"/>
          </a:xfrm>
          <a:prstGeom prst="rect">
            <a:avLst/>
          </a:prstGeom>
        </p:spPr>
      </p:pic>
      <p:pic>
        <p:nvPicPr>
          <p:cNvPr id="15" name="Immagine 14" descr="Immagine che contiene testo, segnale, grafica vettoriale&#10;&#10;Descrizione generata automaticamente">
            <a:extLst>
              <a:ext uri="{FF2B5EF4-FFF2-40B4-BE49-F238E27FC236}">
                <a16:creationId xmlns:a16="http://schemas.microsoft.com/office/drawing/2014/main" id="{83E48368-37A8-4B8A-A342-D3CE8D26EA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156" y="4879971"/>
            <a:ext cx="359363" cy="359363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207A313F-6FF4-4D7E-991B-743F462EE3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09" y="5303975"/>
            <a:ext cx="437285" cy="43728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CF5C45EA-34AB-48AD-7D21-DACA1CBA7927}"/>
              </a:ext>
            </a:extLst>
          </p:cNvPr>
          <p:cNvSpPr txBox="1"/>
          <p:nvPr/>
        </p:nvSpPr>
        <p:spPr>
          <a:xfrm>
            <a:off x="2148894" y="4375649"/>
            <a:ext cx="21823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Selling/Buying NFTs;</a:t>
            </a:r>
            <a:endParaRPr lang="it-IT" sz="1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86AFE07-F01F-7B10-75BD-9D86795CD883}"/>
              </a:ext>
            </a:extLst>
          </p:cNvPr>
          <p:cNvSpPr txBox="1"/>
          <p:nvPr/>
        </p:nvSpPr>
        <p:spPr>
          <a:xfrm>
            <a:off x="2148894" y="4873755"/>
            <a:ext cx="24081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View the NFTs you own;</a:t>
            </a:r>
            <a:endParaRPr lang="it-IT" sz="1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0D2555D-644A-9B3B-359F-6D5B95AD9100}"/>
              </a:ext>
            </a:extLst>
          </p:cNvPr>
          <p:cNvSpPr txBox="1"/>
          <p:nvPr/>
        </p:nvSpPr>
        <p:spPr>
          <a:xfrm>
            <a:off x="2148894" y="5402706"/>
            <a:ext cx="26451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View a transaction history.</a:t>
            </a:r>
            <a:endParaRPr lang="it-IT" sz="1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43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F77AFC3-8719-47E4-A0CE-9880A2FBD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8" y="27488"/>
            <a:ext cx="433986" cy="43398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B3827F-60DB-4DD2-978D-5052AB7AB803}"/>
              </a:ext>
            </a:extLst>
          </p:cNvPr>
          <p:cNvSpPr txBox="1"/>
          <p:nvPr/>
        </p:nvSpPr>
        <p:spPr>
          <a:xfrm>
            <a:off x="3048000" y="2213282"/>
            <a:ext cx="6096000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8000" b="1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02</a:t>
            </a:r>
            <a:endParaRPr lang="it-IT" sz="8000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it-IT" sz="3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it-IT" sz="3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TECHNOLOGY &amp;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3600" b="1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IMPLEMENTATION</a:t>
            </a:r>
            <a:endParaRPr lang="it-IT" sz="3600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67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F77AFC3-8719-47E4-A0CE-9880A2FBD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8" y="27488"/>
            <a:ext cx="433986" cy="43398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C3F31AC-0D46-4D63-A4AE-F79127FF4377}"/>
              </a:ext>
            </a:extLst>
          </p:cNvPr>
          <p:cNvSpPr txBox="1"/>
          <p:nvPr/>
        </p:nvSpPr>
        <p:spPr>
          <a:xfrm>
            <a:off x="1010351" y="1206821"/>
            <a:ext cx="7652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Back-End : </a:t>
            </a:r>
            <a:r>
              <a:rPr lang="it-IT" sz="36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Solidity</a:t>
            </a:r>
            <a:r>
              <a:rPr lang="it-IT" sz="3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&amp; </a:t>
            </a:r>
            <a:r>
              <a:rPr lang="it-IT" sz="36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OpenZeppelin</a:t>
            </a:r>
            <a:endParaRPr lang="it-IT" sz="36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6D3455D-31E1-409F-8BFA-48CF3E0980F4}"/>
              </a:ext>
            </a:extLst>
          </p:cNvPr>
          <p:cNvSpPr txBox="1"/>
          <p:nvPr/>
        </p:nvSpPr>
        <p:spPr>
          <a:xfrm>
            <a:off x="1010351" y="2942746"/>
            <a:ext cx="582120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Openzeppelin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a blockchain application development library that provides security, reliability, and risk management for Ethereum projects.
In particular, the following libraries were used: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ERC721
ERC721URIStorage
Counters
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ReentrancyGuard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endParaRPr lang="it-IT" sz="1600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A4ACC07-2054-4EEB-9E13-AB1BF6E162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926" y="2057039"/>
            <a:ext cx="3195638" cy="1771650"/>
          </a:xfrm>
          <a:prstGeom prst="rect">
            <a:avLst/>
          </a:prstGeom>
        </p:spPr>
      </p:pic>
      <p:pic>
        <p:nvPicPr>
          <p:cNvPr id="14" name="Immagine 13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A481F5E0-3138-4770-A7BE-7FC7E9D073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926" y="4032576"/>
            <a:ext cx="2880121" cy="118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79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F77AFC3-8719-47E4-A0CE-9880A2FBD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8" y="27488"/>
            <a:ext cx="433986" cy="43398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BBEC094-6F8E-46D6-A5B5-48286E35C9F1}"/>
              </a:ext>
            </a:extLst>
          </p:cNvPr>
          <p:cNvSpPr txBox="1"/>
          <p:nvPr/>
        </p:nvSpPr>
        <p:spPr>
          <a:xfrm>
            <a:off x="978267" y="1206821"/>
            <a:ext cx="7652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Structure</a:t>
            </a:r>
            <a:r>
              <a:rPr lang="it-IT" sz="3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NFT &amp; </a:t>
            </a:r>
            <a:r>
              <a:rPr lang="it-IT" sz="36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NFTMarketplace</a:t>
            </a:r>
            <a:endParaRPr lang="it-IT" sz="36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059A1B2-D726-4AA3-8AFF-271361F14E80}"/>
              </a:ext>
            </a:extLst>
          </p:cNvPr>
          <p:cNvSpPr txBox="1"/>
          <p:nvPr/>
        </p:nvSpPr>
        <p:spPr>
          <a:xfrm>
            <a:off x="1010351" y="2964229"/>
            <a:ext cx="652150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Within the code of </a:t>
            </a:r>
            <a:r>
              <a:rPr lang="en-US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NFT.sol</a:t>
            </a: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there are two functions, in addition to the builder, that allow you to create a Token and transfer ownership of it.</a:t>
            </a:r>
          </a:p>
          <a:p>
            <a:pPr algn="just"/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
Within the code of </a:t>
            </a:r>
            <a:r>
              <a:rPr lang="en-US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NFTMarketplace.sol</a:t>
            </a: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that creates and manages the marketplace there are, in addition to the builder: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Structure of an </a:t>
            </a:r>
            <a:r>
              <a:rPr lang="en-US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NFTItem</a:t>
            </a: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;
2 modifiers to control access to functions; 
Different functions that deal with sales and purchasing management;
Different functions that deal with searching for NFTs based on precise parameters. </a:t>
            </a:r>
            <a:endParaRPr lang="it-IT" sz="1400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8847CAA-F1A0-4A73-8785-3E271C794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545" y="2727159"/>
            <a:ext cx="3016104" cy="272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0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F77AFC3-8719-47E4-A0CE-9880A2FBD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8" y="27488"/>
            <a:ext cx="433986" cy="43398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BD500F3-595A-4008-AB63-FB4ED5761EE7}"/>
              </a:ext>
            </a:extLst>
          </p:cNvPr>
          <p:cNvSpPr txBox="1"/>
          <p:nvPr/>
        </p:nvSpPr>
        <p:spPr>
          <a:xfrm>
            <a:off x="978267" y="1206821"/>
            <a:ext cx="7652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Metadata: </a:t>
            </a:r>
            <a:r>
              <a:rPr lang="it-IT" sz="36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Infura</a:t>
            </a:r>
            <a:r>
              <a:rPr lang="it-IT" sz="3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&amp; IPFS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3146805-CC64-4FE8-95E2-76BB9C52468D}"/>
              </a:ext>
            </a:extLst>
          </p:cNvPr>
          <p:cNvSpPr txBox="1"/>
          <p:nvPr/>
        </p:nvSpPr>
        <p:spPr>
          <a:xfrm>
            <a:off x="978267" y="2559907"/>
            <a:ext cx="652150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associate metadata with an NFT, the </a:t>
            </a:r>
            <a:r>
              <a:rPr lang="en-US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Infura</a:t>
            </a: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API suite was used, which provides reliable access to Web3 networks by offering the possibility of using IPFS, which is a distributed p2p network for saving and accessing files, applications and data.
Each NFT has been associated, via </a:t>
            </a:r>
            <a:r>
              <a:rPr lang="en-US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tokenURI</a:t>
            </a: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name;
A description;
An image. </a:t>
            </a:r>
          </a:p>
          <a:p>
            <a:pPr algn="just"/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
The JSON file, containing the metadata, is passed as input to IPFS which produces a CID, or content identifier, which is derived directly from the data itself.
It will refer to only one piece of content so that it cannot be replaced or altered.</a:t>
            </a:r>
            <a:endParaRPr lang="it-IT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1" name="Immagine 10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21C7D67B-0AA4-446F-AEC9-83FEB2ED9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699" y="2390264"/>
            <a:ext cx="1357142" cy="135714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6A11DB7-CED3-424E-8554-3B26D4689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394" y="4250770"/>
            <a:ext cx="2843752" cy="179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088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671</Words>
  <Application>Microsoft Office PowerPoint</Application>
  <PresentationFormat>Widescreen</PresentationFormat>
  <Paragraphs>57</Paragraphs>
  <Slides>15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Lato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EMANUELE BARBERIS</dc:creator>
  <cp:lastModifiedBy>EMANUELE BARBERIS</cp:lastModifiedBy>
  <cp:revision>24</cp:revision>
  <dcterms:created xsi:type="dcterms:W3CDTF">2022-02-14T11:50:08Z</dcterms:created>
  <dcterms:modified xsi:type="dcterms:W3CDTF">2024-05-20T10:23:43Z</dcterms:modified>
</cp:coreProperties>
</file>