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4B88B9-6592-495B-967F-CC9E9EDF794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C07BDDD-1377-4287-8AC8-F440D80B1DF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9A2DB9-3AF9-4A3C-8E6C-B1F887FEC5D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68FFB-6AD3-416D-9EE7-9B489CD618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54ECD-E6BC-46D5-A336-A4DD1AE3306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5296D4-7D27-4D8F-86FC-76D2806A4D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DE5E1-937E-4ED8-9C11-F44289C1DF5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54EB46-A4DD-4C47-BD38-4D1430540C8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8392C33-41C3-4143-B3BA-C90D1AD923D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6C7031-3112-4CFD-8018-65B98F738E3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29AD47-ABAD-4D38-9708-760FE884EA2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" name="Google Shape;11;p2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" name="Google Shape;12;p2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308"/>
          </a:bodyPr>
          <a:p>
            <a:pPr indent="0">
              <a:buNone/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088A8A-1948-49C2-BCC4-37F2D260DAB6}" type="slidenum">
              <a:rPr b="0" lang="it" sz="1000" spc="-1" strike="noStrike">
                <a:solidFill>
                  <a:schemeClr val="lt1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9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" name="Google Shape;50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5000" lnSpcReduction="10000"/>
          </a:bodyPr>
          <a:p>
            <a:pPr indent="0">
              <a:buNone/>
            </a:pP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10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8BF212-18E9-4CF2-9BB0-0CB32E6AE34C}" type="slidenum">
              <a:rPr b="0" lang="it" sz="1000" spc="-1" strike="noStrike">
                <a:solidFill>
                  <a:schemeClr val="lt1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6;p10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56" name="Google Shape;57;p10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327960" y="4226040"/>
            <a:ext cx="838836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AF7560-6944-4576-AC57-61EC1FE34BA5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61;p11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8" name="Google Shape;62;p11"/>
          <p:cNvCxnSpPr/>
          <p:nvPr/>
        </p:nvCxnSpPr>
        <p:spPr>
          <a:xfrm>
            <a:off x="425160" y="415440"/>
            <a:ext cx="829692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3920" y="1305000"/>
            <a:ext cx="7435800" cy="15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740"/>
          </a:bodyPr>
          <a:p>
            <a:pPr indent="0" algn="ctr">
              <a:lnSpc>
                <a:spcPct val="100000"/>
              </a:lnSpc>
              <a:buNone/>
            </a:pPr>
            <a:r>
              <a:rPr b="1" lang="it-IT" sz="9600" spc="-1" strike="noStrike">
                <a:solidFill>
                  <a:schemeClr val="dk1"/>
                </a:solidFill>
                <a:latin typeface="Lato"/>
                <a:ea typeface="Lato"/>
              </a:rPr>
              <a:t>xx%</a:t>
            </a:r>
            <a:endParaRPr b="0" lang="it-IT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53920" y="2919600"/>
            <a:ext cx="7435800" cy="10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9BFA0A-E892-4746-9B96-03BAA0D808C5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C500C-1EBD-4E6C-B3CA-A3E42344CB7F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7;p3"/>
          <p:cNvCxnSpPr/>
          <p:nvPr/>
        </p:nvCxnSpPr>
        <p:spPr>
          <a:xfrm>
            <a:off x="425160" y="415440"/>
            <a:ext cx="8296920" cy="3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6" name="Google Shape;18;p3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560"/>
          </a:bodyPr>
          <a:p>
            <a:pPr indent="0">
              <a:buNone/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4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320EF-A4DD-4A3C-9563-EC4F153789CA}" type="slidenum">
              <a:rPr b="0" lang="it" sz="1000" spc="-1" strike="noStrike">
                <a:solidFill>
                  <a:schemeClr val="lt1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2;p4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1" name="Google Shape;23;p4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22" name="Google Shape;24;p4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54"/>
          </a:bodyPr>
          <a:p>
            <a:pPr indent="0">
              <a:buNone/>
            </a:pP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5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54D0B0-AAB0-40FB-930D-015F5FA4E17A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9;p5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9" name="Google Shape;30;p5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30" name="Google Shape;31;p5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54"/>
          </a:bodyPr>
          <a:p>
            <a:pPr indent="0">
              <a:buNone/>
            </a:pP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Fai clic per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modificare il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testo del </a:t>
            </a: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titolo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713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713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6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067B29-7D79-4020-BA5D-F5E19F52F982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>
              <a:buNone/>
            </a:pP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7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3CD6FA-0E5B-45C5-976B-B75AB40A4677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0;p7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418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8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EFDD7A-244E-41BD-93A2-C1371AF57002}" type="slidenum">
              <a:rPr b="0" lang="it" sz="1000" spc="-1" strike="noStrike">
                <a:solidFill>
                  <a:schemeClr val="dk2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5;p8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9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52B980-1628-4D2A-BA26-4811226A75B5}" type="slidenum">
              <a:rPr b="0" lang="it" sz="1000" spc="-1" strike="noStrike">
                <a:solidFill>
                  <a:schemeClr val="lt1"/>
                </a:solidFill>
                <a:latin typeface="Lato"/>
                <a:ea typeface="Lato"/>
              </a:rPr>
              <a:t>&lt;numero&gt;</a:t>
            </a:fld>
            <a:endParaRPr b="0" lang="it-IT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-90000" y="0"/>
            <a:ext cx="914364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900" spc="-1" strike="noStrike">
                <a:solidFill>
                  <a:schemeClr val="lt1"/>
                </a:solidFill>
                <a:latin typeface="Raleway"/>
                <a:ea typeface="Raleway"/>
              </a:rPr>
              <a:t>MscRcmnd - Music Recommender</a:t>
            </a:r>
            <a:endParaRPr b="0" lang="it-IT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18680" y="4384440"/>
            <a:ext cx="8273520" cy="316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900" spc="-1" strike="noStrike">
                <a:solidFill>
                  <a:srgbClr val="d9d9d9"/>
                </a:solidFill>
                <a:latin typeface="Lato"/>
                <a:ea typeface="Lato"/>
              </a:rPr>
              <a:t>Emanuele Roncioni 1914914 - Emilio Martino 1715650 - Giuseppe Fosci 1855832 - Eric Welmillage 1871952 - Alessio Rago 1840854                                        06/11/24</a:t>
            </a:r>
            <a:endParaRPr b="0" lang="it-IT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Google Shape;74;p13"/>
          <p:cNvSpPr/>
          <p:nvPr/>
        </p:nvSpPr>
        <p:spPr>
          <a:xfrm>
            <a:off x="418680" y="1090800"/>
            <a:ext cx="500112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chemeClr val="lt1"/>
                </a:solidFill>
                <a:latin typeface="Lato"/>
                <a:ea typeface="Lato"/>
              </a:rPr>
              <a:t>Laboratory of Advanced Programming A.Y. 2023/2024</a:t>
            </a:r>
            <a:endParaRPr b="0" lang="it-IT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Google Shape;75;p13"/>
          <p:cNvSpPr/>
          <p:nvPr/>
        </p:nvSpPr>
        <p:spPr>
          <a:xfrm>
            <a:off x="927000" y="2736360"/>
            <a:ext cx="43059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Containerization Architecture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800" spc="-1" strike="noStrike">
                <a:solidFill>
                  <a:schemeClr val="dk2"/>
                </a:solidFill>
                <a:latin typeface="Lato"/>
                <a:ea typeface="Lato"/>
              </a:rPr>
              <a:t>Recommendation System: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The container that actually </a:t>
            </a:r>
            <a:r>
              <a:rPr b="1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generates </a:t>
            </a:r>
            <a:r>
              <a:rPr b="1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recommendations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, using the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scikit-sklearn library on a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~30Mb music dataset based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on Spotify’s “song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characteristics”.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The generated data is served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via a Flask webserver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operating on the same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container </a:t>
            </a:r>
            <a:r>
              <a:rPr b="0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towards </a:t>
            </a:r>
            <a:r>
              <a:rPr b="1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BusinessLogic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Other containers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11760" y="1051200"/>
            <a:ext cx="8520120" cy="37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1900" spc="-1" strike="noStrike">
                <a:solidFill>
                  <a:schemeClr val="dk2"/>
                </a:solidFill>
                <a:latin typeface="Lato"/>
                <a:ea typeface="Lato"/>
              </a:rPr>
              <a:t>Spotify Interface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chemeClr val="dk2"/>
                </a:solidFill>
                <a:latin typeface="Lato"/>
                <a:ea typeface="Lato"/>
              </a:rPr>
              <a:t>Communicates with the Spotify APIs to provide song snippets, links and data.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1900" spc="-1" strike="noStrike">
                <a:solidFill>
                  <a:schemeClr val="dk2"/>
                </a:solidFill>
                <a:latin typeface="Lato"/>
                <a:ea typeface="Lato"/>
              </a:rPr>
              <a:t>Database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700" spc="-1" strike="noStrike">
                <a:solidFill>
                  <a:schemeClr val="dk2"/>
                </a:solidFill>
                <a:latin typeface="Lato"/>
                <a:ea typeface="Lato"/>
              </a:rPr>
              <a:t>MySQL database accessed via the SQLAlchemy library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4800" spc="-1" strike="noStrike">
                <a:solidFill>
                  <a:schemeClr val="lt1"/>
                </a:solidFill>
                <a:latin typeface="Raleway"/>
                <a:ea typeface="Raleway"/>
              </a:rPr>
              <a:t>Development process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Development process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1" lang="it" sz="1800" spc="-1" strike="noStrike">
                <a:solidFill>
                  <a:schemeClr val="dk2"/>
                </a:solidFill>
                <a:latin typeface="Lato"/>
                <a:ea typeface="Lato"/>
              </a:rPr>
              <a:t>SCRUM-Based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approach, operating within 3 virtual sprints, Stretching the 2 weeks max time to about 1 month per sprint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Initial difficulties in keeping time taken for tasks within expected parameters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Second sprint cut short by second semester exam season, remaining stories merged into third to start a “clean slate”.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Third sprint far closer to real Sprint, with about 3 weeks of development time.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327960" y="4226040"/>
            <a:ext cx="838836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111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dk2"/>
                </a:solidFill>
                <a:latin typeface="Lato"/>
                <a:ea typeface="Lato"/>
              </a:rPr>
              <a:t>Burndown Chart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52;p26" descr=""/>
          <p:cNvPicPr/>
          <p:nvPr/>
        </p:nvPicPr>
        <p:blipFill>
          <a:blip r:embed="rId1"/>
          <a:stretch/>
        </p:blipFill>
        <p:spPr>
          <a:xfrm>
            <a:off x="152280" y="1129680"/>
            <a:ext cx="8838720" cy="24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4800" spc="-1" strike="noStrike">
                <a:solidFill>
                  <a:schemeClr val="lt1"/>
                </a:solidFill>
                <a:latin typeface="Raleway"/>
                <a:ea typeface="Raleway"/>
              </a:rPr>
              <a:t>ER Model and Mockups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62;p28"/>
          <p:cNvSpPr/>
          <p:nvPr/>
        </p:nvSpPr>
        <p:spPr>
          <a:xfrm>
            <a:off x="89640" y="97200"/>
            <a:ext cx="2190240" cy="10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2400" spc="-1" strike="noStrike">
                <a:solidFill>
                  <a:schemeClr val="dk2"/>
                </a:solidFill>
                <a:latin typeface="Lato"/>
                <a:ea typeface="Lato"/>
              </a:rPr>
              <a:t>ER Model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63;p28"/>
          <p:cNvSpPr/>
          <p:nvPr/>
        </p:nvSpPr>
        <p:spPr>
          <a:xfrm>
            <a:off x="-29880" y="904680"/>
            <a:ext cx="3872520" cy="37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Entities: 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User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Machine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Message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Review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Recommendation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Song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Relations: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Machine-Check-User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User-Request-Recommendation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User-Make-Review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Recommendation-Returns-Song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User-Send-Message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64;p28" descr=""/>
          <p:cNvPicPr/>
          <p:nvPr/>
        </p:nvPicPr>
        <p:blipFill>
          <a:blip r:embed="rId1"/>
          <a:stretch/>
        </p:blipFill>
        <p:spPr>
          <a:xfrm>
            <a:off x="3304440" y="0"/>
            <a:ext cx="58392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74520"/>
            <a:ext cx="21607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600" spc="-1" strike="noStrike">
                <a:solidFill>
                  <a:schemeClr val="accent1"/>
                </a:solidFill>
                <a:latin typeface="Raleway"/>
                <a:ea typeface="Raleway"/>
              </a:rPr>
              <a:t>Mockups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0" y="2797920"/>
            <a:ext cx="2160720" cy="68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Login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96" name="Google Shape;172;p29" descr=""/>
          <p:cNvPicPr/>
          <p:nvPr/>
        </p:nvPicPr>
        <p:blipFill>
          <a:blip r:embed="rId1"/>
          <a:stretch/>
        </p:blipFill>
        <p:spPr>
          <a:xfrm>
            <a:off x="2373120" y="74520"/>
            <a:ext cx="7082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0" y="2735280"/>
            <a:ext cx="2151360" cy="6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Signup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99" name="Google Shape;179;p30" descr=""/>
          <p:cNvPicPr/>
          <p:nvPr/>
        </p:nvPicPr>
        <p:blipFill>
          <a:blip r:embed="rId1"/>
          <a:stretch/>
        </p:blipFill>
        <p:spPr>
          <a:xfrm>
            <a:off x="2289960" y="73800"/>
            <a:ext cx="7156080" cy="50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0" y="2735280"/>
            <a:ext cx="216972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Home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102" name="Google Shape;186;p31" descr=""/>
          <p:cNvPicPr/>
          <p:nvPr/>
        </p:nvPicPr>
        <p:blipFill>
          <a:blip r:embed="rId1"/>
          <a:stretch/>
        </p:blipFill>
        <p:spPr>
          <a:xfrm>
            <a:off x="2345400" y="83160"/>
            <a:ext cx="7100640" cy="506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600" spc="-1" strike="noStrike">
                <a:solidFill>
                  <a:schemeClr val="accent1"/>
                </a:solidFill>
                <a:latin typeface="Raleway"/>
                <a:ea typeface="Raleway"/>
              </a:rPr>
              <a:t>Index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lt1"/>
                </a:solidFill>
                <a:latin typeface="Lato"/>
                <a:ea typeface="Lato"/>
              </a:rPr>
              <a:t>Project overview, objectives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lt1"/>
                </a:solidFill>
                <a:latin typeface="Lato"/>
                <a:ea typeface="Lato"/>
              </a:rPr>
              <a:t>Containerization architecture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lt1"/>
                </a:solidFill>
                <a:latin typeface="Lato"/>
                <a:ea typeface="Lato"/>
              </a:rPr>
              <a:t>Development process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lt1"/>
                </a:solidFill>
                <a:latin typeface="Lato"/>
                <a:ea typeface="Lato"/>
              </a:rPr>
              <a:t>ER schema, mockups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1579b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accent1"/>
                </a:solidFill>
                <a:latin typeface="Lato"/>
                <a:ea typeface="Lato"/>
              </a:rPr>
              <a:t>Description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1579b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accent1"/>
                </a:solidFill>
                <a:latin typeface="Lato"/>
                <a:ea typeface="Lato"/>
              </a:rPr>
              <a:t>Mockups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1579b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accent1"/>
                </a:solidFill>
                <a:latin typeface="Lato"/>
                <a:ea typeface="Lato"/>
              </a:rPr>
              <a:t>Environments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1579b"/>
              </a:buClr>
              <a:buFont typeface="Lato"/>
              <a:buChar char="●"/>
            </a:pPr>
            <a:r>
              <a:rPr b="0" lang="it" sz="1800" spc="-1" strike="noStrike">
                <a:solidFill>
                  <a:schemeClr val="accent1"/>
                </a:solidFill>
                <a:latin typeface="Lato"/>
                <a:ea typeface="Lato"/>
              </a:rPr>
              <a:t>Implementations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0" y="2735280"/>
            <a:ext cx="2169720" cy="66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Profile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105" name="Google Shape;193;p32" descr=""/>
          <p:cNvPicPr/>
          <p:nvPr/>
        </p:nvPicPr>
        <p:blipFill>
          <a:blip r:embed="rId1"/>
          <a:stretch/>
        </p:blipFill>
        <p:spPr>
          <a:xfrm>
            <a:off x="2345400" y="73800"/>
            <a:ext cx="7091640" cy="50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0" y="2735280"/>
            <a:ext cx="2160720" cy="72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About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108" name="Google Shape;200;p33" descr=""/>
          <p:cNvPicPr/>
          <p:nvPr/>
        </p:nvPicPr>
        <p:blipFill>
          <a:blip r:embed="rId1"/>
          <a:stretch/>
        </p:blipFill>
        <p:spPr>
          <a:xfrm>
            <a:off x="2336400" y="73800"/>
            <a:ext cx="7156080" cy="50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0" y="2735280"/>
            <a:ext cx="216072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12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4a86e8"/>
                </a:solidFill>
                <a:latin typeface="Lato"/>
                <a:ea typeface="Lato"/>
              </a:rPr>
              <a:t>Contact page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111" name="Google Shape;207;p34" descr=""/>
          <p:cNvPicPr/>
          <p:nvPr/>
        </p:nvPicPr>
        <p:blipFill>
          <a:blip r:embed="rId1"/>
          <a:stretch/>
        </p:blipFill>
        <p:spPr>
          <a:xfrm>
            <a:off x="2317680" y="73800"/>
            <a:ext cx="7174800" cy="50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4800" spc="-1" strike="noStrike">
                <a:solidFill>
                  <a:schemeClr val="lt1"/>
                </a:solidFill>
                <a:latin typeface="Raleway"/>
                <a:ea typeface="Raleway"/>
              </a:rPr>
              <a:t>Project overview and objectives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Project overview and objectives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it" sz="2100" spc="-1" strike="noStrike">
                <a:solidFill>
                  <a:schemeClr val="accent1"/>
                </a:solidFill>
                <a:latin typeface="Lato"/>
                <a:ea typeface="Lato"/>
              </a:rPr>
              <a:t>Music Recommender</a:t>
            </a:r>
            <a:r>
              <a:rPr b="1" lang="it" sz="2100" spc="-1" strike="noStrike">
                <a:solidFill>
                  <a:schemeClr val="accent3"/>
                </a:solidFill>
                <a:latin typeface="Lato"/>
                <a:ea typeface="Lato"/>
              </a:rPr>
              <a:t> </a:t>
            </a:r>
            <a:r>
              <a:rPr b="0" lang="it" sz="2100" spc="-1" strike="noStrike">
                <a:solidFill>
                  <a:schemeClr val="dk2"/>
                </a:solidFill>
                <a:latin typeface="Lato"/>
                <a:ea typeface="Lato"/>
              </a:rPr>
              <a:t>is a web service that relies on a small </a:t>
            </a:r>
            <a:r>
              <a:rPr b="0" lang="it" sz="2100" spc="-1" strike="noStrike">
                <a:solidFill>
                  <a:schemeClr val="accent1"/>
                </a:solidFill>
                <a:latin typeface="Lato"/>
                <a:ea typeface="Lato"/>
              </a:rPr>
              <a:t>network of containerized</a:t>
            </a:r>
            <a:r>
              <a:rPr b="0" lang="it" sz="2100" spc="-1" strike="noStrike">
                <a:solidFill>
                  <a:schemeClr val="accent3"/>
                </a:solidFill>
                <a:latin typeface="Lato"/>
                <a:ea typeface="Lato"/>
              </a:rPr>
              <a:t> </a:t>
            </a:r>
            <a:r>
              <a:rPr b="0" lang="it" sz="2100" spc="-1" strike="noStrike">
                <a:solidFill>
                  <a:schemeClr val="dk2"/>
                </a:solidFill>
                <a:latin typeface="Lato"/>
                <a:ea typeface="Lato"/>
              </a:rPr>
              <a:t>lightweight</a:t>
            </a:r>
            <a:r>
              <a:rPr b="0" lang="it" sz="2100" spc="-1" strike="noStrike">
                <a:solidFill>
                  <a:schemeClr val="accent3"/>
                </a:solidFill>
                <a:latin typeface="Lato"/>
                <a:ea typeface="Lato"/>
              </a:rPr>
              <a:t> </a:t>
            </a:r>
            <a:r>
              <a:rPr b="0" lang="it" sz="2100" spc="-1" strike="noStrike">
                <a:solidFill>
                  <a:schemeClr val="accent1"/>
                </a:solidFill>
                <a:latin typeface="Lato"/>
                <a:ea typeface="Lato"/>
              </a:rPr>
              <a:t>REST servers</a:t>
            </a:r>
            <a:r>
              <a:rPr b="0" lang="it" sz="2100" spc="-1" strike="noStrike">
                <a:solidFill>
                  <a:schemeClr val="dk2"/>
                </a:solidFill>
                <a:latin typeface="Lato"/>
                <a:ea typeface="Lato"/>
              </a:rPr>
              <a:t> to provide a user friendly </a:t>
            </a:r>
            <a:r>
              <a:rPr b="0" lang="it" sz="2100" spc="-1" strike="noStrike">
                <a:solidFill>
                  <a:schemeClr val="accent1"/>
                </a:solidFill>
                <a:latin typeface="Lato"/>
                <a:ea typeface="Lato"/>
              </a:rPr>
              <a:t>music recommendation system</a:t>
            </a:r>
            <a:r>
              <a:rPr b="0" lang="it" sz="21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Project overview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7121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800" spc="-1" strike="noStrike">
                <a:solidFill>
                  <a:schemeClr val="dk2"/>
                </a:solidFill>
                <a:latin typeface="Lato"/>
                <a:ea typeface="Lato"/>
              </a:rPr>
              <a:t>Containerization</a:t>
            </a:r>
            <a:r>
              <a:rPr b="0" lang="it" sz="1500" spc="-1" strike="noStrike">
                <a:solidFill>
                  <a:schemeClr val="dk2"/>
                </a:solidFill>
                <a:latin typeface="Lato"/>
                <a:ea typeface="Lato"/>
              </a:rPr>
              <a:t>: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700" spc="-1" strike="noStrike">
                <a:solidFill>
                  <a:schemeClr val="dk2"/>
                </a:solidFill>
                <a:latin typeface="Lato"/>
                <a:ea typeface="Lato"/>
              </a:rPr>
              <a:t>Each required functionality has its own </a:t>
            </a:r>
            <a:r>
              <a:rPr b="0" lang="it" sz="1700" spc="-1" strike="noStrike">
                <a:solidFill>
                  <a:schemeClr val="accent1"/>
                </a:solidFill>
                <a:latin typeface="Lato"/>
                <a:ea typeface="Lato"/>
              </a:rPr>
              <a:t>dedicated container</a:t>
            </a:r>
            <a:r>
              <a:rPr b="0" lang="it" sz="17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700" spc="-1" strike="noStrike">
                <a:solidFill>
                  <a:schemeClr val="dk2"/>
                </a:solidFill>
                <a:latin typeface="Lato"/>
                <a:ea typeface="Lato"/>
              </a:rPr>
              <a:t>Containers communicate with each other to perform their functions. 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800" spc="-1" strike="noStrike">
                <a:solidFill>
                  <a:schemeClr val="dk2"/>
                </a:solidFill>
                <a:latin typeface="Lato"/>
                <a:ea typeface="Lato"/>
              </a:rPr>
              <a:t>Technologies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Containers run </a:t>
            </a:r>
            <a:r>
              <a:rPr b="1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Flask web servers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, acting as a </a:t>
            </a:r>
            <a:r>
              <a:rPr b="0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REST API 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endpoint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  <a:tabLst>
                <a:tab algn="l" pos="0"/>
              </a:tabLst>
            </a:pPr>
            <a:r>
              <a:rPr b="0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Container-to-Container communication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 happens via </a:t>
            </a:r>
            <a:r>
              <a:rPr b="1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JSON</a:t>
            </a:r>
            <a:r>
              <a:rPr b="0" lang="it" sz="1600" spc="-1" strike="noStrike">
                <a:solidFill>
                  <a:schemeClr val="accent1"/>
                </a:solidFill>
                <a:latin typeface="Lato"/>
                <a:ea typeface="Lato"/>
              </a:rPr>
              <a:t> formatted</a:t>
            </a:r>
            <a:r>
              <a:rPr b="0" lang="it" sz="1600" spc="-1" strike="noStrike">
                <a:solidFill>
                  <a:schemeClr val="dk2"/>
                </a:solidFill>
                <a:latin typeface="Lato"/>
                <a:ea typeface="Lato"/>
              </a:rPr>
              <a:t> response bodies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Rationale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311760" y="1051200"/>
            <a:ext cx="8520120" cy="37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1900" spc="-1" strike="noStrike">
                <a:solidFill>
                  <a:schemeClr val="dk2"/>
                </a:solidFill>
                <a:latin typeface="Raleway"/>
                <a:ea typeface="Raleway"/>
              </a:rPr>
              <a:t>How is it containerized?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900" spc="-1" strike="noStrike">
                <a:solidFill>
                  <a:schemeClr val="dk2"/>
                </a:solidFill>
                <a:latin typeface="Lato"/>
                <a:ea typeface="Lato"/>
              </a:rPr>
              <a:t>The system intends to rely on two Docker networks: Internal and Interface Net, separating the containers that elaborate and gather data (Internal) and the ones that interface with the users.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1900" spc="-1" strike="noStrike">
                <a:solidFill>
                  <a:schemeClr val="dk2"/>
                </a:solidFill>
                <a:latin typeface="Raleway"/>
                <a:ea typeface="Raleway"/>
              </a:rPr>
              <a:t>Why REST and JSON?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900" spc="-1" strike="noStrike">
                <a:solidFill>
                  <a:schemeClr val="dk2"/>
                </a:solidFill>
                <a:latin typeface="Lato"/>
                <a:ea typeface="Lato"/>
              </a:rPr>
              <a:t>Allows for exchange of data with a consistent format for which Python has built-in support.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1900" spc="-1" strike="noStrike">
                <a:solidFill>
                  <a:schemeClr val="dk2"/>
                </a:solidFill>
                <a:latin typeface="Raleway"/>
                <a:ea typeface="Raleway"/>
              </a:rPr>
              <a:t>Why Flask?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900" spc="-1" strike="noStrike">
                <a:solidFill>
                  <a:schemeClr val="dk2"/>
                </a:solidFill>
                <a:latin typeface="Lato"/>
                <a:ea typeface="Lato"/>
              </a:rPr>
              <a:t>In retrospect, not the best choice, but it provided the most familiar to the largest percentage of participants.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4800" spc="-1" strike="noStrike">
                <a:solidFill>
                  <a:schemeClr val="lt1"/>
                </a:solidFill>
                <a:latin typeface="Raleway"/>
                <a:ea typeface="Raleway"/>
              </a:rPr>
              <a:t>Containerization architecture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15;p20"/>
          <p:cNvSpPr/>
          <p:nvPr/>
        </p:nvSpPr>
        <p:spPr>
          <a:xfrm>
            <a:off x="228600" y="131040"/>
            <a:ext cx="292284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2400" spc="-1" strike="noStrike">
                <a:solidFill>
                  <a:schemeClr val="dk2"/>
                </a:solidFill>
                <a:latin typeface="Lato"/>
                <a:ea typeface="Lato"/>
              </a:rPr>
              <a:t>Container Model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oogle Shape;116;p20" descr=""/>
          <p:cNvPicPr/>
          <p:nvPr/>
        </p:nvPicPr>
        <p:blipFill>
          <a:blip r:embed="rId1"/>
          <a:stretch/>
        </p:blipFill>
        <p:spPr>
          <a:xfrm>
            <a:off x="1164240" y="675720"/>
            <a:ext cx="6815160" cy="432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" sz="3000" spc="-1" strike="noStrike">
                <a:solidFill>
                  <a:schemeClr val="dk2"/>
                </a:solidFill>
                <a:latin typeface="Raleway"/>
                <a:ea typeface="Raleway"/>
              </a:rPr>
              <a:t>Containerization Architecture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600" spc="-1" strike="noStrike">
                <a:solidFill>
                  <a:schemeClr val="dk2"/>
                </a:solidFill>
                <a:latin typeface="Lato"/>
                <a:ea typeface="Lato"/>
              </a:rPr>
              <a:t>Business Logic: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The </a:t>
            </a:r>
            <a:r>
              <a:rPr b="1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main core of the application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, it composes and elaborates the data from the DB, the recommendation system and the external interfaces so it can be served to users.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Can be </a:t>
            </a:r>
            <a:r>
              <a:rPr b="1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easily replicated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 thanks to containerization, avoiding single points of failure.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it" sz="1600" spc="-1" strike="noStrike">
                <a:solidFill>
                  <a:schemeClr val="dk2"/>
                </a:solidFill>
                <a:latin typeface="Lato"/>
                <a:ea typeface="Lato"/>
              </a:rPr>
              <a:t>Interfaces: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The </a:t>
            </a:r>
            <a:r>
              <a:rPr b="1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API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 and </a:t>
            </a:r>
            <a:r>
              <a:rPr b="1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HTML interfaces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 </a:t>
            </a:r>
            <a:r>
              <a:rPr b="0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allows users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 to access the service via 2 different endpoints.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Thanks to the </a:t>
            </a:r>
            <a:r>
              <a:rPr b="1" lang="it" sz="1400" spc="-1" strike="noStrike">
                <a:solidFill>
                  <a:schemeClr val="accent1"/>
                </a:solidFill>
                <a:latin typeface="Lato"/>
                <a:ea typeface="Lato"/>
              </a:rPr>
              <a:t>common business logic container</a:t>
            </a:r>
            <a:r>
              <a:rPr b="0" lang="it" sz="1400" spc="-1" strike="noStrike">
                <a:solidFill>
                  <a:schemeClr val="dk2"/>
                </a:solidFill>
                <a:latin typeface="Lato"/>
                <a:ea typeface="Lato"/>
              </a:rPr>
              <a:t>, a large amount of code can be reused, and these interfaces just filter the data so it’s suitable for the business logic container.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2024-11-06T14:17:35Z</dcterms:modified>
  <cp:revision>1</cp:revision>
  <dc:subject/>
  <dc:title/>
</cp:coreProperties>
</file>