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16d6fbc2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16d6fbc2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16d6fbc2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16d6fbc2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16d6fbc2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16d6fbc2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16d6fbc2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16d6fbc2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16d6fbc2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16d6fbc2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16d6fbc2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16d6fbc2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14018e2df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114018e2df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14018e2d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114018e2d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14018e2df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14018e2df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14018e2df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114018e2df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14018e2df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114018e2df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14018e2df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114018e2df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14018e2df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114018e2df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14018e2df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14018e2df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14018e2df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14018e2df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14018e2df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14018e2df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14018e2df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14018e2df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14018e2df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14018e2df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14018e2d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14018e2d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16d6fbc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16d6fbc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-90125" y="0"/>
            <a:ext cx="91440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/>
              <a:t>MscRcmnd - Music Recommender</a:t>
            </a:r>
            <a:endParaRPr sz="3900"/>
          </a:p>
        </p:txBody>
      </p:sp>
      <p:sp>
        <p:nvSpPr>
          <p:cNvPr id="73" name="Google Shape;73;p13"/>
          <p:cNvSpPr txBox="1"/>
          <p:nvPr>
            <p:ph idx="4294967295" type="subTitle"/>
          </p:nvPr>
        </p:nvSpPr>
        <p:spPr>
          <a:xfrm>
            <a:off x="418650" y="4384425"/>
            <a:ext cx="82740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900">
                <a:solidFill>
                  <a:srgbClr val="D9D9D9"/>
                </a:solidFill>
              </a:rPr>
              <a:t>Emanuele Roncioni 1914914 - Emilio Martino 1715650 - Giuseppe Fosci 1855832 - Eric Welmillage 1871952 - Alessio Rago 1840854                                        06/11/24</a:t>
            </a:r>
            <a:endParaRPr sz="700">
              <a:solidFill>
                <a:srgbClr val="D9D9D9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418650" y="1090775"/>
            <a:ext cx="50016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Laboratory of Advanced Programming A.Y. 2023/2024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927025" y="2736225"/>
            <a:ext cx="43062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it"/>
              <a:t>Containerization 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Recommendation System</a:t>
            </a:r>
            <a:r>
              <a:rPr b="1" lang="it"/>
              <a:t>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600"/>
              <a:t>The container that actually </a:t>
            </a:r>
            <a:r>
              <a:rPr b="1" lang="it" sz="1600">
                <a:solidFill>
                  <a:schemeClr val="accent1"/>
                </a:solidFill>
              </a:rPr>
              <a:t>generates recommendations</a:t>
            </a:r>
            <a:r>
              <a:rPr lang="it" sz="1600"/>
              <a:t>, using the scikit-sklearn library on a ~30Mb music dataset based on Spotify’s “song characteristics”.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" sz="1600"/>
              <a:t>The generated data is served via a Flask webserver operating on the same container </a:t>
            </a:r>
            <a:r>
              <a:rPr lang="it" sz="1600">
                <a:solidFill>
                  <a:schemeClr val="accent1"/>
                </a:solidFill>
              </a:rPr>
              <a:t>towards </a:t>
            </a:r>
            <a:r>
              <a:rPr b="1" lang="it" sz="1600">
                <a:solidFill>
                  <a:schemeClr val="accent1"/>
                </a:solidFill>
              </a:rPr>
              <a:t>BusinessLogic</a:t>
            </a:r>
            <a:r>
              <a:rPr lang="it" sz="1600"/>
              <a:t>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Other containers</a:t>
            </a:r>
            <a:endParaRPr/>
          </a:p>
        </p:txBody>
      </p:sp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1051175"/>
            <a:ext cx="8520600" cy="3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900">
                <a:latin typeface="Lato"/>
                <a:ea typeface="Lato"/>
                <a:cs typeface="Lato"/>
                <a:sym typeface="Lato"/>
              </a:rPr>
              <a:t>Spotify Interface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it" sz="1700">
                <a:latin typeface="Lato"/>
                <a:ea typeface="Lato"/>
                <a:cs typeface="Lato"/>
                <a:sym typeface="Lato"/>
              </a:rPr>
              <a:t>Communicates with the Spotify APIs to provide song snippets, links and data.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900">
                <a:latin typeface="Lato"/>
                <a:ea typeface="Lato"/>
                <a:cs typeface="Lato"/>
                <a:sym typeface="Lato"/>
              </a:rPr>
              <a:t>Database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0" lang="it" sz="1700">
                <a:latin typeface="Lato"/>
                <a:ea typeface="Lato"/>
                <a:cs typeface="Lato"/>
                <a:sym typeface="Lato"/>
              </a:rPr>
              <a:t>MySQL database accessed via the SQLAlchemy library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Development process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Development process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it"/>
              <a:t>SCRUM-Based </a:t>
            </a:r>
            <a:r>
              <a:rPr lang="it" sz="1600"/>
              <a:t>approach, operating within 3 virtual sprints, Stretching the 2 weeks max time to about 1 month per sprint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it" sz="1600"/>
              <a:t>Initial difficulties in keeping time taken for tasks within expected parameters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it" sz="1600"/>
              <a:t>Second sprint cut short by second semester exam season, remaining stories merged into third to start a “clean slate”.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it" sz="1600"/>
              <a:t>Third sprint far closer to real Sprint, with about 3 weeks of development time.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Burndown Chart</a:t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9825"/>
            <a:ext cx="8839198" cy="24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ER Model and Mockups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/>
        </p:nvSpPr>
        <p:spPr>
          <a:xfrm>
            <a:off x="89700" y="97200"/>
            <a:ext cx="2190600" cy="10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ER Model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-29925" y="904600"/>
            <a:ext cx="3872700" cy="3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Entities: 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it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User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it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Machine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it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Message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it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Review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it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Recommendation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it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Song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Relations: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it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Machine-Check-User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it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User-Request-Recommendation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it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User-Make-Review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it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Recommendation-Returns-Song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it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User-Send-Message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4400" y="0"/>
            <a:ext cx="58395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0" y="74550"/>
            <a:ext cx="2160900" cy="13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Mockups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9"/>
          <p:cNvSpPr txBox="1"/>
          <p:nvPr>
            <p:ph idx="1" type="subTitle"/>
          </p:nvPr>
        </p:nvSpPr>
        <p:spPr>
          <a:xfrm>
            <a:off x="0" y="2798000"/>
            <a:ext cx="21609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500">
                <a:solidFill>
                  <a:srgbClr val="4A86E8"/>
                </a:solidFill>
              </a:rPr>
              <a:t>Login page</a:t>
            </a:r>
            <a:endParaRPr b="1" sz="2500">
              <a:solidFill>
                <a:srgbClr val="4A86E8"/>
              </a:solidFill>
            </a:endParaRPr>
          </a:p>
        </p:txBody>
      </p:sp>
      <p:sp>
        <p:nvSpPr>
          <p:cNvPr id="171" name="Google Shape;171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200" y="74550"/>
            <a:ext cx="70827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idx="1" type="subTitle"/>
          </p:nvPr>
        </p:nvSpPr>
        <p:spPr>
          <a:xfrm>
            <a:off x="0" y="2735375"/>
            <a:ext cx="2151600" cy="6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500">
                <a:solidFill>
                  <a:srgbClr val="4A86E8"/>
                </a:solidFill>
              </a:rPr>
              <a:t>Signup</a:t>
            </a:r>
            <a:r>
              <a:rPr b="1" lang="it" sz="2500">
                <a:solidFill>
                  <a:srgbClr val="4A86E8"/>
                </a:solidFill>
              </a:rPr>
              <a:t> page</a:t>
            </a:r>
            <a:endParaRPr b="1" sz="2500">
              <a:solidFill>
                <a:srgbClr val="4A86E8"/>
              </a:solidFill>
            </a:endParaRPr>
          </a:p>
        </p:txBody>
      </p:sp>
      <p:sp>
        <p:nvSpPr>
          <p:cNvPr id="178" name="Google Shape;178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075" y="73875"/>
            <a:ext cx="7156598" cy="506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idx="1" type="subTitle"/>
          </p:nvPr>
        </p:nvSpPr>
        <p:spPr>
          <a:xfrm>
            <a:off x="0" y="2735375"/>
            <a:ext cx="2170200" cy="6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500">
                <a:solidFill>
                  <a:srgbClr val="4A86E8"/>
                </a:solidFill>
              </a:rPr>
              <a:t>Home</a:t>
            </a:r>
            <a:r>
              <a:rPr b="1" lang="it" sz="2500">
                <a:solidFill>
                  <a:srgbClr val="4A86E8"/>
                </a:solidFill>
              </a:rPr>
              <a:t> page</a:t>
            </a:r>
            <a:endParaRPr b="1" sz="2500">
              <a:solidFill>
                <a:srgbClr val="4A86E8"/>
              </a:solidFill>
            </a:endParaRPr>
          </a:p>
        </p:txBody>
      </p:sp>
      <p:sp>
        <p:nvSpPr>
          <p:cNvPr id="185" name="Google Shape;185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500" y="83100"/>
            <a:ext cx="7101174" cy="506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Index</a:t>
            </a:r>
            <a:endParaRPr/>
          </a:p>
        </p:txBody>
      </p:sp>
      <p:sp>
        <p:nvSpPr>
          <p:cNvPr id="81" name="Google Shape;81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Project overview, objectives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Containerization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Development process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ER schema, mockups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it">
                <a:solidFill>
                  <a:schemeClr val="accent1"/>
                </a:solidFill>
              </a:rPr>
              <a:t>Description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it">
                <a:solidFill>
                  <a:schemeClr val="accent1"/>
                </a:solidFill>
              </a:rPr>
              <a:t>Mockups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it">
                <a:solidFill>
                  <a:schemeClr val="accent1"/>
                </a:solidFill>
              </a:rPr>
              <a:t>Environments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it">
                <a:solidFill>
                  <a:schemeClr val="accent1"/>
                </a:solidFill>
              </a:rPr>
              <a:t>Implementations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idx="1" type="subTitle"/>
          </p:nvPr>
        </p:nvSpPr>
        <p:spPr>
          <a:xfrm>
            <a:off x="0" y="2735375"/>
            <a:ext cx="21699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500">
                <a:solidFill>
                  <a:srgbClr val="4A86E8"/>
                </a:solidFill>
              </a:rPr>
              <a:t>Profile</a:t>
            </a:r>
            <a:r>
              <a:rPr b="1" lang="it" sz="2500">
                <a:solidFill>
                  <a:srgbClr val="4A86E8"/>
                </a:solidFill>
              </a:rPr>
              <a:t> page</a:t>
            </a:r>
            <a:endParaRPr b="1" sz="2500">
              <a:solidFill>
                <a:srgbClr val="4A86E8"/>
              </a:solidFill>
            </a:endParaRPr>
          </a:p>
        </p:txBody>
      </p:sp>
      <p:sp>
        <p:nvSpPr>
          <p:cNvPr id="192" name="Google Shape;192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500" y="73875"/>
            <a:ext cx="7091948" cy="506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idx="1" type="subTitle"/>
          </p:nvPr>
        </p:nvSpPr>
        <p:spPr>
          <a:xfrm>
            <a:off x="0" y="2735375"/>
            <a:ext cx="21609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500">
                <a:solidFill>
                  <a:srgbClr val="4A86E8"/>
                </a:solidFill>
              </a:rPr>
              <a:t>About</a:t>
            </a:r>
            <a:r>
              <a:rPr b="1" lang="it" sz="2500">
                <a:solidFill>
                  <a:srgbClr val="4A86E8"/>
                </a:solidFill>
              </a:rPr>
              <a:t> page</a:t>
            </a:r>
            <a:endParaRPr b="1" sz="2500">
              <a:solidFill>
                <a:srgbClr val="4A86E8"/>
              </a:solidFill>
            </a:endParaRPr>
          </a:p>
        </p:txBody>
      </p:sp>
      <p:sp>
        <p:nvSpPr>
          <p:cNvPr id="199" name="Google Shape;199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400" y="73875"/>
            <a:ext cx="7156452" cy="506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idx="1" type="subTitle"/>
          </p:nvPr>
        </p:nvSpPr>
        <p:spPr>
          <a:xfrm>
            <a:off x="0" y="2735375"/>
            <a:ext cx="21609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500">
                <a:solidFill>
                  <a:srgbClr val="4A86E8"/>
                </a:solidFill>
              </a:rPr>
              <a:t>Contact </a:t>
            </a:r>
            <a:r>
              <a:rPr b="1" lang="it" sz="2500">
                <a:solidFill>
                  <a:srgbClr val="4A86E8"/>
                </a:solidFill>
              </a:rPr>
              <a:t>page</a:t>
            </a:r>
            <a:endParaRPr b="1" sz="2500">
              <a:solidFill>
                <a:srgbClr val="4A86E8"/>
              </a:solidFill>
            </a:endParaRPr>
          </a:p>
        </p:txBody>
      </p:sp>
      <p:sp>
        <p:nvSpPr>
          <p:cNvPr id="206" name="Google Shape;206;p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800" y="73875"/>
            <a:ext cx="7175048" cy="506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Project overview and objectives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Project overview and objectives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it" sz="2100">
                <a:solidFill>
                  <a:schemeClr val="accent1"/>
                </a:solidFill>
              </a:rPr>
              <a:t>Music Recommender</a:t>
            </a:r>
            <a:r>
              <a:rPr b="1" lang="it" sz="2100">
                <a:solidFill>
                  <a:schemeClr val="accent3"/>
                </a:solidFill>
              </a:rPr>
              <a:t> </a:t>
            </a:r>
            <a:r>
              <a:rPr lang="it" sz="2100"/>
              <a:t>is a web service that relies on a small </a:t>
            </a:r>
            <a:r>
              <a:rPr lang="it" sz="2100">
                <a:solidFill>
                  <a:schemeClr val="accent1"/>
                </a:solidFill>
              </a:rPr>
              <a:t>network of containerized</a:t>
            </a:r>
            <a:r>
              <a:rPr lang="it" sz="2100">
                <a:solidFill>
                  <a:schemeClr val="accent3"/>
                </a:solidFill>
              </a:rPr>
              <a:t> </a:t>
            </a:r>
            <a:r>
              <a:rPr lang="it" sz="2100"/>
              <a:t>lightweight</a:t>
            </a:r>
            <a:r>
              <a:rPr lang="it" sz="2100">
                <a:solidFill>
                  <a:schemeClr val="accent3"/>
                </a:solidFill>
              </a:rPr>
              <a:t> </a:t>
            </a:r>
            <a:r>
              <a:rPr lang="it" sz="2100">
                <a:solidFill>
                  <a:schemeClr val="accent1"/>
                </a:solidFill>
              </a:rPr>
              <a:t>REST servers</a:t>
            </a:r>
            <a:r>
              <a:rPr lang="it" sz="2100"/>
              <a:t> to provide a user friendly </a:t>
            </a:r>
            <a:r>
              <a:rPr lang="it" sz="2100">
                <a:solidFill>
                  <a:schemeClr val="accent1"/>
                </a:solidFill>
              </a:rPr>
              <a:t>music</a:t>
            </a:r>
            <a:r>
              <a:rPr lang="it" sz="2100">
                <a:solidFill>
                  <a:schemeClr val="accent1"/>
                </a:solidFill>
              </a:rPr>
              <a:t> re</a:t>
            </a:r>
            <a:r>
              <a:rPr lang="it" sz="2100">
                <a:solidFill>
                  <a:schemeClr val="accent1"/>
                </a:solidFill>
              </a:rPr>
              <a:t>commendation system</a:t>
            </a:r>
            <a:r>
              <a:rPr lang="it" sz="2100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Project overview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/>
              <a:t>Containerization</a:t>
            </a:r>
            <a:r>
              <a:rPr lang="it" sz="1500"/>
              <a:t>:</a:t>
            </a:r>
            <a:endParaRPr sz="15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it" sz="1700"/>
              <a:t>Each required functionality has its own </a:t>
            </a:r>
            <a:r>
              <a:rPr lang="it" sz="1700">
                <a:solidFill>
                  <a:schemeClr val="accent1"/>
                </a:solidFill>
              </a:rPr>
              <a:t>dedicated container</a:t>
            </a:r>
            <a:r>
              <a:rPr lang="it" sz="1700"/>
              <a:t>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it" sz="1700"/>
              <a:t>Containers </a:t>
            </a:r>
            <a:r>
              <a:rPr lang="it" sz="1700"/>
              <a:t>communicate</a:t>
            </a:r>
            <a:r>
              <a:rPr lang="it" sz="1700"/>
              <a:t> with each other to perform their functions. </a:t>
            </a:r>
            <a:endParaRPr sz="1700"/>
          </a:p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/>
              <a:t>Technologies</a:t>
            </a:r>
            <a:r>
              <a:rPr lang="it" sz="1600"/>
              <a:t>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it" sz="1600"/>
              <a:t>Containers run </a:t>
            </a:r>
            <a:r>
              <a:rPr b="1" lang="it" sz="1600">
                <a:solidFill>
                  <a:schemeClr val="accent1"/>
                </a:solidFill>
              </a:rPr>
              <a:t>Flask </a:t>
            </a:r>
            <a:r>
              <a:rPr b="1" lang="it" sz="1600">
                <a:solidFill>
                  <a:schemeClr val="accent1"/>
                </a:solidFill>
              </a:rPr>
              <a:t>web servers</a:t>
            </a:r>
            <a:r>
              <a:rPr lang="it" sz="1600"/>
              <a:t>, </a:t>
            </a:r>
            <a:r>
              <a:rPr lang="it" sz="1600"/>
              <a:t>acting</a:t>
            </a:r>
            <a:r>
              <a:rPr lang="it" sz="1600"/>
              <a:t> as a </a:t>
            </a:r>
            <a:r>
              <a:rPr lang="it" sz="1600">
                <a:solidFill>
                  <a:schemeClr val="accent1"/>
                </a:solidFill>
              </a:rPr>
              <a:t>REST API </a:t>
            </a:r>
            <a:r>
              <a:rPr lang="it" sz="1600"/>
              <a:t>endpoint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it" sz="1600">
                <a:solidFill>
                  <a:schemeClr val="accent1"/>
                </a:solidFill>
              </a:rPr>
              <a:t>Container-to-Container communication</a:t>
            </a:r>
            <a:r>
              <a:rPr lang="it" sz="1600"/>
              <a:t> happens via </a:t>
            </a:r>
            <a:r>
              <a:rPr b="1" lang="it" sz="1600">
                <a:solidFill>
                  <a:schemeClr val="accent1"/>
                </a:solidFill>
              </a:rPr>
              <a:t>JSON</a:t>
            </a:r>
            <a:r>
              <a:rPr lang="it" sz="1600">
                <a:solidFill>
                  <a:schemeClr val="accent1"/>
                </a:solidFill>
              </a:rPr>
              <a:t> formatted</a:t>
            </a:r>
            <a:r>
              <a:rPr lang="it" sz="1600"/>
              <a:t> response bodies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Rationale</a:t>
            </a:r>
            <a:endParaRPr/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1051175"/>
            <a:ext cx="8520600" cy="3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900"/>
              <a:t>How is it containerized?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it" sz="1900">
                <a:latin typeface="Lato"/>
                <a:ea typeface="Lato"/>
                <a:cs typeface="Lato"/>
                <a:sym typeface="Lato"/>
              </a:rPr>
              <a:t>The system intends to rely on two Docker networks: Internal and Interface Net, separating the containers that elaborate and gather data (Internal) and the ones that interface with the users.</a:t>
            </a:r>
            <a:endParaRPr b="0"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900"/>
              <a:t>Why REST and JSON?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it" sz="1900">
                <a:latin typeface="Lato"/>
                <a:ea typeface="Lato"/>
                <a:cs typeface="Lato"/>
                <a:sym typeface="Lato"/>
              </a:rPr>
              <a:t>Allows for exchange of data with a consistent format for which Python has built-in support.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900"/>
              <a:t>Why Flask?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0" lang="it" sz="1900">
                <a:latin typeface="Lato"/>
                <a:ea typeface="Lato"/>
                <a:cs typeface="Lato"/>
                <a:sym typeface="Lato"/>
              </a:rPr>
              <a:t>In retrospect, not the best choice, but it provided the most familiar to the largest percentage of participants.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Containerization architecture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228750" y="130925"/>
            <a:ext cx="2923200" cy="16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Container Model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313" y="675650"/>
            <a:ext cx="6815375" cy="43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Containerization Architecture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/>
              <a:t>Business Logic: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The </a:t>
            </a:r>
            <a:r>
              <a:rPr b="1" lang="it">
                <a:solidFill>
                  <a:schemeClr val="accent1"/>
                </a:solidFill>
              </a:rPr>
              <a:t>main core of the application</a:t>
            </a:r>
            <a:r>
              <a:rPr lang="it"/>
              <a:t>, it composes and elaborates the data from the DB, the recommendation system and the external interfaces so it can be served to users.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Can be </a:t>
            </a:r>
            <a:r>
              <a:rPr b="1" lang="it">
                <a:solidFill>
                  <a:schemeClr val="accent1"/>
                </a:solidFill>
              </a:rPr>
              <a:t>easily replicated</a:t>
            </a:r>
            <a:r>
              <a:rPr lang="it"/>
              <a:t> thanks to containerization, avoiding single points of failure.</a:t>
            </a:r>
            <a:endParaRPr/>
          </a:p>
        </p:txBody>
      </p:sp>
      <p:sp>
        <p:nvSpPr>
          <p:cNvPr id="123" name="Google Shape;123;p21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/>
              <a:t>Interfaces: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The </a:t>
            </a:r>
            <a:r>
              <a:rPr b="1" lang="it">
                <a:solidFill>
                  <a:schemeClr val="accent1"/>
                </a:solidFill>
              </a:rPr>
              <a:t>API</a:t>
            </a:r>
            <a:r>
              <a:rPr lang="it"/>
              <a:t> and </a:t>
            </a:r>
            <a:r>
              <a:rPr b="1" lang="it">
                <a:solidFill>
                  <a:schemeClr val="accent1"/>
                </a:solidFill>
              </a:rPr>
              <a:t>HTML interfaces</a:t>
            </a:r>
            <a:r>
              <a:rPr lang="it"/>
              <a:t> </a:t>
            </a:r>
            <a:r>
              <a:rPr lang="it">
                <a:solidFill>
                  <a:schemeClr val="accent1"/>
                </a:solidFill>
              </a:rPr>
              <a:t>allows users</a:t>
            </a:r>
            <a:r>
              <a:rPr lang="it"/>
              <a:t> to access the service via 2 different endpoints.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Thanks to the </a:t>
            </a:r>
            <a:r>
              <a:rPr b="1" lang="it">
                <a:solidFill>
                  <a:schemeClr val="accent1"/>
                </a:solidFill>
              </a:rPr>
              <a:t>common business logic container</a:t>
            </a:r>
            <a:r>
              <a:rPr lang="it"/>
              <a:t>, a large amount of code can be reused, and these interfaces just filter the data so it’s suitable for the business logic container.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