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6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5223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69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26726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567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39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662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4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7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9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4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0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3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7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0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53DD17-F933-48B7-9437-4FC32987A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81604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it-IT" dirty="0"/>
              <a:t>CMOS </a:t>
            </a:r>
            <a:br>
              <a:rPr lang="it-IT" dirty="0"/>
            </a:br>
            <a:r>
              <a:rPr lang="it-IT" dirty="0"/>
              <a:t>folded-cascode</a:t>
            </a:r>
            <a:br>
              <a:rPr lang="it-IT" dirty="0"/>
            </a:br>
            <a:r>
              <a:rPr lang="it-IT" dirty="0"/>
              <a:t>OTA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5D33E0-E849-49BE-8826-480FA18A77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Anfuso Emanuele</a:t>
            </a:r>
          </a:p>
          <a:p>
            <a:r>
              <a:rPr lang="it-IT" dirty="0"/>
              <a:t>Caligiuri Alessio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B736154-03B2-4124-A559-378215C1A92A}"/>
              </a:ext>
            </a:extLst>
          </p:cNvPr>
          <p:cNvSpPr txBox="1"/>
          <p:nvPr/>
        </p:nvSpPr>
        <p:spPr>
          <a:xfrm>
            <a:off x="2589212" y="4126216"/>
            <a:ext cx="891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Tecnologia AMS 0.35 µm</a:t>
            </a:r>
          </a:p>
        </p:txBody>
      </p:sp>
    </p:spTree>
    <p:extLst>
      <p:ext uri="{BB962C8B-B14F-4D97-AF65-F5344CB8AC3E}">
        <p14:creationId xmlns:p14="http://schemas.microsoft.com/office/powerpoint/2010/main" val="238051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133771-FBBE-4B9C-A4FE-5B90A363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4D9EBB-2328-42F4-8DDC-938A53C24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Misura delle caratteristiche della tecnologia CMOS 0,35 µm</a:t>
            </a:r>
          </a:p>
          <a:p>
            <a:r>
              <a:rPr lang="it-IT" dirty="0"/>
              <a:t>Studio dell’amplificatore operazionale CMOS folded-cascode</a:t>
            </a:r>
          </a:p>
          <a:p>
            <a:r>
              <a:rPr lang="it-IT" dirty="0"/>
              <a:t>Definizione delle specifiche di progetto </a:t>
            </a:r>
          </a:p>
          <a:p>
            <a:r>
              <a:rPr lang="it-IT" dirty="0"/>
              <a:t>Dimensionamento del circuito</a:t>
            </a:r>
          </a:p>
          <a:p>
            <a:r>
              <a:rPr lang="it-IT" dirty="0"/>
              <a:t>Simulazioni SPICE</a:t>
            </a:r>
          </a:p>
          <a:p>
            <a:r>
              <a:rPr lang="it-IT" dirty="0"/>
              <a:t>Considerazioni finali </a:t>
            </a:r>
          </a:p>
        </p:txBody>
      </p:sp>
    </p:spTree>
    <p:extLst>
      <p:ext uri="{BB962C8B-B14F-4D97-AF65-F5344CB8AC3E}">
        <p14:creationId xmlns:p14="http://schemas.microsoft.com/office/powerpoint/2010/main" val="404994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F82DF2-3B7A-4477-9AFF-F52A6BEC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i</a:t>
            </a:r>
            <a:r>
              <a:rPr lang="it-IT" baseline="-25000" dirty="0"/>
              <a:t>DS</a:t>
            </a:r>
            <a:r>
              <a:rPr lang="it-IT" dirty="0"/>
              <a:t> (v</a:t>
            </a:r>
            <a:r>
              <a:rPr lang="it-IT" baseline="-25000" dirty="0"/>
              <a:t>DS</a:t>
            </a:r>
            <a:r>
              <a:rPr lang="it-IT" dirty="0"/>
              <a:t>) NMOS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2B69D57-0A49-4969-92D4-118E1DEC1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2537823"/>
            <a:ext cx="8915400" cy="337411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56DC57-68E3-4705-8A27-905F39B66A55}"/>
              </a:ext>
            </a:extLst>
          </p:cNvPr>
          <p:cNvSpPr txBox="1"/>
          <p:nvPr/>
        </p:nvSpPr>
        <p:spPr>
          <a:xfrm>
            <a:off x="2589212" y="1720334"/>
            <a:ext cx="645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W = L = 1.4 µm</a:t>
            </a:r>
          </a:p>
        </p:txBody>
      </p:sp>
    </p:spTree>
    <p:extLst>
      <p:ext uri="{BB962C8B-B14F-4D97-AF65-F5344CB8AC3E}">
        <p14:creationId xmlns:p14="http://schemas.microsoft.com/office/powerpoint/2010/main" val="223271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F82DF2-3B7A-4477-9AFF-F52A6BEC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i</a:t>
            </a:r>
            <a:r>
              <a:rPr lang="it-IT" baseline="-25000" dirty="0"/>
              <a:t>DS</a:t>
            </a:r>
            <a:r>
              <a:rPr lang="it-IT" dirty="0"/>
              <a:t> (v</a:t>
            </a:r>
            <a:r>
              <a:rPr lang="it-IT" baseline="-25000" dirty="0"/>
              <a:t>DS</a:t>
            </a:r>
            <a:r>
              <a:rPr lang="it-IT" dirty="0"/>
              <a:t>) PMOS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56DC57-68E3-4705-8A27-905F39B66A55}"/>
              </a:ext>
            </a:extLst>
          </p:cNvPr>
          <p:cNvSpPr txBox="1"/>
          <p:nvPr/>
        </p:nvSpPr>
        <p:spPr>
          <a:xfrm>
            <a:off x="2589212" y="1720334"/>
            <a:ext cx="645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W = L = 1.4 µm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541B4475-608D-441B-AAF7-09E241D46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2416196"/>
            <a:ext cx="8915400" cy="3351604"/>
          </a:xfrm>
        </p:spPr>
      </p:pic>
    </p:spTree>
    <p:extLst>
      <p:ext uri="{BB962C8B-B14F-4D97-AF65-F5344CB8AC3E}">
        <p14:creationId xmlns:p14="http://schemas.microsoft.com/office/powerpoint/2010/main" val="53023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5088D-5AFC-4239-AC46-63BA5FD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Caratteristica i</a:t>
            </a:r>
            <a:r>
              <a:rPr lang="it-IT" baseline="-25000" dirty="0"/>
              <a:t>DS</a:t>
            </a:r>
            <a:r>
              <a:rPr lang="it-IT" dirty="0"/>
              <a:t> (v</a:t>
            </a:r>
            <a:r>
              <a:rPr lang="it-IT" baseline="-25000" dirty="0"/>
              <a:t>GS</a:t>
            </a:r>
            <a:r>
              <a:rPr lang="it-IT" dirty="0"/>
              <a:t>) NMOS</a:t>
            </a:r>
            <a:endParaRPr lang="it-IT" baseline="-250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D4F6708-09EE-418F-AA3C-29C7B9A96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3056773"/>
            <a:ext cx="8915400" cy="331735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5364614-3096-4B28-A397-DB2907A73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018" y="1242565"/>
            <a:ext cx="2457594" cy="1666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86C8F42-6B2C-405F-8002-C42A6292FDAE}"/>
                  </a:ext>
                </a:extLst>
              </p:cNvPr>
              <p:cNvSpPr txBox="1"/>
              <p:nvPr/>
            </p:nvSpPr>
            <p:spPr>
              <a:xfrm>
                <a:off x="2589212" y="1709126"/>
                <a:ext cx="64578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it-IT" dirty="0"/>
                  <a:t>W = L = 1.4 µm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dirty="0"/>
                  <a:t>Zona di funzionamento: inizio saturazione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𝑇𝐻𝑛</m:t>
                        </m:r>
                      </m:sub>
                    </m:sSub>
                  </m:oMath>
                </a14:m>
                <a:endParaRPr lang="it-IT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𝑇𝐻𝑛</m:t>
                        </m:r>
                      </m:sub>
                    </m:sSub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0.46 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86C8F42-6B2C-405F-8002-C42A6292F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1709126"/>
                <a:ext cx="6457806" cy="1200329"/>
              </a:xfrm>
              <a:prstGeom prst="rect">
                <a:avLst/>
              </a:prstGeom>
              <a:blipFill>
                <a:blip r:embed="rId4"/>
                <a:stretch>
                  <a:fillRect l="-755" t="-2538" b="-65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02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5088D-5AFC-4239-AC46-63BA5FD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Caratteristica i</a:t>
            </a:r>
            <a:r>
              <a:rPr lang="it-IT" baseline="-25000" dirty="0"/>
              <a:t>DS</a:t>
            </a:r>
            <a:r>
              <a:rPr lang="it-IT" dirty="0"/>
              <a:t> (v</a:t>
            </a:r>
            <a:r>
              <a:rPr lang="it-IT" baseline="-25000" dirty="0"/>
              <a:t>GS</a:t>
            </a:r>
            <a:r>
              <a:rPr lang="it-IT" dirty="0"/>
              <a:t>) PMOS</a:t>
            </a:r>
            <a:endParaRPr lang="it-IT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86C8F42-6B2C-405F-8002-C42A6292FDAE}"/>
                  </a:ext>
                </a:extLst>
              </p:cNvPr>
              <p:cNvSpPr txBox="1"/>
              <p:nvPr/>
            </p:nvSpPr>
            <p:spPr>
              <a:xfrm>
                <a:off x="2589212" y="1709126"/>
                <a:ext cx="6457806" cy="1246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it-IT" dirty="0"/>
                  <a:t>W = L = 1.4 µm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dirty="0"/>
                  <a:t>Zona di funzionamento: inizio saturazione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𝑇𝐻𝑝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it-IT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𝑇𝐻𝑝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0.71 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86C8F42-6B2C-405F-8002-C42A6292F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1709126"/>
                <a:ext cx="6457806" cy="1246623"/>
              </a:xfrm>
              <a:prstGeom prst="rect">
                <a:avLst/>
              </a:prstGeom>
              <a:blipFill>
                <a:blip r:embed="rId2"/>
                <a:stretch>
                  <a:fillRect l="-755" t="-2439" b="-34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CA3A6F77-5827-427A-BF69-9161F9968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9212" y="3148409"/>
            <a:ext cx="8915400" cy="3355759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4A963C5-1E17-408B-9161-29FBBD319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021" y="956614"/>
            <a:ext cx="2261591" cy="19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0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52E2A7-2488-426B-B204-7B47FB71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F9E8E2-7E19-43F1-8EB1-0458CA55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9269262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</TotalTime>
  <Words>117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Century Gothic</vt:lpstr>
      <vt:lpstr>Wingdings 3</vt:lpstr>
      <vt:lpstr>Filo</vt:lpstr>
      <vt:lpstr>CMOS  folded-cascode OTA</vt:lpstr>
      <vt:lpstr>Sommario</vt:lpstr>
      <vt:lpstr>Caratteristiche iDS (vDS) NMOS</vt:lpstr>
      <vt:lpstr>Caratteristiche iDS (vDS) PMOS</vt:lpstr>
      <vt:lpstr>Caratteristica iDS (vGS) NMOS</vt:lpstr>
      <vt:lpstr>Caratteristica iDS (vGS) PMOS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Emanuele Anfuso</dc:creator>
  <cp:lastModifiedBy>Emanuele Anfuso</cp:lastModifiedBy>
  <cp:revision>9</cp:revision>
  <dcterms:created xsi:type="dcterms:W3CDTF">2017-07-06T08:03:41Z</dcterms:created>
  <dcterms:modified xsi:type="dcterms:W3CDTF">2017-07-07T15:39:42Z</dcterms:modified>
</cp:coreProperties>
</file>