
<file path=[Content_Types].xml><?xml version="1.0" encoding="utf-8"?>
<Types xmlns="http://schemas.openxmlformats.org/package/2006/content-types">
  <Default Extension="xml" ContentType="application/xml"/>
  <Default Extension="JPG" ContentType="image/pn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  <p:sldMasterId id="2147483648" r:id="rId2"/>
  </p:sldMasterIdLst>
  <p:notesMasterIdLst>
    <p:notesMasterId r:id="rId30"/>
  </p:notesMasterIdLst>
  <p:handoutMasterIdLst>
    <p:handoutMasterId r:id="rId31"/>
  </p:handoutMasterIdLst>
  <p:sldIdLst>
    <p:sldId id="287" r:id="rId3"/>
    <p:sldId id="32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30" r:id="rId19"/>
    <p:sldId id="302" r:id="rId20"/>
    <p:sldId id="303" r:id="rId21"/>
    <p:sldId id="331" r:id="rId22"/>
    <p:sldId id="305" r:id="rId23"/>
    <p:sldId id="306" r:id="rId24"/>
    <p:sldId id="304" r:id="rId25"/>
    <p:sldId id="307" r:id="rId26"/>
    <p:sldId id="308" r:id="rId27"/>
    <p:sldId id="309" r:id="rId28"/>
    <p:sldId id="31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D13B"/>
    <a:srgbClr val="CC3300"/>
    <a:srgbClr val="FF3300"/>
    <a:srgbClr val="CCCCFF"/>
    <a:srgbClr val="99CCFF"/>
    <a:srgbClr val="9999FF"/>
    <a:srgbClr val="6699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1FFE3-4A8B-1948-AA73-A5586C766C57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32F1-7A49-1243-8821-7651947AC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82B53F4-9EE5-DB40-90BC-1934EB335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2B53F4-9EE5-DB40-90BC-1934EB3354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B62B8F-51F5-6C4D-A466-817006E24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15074C3-28B5-FB46-96EE-15F8DBFC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63750" cy="5962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8850" cy="5962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0B9395-5BFC-004D-9383-8B4E2F56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23BF203-187E-3143-B1FF-2F8868E4A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5000" cy="224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94150"/>
            <a:ext cx="8255000" cy="2243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AD2E7F5-0D49-C04E-A91B-5A08F74F1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8F25-4B45-CF42-BD48-1886AEE95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6B55-3486-7643-8303-6E5BFC844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61A69-2273-4648-808B-EBBE05ADE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BF3FE-F0B8-F249-BEBF-CCB9B9D5A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D7D4-743D-434B-AD4D-F0DC0291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F7789-D1F7-4F4E-A2AB-85485970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F87144-A1C4-A743-BC37-8C2BB1B2E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F0A4-4085-8641-B179-5FCAA6A6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0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59E6A-1E9A-CD42-A20F-C6AF819B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9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875A-BA4B-1244-BF9B-91208BD4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8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C9EC-F4C4-1640-A50D-22D57E9C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EE7C4-75AF-0946-94F2-09D8DF2C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0FA5-E564-F54F-AC65-244B4B038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3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3053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62388"/>
            <a:ext cx="4305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1E7D-9F66-FD44-BB7D-406F398F5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C15E-1023-5D4C-BC52-216C29B93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5886058-A4A5-2641-B45D-6FB98BB2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00200"/>
            <a:ext cx="4051300" cy="463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19D123C-CDE8-2646-AA52-4FE2DD7A1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8295A9-EAF5-BA40-9B8C-831693E88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C867A1B-4A75-9542-A4DD-87ACAD34A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5AF752B-AC02-3B4D-9DC8-8B0C316A0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53FF72-B81B-954F-A3DF-270D6C40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D19D4B0-CBED-8347-81BE-A4F91E6BA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458200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3048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 dirty="0"/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63F1EA2-87FB-3040-A6AA-F8E2B12E7A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reeform 1"/>
          <p:cNvSpPr/>
          <p:nvPr userDrawn="1"/>
        </p:nvSpPr>
        <p:spPr>
          <a:xfrm>
            <a:off x="152400" y="152400"/>
            <a:ext cx="8924637" cy="6315363"/>
          </a:xfrm>
          <a:custGeom>
            <a:avLst/>
            <a:gdLst>
              <a:gd name="connsiteX0" fmla="*/ 8820728 w 8924637"/>
              <a:gd name="connsiteY0" fmla="*/ 34636 h 6315363"/>
              <a:gd name="connsiteX1" fmla="*/ 8890000 w 8924637"/>
              <a:gd name="connsiteY1" fmla="*/ 473363 h 6315363"/>
              <a:gd name="connsiteX2" fmla="*/ 8739909 w 8924637"/>
              <a:gd name="connsiteY2" fmla="*/ 1027545 h 6315363"/>
              <a:gd name="connsiteX3" fmla="*/ 8924637 w 8924637"/>
              <a:gd name="connsiteY3" fmla="*/ 1789545 h 6315363"/>
              <a:gd name="connsiteX4" fmla="*/ 8739909 w 8924637"/>
              <a:gd name="connsiteY4" fmla="*/ 2643909 h 6315363"/>
              <a:gd name="connsiteX5" fmla="*/ 8913091 w 8924637"/>
              <a:gd name="connsiteY5" fmla="*/ 3452090 h 6315363"/>
              <a:gd name="connsiteX6" fmla="*/ 8739909 w 8924637"/>
              <a:gd name="connsiteY6" fmla="*/ 4052454 h 6315363"/>
              <a:gd name="connsiteX7" fmla="*/ 8878455 w 8924637"/>
              <a:gd name="connsiteY7" fmla="*/ 4675909 h 6315363"/>
              <a:gd name="connsiteX8" fmla="*/ 8693728 w 8924637"/>
              <a:gd name="connsiteY8" fmla="*/ 5253181 h 6315363"/>
              <a:gd name="connsiteX9" fmla="*/ 8924637 w 8924637"/>
              <a:gd name="connsiteY9" fmla="*/ 5865090 h 6315363"/>
              <a:gd name="connsiteX10" fmla="*/ 8774546 w 8924637"/>
              <a:gd name="connsiteY10" fmla="*/ 6315363 h 6315363"/>
              <a:gd name="connsiteX11" fmla="*/ 7677728 w 8924637"/>
              <a:gd name="connsiteY11" fmla="*/ 6234545 h 6315363"/>
              <a:gd name="connsiteX12" fmla="*/ 6627091 w 8924637"/>
              <a:gd name="connsiteY12" fmla="*/ 6269181 h 6315363"/>
              <a:gd name="connsiteX13" fmla="*/ 5738091 w 8924637"/>
              <a:gd name="connsiteY13" fmla="*/ 6211454 h 6315363"/>
              <a:gd name="connsiteX14" fmla="*/ 5622637 w 8924637"/>
              <a:gd name="connsiteY14" fmla="*/ 6211454 h 6315363"/>
              <a:gd name="connsiteX15" fmla="*/ 4641273 w 8924637"/>
              <a:gd name="connsiteY15" fmla="*/ 6280727 h 6315363"/>
              <a:gd name="connsiteX16" fmla="*/ 3532909 w 8924637"/>
              <a:gd name="connsiteY16" fmla="*/ 6234545 h 6315363"/>
              <a:gd name="connsiteX17" fmla="*/ 2297546 w 8924637"/>
              <a:gd name="connsiteY17" fmla="*/ 6303818 h 6315363"/>
              <a:gd name="connsiteX18" fmla="*/ 1270000 w 8924637"/>
              <a:gd name="connsiteY18" fmla="*/ 6234545 h 6315363"/>
              <a:gd name="connsiteX19" fmla="*/ 334819 w 8924637"/>
              <a:gd name="connsiteY19" fmla="*/ 6315363 h 6315363"/>
              <a:gd name="connsiteX20" fmla="*/ 34637 w 8924637"/>
              <a:gd name="connsiteY20" fmla="*/ 6176818 h 6315363"/>
              <a:gd name="connsiteX21" fmla="*/ 92364 w 8924637"/>
              <a:gd name="connsiteY21" fmla="*/ 5645727 h 6315363"/>
              <a:gd name="connsiteX22" fmla="*/ 0 w 8924637"/>
              <a:gd name="connsiteY22" fmla="*/ 5103090 h 6315363"/>
              <a:gd name="connsiteX23" fmla="*/ 80819 w 8924637"/>
              <a:gd name="connsiteY23" fmla="*/ 4352636 h 6315363"/>
              <a:gd name="connsiteX24" fmla="*/ 11546 w 8924637"/>
              <a:gd name="connsiteY24" fmla="*/ 3821545 h 6315363"/>
              <a:gd name="connsiteX25" fmla="*/ 92364 w 8924637"/>
              <a:gd name="connsiteY25" fmla="*/ 3128818 h 6315363"/>
              <a:gd name="connsiteX26" fmla="*/ 11546 w 8924637"/>
              <a:gd name="connsiteY26" fmla="*/ 2516909 h 6315363"/>
              <a:gd name="connsiteX27" fmla="*/ 92364 w 8924637"/>
              <a:gd name="connsiteY27" fmla="*/ 1893454 h 6315363"/>
              <a:gd name="connsiteX28" fmla="*/ 23091 w 8924637"/>
              <a:gd name="connsiteY28" fmla="*/ 1223818 h 6315363"/>
              <a:gd name="connsiteX29" fmla="*/ 115455 w 8924637"/>
              <a:gd name="connsiteY29" fmla="*/ 785090 h 6315363"/>
              <a:gd name="connsiteX30" fmla="*/ 46182 w 8924637"/>
              <a:gd name="connsiteY30" fmla="*/ 277090 h 6315363"/>
              <a:gd name="connsiteX31" fmla="*/ 57728 w 8924637"/>
              <a:gd name="connsiteY31" fmla="*/ 46181 h 6315363"/>
              <a:gd name="connsiteX32" fmla="*/ 565728 w 8924637"/>
              <a:gd name="connsiteY32" fmla="*/ 11545 h 6315363"/>
              <a:gd name="connsiteX33" fmla="*/ 1500909 w 8924637"/>
              <a:gd name="connsiteY33" fmla="*/ 34636 h 6315363"/>
              <a:gd name="connsiteX34" fmla="*/ 2262909 w 8924637"/>
              <a:gd name="connsiteY34" fmla="*/ 0 h 6315363"/>
              <a:gd name="connsiteX35" fmla="*/ 3140364 w 8924637"/>
              <a:gd name="connsiteY35" fmla="*/ 46181 h 6315363"/>
              <a:gd name="connsiteX36" fmla="*/ 3913909 w 8924637"/>
              <a:gd name="connsiteY36" fmla="*/ 11545 h 6315363"/>
              <a:gd name="connsiteX37" fmla="*/ 4502728 w 8924637"/>
              <a:gd name="connsiteY37" fmla="*/ 69272 h 63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924637" h="6315363">
                <a:moveTo>
                  <a:pt x="8820728" y="34636"/>
                </a:moveTo>
                <a:lnTo>
                  <a:pt x="8890000" y="473363"/>
                </a:lnTo>
                <a:lnTo>
                  <a:pt x="8739909" y="1027545"/>
                </a:lnTo>
                <a:lnTo>
                  <a:pt x="8924637" y="1789545"/>
                </a:lnTo>
                <a:lnTo>
                  <a:pt x="8739909" y="2643909"/>
                </a:lnTo>
                <a:lnTo>
                  <a:pt x="8913091" y="3452090"/>
                </a:lnTo>
                <a:lnTo>
                  <a:pt x="8739909" y="4052454"/>
                </a:lnTo>
                <a:lnTo>
                  <a:pt x="8878455" y="4675909"/>
                </a:lnTo>
                <a:lnTo>
                  <a:pt x="8693728" y="5253181"/>
                </a:lnTo>
                <a:lnTo>
                  <a:pt x="8924637" y="5865090"/>
                </a:lnTo>
                <a:lnTo>
                  <a:pt x="8774546" y="6315363"/>
                </a:lnTo>
                <a:lnTo>
                  <a:pt x="7677728" y="6234545"/>
                </a:lnTo>
                <a:lnTo>
                  <a:pt x="6627091" y="6269181"/>
                </a:lnTo>
                <a:lnTo>
                  <a:pt x="5738091" y="6211454"/>
                </a:lnTo>
                <a:lnTo>
                  <a:pt x="5622637" y="6211454"/>
                </a:lnTo>
                <a:lnTo>
                  <a:pt x="4641273" y="6280727"/>
                </a:lnTo>
                <a:lnTo>
                  <a:pt x="3532909" y="6234545"/>
                </a:lnTo>
                <a:lnTo>
                  <a:pt x="2297546" y="6303818"/>
                </a:lnTo>
                <a:lnTo>
                  <a:pt x="1270000" y="6234545"/>
                </a:lnTo>
                <a:lnTo>
                  <a:pt x="334819" y="6315363"/>
                </a:lnTo>
                <a:lnTo>
                  <a:pt x="34637" y="6176818"/>
                </a:lnTo>
                <a:lnTo>
                  <a:pt x="92364" y="5645727"/>
                </a:lnTo>
                <a:lnTo>
                  <a:pt x="0" y="5103090"/>
                </a:lnTo>
                <a:lnTo>
                  <a:pt x="80819" y="4352636"/>
                </a:lnTo>
                <a:lnTo>
                  <a:pt x="11546" y="3821545"/>
                </a:lnTo>
                <a:lnTo>
                  <a:pt x="92364" y="3128818"/>
                </a:lnTo>
                <a:lnTo>
                  <a:pt x="11546" y="2516909"/>
                </a:lnTo>
                <a:lnTo>
                  <a:pt x="92364" y="1893454"/>
                </a:lnTo>
                <a:lnTo>
                  <a:pt x="23091" y="1223818"/>
                </a:lnTo>
                <a:lnTo>
                  <a:pt x="115455" y="785090"/>
                </a:lnTo>
                <a:lnTo>
                  <a:pt x="46182" y="277090"/>
                </a:lnTo>
                <a:lnTo>
                  <a:pt x="57728" y="46181"/>
                </a:lnTo>
                <a:lnTo>
                  <a:pt x="565728" y="11545"/>
                </a:lnTo>
                <a:lnTo>
                  <a:pt x="1500909" y="34636"/>
                </a:lnTo>
                <a:lnTo>
                  <a:pt x="2262909" y="0"/>
                </a:lnTo>
                <a:lnTo>
                  <a:pt x="3140364" y="46181"/>
                </a:lnTo>
                <a:lnTo>
                  <a:pt x="3913909" y="11545"/>
                </a:lnTo>
                <a:lnTo>
                  <a:pt x="4502728" y="69272"/>
                </a:lnTo>
              </a:path>
            </a:pathLst>
          </a:custGeom>
          <a:ln w="38100" cmpd="sng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0769090455598644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505286" cy="399473"/>
          </a:xfrm>
          <a:prstGeom prst="rect">
            <a:avLst/>
          </a:prstGeom>
        </p:spPr>
      </p:pic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/>
          <a:ea typeface="ＭＳ Ｐゴシック" charset="0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66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Times New Roman"/>
          <a:ea typeface="+mn-ea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Times New Roman"/>
          <a:ea typeface="+mn-ea"/>
          <a:cs typeface="Times New Roma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9445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763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pPr>
              <a:defRPr/>
            </a:pPr>
            <a:fld id="{2D98C3A7-68BC-8249-ABEA-8F22ADEE9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 userDrawn="1"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ＭＳ Ｐゴシック" charset="0"/>
          <a:cs typeface="Arial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-65" charset="0"/>
          <a:ea typeface="Arial" pitchFamily="-65" charset="0"/>
          <a:cs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82296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Topic 4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Gaussian filters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(Reference 2, Ch. </a:t>
            </a:r>
            <a:r>
              <a:rPr lang="en-US" dirty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)</a:t>
            </a:r>
            <a:endParaRPr lang="en-US" sz="3200" dirty="0">
              <a:cs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808080"/>
                </a:solidFill>
              </a:rPr>
              <a:t>Gaussian filters</a:t>
            </a:r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BE6E8-89BB-0844-9A55-8426DD41E41E}" type="slidenum">
              <a:rPr lang="en-US" sz="1400">
                <a:solidFill>
                  <a:srgbClr val="808080"/>
                </a:solidFill>
              </a:rPr>
              <a:pPr eaLnBrk="1" hangingPunct="1"/>
              <a:t>1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dirty="0" smtClean="0"/>
              <a:t>The final condition is that the </a:t>
            </a:r>
            <a:r>
              <a:rPr lang="en-US" u="sng" dirty="0" smtClean="0"/>
              <a:t>initial belief</a:t>
            </a:r>
            <a:r>
              <a:rPr lang="en-US" dirty="0" smtClean="0"/>
              <a:t> </a:t>
            </a:r>
            <a:r>
              <a:rPr lang="en-US" i="1" dirty="0" err="1" smtClean="0"/>
              <a:t>bel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dirty="0" smtClean="0"/>
              <a:t>) is </a:t>
            </a:r>
            <a:r>
              <a:rPr lang="en-US" u="sng" dirty="0" smtClean="0"/>
              <a:t>normally distributed</a:t>
            </a:r>
            <a:r>
              <a:rPr lang="en-US" dirty="0" smtClean="0"/>
              <a:t> with mean </a:t>
            </a:r>
            <a:r>
              <a:rPr lang="en-US" i="1" dirty="0" smtClean="0"/>
              <a:t>μ</a:t>
            </a:r>
            <a:r>
              <a:rPr lang="en-US" i="1" baseline="-25000" dirty="0" smtClean="0"/>
              <a:t>0</a:t>
            </a:r>
            <a:r>
              <a:rPr lang="en-US" dirty="0" smtClean="0"/>
              <a:t> and covariance </a:t>
            </a:r>
            <a:r>
              <a:rPr lang="en-US" i="1" dirty="0" smtClean="0"/>
              <a:t>Σ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8001000" cy="8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Kalman Filter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81200"/>
            <a:ext cx="8520707" cy="297180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4495800" y="2743200"/>
            <a:ext cx="152400" cy="457200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69195"/>
              </p:ext>
            </p:extLst>
          </p:nvPr>
        </p:nvGraphicFramePr>
        <p:xfrm>
          <a:off x="4876800" y="2743200"/>
          <a:ext cx="838200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4" imgW="457200" imgH="254000" progId="Equation.3">
                  <p:embed/>
                </p:oleObj>
              </mc:Choice>
              <mc:Fallback>
                <p:oleObj name="Equation" r:id="rId4" imgW="457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2743200"/>
                        <a:ext cx="838200" cy="465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029200"/>
            <a:ext cx="137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Kalman gain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066250" y="3505200"/>
            <a:ext cx="762550" cy="1524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419600" y="3581400"/>
            <a:ext cx="152400" cy="457200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98879"/>
              </p:ext>
            </p:extLst>
          </p:nvPr>
        </p:nvGraphicFramePr>
        <p:xfrm>
          <a:off x="4800600" y="3616325"/>
          <a:ext cx="838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6" imgW="457200" imgH="215900" progId="Equation.3">
                  <p:embed/>
                </p:oleObj>
              </mc:Choice>
              <mc:Fallback>
                <p:oleObj name="Equation" r:id="rId6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0600" y="3616325"/>
                        <a:ext cx="838200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7600" y="5029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Innovation</a:t>
            </a:r>
            <a:endParaRPr lang="en-US" dirty="0">
              <a:solidFill>
                <a:srgbClr val="8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91000" y="3886200"/>
            <a:ext cx="0" cy="1219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6600" y="3810000"/>
            <a:ext cx="990600" cy="0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Kalman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complexity of the matrix inversion of the KF is approximately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baseline="30000" dirty="0" smtClean="0"/>
              <a:t>2.4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Each iteration of the Kalman filter is lower bounded by </a:t>
            </a:r>
            <a:r>
              <a:rPr lang="en-US" i="1" dirty="0">
                <a:solidFill>
                  <a:srgbClr val="800000"/>
                </a:solidFill>
              </a:rPr>
              <a:t>O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i="1" dirty="0" smtClean="0">
                <a:solidFill>
                  <a:srgbClr val="800000"/>
                </a:solidFill>
              </a:rPr>
              <a:t>k</a:t>
            </a:r>
            <a:r>
              <a:rPr lang="en-US" baseline="30000" dirty="0" smtClean="0">
                <a:solidFill>
                  <a:srgbClr val="800000"/>
                </a:solidFill>
              </a:rPr>
              <a:t>2.4</a:t>
            </a:r>
            <a:r>
              <a:rPr lang="en-US" dirty="0" smtClean="0">
                <a:solidFill>
                  <a:srgbClr val="800000"/>
                </a:solidFill>
              </a:rPr>
              <a:t>), where </a:t>
            </a:r>
            <a:r>
              <a:rPr lang="en-US" b="1" i="1" u="sng" dirty="0" smtClean="0">
                <a:solidFill>
                  <a:srgbClr val="800000"/>
                </a:solidFill>
              </a:rPr>
              <a:t>k</a:t>
            </a:r>
            <a:r>
              <a:rPr lang="en-US" dirty="0" smtClean="0">
                <a:solidFill>
                  <a:srgbClr val="800000"/>
                </a:solidFill>
              </a:rPr>
              <a:t> is the dimension of the </a:t>
            </a:r>
            <a:r>
              <a:rPr lang="en-US" u="sng" dirty="0" smtClean="0">
                <a:solidFill>
                  <a:srgbClr val="800000"/>
                </a:solidFill>
              </a:rPr>
              <a:t>measurement vector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i="1" dirty="0" err="1" smtClean="0">
                <a:solidFill>
                  <a:srgbClr val="800000"/>
                </a:solidFill>
              </a:rPr>
              <a:t>z</a:t>
            </a:r>
            <a:r>
              <a:rPr lang="en-US" baseline="-25000" dirty="0" err="1" smtClean="0">
                <a:solidFill>
                  <a:srgbClr val="800000"/>
                </a:solidFill>
              </a:rPr>
              <a:t>t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For </a:t>
            </a:r>
            <a:r>
              <a:rPr lang="en-US" u="sng" dirty="0" smtClean="0"/>
              <a:t>sparse</a:t>
            </a:r>
            <a:r>
              <a:rPr lang="en-US" dirty="0" smtClean="0"/>
              <a:t> updates (not many measurements) the Kalman filter is </a:t>
            </a:r>
            <a:r>
              <a:rPr lang="en-US" u="sng" dirty="0" smtClean="0"/>
              <a:t>lower bounded</a:t>
            </a:r>
            <a:r>
              <a:rPr lang="en-US" dirty="0" smtClean="0"/>
              <a:t> by </a:t>
            </a:r>
            <a:r>
              <a:rPr lang="en-US" i="1" dirty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where </a:t>
            </a:r>
            <a:r>
              <a:rPr lang="en-US" i="1" u="sng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dimension of the </a:t>
            </a:r>
            <a:r>
              <a:rPr lang="en-US" u="sng" dirty="0" smtClean="0"/>
              <a:t>state</a:t>
            </a:r>
            <a:r>
              <a:rPr lang="en-US" dirty="0" smtClean="0"/>
              <a:t> space.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7162800" cy="60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295400"/>
          </a:xfrm>
        </p:spPr>
        <p:txBody>
          <a:bodyPr/>
          <a:lstStyle/>
          <a:p>
            <a:r>
              <a:rPr lang="en-US" dirty="0" smtClean="0"/>
              <a:t>The Extended Kalman Filter (EKF)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408488"/>
          </a:xfrm>
        </p:spPr>
        <p:txBody>
          <a:bodyPr/>
          <a:lstStyle/>
          <a:p>
            <a:r>
              <a:rPr lang="en-US" dirty="0" smtClean="0"/>
              <a:t>Unfortunately, state transition and measurements are </a:t>
            </a:r>
            <a:r>
              <a:rPr lang="en-US" u="sng" dirty="0" smtClean="0"/>
              <a:t>rarely linear</a:t>
            </a:r>
            <a:r>
              <a:rPr lang="en-US" dirty="0" smtClean="0"/>
              <a:t> in practice.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For example, a robot that moves with constant translational and rotational velocity typically moves on a circular trajectory, which cannot be described by linear state transitions.</a:t>
            </a:r>
          </a:p>
          <a:p>
            <a:r>
              <a:rPr lang="en-US" dirty="0" smtClean="0"/>
              <a:t>This observation makes the application of </a:t>
            </a:r>
            <a:r>
              <a:rPr lang="en-US" u="sng" dirty="0" smtClean="0"/>
              <a:t>plain Kalman filters inapplicable</a:t>
            </a:r>
            <a:r>
              <a:rPr lang="en-US" dirty="0" smtClean="0"/>
              <a:t> to all but the most trivial robotics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5057518" cy="45780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200" dirty="0" smtClean="0"/>
              <a:t>Nonlinear transformation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215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EKF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1524000"/>
          </a:xfrm>
        </p:spPr>
        <p:txBody>
          <a:bodyPr/>
          <a:lstStyle/>
          <a:p>
            <a:r>
              <a:rPr lang="en-US" dirty="0" smtClean="0"/>
              <a:t>The EKF </a:t>
            </a:r>
            <a:r>
              <a:rPr lang="en-US" u="sng" dirty="0" smtClean="0"/>
              <a:t>relaxes</a:t>
            </a:r>
            <a:r>
              <a:rPr lang="en-US" dirty="0" smtClean="0"/>
              <a:t> the </a:t>
            </a:r>
            <a:r>
              <a:rPr lang="en-US" u="sng" dirty="0" smtClean="0"/>
              <a:t>linearity</a:t>
            </a:r>
            <a:r>
              <a:rPr lang="en-US" dirty="0" smtClean="0"/>
              <a:t> assumption, such that the state transition and measurement probabilities are governed by nonlinear functions: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49491"/>
              </p:ext>
            </p:extLst>
          </p:nvPr>
        </p:nvGraphicFramePr>
        <p:xfrm>
          <a:off x="3276600" y="3200400"/>
          <a:ext cx="246234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3" imgW="1104900" imgH="444500" progId="Equation.3">
                  <p:embed/>
                </p:oleObj>
              </mc:Choice>
              <mc:Fallback>
                <p:oleObj name="Equation" r:id="rId3" imgW="1104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200400"/>
                        <a:ext cx="246234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572000"/>
            <a:ext cx="838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Unfortunately with this assumption the </a:t>
            </a:r>
            <a:r>
              <a:rPr lang="en-US" u="sng" dirty="0" smtClean="0">
                <a:solidFill>
                  <a:srgbClr val="800000"/>
                </a:solidFill>
              </a:rPr>
              <a:t>belief</a:t>
            </a:r>
            <a:r>
              <a:rPr lang="en-US" dirty="0" smtClean="0">
                <a:solidFill>
                  <a:srgbClr val="800000"/>
                </a:solidFill>
              </a:rPr>
              <a:t> is </a:t>
            </a:r>
            <a:r>
              <a:rPr lang="en-US" u="sng" dirty="0" smtClean="0">
                <a:solidFill>
                  <a:srgbClr val="800000"/>
                </a:solidFill>
              </a:rPr>
              <a:t>no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u="sng" dirty="0" smtClean="0">
                <a:solidFill>
                  <a:srgbClr val="800000"/>
                </a:solidFill>
              </a:rPr>
              <a:t>longer a Gaussian</a:t>
            </a:r>
            <a:r>
              <a:rPr lang="en-US" dirty="0" smtClean="0">
                <a:solidFill>
                  <a:srgbClr val="800000"/>
                </a:solidFill>
              </a:rPr>
              <a:t> and the Bayes filter </a:t>
            </a:r>
            <a:r>
              <a:rPr lang="en-US" u="sng" dirty="0" smtClean="0">
                <a:solidFill>
                  <a:srgbClr val="800000"/>
                </a:solidFill>
              </a:rPr>
              <a:t>does not</a:t>
            </a:r>
            <a:r>
              <a:rPr lang="en-US" dirty="0" smtClean="0">
                <a:solidFill>
                  <a:srgbClr val="800000"/>
                </a:solidFill>
              </a:rPr>
              <a:t> possess a closed-form solution.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2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Nonlinear transformation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599"/>
            <a:ext cx="5638800" cy="45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8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dirty="0" smtClean="0"/>
              <a:t>Linearization via Taylor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637088"/>
          </a:xfrm>
        </p:spPr>
        <p:txBody>
          <a:bodyPr/>
          <a:lstStyle/>
          <a:p>
            <a:r>
              <a:rPr lang="en-US" dirty="0" smtClean="0"/>
              <a:t>The key idea underlying the EKF is </a:t>
            </a:r>
            <a:r>
              <a:rPr lang="en-US" u="sng" dirty="0" smtClean="0"/>
              <a:t>linearization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Linearization works by </a:t>
            </a:r>
            <a:r>
              <a:rPr lang="en-US" u="sng" dirty="0" smtClean="0">
                <a:solidFill>
                  <a:srgbClr val="800000"/>
                </a:solidFill>
              </a:rPr>
              <a:t>approximating</a:t>
            </a:r>
            <a:r>
              <a:rPr lang="en-US" dirty="0" smtClean="0">
                <a:solidFill>
                  <a:srgbClr val="800000"/>
                </a:solidFill>
              </a:rPr>
              <a:t> a non-linear function </a:t>
            </a:r>
            <a:r>
              <a:rPr lang="en-US" i="1" dirty="0" smtClean="0">
                <a:solidFill>
                  <a:srgbClr val="800000"/>
                </a:solidFill>
              </a:rPr>
              <a:t>g</a:t>
            </a:r>
            <a:r>
              <a:rPr lang="en-US" dirty="0" smtClean="0">
                <a:solidFill>
                  <a:srgbClr val="800000"/>
                </a:solidFill>
              </a:rPr>
              <a:t> by a linear function that is </a:t>
            </a:r>
            <a:r>
              <a:rPr lang="en-US" u="sng" dirty="0" smtClean="0">
                <a:solidFill>
                  <a:srgbClr val="800000"/>
                </a:solidFill>
              </a:rPr>
              <a:t>tangent to </a:t>
            </a:r>
            <a:r>
              <a:rPr lang="en-US" i="1" u="sng" dirty="0" smtClean="0">
                <a:solidFill>
                  <a:srgbClr val="800000"/>
                </a:solidFill>
              </a:rPr>
              <a:t>g</a:t>
            </a:r>
            <a:r>
              <a:rPr lang="en-US" u="sng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at a local position.</a:t>
            </a:r>
          </a:p>
          <a:p>
            <a:r>
              <a:rPr lang="en-US" dirty="0" smtClean="0"/>
              <a:t>Projecting the Gaussian through this linear approximation results in a Gaussian density.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 key advantage of linearization lies in its </a:t>
            </a:r>
            <a:r>
              <a:rPr lang="en-US" u="sng" dirty="0" smtClean="0">
                <a:solidFill>
                  <a:srgbClr val="800000"/>
                </a:solidFill>
              </a:rPr>
              <a:t>efficiency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Linearization </a:t>
            </a:r>
            <a:r>
              <a:rPr lang="en-US" u="sng" dirty="0" smtClean="0"/>
              <a:t>also</a:t>
            </a:r>
            <a:r>
              <a:rPr lang="en-US" dirty="0" smtClean="0"/>
              <a:t> applies to the </a:t>
            </a:r>
            <a:r>
              <a:rPr lang="en-US" u="sng" dirty="0" smtClean="0"/>
              <a:t>measurement function</a:t>
            </a:r>
            <a:r>
              <a:rPr lang="en-US" dirty="0" smtClean="0"/>
              <a:t>, where the EKF approximates </a:t>
            </a:r>
            <a:r>
              <a:rPr lang="en-US" i="1" dirty="0" smtClean="0"/>
              <a:t>h</a:t>
            </a:r>
            <a:r>
              <a:rPr lang="en-US" dirty="0" smtClean="0"/>
              <a:t> by a linear function tangent to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1524000"/>
          </a:xfrm>
        </p:spPr>
        <p:txBody>
          <a:bodyPr/>
          <a:lstStyle/>
          <a:p>
            <a:r>
              <a:rPr lang="en-US" dirty="0" smtClean="0"/>
              <a:t>EKF uses a </a:t>
            </a:r>
            <a:r>
              <a:rPr lang="en-US" u="sng" dirty="0" smtClean="0"/>
              <a:t>first order Taylor series expansion</a:t>
            </a:r>
            <a:r>
              <a:rPr lang="en-US" dirty="0" smtClean="0"/>
              <a:t> approximation to linearize its functions. The slope of a function </a:t>
            </a:r>
            <a:r>
              <a:rPr lang="en-US" i="1" dirty="0" smtClean="0"/>
              <a:t>g</a:t>
            </a:r>
            <a:r>
              <a:rPr lang="en-US" dirty="0" smtClean="0"/>
              <a:t> is given by: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51870"/>
              </p:ext>
            </p:extLst>
          </p:nvPr>
        </p:nvGraphicFramePr>
        <p:xfrm>
          <a:off x="2895600" y="3048000"/>
          <a:ext cx="3352800" cy="100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3" imgW="1435100" imgH="431800" progId="Equation.3">
                  <p:embed/>
                </p:oleObj>
              </mc:Choice>
              <mc:Fallback>
                <p:oleObj name="Equation" r:id="rId3" imgW="143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048000"/>
                        <a:ext cx="3352800" cy="100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03799"/>
              </p:ext>
            </p:extLst>
          </p:nvPr>
        </p:nvGraphicFramePr>
        <p:xfrm>
          <a:off x="1524000" y="4343400"/>
          <a:ext cx="6350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5" imgW="2717800" imgH="444500" progId="Equation.3">
                  <p:embed/>
                </p:oleObj>
              </mc:Choice>
              <mc:Fallback>
                <p:oleObj name="Equation" r:id="rId5" imgW="2717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343400"/>
                        <a:ext cx="6350000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14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3400" y="1676400"/>
            <a:ext cx="8382000" cy="15240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533400"/>
          </a:xfrm>
        </p:spPr>
        <p:txBody>
          <a:bodyPr/>
          <a:lstStyle/>
          <a:p>
            <a:r>
              <a:rPr lang="en-US">
                <a:latin typeface="Arial" charset="0"/>
              </a:rPr>
              <a:t>Autonomous mobile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E4B7E-2A50-C649-81B0-84D14367BA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828800"/>
            <a:ext cx="1981200" cy="457200"/>
          </a:xfrm>
          <a:prstGeom prst="rect">
            <a:avLst/>
          </a:prstGeom>
          <a:solidFill>
            <a:srgbClr val="6699FF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Vehicle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828800"/>
            <a:ext cx="1676400" cy="457200"/>
          </a:xfrm>
          <a:prstGeom prst="rect">
            <a:avLst/>
          </a:prstGeom>
          <a:solidFill>
            <a:srgbClr val="6699FF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1828800"/>
            <a:ext cx="1905000" cy="457200"/>
          </a:xfrm>
          <a:prstGeom prst="rect">
            <a:avLst/>
          </a:prstGeom>
          <a:solidFill>
            <a:srgbClr val="6699FF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Sensors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2514600"/>
            <a:ext cx="1524000" cy="381000"/>
          </a:xfrm>
          <a:prstGeom prst="rect">
            <a:avLst/>
          </a:prstGeom>
          <a:solidFill>
            <a:srgbClr val="6699FF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Control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953000"/>
            <a:ext cx="3733800" cy="5334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Localization &amp; mapping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3581400"/>
            <a:ext cx="1905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429000"/>
            <a:ext cx="2209800" cy="762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Path &amp; motion planning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3581400"/>
            <a:ext cx="1905000" cy="457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Perception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 rot="-5400000">
            <a:off x="-253207" y="78660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800000"/>
                </a:solidFill>
                <a:latin typeface="Times New Roman" charset="0"/>
                <a:cs typeface="Times New Roman" charset="0"/>
              </a:rPr>
              <a:t>autonomy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04800" y="1676400"/>
            <a:ext cx="228600" cy="4343400"/>
          </a:xfrm>
          <a:prstGeom prst="downArrow">
            <a:avLst/>
          </a:prstGeom>
          <a:gradFill>
            <a:gsLst>
              <a:gs pos="12000">
                <a:srgbClr val="6699FF"/>
              </a:gs>
              <a:gs pos="100000">
                <a:srgbClr val="FF0000"/>
              </a:gs>
              <a:gs pos="31000">
                <a:srgbClr val="008000"/>
              </a:gs>
              <a:gs pos="53000">
                <a:srgbClr val="FFFF00"/>
              </a:gs>
              <a:gs pos="86000">
                <a:srgbClr val="FF6600"/>
              </a:gs>
              <a:gs pos="64000">
                <a:srgbClr val="FFFF00"/>
              </a:gs>
            </a:gsLst>
            <a:lin ang="558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35" name="TextBox 20"/>
          <p:cNvSpPr txBox="1">
            <a:spLocks noChangeArrowheads="1"/>
          </p:cNvSpPr>
          <p:nvPr/>
        </p:nvSpPr>
        <p:spPr bwMode="auto">
          <a:xfrm>
            <a:off x="1219200" y="26670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3366FF"/>
                </a:solidFill>
                <a:latin typeface="Times New Roman" charset="0"/>
                <a:cs typeface="Times New Roman" charset="0"/>
              </a:rPr>
              <a:t>Vehicle autonomy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" y="3276600"/>
            <a:ext cx="8382000" cy="1371600"/>
          </a:xfrm>
          <a:prstGeom prst="rect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19600" y="1066800"/>
            <a:ext cx="1524000" cy="457200"/>
          </a:xfrm>
          <a:prstGeom prst="rect">
            <a:avLst/>
          </a:prstGeom>
          <a:solidFill>
            <a:srgbClr val="6699FF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Vehicle</a:t>
            </a:r>
          </a:p>
        </p:txBody>
      </p:sp>
      <p:sp>
        <p:nvSpPr>
          <p:cNvPr id="30738" name="TextBox 25"/>
          <p:cNvSpPr txBox="1">
            <a:spLocks noChangeArrowheads="1"/>
          </p:cNvSpPr>
          <p:nvPr/>
        </p:nvSpPr>
        <p:spPr bwMode="auto">
          <a:xfrm>
            <a:off x="1143000" y="5410200"/>
            <a:ext cx="401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latin typeface="Times New Roman" charset="0"/>
                <a:cs typeface="Times New Roman" charset="0"/>
              </a:rPr>
              <a:t>Independent from environment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00" y="4724400"/>
            <a:ext cx="8382000" cy="1219200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740" name="TextBox 27"/>
          <p:cNvSpPr txBox="1">
            <a:spLocks noChangeArrowheads="1"/>
          </p:cNvSpPr>
          <p:nvPr/>
        </p:nvSpPr>
        <p:spPr bwMode="auto">
          <a:xfrm>
            <a:off x="1219200" y="41910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8000"/>
                </a:solidFill>
                <a:latin typeface="Times New Roman" charset="0"/>
                <a:cs typeface="Times New Roman" charset="0"/>
              </a:rPr>
              <a:t>Independent from user</a:t>
            </a:r>
          </a:p>
        </p:txBody>
      </p:sp>
      <p:sp>
        <p:nvSpPr>
          <p:cNvPr id="29" name="Oval 28"/>
          <p:cNvSpPr/>
          <p:nvPr/>
        </p:nvSpPr>
        <p:spPr>
          <a:xfrm>
            <a:off x="914400" y="1866900"/>
            <a:ext cx="381000" cy="381000"/>
          </a:xfrm>
          <a:prstGeom prst="ellipse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Elbow Connector 34"/>
          <p:cNvCxnSpPr>
            <a:stCxn id="8" idx="2"/>
            <a:endCxn id="9" idx="3"/>
          </p:cNvCxnSpPr>
          <p:nvPr/>
        </p:nvCxnSpPr>
        <p:spPr>
          <a:xfrm rot="5400000">
            <a:off x="6667500" y="1638300"/>
            <a:ext cx="419100" cy="1714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1"/>
            <a:endCxn id="29" idx="4"/>
          </p:cNvCxnSpPr>
          <p:nvPr/>
        </p:nvCxnSpPr>
        <p:spPr>
          <a:xfrm rot="10800000">
            <a:off x="1104900" y="2247900"/>
            <a:ext cx="33909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7" idx="1"/>
          </p:cNvCxnSpPr>
          <p:nvPr/>
        </p:nvCxnSpPr>
        <p:spPr>
          <a:xfrm>
            <a:off x="1295400" y="2057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6" idx="1"/>
          </p:cNvCxnSpPr>
          <p:nvPr/>
        </p:nvCxnSpPr>
        <p:spPr>
          <a:xfrm>
            <a:off x="3429000" y="205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6172200" y="205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15" idx="0"/>
          </p:cNvCxnSpPr>
          <p:nvPr/>
        </p:nvCxnSpPr>
        <p:spPr>
          <a:xfrm>
            <a:off x="7734300" y="2286000"/>
            <a:ext cx="0" cy="1295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1"/>
            <a:endCxn id="11" idx="3"/>
          </p:cNvCxnSpPr>
          <p:nvPr/>
        </p:nvCxnSpPr>
        <p:spPr>
          <a:xfrm flipH="1">
            <a:off x="6248400" y="3810000"/>
            <a:ext cx="5334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1"/>
            <a:endCxn id="12" idx="3"/>
          </p:cNvCxnSpPr>
          <p:nvPr/>
        </p:nvCxnSpPr>
        <p:spPr>
          <a:xfrm flipH="1">
            <a:off x="3810000" y="3810000"/>
            <a:ext cx="5334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2" idx="1"/>
            <a:endCxn id="29" idx="2"/>
          </p:cNvCxnSpPr>
          <p:nvPr/>
        </p:nvCxnSpPr>
        <p:spPr>
          <a:xfrm rot="10800000">
            <a:off x="914400" y="2057400"/>
            <a:ext cx="685800" cy="1752600"/>
          </a:xfrm>
          <a:prstGeom prst="bentConnector3">
            <a:avLst>
              <a:gd name="adj1" fmla="val 13333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" idx="2"/>
            <a:endCxn id="10" idx="3"/>
          </p:cNvCxnSpPr>
          <p:nvPr/>
        </p:nvCxnSpPr>
        <p:spPr>
          <a:xfrm rot="5400000">
            <a:off x="6896100" y="4381500"/>
            <a:ext cx="1181100" cy="4953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" idx="1"/>
            <a:endCxn id="12" idx="2"/>
          </p:cNvCxnSpPr>
          <p:nvPr/>
        </p:nvCxnSpPr>
        <p:spPr>
          <a:xfrm rot="10800000">
            <a:off x="2705100" y="4191000"/>
            <a:ext cx="800100" cy="10287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2"/>
            <a:endCxn id="6" idx="0"/>
          </p:cNvCxnSpPr>
          <p:nvPr/>
        </p:nvCxnSpPr>
        <p:spPr>
          <a:xfrm>
            <a:off x="51816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Linearization of EKF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346700" cy="46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685800"/>
          </a:xfrm>
        </p:spPr>
        <p:txBody>
          <a:bodyPr/>
          <a:lstStyle/>
          <a:p>
            <a:r>
              <a:rPr lang="en-US" dirty="0" smtClean="0"/>
              <a:t>The state transition probability is written as: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794258"/>
              </p:ext>
            </p:extLst>
          </p:nvPr>
        </p:nvGraphicFramePr>
        <p:xfrm>
          <a:off x="685800" y="2514600"/>
          <a:ext cx="79819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3" imgW="3416300" imgH="927100" progId="Equation.3">
                  <p:embed/>
                </p:oleObj>
              </mc:Choice>
              <mc:Fallback>
                <p:oleObj name="Equation" r:id="rId3" imgW="34163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514600"/>
                        <a:ext cx="7981950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2209800"/>
            <a:ext cx="141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Jacobian</a:t>
            </a:r>
          </a:p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x </a:t>
            </a:r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53200" y="2971800"/>
            <a:ext cx="76200" cy="457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50292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u="sng" dirty="0" smtClean="0">
                <a:solidFill>
                  <a:srgbClr val="800000"/>
                </a:solidFill>
              </a:rPr>
              <a:t>Jacobian depends on </a:t>
            </a:r>
            <a:r>
              <a:rPr lang="en-US" i="1" u="sng" dirty="0" err="1" smtClean="0">
                <a:solidFill>
                  <a:srgbClr val="800000"/>
                </a:solidFill>
              </a:rPr>
              <a:t>u</a:t>
            </a:r>
            <a:r>
              <a:rPr lang="en-US" i="1" u="sng" baseline="-25000" dirty="0" err="1" smtClean="0">
                <a:solidFill>
                  <a:srgbClr val="800000"/>
                </a:solidFill>
              </a:rPr>
              <a:t>t</a:t>
            </a:r>
            <a:r>
              <a:rPr lang="en-US" u="sng" dirty="0" smtClean="0">
                <a:solidFill>
                  <a:srgbClr val="800000"/>
                </a:solidFill>
              </a:rPr>
              <a:t> and </a:t>
            </a:r>
            <a:r>
              <a:rPr lang="en-US" i="1" u="sng" dirty="0" smtClean="0">
                <a:solidFill>
                  <a:srgbClr val="800000"/>
                </a:solidFill>
              </a:rPr>
              <a:t>μ</a:t>
            </a:r>
            <a:r>
              <a:rPr lang="en-US" i="1" u="sng" baseline="-25000" dirty="0" smtClean="0">
                <a:solidFill>
                  <a:srgbClr val="800000"/>
                </a:solidFill>
              </a:rPr>
              <a:t>t-1</a:t>
            </a:r>
            <a:r>
              <a:rPr lang="en-US" dirty="0" smtClean="0">
                <a:solidFill>
                  <a:srgbClr val="800000"/>
                </a:solidFill>
              </a:rPr>
              <a:t>. It is therefore </a:t>
            </a:r>
            <a:r>
              <a:rPr lang="en-US" u="sng" dirty="0" smtClean="0">
                <a:solidFill>
                  <a:srgbClr val="800000"/>
                </a:solidFill>
              </a:rPr>
              <a:t>different</a:t>
            </a:r>
            <a:r>
              <a:rPr lang="en-US" dirty="0" smtClean="0">
                <a:solidFill>
                  <a:srgbClr val="800000"/>
                </a:solidFill>
              </a:rPr>
              <a:t> for different points in time.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3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1371600"/>
          </a:xfrm>
        </p:spPr>
        <p:txBody>
          <a:bodyPr/>
          <a:lstStyle/>
          <a:p>
            <a:r>
              <a:rPr lang="en-US" dirty="0" smtClean="0"/>
              <a:t>EKF implements the </a:t>
            </a:r>
            <a:r>
              <a:rPr lang="en-US" u="sng" dirty="0" smtClean="0"/>
              <a:t>same linearization</a:t>
            </a:r>
            <a:r>
              <a:rPr lang="en-US" dirty="0" smtClean="0"/>
              <a:t> for the </a:t>
            </a:r>
            <a:r>
              <a:rPr lang="en-US" u="sng" dirty="0" smtClean="0"/>
              <a:t>measurement</a:t>
            </a:r>
            <a:r>
              <a:rPr lang="en-US" dirty="0" smtClean="0"/>
              <a:t> function </a:t>
            </a:r>
            <a:r>
              <a:rPr lang="en-US" i="1" dirty="0" smtClean="0"/>
              <a:t>h</a:t>
            </a:r>
            <a:r>
              <a:rPr lang="en-US" dirty="0" smtClean="0"/>
              <a:t>. Here the Taylor expansion is developed around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16136"/>
              </p:ext>
            </p:extLst>
          </p:nvPr>
        </p:nvGraphicFramePr>
        <p:xfrm>
          <a:off x="3352800" y="2209800"/>
          <a:ext cx="381000" cy="6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3" imgW="177800" imgH="254000" progId="Equation.3">
                  <p:embed/>
                </p:oleObj>
              </mc:Choice>
              <mc:Fallback>
                <p:oleObj name="Equation" r:id="rId3" imgW="177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209800"/>
                        <a:ext cx="381000" cy="60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68146"/>
              </p:ext>
            </p:extLst>
          </p:nvPr>
        </p:nvGraphicFramePr>
        <p:xfrm>
          <a:off x="2514600" y="2895600"/>
          <a:ext cx="43037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5" imgW="1841500" imgH="508000" progId="Equation.3">
                  <p:embed/>
                </p:oleObj>
              </mc:Choice>
              <mc:Fallback>
                <p:oleObj name="Equation" r:id="rId5" imgW="1841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4303713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411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Written as a Gaussian: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36653"/>
              </p:ext>
            </p:extLst>
          </p:nvPr>
        </p:nvGraphicFramePr>
        <p:xfrm>
          <a:off x="762000" y="4724400"/>
          <a:ext cx="7862586" cy="142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7" imgW="3568700" imgH="736600" progId="Equation.3">
                  <p:embed/>
                </p:oleObj>
              </mc:Choice>
              <mc:Fallback>
                <p:oleObj name="Equation" r:id="rId7" imgW="3568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724400"/>
                        <a:ext cx="7862586" cy="1426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8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41668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3886200"/>
          </a:xfrm>
        </p:spPr>
        <p:txBody>
          <a:bodyPr/>
          <a:lstStyle/>
          <a:p>
            <a:r>
              <a:rPr lang="en-US" dirty="0" smtClean="0"/>
              <a:t>The EKF is the </a:t>
            </a:r>
            <a:r>
              <a:rPr lang="en-US" u="sng" dirty="0" smtClean="0"/>
              <a:t>most popular tool</a:t>
            </a:r>
            <a:r>
              <a:rPr lang="en-US" dirty="0" smtClean="0"/>
              <a:t> for state estimation in robotics.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Each update requires time </a:t>
            </a:r>
            <a:r>
              <a:rPr lang="en-US" i="1" dirty="0" smtClean="0">
                <a:solidFill>
                  <a:srgbClr val="800000"/>
                </a:solidFill>
              </a:rPr>
              <a:t>O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i="1" dirty="0" smtClean="0">
                <a:solidFill>
                  <a:srgbClr val="800000"/>
                </a:solidFill>
              </a:rPr>
              <a:t>k</a:t>
            </a:r>
            <a:r>
              <a:rPr lang="en-US" i="1" baseline="30000" dirty="0" smtClean="0">
                <a:solidFill>
                  <a:srgbClr val="800000"/>
                </a:solidFill>
              </a:rPr>
              <a:t>2.4</a:t>
            </a:r>
            <a:r>
              <a:rPr lang="en-US" i="1" dirty="0" smtClean="0">
                <a:solidFill>
                  <a:srgbClr val="800000"/>
                </a:solidFill>
              </a:rPr>
              <a:t>+n</a:t>
            </a:r>
            <a:r>
              <a:rPr lang="en-US" i="1" baseline="30000" dirty="0" smtClean="0">
                <a:solidFill>
                  <a:srgbClr val="800000"/>
                </a:solidFill>
              </a:rPr>
              <a:t>2</a:t>
            </a:r>
            <a:r>
              <a:rPr lang="en-US" dirty="0" smtClean="0">
                <a:solidFill>
                  <a:srgbClr val="800000"/>
                </a:solidFill>
              </a:rPr>
              <a:t>), where </a:t>
            </a:r>
            <a:r>
              <a:rPr lang="en-US" i="1" u="sng" dirty="0" smtClean="0">
                <a:solidFill>
                  <a:srgbClr val="800000"/>
                </a:solidFill>
              </a:rPr>
              <a:t>k</a:t>
            </a:r>
            <a:r>
              <a:rPr lang="en-US" dirty="0" smtClean="0">
                <a:solidFill>
                  <a:srgbClr val="800000"/>
                </a:solidFill>
              </a:rPr>
              <a:t> is the size of the </a:t>
            </a:r>
            <a:r>
              <a:rPr lang="en-US" u="sng" dirty="0" smtClean="0">
                <a:solidFill>
                  <a:srgbClr val="800000"/>
                </a:solidFill>
              </a:rPr>
              <a:t>measurement vector</a:t>
            </a:r>
            <a:r>
              <a:rPr lang="en-US" dirty="0" smtClean="0">
                <a:solidFill>
                  <a:srgbClr val="800000"/>
                </a:solidFill>
              </a:rPr>
              <a:t> and </a:t>
            </a:r>
            <a:r>
              <a:rPr lang="en-US" i="1" u="sng" dirty="0" smtClean="0">
                <a:solidFill>
                  <a:srgbClr val="800000"/>
                </a:solidFill>
              </a:rPr>
              <a:t>n</a:t>
            </a:r>
            <a:r>
              <a:rPr lang="en-US" dirty="0" smtClean="0">
                <a:solidFill>
                  <a:srgbClr val="800000"/>
                </a:solidFill>
              </a:rPr>
              <a:t> is the size of the </a:t>
            </a:r>
            <a:r>
              <a:rPr lang="en-US" u="sng" dirty="0" smtClean="0">
                <a:solidFill>
                  <a:srgbClr val="800000"/>
                </a:solidFill>
              </a:rPr>
              <a:t>state vector</a:t>
            </a:r>
            <a:r>
              <a:rPr lang="en-US" dirty="0" smtClean="0">
                <a:solidFill>
                  <a:srgbClr val="800000"/>
                </a:solidFill>
              </a:rPr>
              <a:t>.</a:t>
            </a:r>
          </a:p>
          <a:p>
            <a:r>
              <a:rPr lang="en-US" dirty="0" smtClean="0"/>
              <a:t>The EKF owes its </a:t>
            </a:r>
            <a:r>
              <a:rPr lang="en-US" u="sng" dirty="0" smtClean="0"/>
              <a:t>computational efficiency</a:t>
            </a:r>
            <a:r>
              <a:rPr lang="en-US" dirty="0" smtClean="0"/>
              <a:t> to the fact that it represents the belief by a </a:t>
            </a:r>
            <a:r>
              <a:rPr lang="en-US" u="sng" dirty="0" smtClean="0"/>
              <a:t>multivariate Gaussian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</a:t>
            </a:r>
            <a:r>
              <a:rPr lang="en-US" u="sng" dirty="0" smtClean="0"/>
              <a:t>limitation</a:t>
            </a:r>
            <a:r>
              <a:rPr lang="en-US" dirty="0" smtClean="0"/>
              <a:t> to the EKF is the fact that it approximates state transitions and measurements using linear </a:t>
            </a:r>
            <a:r>
              <a:rPr lang="en-US" u="sng" dirty="0" smtClean="0"/>
              <a:t>Taylor expansions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 goodness of this linear approximation depends on two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degree of </a:t>
            </a:r>
            <a:r>
              <a:rPr lang="en-US" u="sng" dirty="0" smtClean="0"/>
              <a:t>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3ED13B"/>
                </a:solidFill>
              </a:rPr>
              <a:t>the degree of </a:t>
            </a:r>
            <a:r>
              <a:rPr lang="en-US" u="sng" dirty="0" smtClean="0">
                <a:solidFill>
                  <a:srgbClr val="3ED13B"/>
                </a:solidFill>
              </a:rPr>
              <a:t>local non-linearity</a:t>
            </a:r>
            <a:r>
              <a:rPr lang="en-US" dirty="0" smtClean="0">
                <a:solidFill>
                  <a:srgbClr val="3ED13B"/>
                </a:solidFill>
              </a:rPr>
              <a:t> of the functions that are being approximated.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3886200" cy="1676400"/>
          </a:xfrm>
        </p:spPr>
        <p:txBody>
          <a:bodyPr/>
          <a:lstStyle/>
          <a:p>
            <a:r>
              <a:rPr lang="en-US" dirty="0" smtClean="0"/>
              <a:t>Degree of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"/>
            <a:ext cx="383177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2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3854840" cy="617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457200"/>
            <a:ext cx="3352800" cy="1676400"/>
          </a:xfrm>
        </p:spPr>
        <p:txBody>
          <a:bodyPr/>
          <a:lstStyle/>
          <a:p>
            <a:r>
              <a:rPr lang="en-US" dirty="0" smtClean="0"/>
              <a:t>Local nonlinearity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3124200"/>
          </a:xfrm>
        </p:spPr>
        <p:txBody>
          <a:bodyPr/>
          <a:lstStyle/>
          <a:p>
            <a:r>
              <a:rPr lang="en-US" dirty="0" smtClean="0"/>
              <a:t>Gaussian filters constitute the </a:t>
            </a:r>
            <a:r>
              <a:rPr lang="en-US" u="sng" dirty="0" smtClean="0"/>
              <a:t>earliest implementations</a:t>
            </a:r>
            <a:r>
              <a:rPr lang="en-US" dirty="0" smtClean="0"/>
              <a:t> of the </a:t>
            </a:r>
            <a:r>
              <a:rPr lang="en-US" u="sng" dirty="0" smtClean="0"/>
              <a:t>Bayes filter</a:t>
            </a:r>
            <a:r>
              <a:rPr lang="en-US" dirty="0" smtClean="0"/>
              <a:t> for </a:t>
            </a:r>
            <a:r>
              <a:rPr lang="en-US" u="sng" dirty="0" smtClean="0"/>
              <a:t>continuous</a:t>
            </a:r>
            <a:r>
              <a:rPr lang="en-US" dirty="0" smtClean="0"/>
              <a:t> spaces.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Despite a number of shortcomings they are the </a:t>
            </a:r>
            <a:r>
              <a:rPr lang="en-US" u="sng" dirty="0" smtClean="0">
                <a:solidFill>
                  <a:srgbClr val="800000"/>
                </a:solidFill>
              </a:rPr>
              <a:t>most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u="sng" dirty="0" smtClean="0">
                <a:solidFill>
                  <a:srgbClr val="800000"/>
                </a:solidFill>
              </a:rPr>
              <a:t>popular</a:t>
            </a:r>
            <a:r>
              <a:rPr lang="en-US" dirty="0" smtClean="0">
                <a:solidFill>
                  <a:srgbClr val="800000"/>
                </a:solidFill>
              </a:rPr>
              <a:t> family of techniques.</a:t>
            </a:r>
          </a:p>
          <a:p>
            <a:r>
              <a:rPr lang="en-US" dirty="0" smtClean="0"/>
              <a:t>Gaussian techniques all share the idea that beliefs are represented by </a:t>
            </a:r>
            <a:r>
              <a:rPr lang="en-US" u="sng" dirty="0" smtClean="0"/>
              <a:t>multivariate normal distributions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78012"/>
              </p:ext>
            </p:extLst>
          </p:nvPr>
        </p:nvGraphicFramePr>
        <p:xfrm>
          <a:off x="1676400" y="4800600"/>
          <a:ext cx="59848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3009900" imgH="431800" progId="Equation.3">
                  <p:embed/>
                </p:oleObj>
              </mc:Choice>
              <mc:Fallback>
                <p:oleObj name="Equation" r:id="rId3" imgW="3009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800600"/>
                        <a:ext cx="598487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45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r>
              <a:rPr lang="en-US" dirty="0" smtClean="0"/>
              <a:t>The commitment to represent the posterior by a Gaussian has important ramifications:</a:t>
            </a:r>
          </a:p>
          <a:p>
            <a:pPr lvl="1"/>
            <a:r>
              <a:rPr lang="en-US" dirty="0"/>
              <a:t>Gaussians are </a:t>
            </a:r>
            <a:r>
              <a:rPr lang="en-US" u="sng" dirty="0"/>
              <a:t>unimodal</a:t>
            </a:r>
            <a:r>
              <a:rPr lang="en-US" dirty="0"/>
              <a:t> so they possess a </a:t>
            </a:r>
            <a:r>
              <a:rPr lang="en-US" u="sng" dirty="0"/>
              <a:t>single maximum</a:t>
            </a:r>
            <a:r>
              <a:rPr lang="en-US" dirty="0"/>
              <a:t>. This is characteristic of many problems in robotics.</a:t>
            </a:r>
          </a:p>
          <a:p>
            <a:pPr lvl="1"/>
            <a:r>
              <a:rPr lang="en-US" dirty="0">
                <a:solidFill>
                  <a:srgbClr val="3ED13B"/>
                </a:solidFill>
              </a:rPr>
              <a:t>Gaussian posteriors are a </a:t>
            </a:r>
            <a:r>
              <a:rPr lang="en-US" u="sng" dirty="0">
                <a:solidFill>
                  <a:srgbClr val="3ED13B"/>
                </a:solidFill>
              </a:rPr>
              <a:t>poor match</a:t>
            </a:r>
            <a:r>
              <a:rPr lang="en-US" dirty="0">
                <a:solidFill>
                  <a:srgbClr val="3ED13B"/>
                </a:solidFill>
              </a:rPr>
              <a:t> for many </a:t>
            </a:r>
            <a:r>
              <a:rPr lang="en-US" u="sng" dirty="0">
                <a:solidFill>
                  <a:srgbClr val="3ED13B"/>
                </a:solidFill>
              </a:rPr>
              <a:t>global estimation</a:t>
            </a:r>
            <a:r>
              <a:rPr lang="en-US" dirty="0">
                <a:solidFill>
                  <a:srgbClr val="3ED13B"/>
                </a:solidFill>
              </a:rPr>
              <a:t> problems, in which many distinct hypotheses exist</a:t>
            </a:r>
            <a:r>
              <a:rPr lang="en-US" dirty="0" smtClean="0">
                <a:solidFill>
                  <a:srgbClr val="3ED13B"/>
                </a:solidFill>
              </a:rPr>
              <a:t>.</a:t>
            </a:r>
          </a:p>
          <a:p>
            <a:r>
              <a:rPr lang="en-US" dirty="0" smtClean="0"/>
              <a:t>This type of representation is known as </a:t>
            </a:r>
            <a:r>
              <a:rPr lang="en-US" i="1" u="sng" dirty="0" smtClean="0"/>
              <a:t>moments</a:t>
            </a:r>
            <a:r>
              <a:rPr lang="en-US" dirty="0" smtClean="0"/>
              <a:t> parameterization.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The alternative parameterization is known as the </a:t>
            </a:r>
            <a:r>
              <a:rPr lang="en-US" i="1" u="sng" dirty="0" smtClean="0">
                <a:solidFill>
                  <a:srgbClr val="800000"/>
                </a:solidFill>
              </a:rPr>
              <a:t>canonical</a:t>
            </a:r>
            <a:r>
              <a:rPr lang="en-US" dirty="0" smtClean="0">
                <a:solidFill>
                  <a:srgbClr val="800000"/>
                </a:solidFill>
              </a:rPr>
              <a:t> (or natural) parameterization.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Kalman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studied technique for implementing Bayes filter is the </a:t>
            </a:r>
            <a:r>
              <a:rPr lang="en-US" b="1" u="sng" dirty="0" smtClean="0"/>
              <a:t>Kalman filter </a:t>
            </a:r>
            <a:r>
              <a:rPr lang="en-US" dirty="0" smtClean="0"/>
              <a:t>(KF).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The KF implements belief computation for </a:t>
            </a:r>
            <a:r>
              <a:rPr lang="en-US" u="sng" dirty="0" smtClean="0">
                <a:solidFill>
                  <a:srgbClr val="800000"/>
                </a:solidFill>
              </a:rPr>
              <a:t>continuous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u="sng" dirty="0" smtClean="0">
                <a:solidFill>
                  <a:srgbClr val="800000"/>
                </a:solidFill>
              </a:rPr>
              <a:t>states</a:t>
            </a:r>
            <a:r>
              <a:rPr lang="en-US" dirty="0" smtClean="0">
                <a:solidFill>
                  <a:srgbClr val="800000"/>
                </a:solidFill>
              </a:rPr>
              <a:t>. It is not applicable to discrete or hybrid state spaces.</a:t>
            </a:r>
          </a:p>
          <a:p>
            <a:r>
              <a:rPr lang="en-US" dirty="0" smtClean="0"/>
              <a:t>The KF represents beliefs by the </a:t>
            </a:r>
            <a:r>
              <a:rPr lang="en-US" u="sng" dirty="0" smtClean="0"/>
              <a:t>moments parameterization</a:t>
            </a:r>
            <a:r>
              <a:rPr lang="en-US" dirty="0" smtClean="0"/>
              <a:t>. Posteriors are Gaussian if the following 3 properties hold (in addition to the Markov assumption).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1447800"/>
          </a:xfrm>
        </p:spPr>
        <p:txBody>
          <a:bodyPr/>
          <a:lstStyle/>
          <a:p>
            <a:r>
              <a:rPr lang="en-US" dirty="0" smtClean="0"/>
              <a:t>The state transition probability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t</a:t>
            </a:r>
            <a:r>
              <a:rPr lang="en-US" dirty="0" smtClean="0"/>
              <a:t>|</a:t>
            </a:r>
            <a:r>
              <a:rPr lang="en-US" i="1" dirty="0" smtClean="0"/>
              <a:t>u</a:t>
            </a:r>
            <a:r>
              <a:rPr lang="en-US" i="1" baseline="-25000" dirty="0" smtClean="0"/>
              <a:t>t</a:t>
            </a:r>
            <a:r>
              <a:rPr lang="en-US" i="1" dirty="0" smtClean="0"/>
              <a:t>,x</a:t>
            </a:r>
            <a:r>
              <a:rPr lang="en-US" i="1" baseline="-25000" dirty="0" smtClean="0"/>
              <a:t>t-1</a:t>
            </a:r>
            <a:r>
              <a:rPr lang="en-US" dirty="0" smtClean="0"/>
              <a:t>) must be a linear function in it arguments with Gaussian noise. KF assume </a:t>
            </a:r>
            <a:r>
              <a:rPr lang="en-US" u="sng" dirty="0" smtClean="0"/>
              <a:t>linear system dynamics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79774"/>
              </p:ext>
            </p:extLst>
          </p:nvPr>
        </p:nvGraphicFramePr>
        <p:xfrm>
          <a:off x="2590800" y="3505200"/>
          <a:ext cx="33244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3" imgW="1270000" imgH="215900" progId="Equation.3">
                  <p:embed/>
                </p:oleObj>
              </mc:Choice>
              <mc:Fallback>
                <p:oleObj name="Equation" r:id="rId3" imgW="1270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505200"/>
                        <a:ext cx="332441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80284"/>
              </p:ext>
            </p:extLst>
          </p:nvPr>
        </p:nvGraphicFramePr>
        <p:xfrm>
          <a:off x="2209800" y="4419600"/>
          <a:ext cx="762000" cy="186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Equation" r:id="rId5" imgW="393700" imgH="965200" progId="Equation.3">
                  <p:embed/>
                </p:oleObj>
              </mc:Choice>
              <mc:Fallback>
                <p:oleObj name="Equation" r:id="rId5" imgW="393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419600"/>
                        <a:ext cx="762000" cy="1868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32409"/>
              </p:ext>
            </p:extLst>
          </p:nvPr>
        </p:nvGraphicFramePr>
        <p:xfrm>
          <a:off x="5181600" y="4343400"/>
          <a:ext cx="7874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0" name="Equation" r:id="rId7" imgW="406400" imgH="965200" progId="Equation.3">
                  <p:embed/>
                </p:oleObj>
              </mc:Choice>
              <mc:Fallback>
                <p:oleObj name="Equation" r:id="rId7" imgW="4064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4343400"/>
                        <a:ext cx="787400" cy="186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590800" y="3962400"/>
            <a:ext cx="152400" cy="457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29200" y="3962400"/>
            <a:ext cx="381000" cy="4572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27432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x </a:t>
            </a:r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2743200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x </a:t>
            </a:r>
            <a:r>
              <a:rPr lang="en-US" sz="2400" i="1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76600" y="3200400"/>
            <a:ext cx="228600" cy="381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24400" y="3200400"/>
            <a:ext cx="152400" cy="381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28194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Process n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oise with 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mean=0 &amp; covariance=</a:t>
            </a:r>
            <a:r>
              <a:rPr lang="en-US" sz="2400" i="1" dirty="0" err="1" smtClean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lang="en-US" sz="2400" i="1" baseline="-25000" dirty="0" err="1" smtClean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1200" y="3505200"/>
            <a:ext cx="609600" cy="228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1524000"/>
          </a:xfrm>
        </p:spPr>
        <p:txBody>
          <a:bodyPr/>
          <a:lstStyle/>
          <a:p>
            <a:r>
              <a:rPr lang="en-US" dirty="0" smtClean="0"/>
              <a:t>Now we can </a:t>
            </a:r>
            <a:r>
              <a:rPr lang="en-US" u="sng" dirty="0" smtClean="0"/>
              <a:t>propagate</a:t>
            </a:r>
            <a:r>
              <a:rPr lang="en-US" dirty="0" smtClean="0"/>
              <a:t> the state </a:t>
            </a:r>
            <a:r>
              <a:rPr lang="en-US" u="sng" dirty="0" smtClean="0"/>
              <a:t>forward</a:t>
            </a:r>
            <a:r>
              <a:rPr lang="en-US" dirty="0" smtClean="0"/>
              <a:t> by plugging the value of the expected mean and variance into the posterior probability: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0"/>
            <a:ext cx="8305800" cy="6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measurement</a:t>
            </a:r>
            <a:r>
              <a:rPr lang="en-US" dirty="0" smtClean="0"/>
              <a:t> probability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) must also be </a:t>
            </a:r>
            <a:r>
              <a:rPr lang="en-US" u="sng" dirty="0" smtClean="0"/>
              <a:t>linear</a:t>
            </a:r>
            <a:r>
              <a:rPr lang="en-US" dirty="0" smtClean="0"/>
              <a:t> in its arguments, with added Gaussian noise.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62847"/>
              </p:ext>
            </p:extLst>
          </p:nvPr>
        </p:nvGraphicFramePr>
        <p:xfrm>
          <a:off x="3124200" y="3429000"/>
          <a:ext cx="2094379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3" imgW="800100" imgH="215900" progId="Equation.3">
                  <p:embed/>
                </p:oleObj>
              </mc:Choice>
              <mc:Fallback>
                <p:oleObj name="Equation" r:id="rId3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429000"/>
                        <a:ext cx="2094379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39960"/>
              </p:ext>
            </p:extLst>
          </p:nvPr>
        </p:nvGraphicFramePr>
        <p:xfrm>
          <a:off x="2743200" y="4419600"/>
          <a:ext cx="7366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5" imgW="381000" imgH="965200" progId="Equation.3">
                  <p:embed/>
                </p:oleObj>
              </mc:Choice>
              <mc:Fallback>
                <p:oleObj name="Equation" r:id="rId5" imgW="3810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4419600"/>
                        <a:ext cx="736600" cy="186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25908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x </a:t>
            </a:r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846743" y="3052465"/>
            <a:ext cx="39457" cy="45273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4200" y="3886200"/>
            <a:ext cx="152400" cy="609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3600" y="28194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Measurement n</a:t>
            </a:r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oise with 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mean=0 &amp; covariance=</a:t>
            </a:r>
            <a:r>
              <a:rPr lang="en-US" sz="2400" i="1" dirty="0" err="1">
                <a:solidFill>
                  <a:srgbClr val="800000"/>
                </a:solidFill>
                <a:latin typeface="Times New Roman"/>
                <a:cs typeface="Times New Roman"/>
              </a:rPr>
              <a:t>Q</a:t>
            </a:r>
            <a:r>
              <a:rPr lang="en-US" sz="2400" i="1" baseline="-25000" dirty="0" err="1" smtClean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3352800"/>
            <a:ext cx="609600" cy="228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534400" cy="762000"/>
          </a:xfrm>
        </p:spPr>
        <p:txBody>
          <a:bodyPr/>
          <a:lstStyle/>
          <a:p>
            <a:r>
              <a:rPr lang="en-US" dirty="0" smtClean="0"/>
              <a:t>Now we calculate the measurement using these values: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WEP 280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Gaussian filters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F87144-A1C4-A743-BC37-8C2BB1B2E5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8229600" cy="9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468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1015</Words>
  <Application>Microsoft Macintosh PowerPoint</Application>
  <PresentationFormat>On-screen Show (4:3)</PresentationFormat>
  <Paragraphs>173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2_Default Design</vt:lpstr>
      <vt:lpstr>Default Design</vt:lpstr>
      <vt:lpstr>Equation</vt:lpstr>
      <vt:lpstr>Topic 4  Gaussian filters  (Reference 2, Ch. 3)</vt:lpstr>
      <vt:lpstr>Autonomous mobile robots</vt:lpstr>
      <vt:lpstr>Introduction</vt:lpstr>
      <vt:lpstr>Introduction</vt:lpstr>
      <vt:lpstr>The Kalman Filter</vt:lpstr>
      <vt:lpstr>Condition 1</vt:lpstr>
      <vt:lpstr>Condition 1</vt:lpstr>
      <vt:lpstr>Condition 2</vt:lpstr>
      <vt:lpstr>Condition 2</vt:lpstr>
      <vt:lpstr>Condition 3</vt:lpstr>
      <vt:lpstr>The Kalman Filter Algorithm</vt:lpstr>
      <vt:lpstr>The Kalman filter</vt:lpstr>
      <vt:lpstr>PowerPoint Presentation</vt:lpstr>
      <vt:lpstr>The Extended Kalman Filter (EKF)</vt:lpstr>
      <vt:lpstr>Nonlinear transformation</vt:lpstr>
      <vt:lpstr>The EKF</vt:lpstr>
      <vt:lpstr>Nonlinear transformation</vt:lpstr>
      <vt:lpstr>Linearization via Taylor Expansion</vt:lpstr>
      <vt:lpstr>Taylor series approximation</vt:lpstr>
      <vt:lpstr>Linearization of EKF</vt:lpstr>
      <vt:lpstr>State transition probability</vt:lpstr>
      <vt:lpstr>Measurement </vt:lpstr>
      <vt:lpstr>EKF</vt:lpstr>
      <vt:lpstr>Practical considerations</vt:lpstr>
      <vt:lpstr>Practical considerations</vt:lpstr>
      <vt:lpstr>Degree of uncertainty</vt:lpstr>
      <vt:lpstr>Local nonlinearity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Cameras &amp; Radiometry</dc:title>
  <cp:lastModifiedBy>Daniel ASMAR</cp:lastModifiedBy>
  <cp:revision>295</cp:revision>
  <cp:lastPrinted>2012-10-14T18:42:55Z</cp:lastPrinted>
  <dcterms:created xsi:type="dcterms:W3CDTF">2008-02-25T19:40:28Z</dcterms:created>
  <dcterms:modified xsi:type="dcterms:W3CDTF">2014-01-07T09:03:34Z</dcterms:modified>
</cp:coreProperties>
</file>