
<file path=[Content_Types].xml><?xml version="1.0" encoding="utf-8"?>
<Types xmlns="http://schemas.openxmlformats.org/package/2006/content-types">
  <Default Extension="xml" ContentType="application/xml"/>
  <Default Extension="JPG" ContentType="image/pn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287" r:id="rId3"/>
    <p:sldId id="318" r:id="rId4"/>
    <p:sldId id="288" r:id="rId5"/>
    <p:sldId id="289" r:id="rId6"/>
    <p:sldId id="290" r:id="rId7"/>
    <p:sldId id="291" r:id="rId8"/>
    <p:sldId id="292" r:id="rId9"/>
    <p:sldId id="293" r:id="rId10"/>
    <p:sldId id="316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17" r:id="rId22"/>
    <p:sldId id="319" r:id="rId23"/>
    <p:sldId id="304" r:id="rId24"/>
    <p:sldId id="305" r:id="rId25"/>
    <p:sldId id="306" r:id="rId26"/>
    <p:sldId id="307" r:id="rId27"/>
    <p:sldId id="320" r:id="rId28"/>
    <p:sldId id="321" r:id="rId29"/>
    <p:sldId id="308" r:id="rId30"/>
    <p:sldId id="322" r:id="rId31"/>
    <p:sldId id="309" r:id="rId32"/>
    <p:sldId id="326" r:id="rId33"/>
    <p:sldId id="327" r:id="rId34"/>
    <p:sldId id="323" r:id="rId35"/>
    <p:sldId id="312" r:id="rId36"/>
    <p:sldId id="315" r:id="rId37"/>
    <p:sldId id="313" r:id="rId38"/>
    <p:sldId id="324" r:id="rId39"/>
    <p:sldId id="325" r:id="rId40"/>
    <p:sldId id="31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13B"/>
    <a:srgbClr val="CC3300"/>
    <a:srgbClr val="FF3300"/>
    <a:srgbClr val="CCCCFF"/>
    <a:srgbClr val="99CCFF"/>
    <a:srgbClr val="9999FF"/>
    <a:srgbClr val="6699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1FFE3-4A8B-1948-AA73-A5586C766C57}" type="datetimeFigureOut">
              <a:rPr lang="en-US" smtClean="0"/>
              <a:t>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32F1-7A49-1243-8821-7651947A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82B53F4-9EE5-DB40-90BC-1934EB335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2B53F4-9EE5-DB40-90BC-1934EB3354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B62B8F-51F5-6C4D-A466-817006E24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15074C3-28B5-FB46-96EE-15F8DBFC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063750" cy="5962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8850" cy="5962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A0B9395-5BFC-004D-9383-8B4E2F56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51300" cy="463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00200"/>
            <a:ext cx="4051300" cy="463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23BF203-187E-3143-B1FF-2F8868E4A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5000" cy="224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94150"/>
            <a:ext cx="8255000" cy="2243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AD2E7F5-0D49-C04E-A91B-5A08F74F1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8F25-4B45-CF42-BD48-1886AEE95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6B55-3486-7643-8303-6E5BFC844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61A69-2273-4648-808B-EBBE05ADE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BF3FE-F0B8-F249-BEBF-CCB9B9D5A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6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D7D4-743D-434B-AD4D-F0DC02918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F7789-D1F7-4F4E-A2AB-85485970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F87144-A1C4-A743-BC37-8C2BB1B2E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F0A4-4085-8641-B179-5FCAA6A6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0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59E6A-1E9A-CD42-A20F-C6AF819B0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9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A875A-BA4B-1244-BF9B-91208BD4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8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C9EC-F4C4-1640-A50D-22D57E9CA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4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EE7C4-75AF-0946-94F2-09D8DF2C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3053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62388"/>
            <a:ext cx="4305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0FA5-E564-F54F-AC65-244B4B038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3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3053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62388"/>
            <a:ext cx="4305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1E7D-9F66-FD44-BB7D-406F398F5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C15E-1023-5D4C-BC52-216C29B93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5886058-A4A5-2641-B45D-6FB98BB25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51300" cy="463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00200"/>
            <a:ext cx="4051300" cy="463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19D123C-CDE8-2646-AA52-4FE2DD7A1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8295A9-EAF5-BA40-9B8C-831693E88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C867A1B-4A75-9542-A4DD-87ACAD34A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5AF752B-AC02-3B4D-9DC8-8B0C316A0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53FF72-B81B-954F-A3DF-270D6C401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D19D4B0-CBED-8347-81BE-A4F91E6BA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4582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3048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63F1EA2-87FB-3040-A6AA-F8E2B12E7A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reeform 1"/>
          <p:cNvSpPr/>
          <p:nvPr userDrawn="1"/>
        </p:nvSpPr>
        <p:spPr>
          <a:xfrm>
            <a:off x="152400" y="152400"/>
            <a:ext cx="8924637" cy="6315363"/>
          </a:xfrm>
          <a:custGeom>
            <a:avLst/>
            <a:gdLst>
              <a:gd name="connsiteX0" fmla="*/ 8820728 w 8924637"/>
              <a:gd name="connsiteY0" fmla="*/ 34636 h 6315363"/>
              <a:gd name="connsiteX1" fmla="*/ 8890000 w 8924637"/>
              <a:gd name="connsiteY1" fmla="*/ 473363 h 6315363"/>
              <a:gd name="connsiteX2" fmla="*/ 8739909 w 8924637"/>
              <a:gd name="connsiteY2" fmla="*/ 1027545 h 6315363"/>
              <a:gd name="connsiteX3" fmla="*/ 8924637 w 8924637"/>
              <a:gd name="connsiteY3" fmla="*/ 1789545 h 6315363"/>
              <a:gd name="connsiteX4" fmla="*/ 8739909 w 8924637"/>
              <a:gd name="connsiteY4" fmla="*/ 2643909 h 6315363"/>
              <a:gd name="connsiteX5" fmla="*/ 8913091 w 8924637"/>
              <a:gd name="connsiteY5" fmla="*/ 3452090 h 6315363"/>
              <a:gd name="connsiteX6" fmla="*/ 8739909 w 8924637"/>
              <a:gd name="connsiteY6" fmla="*/ 4052454 h 6315363"/>
              <a:gd name="connsiteX7" fmla="*/ 8878455 w 8924637"/>
              <a:gd name="connsiteY7" fmla="*/ 4675909 h 6315363"/>
              <a:gd name="connsiteX8" fmla="*/ 8693728 w 8924637"/>
              <a:gd name="connsiteY8" fmla="*/ 5253181 h 6315363"/>
              <a:gd name="connsiteX9" fmla="*/ 8924637 w 8924637"/>
              <a:gd name="connsiteY9" fmla="*/ 5865090 h 6315363"/>
              <a:gd name="connsiteX10" fmla="*/ 8774546 w 8924637"/>
              <a:gd name="connsiteY10" fmla="*/ 6315363 h 6315363"/>
              <a:gd name="connsiteX11" fmla="*/ 7677728 w 8924637"/>
              <a:gd name="connsiteY11" fmla="*/ 6234545 h 6315363"/>
              <a:gd name="connsiteX12" fmla="*/ 6627091 w 8924637"/>
              <a:gd name="connsiteY12" fmla="*/ 6269181 h 6315363"/>
              <a:gd name="connsiteX13" fmla="*/ 5738091 w 8924637"/>
              <a:gd name="connsiteY13" fmla="*/ 6211454 h 6315363"/>
              <a:gd name="connsiteX14" fmla="*/ 5622637 w 8924637"/>
              <a:gd name="connsiteY14" fmla="*/ 6211454 h 6315363"/>
              <a:gd name="connsiteX15" fmla="*/ 4641273 w 8924637"/>
              <a:gd name="connsiteY15" fmla="*/ 6280727 h 6315363"/>
              <a:gd name="connsiteX16" fmla="*/ 3532909 w 8924637"/>
              <a:gd name="connsiteY16" fmla="*/ 6234545 h 6315363"/>
              <a:gd name="connsiteX17" fmla="*/ 2297546 w 8924637"/>
              <a:gd name="connsiteY17" fmla="*/ 6303818 h 6315363"/>
              <a:gd name="connsiteX18" fmla="*/ 1270000 w 8924637"/>
              <a:gd name="connsiteY18" fmla="*/ 6234545 h 6315363"/>
              <a:gd name="connsiteX19" fmla="*/ 334819 w 8924637"/>
              <a:gd name="connsiteY19" fmla="*/ 6315363 h 6315363"/>
              <a:gd name="connsiteX20" fmla="*/ 34637 w 8924637"/>
              <a:gd name="connsiteY20" fmla="*/ 6176818 h 6315363"/>
              <a:gd name="connsiteX21" fmla="*/ 92364 w 8924637"/>
              <a:gd name="connsiteY21" fmla="*/ 5645727 h 6315363"/>
              <a:gd name="connsiteX22" fmla="*/ 0 w 8924637"/>
              <a:gd name="connsiteY22" fmla="*/ 5103090 h 6315363"/>
              <a:gd name="connsiteX23" fmla="*/ 80819 w 8924637"/>
              <a:gd name="connsiteY23" fmla="*/ 4352636 h 6315363"/>
              <a:gd name="connsiteX24" fmla="*/ 11546 w 8924637"/>
              <a:gd name="connsiteY24" fmla="*/ 3821545 h 6315363"/>
              <a:gd name="connsiteX25" fmla="*/ 92364 w 8924637"/>
              <a:gd name="connsiteY25" fmla="*/ 3128818 h 6315363"/>
              <a:gd name="connsiteX26" fmla="*/ 11546 w 8924637"/>
              <a:gd name="connsiteY26" fmla="*/ 2516909 h 6315363"/>
              <a:gd name="connsiteX27" fmla="*/ 92364 w 8924637"/>
              <a:gd name="connsiteY27" fmla="*/ 1893454 h 6315363"/>
              <a:gd name="connsiteX28" fmla="*/ 23091 w 8924637"/>
              <a:gd name="connsiteY28" fmla="*/ 1223818 h 6315363"/>
              <a:gd name="connsiteX29" fmla="*/ 115455 w 8924637"/>
              <a:gd name="connsiteY29" fmla="*/ 785090 h 6315363"/>
              <a:gd name="connsiteX30" fmla="*/ 46182 w 8924637"/>
              <a:gd name="connsiteY30" fmla="*/ 277090 h 6315363"/>
              <a:gd name="connsiteX31" fmla="*/ 57728 w 8924637"/>
              <a:gd name="connsiteY31" fmla="*/ 46181 h 6315363"/>
              <a:gd name="connsiteX32" fmla="*/ 565728 w 8924637"/>
              <a:gd name="connsiteY32" fmla="*/ 11545 h 6315363"/>
              <a:gd name="connsiteX33" fmla="*/ 1500909 w 8924637"/>
              <a:gd name="connsiteY33" fmla="*/ 34636 h 6315363"/>
              <a:gd name="connsiteX34" fmla="*/ 2262909 w 8924637"/>
              <a:gd name="connsiteY34" fmla="*/ 0 h 6315363"/>
              <a:gd name="connsiteX35" fmla="*/ 3140364 w 8924637"/>
              <a:gd name="connsiteY35" fmla="*/ 46181 h 6315363"/>
              <a:gd name="connsiteX36" fmla="*/ 3913909 w 8924637"/>
              <a:gd name="connsiteY36" fmla="*/ 11545 h 6315363"/>
              <a:gd name="connsiteX37" fmla="*/ 4502728 w 8924637"/>
              <a:gd name="connsiteY37" fmla="*/ 69272 h 631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924637" h="6315363">
                <a:moveTo>
                  <a:pt x="8820728" y="34636"/>
                </a:moveTo>
                <a:lnTo>
                  <a:pt x="8890000" y="473363"/>
                </a:lnTo>
                <a:lnTo>
                  <a:pt x="8739909" y="1027545"/>
                </a:lnTo>
                <a:lnTo>
                  <a:pt x="8924637" y="1789545"/>
                </a:lnTo>
                <a:lnTo>
                  <a:pt x="8739909" y="2643909"/>
                </a:lnTo>
                <a:lnTo>
                  <a:pt x="8913091" y="3452090"/>
                </a:lnTo>
                <a:lnTo>
                  <a:pt x="8739909" y="4052454"/>
                </a:lnTo>
                <a:lnTo>
                  <a:pt x="8878455" y="4675909"/>
                </a:lnTo>
                <a:lnTo>
                  <a:pt x="8693728" y="5253181"/>
                </a:lnTo>
                <a:lnTo>
                  <a:pt x="8924637" y="5865090"/>
                </a:lnTo>
                <a:lnTo>
                  <a:pt x="8774546" y="6315363"/>
                </a:lnTo>
                <a:lnTo>
                  <a:pt x="7677728" y="6234545"/>
                </a:lnTo>
                <a:lnTo>
                  <a:pt x="6627091" y="6269181"/>
                </a:lnTo>
                <a:lnTo>
                  <a:pt x="5738091" y="6211454"/>
                </a:lnTo>
                <a:lnTo>
                  <a:pt x="5622637" y="6211454"/>
                </a:lnTo>
                <a:lnTo>
                  <a:pt x="4641273" y="6280727"/>
                </a:lnTo>
                <a:lnTo>
                  <a:pt x="3532909" y="6234545"/>
                </a:lnTo>
                <a:lnTo>
                  <a:pt x="2297546" y="6303818"/>
                </a:lnTo>
                <a:lnTo>
                  <a:pt x="1270000" y="6234545"/>
                </a:lnTo>
                <a:lnTo>
                  <a:pt x="334819" y="6315363"/>
                </a:lnTo>
                <a:lnTo>
                  <a:pt x="34637" y="6176818"/>
                </a:lnTo>
                <a:lnTo>
                  <a:pt x="92364" y="5645727"/>
                </a:lnTo>
                <a:lnTo>
                  <a:pt x="0" y="5103090"/>
                </a:lnTo>
                <a:lnTo>
                  <a:pt x="80819" y="4352636"/>
                </a:lnTo>
                <a:lnTo>
                  <a:pt x="11546" y="3821545"/>
                </a:lnTo>
                <a:lnTo>
                  <a:pt x="92364" y="3128818"/>
                </a:lnTo>
                <a:lnTo>
                  <a:pt x="11546" y="2516909"/>
                </a:lnTo>
                <a:lnTo>
                  <a:pt x="92364" y="1893454"/>
                </a:lnTo>
                <a:lnTo>
                  <a:pt x="23091" y="1223818"/>
                </a:lnTo>
                <a:lnTo>
                  <a:pt x="115455" y="785090"/>
                </a:lnTo>
                <a:lnTo>
                  <a:pt x="46182" y="277090"/>
                </a:lnTo>
                <a:lnTo>
                  <a:pt x="57728" y="46181"/>
                </a:lnTo>
                <a:lnTo>
                  <a:pt x="565728" y="11545"/>
                </a:lnTo>
                <a:lnTo>
                  <a:pt x="1500909" y="34636"/>
                </a:lnTo>
                <a:lnTo>
                  <a:pt x="2262909" y="0"/>
                </a:lnTo>
                <a:lnTo>
                  <a:pt x="3140364" y="46181"/>
                </a:lnTo>
                <a:lnTo>
                  <a:pt x="3913909" y="11545"/>
                </a:lnTo>
                <a:lnTo>
                  <a:pt x="4502728" y="69272"/>
                </a:lnTo>
              </a:path>
            </a:pathLst>
          </a:custGeom>
          <a:ln w="38100" cmpd="sng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0769090455598644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505286" cy="399473"/>
          </a:xfrm>
          <a:prstGeom prst="rect">
            <a:avLst/>
          </a:prstGeom>
        </p:spPr>
      </p:pic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/>
          <a:ea typeface="ＭＳ Ｐゴシック" charset="0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66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66"/>
          </a:solidFill>
          <a:latin typeface="Times New Roman"/>
          <a:ea typeface="+mn-ea"/>
          <a:cs typeface="Times New Roma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Times New Roman"/>
          <a:ea typeface="+mn-ea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Times New Roman"/>
          <a:ea typeface="+mn-ea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Times New Roman"/>
          <a:ea typeface="+mn-ea"/>
          <a:cs typeface="Times New Roman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9445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763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2D98C3A7-68BC-8249-ABEA-8F22ADEE9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 userDrawn="1"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851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Topic 10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Occupancy Grid </a:t>
            </a:r>
            <a:r>
              <a:rPr lang="en-US" dirty="0" smtClean="0">
                <a:cs typeface="Arial" charset="0"/>
              </a:rPr>
              <a:t>Mapping</a:t>
            </a:r>
            <a:endParaRPr lang="en-US" sz="3200" dirty="0">
              <a:cs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808080"/>
                </a:solidFill>
              </a:rPr>
              <a:t>Introduction</a:t>
            </a:r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BE6E8-89BB-0844-9A55-8426DD41E41E}" type="slidenum">
              <a:rPr lang="en-US" sz="1400">
                <a:solidFill>
                  <a:srgbClr val="808080"/>
                </a:solidFill>
              </a:rPr>
              <a:pPr eaLnBrk="1" hangingPunct="1"/>
              <a:t>1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Maps (OGM)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Occupancy grid maps address the problem of </a:t>
            </a:r>
            <a:r>
              <a:rPr lang="en-US" u="sng" dirty="0" smtClean="0"/>
              <a:t>generating consistent maps</a:t>
            </a:r>
            <a:r>
              <a:rPr lang="en-US" dirty="0" smtClean="0"/>
              <a:t> from noisy &amp; uncertain measurement data, under the assumption that the </a:t>
            </a:r>
            <a:r>
              <a:rPr lang="en-US" u="sng" dirty="0" smtClean="0"/>
              <a:t>robot pose is known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 basic idea here is to represent the map as a </a:t>
            </a:r>
            <a:r>
              <a:rPr lang="en-US" b="1" u="sng" dirty="0" smtClean="0">
                <a:solidFill>
                  <a:srgbClr val="800000"/>
                </a:solidFill>
              </a:rPr>
              <a:t>field of random variables</a:t>
            </a:r>
            <a:r>
              <a:rPr lang="en-US" dirty="0" smtClean="0">
                <a:solidFill>
                  <a:srgbClr val="800000"/>
                </a:solidFill>
              </a:rPr>
              <a:t>, arranged in an </a:t>
            </a:r>
            <a:r>
              <a:rPr lang="en-US" u="sng" dirty="0" smtClean="0">
                <a:solidFill>
                  <a:srgbClr val="800000"/>
                </a:solidFill>
              </a:rPr>
              <a:t>evenly spaced grid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r>
              <a:rPr lang="en-US" dirty="0" smtClean="0"/>
              <a:t>Each random variable is </a:t>
            </a:r>
            <a:r>
              <a:rPr lang="en-US" u="sng" dirty="0" smtClean="0"/>
              <a:t>binary</a:t>
            </a:r>
            <a:r>
              <a:rPr lang="en-US" dirty="0" smtClean="0"/>
              <a:t> and corresponds to the occupancy of the location it covers.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OGM algorithms implement </a:t>
            </a:r>
            <a:r>
              <a:rPr lang="en-US" u="sng" dirty="0" smtClean="0">
                <a:solidFill>
                  <a:srgbClr val="800000"/>
                </a:solidFill>
              </a:rPr>
              <a:t>approximate posterior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u="sng" dirty="0" smtClean="0">
                <a:solidFill>
                  <a:srgbClr val="800000"/>
                </a:solidFill>
              </a:rPr>
              <a:t>estimation</a:t>
            </a:r>
            <a:r>
              <a:rPr lang="en-US" dirty="0" smtClean="0">
                <a:solidFill>
                  <a:srgbClr val="800000"/>
                </a:solidFill>
              </a:rPr>
              <a:t> of those random variables.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OGM is used in </a:t>
            </a:r>
            <a:r>
              <a:rPr lang="en-US" b="1" u="sng" dirty="0" smtClean="0"/>
              <a:t>post-processing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Many SLAM maps are </a:t>
            </a:r>
            <a:r>
              <a:rPr lang="en-US" u="sng" dirty="0" smtClean="0">
                <a:solidFill>
                  <a:srgbClr val="800000"/>
                </a:solidFill>
              </a:rPr>
              <a:t>not fit</a:t>
            </a:r>
            <a:r>
              <a:rPr lang="en-US" dirty="0" smtClean="0">
                <a:solidFill>
                  <a:srgbClr val="800000"/>
                </a:solidFill>
              </a:rPr>
              <a:t> for path planning and navigation.</a:t>
            </a:r>
          </a:p>
          <a:p>
            <a:r>
              <a:rPr lang="en-US" dirty="0" smtClean="0"/>
              <a:t>OGM are used </a:t>
            </a:r>
            <a:r>
              <a:rPr lang="en-US" u="sng" dirty="0" smtClean="0"/>
              <a:t>after SLAM</a:t>
            </a:r>
            <a:r>
              <a:rPr lang="en-US" dirty="0" smtClean="0"/>
              <a:t> and by using the resulting path estimates for granted.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gold standard</a:t>
            </a:r>
            <a:r>
              <a:rPr lang="en-US" dirty="0" smtClean="0"/>
              <a:t> of any OGM is to calculate the </a:t>
            </a:r>
            <a:r>
              <a:rPr lang="en-US" u="sng" dirty="0" smtClean="0"/>
              <a:t>posterior over maps</a:t>
            </a:r>
            <a:r>
              <a:rPr lang="en-US" dirty="0" smtClean="0"/>
              <a:t> given the data: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511540"/>
              </p:ext>
            </p:extLst>
          </p:nvPr>
        </p:nvGraphicFramePr>
        <p:xfrm>
          <a:off x="3657600" y="3200400"/>
          <a:ext cx="19139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774700" imgH="215900" progId="Equation.3">
                  <p:embed/>
                </p:oleObj>
              </mc:Choice>
              <mc:Fallback>
                <p:oleObj name="Equation" r:id="rId3" imgW="774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3200400"/>
                        <a:ext cx="191396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00" y="4038600"/>
            <a:ext cx="71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map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2590800"/>
            <a:ext cx="279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sequence of all poses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4191000"/>
            <a:ext cx="351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measurements up to time </a:t>
            </a:r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endParaRPr lang="en-US" sz="2400" i="1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3610159" y="3581400"/>
            <a:ext cx="504641" cy="68803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724400" y="3657600"/>
            <a:ext cx="457200" cy="76423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81600" y="2974034"/>
            <a:ext cx="685800" cy="3787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51816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u="sng" dirty="0" smtClean="0">
                <a:solidFill>
                  <a:srgbClr val="800000"/>
                </a:solidFill>
              </a:rPr>
              <a:t>controls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i="1" dirty="0" smtClean="0">
                <a:solidFill>
                  <a:srgbClr val="800000"/>
                </a:solidFill>
              </a:rPr>
              <a:t>u</a:t>
            </a:r>
            <a:r>
              <a:rPr lang="en-US" baseline="-25000" dirty="0" smtClean="0">
                <a:solidFill>
                  <a:srgbClr val="800000"/>
                </a:solidFill>
              </a:rPr>
              <a:t>1:t  </a:t>
            </a:r>
            <a:r>
              <a:rPr lang="en-US" u="sng" dirty="0" smtClean="0">
                <a:solidFill>
                  <a:srgbClr val="800000"/>
                </a:solidFill>
              </a:rPr>
              <a:t>play no role</a:t>
            </a:r>
            <a:r>
              <a:rPr lang="en-US" dirty="0" smtClean="0">
                <a:solidFill>
                  <a:srgbClr val="800000"/>
                </a:solidFill>
              </a:rPr>
              <a:t> in OGM since the path </a:t>
            </a:r>
            <a:r>
              <a:rPr lang="en-US" u="sng" dirty="0" smtClean="0">
                <a:solidFill>
                  <a:srgbClr val="800000"/>
                </a:solidFill>
              </a:rPr>
              <a:t>is already known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6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3657600"/>
          </a:xfrm>
        </p:spPr>
        <p:txBody>
          <a:bodyPr/>
          <a:lstStyle/>
          <a:p>
            <a:r>
              <a:rPr lang="en-US" dirty="0" smtClean="0"/>
              <a:t>The most common type of maps are the </a:t>
            </a:r>
            <a:r>
              <a:rPr lang="en-US" u="sng" dirty="0" smtClean="0"/>
              <a:t>2-D </a:t>
            </a:r>
            <a:r>
              <a:rPr lang="en-US" u="sng" dirty="0" err="1" smtClean="0"/>
              <a:t>floorplan</a:t>
            </a:r>
            <a:r>
              <a:rPr lang="en-US" u="sng" dirty="0" smtClean="0"/>
              <a:t> maps</a:t>
            </a:r>
            <a:r>
              <a:rPr lang="en-US" dirty="0"/>
              <a:t> </a:t>
            </a:r>
            <a:r>
              <a:rPr lang="en-US" dirty="0" smtClean="0"/>
              <a:t>(2D slice of 3D world)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This type of maps is usually </a:t>
            </a:r>
            <a:r>
              <a:rPr lang="en-US" u="sng" dirty="0" smtClean="0">
                <a:solidFill>
                  <a:srgbClr val="800000"/>
                </a:solidFill>
              </a:rPr>
              <a:t>sufficient</a:t>
            </a:r>
            <a:r>
              <a:rPr lang="en-US" dirty="0" smtClean="0">
                <a:solidFill>
                  <a:srgbClr val="800000"/>
                </a:solidFill>
              </a:rPr>
              <a:t> to represent the world upon which the robot is navigating.</a:t>
            </a:r>
          </a:p>
          <a:p>
            <a:r>
              <a:rPr lang="en-US" dirty="0" smtClean="0"/>
              <a:t>OGM generalize to 3-D representations (much more computation and then we talk of </a:t>
            </a:r>
            <a:r>
              <a:rPr lang="en-US" u="sng" dirty="0" smtClean="0"/>
              <a:t>3D voxels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We will note </a:t>
            </a:r>
            <a:r>
              <a:rPr lang="en-US" i="1" dirty="0" smtClean="0">
                <a:solidFill>
                  <a:srgbClr val="800000"/>
                </a:solidFill>
              </a:rPr>
              <a:t>p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i="1" dirty="0" smtClean="0">
                <a:solidFill>
                  <a:srgbClr val="800000"/>
                </a:solidFill>
              </a:rPr>
              <a:t>m</a:t>
            </a:r>
            <a:r>
              <a:rPr lang="en-US" i="1" baseline="-25000" dirty="0" smtClean="0">
                <a:solidFill>
                  <a:srgbClr val="800000"/>
                </a:solidFill>
              </a:rPr>
              <a:t>i</a:t>
            </a:r>
            <a:r>
              <a:rPr lang="en-US" dirty="0" smtClean="0">
                <a:solidFill>
                  <a:srgbClr val="800000"/>
                </a:solidFill>
              </a:rPr>
              <a:t>) as the probability that grid cell ‘</a:t>
            </a:r>
            <a:r>
              <a:rPr lang="en-US" i="1" dirty="0" err="1" smtClean="0">
                <a:solidFill>
                  <a:srgbClr val="800000"/>
                </a:solidFill>
              </a:rPr>
              <a:t>i</a:t>
            </a:r>
            <a:r>
              <a:rPr lang="en-US" dirty="0" smtClean="0">
                <a:solidFill>
                  <a:srgbClr val="800000"/>
                </a:solidFill>
              </a:rPr>
              <a:t>’ is occupied.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25069"/>
              </p:ext>
            </p:extLst>
          </p:nvPr>
        </p:nvGraphicFramePr>
        <p:xfrm>
          <a:off x="2971800" y="5486400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3" imgW="647700" imgH="342900" progId="Equation.3">
                  <p:embed/>
                </p:oleObj>
              </mc:Choice>
              <mc:Fallback>
                <p:oleObj name="Equation" r:id="rId3" imgW="647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5486400"/>
                        <a:ext cx="1295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5334000"/>
            <a:ext cx="235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= 1 (occupied)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= 0 (free)</a:t>
            </a:r>
          </a:p>
        </p:txBody>
      </p:sp>
    </p:spTree>
    <p:extLst>
      <p:ext uri="{BB962C8B-B14F-4D97-AF65-F5344CB8AC3E}">
        <p14:creationId xmlns:p14="http://schemas.microsoft.com/office/powerpoint/2010/main" val="228118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335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problem</a:t>
            </a:r>
            <a:r>
              <a:rPr lang="en-US" dirty="0" smtClean="0"/>
              <a:t> with OGM is the </a:t>
            </a:r>
            <a:r>
              <a:rPr lang="en-US" u="sng" dirty="0" smtClean="0"/>
              <a:t>dimensionality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If a typical map has roughly 10,000 grid cells, the number of possible maps defined in this space &gt; 2</a:t>
            </a:r>
            <a:r>
              <a:rPr lang="en-US" baseline="30000" dirty="0" smtClean="0">
                <a:solidFill>
                  <a:srgbClr val="800000"/>
                </a:solidFill>
              </a:rPr>
              <a:t>10,000</a:t>
            </a:r>
          </a:p>
          <a:p>
            <a:r>
              <a:rPr lang="en-US" dirty="0" smtClean="0"/>
              <a:t>Therefore it is </a:t>
            </a:r>
            <a:r>
              <a:rPr lang="en-US" u="sng" dirty="0" smtClean="0"/>
              <a:t>intractable</a:t>
            </a:r>
            <a:r>
              <a:rPr lang="en-US" dirty="0" smtClean="0"/>
              <a:t> to calculate a </a:t>
            </a:r>
            <a:r>
              <a:rPr lang="en-US" u="sng" dirty="0" smtClean="0"/>
              <a:t>posterior</a:t>
            </a:r>
            <a:r>
              <a:rPr lang="en-US" dirty="0" smtClean="0"/>
              <a:t> for each single possible map.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Instead in OGM we </a:t>
            </a:r>
            <a:r>
              <a:rPr lang="en-US" u="sng" dirty="0" smtClean="0">
                <a:solidFill>
                  <a:srgbClr val="800000"/>
                </a:solidFill>
              </a:rPr>
              <a:t>break up the problem</a:t>
            </a:r>
            <a:r>
              <a:rPr lang="en-US" dirty="0" smtClean="0">
                <a:solidFill>
                  <a:srgbClr val="800000"/>
                </a:solidFill>
              </a:rPr>
              <a:t> into easier problems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7608"/>
              </p:ext>
            </p:extLst>
          </p:nvPr>
        </p:nvGraphicFramePr>
        <p:xfrm>
          <a:off x="3505200" y="4876800"/>
          <a:ext cx="1978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800100" imgH="215900" progId="Equation.3">
                  <p:embed/>
                </p:oleObj>
              </mc:Choice>
              <mc:Fallback>
                <p:oleObj name="Equation" r:id="rId3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4876800"/>
                        <a:ext cx="19780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5791200"/>
            <a:ext cx="189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Each grid cell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1400" y="5257800"/>
            <a:ext cx="504641" cy="68803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9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Posterior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990600"/>
          </a:xfrm>
        </p:spPr>
        <p:txBody>
          <a:bodyPr/>
          <a:lstStyle/>
          <a:p>
            <a:r>
              <a:rPr lang="en-US" dirty="0" smtClean="0"/>
              <a:t>The new posterior over maps is </a:t>
            </a:r>
            <a:r>
              <a:rPr lang="en-US" u="sng" dirty="0" smtClean="0"/>
              <a:t>approximated</a:t>
            </a:r>
            <a:r>
              <a:rPr lang="en-US" dirty="0" smtClean="0"/>
              <a:t> as the </a:t>
            </a:r>
            <a:r>
              <a:rPr lang="en-US" u="sng" dirty="0" smtClean="0"/>
              <a:t>product of its </a:t>
            </a:r>
            <a:r>
              <a:rPr lang="en-US" u="sng" dirty="0" err="1" smtClean="0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48581"/>
              </p:ext>
            </p:extLst>
          </p:nvPr>
        </p:nvGraphicFramePr>
        <p:xfrm>
          <a:off x="1682750" y="2705100"/>
          <a:ext cx="47101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2705100"/>
                        <a:ext cx="4710113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4114800"/>
            <a:ext cx="8458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estimation of the OGC for each cell is now a </a:t>
            </a:r>
            <a:r>
              <a:rPr lang="en-US" u="sng" dirty="0" smtClean="0"/>
              <a:t>binary estimation problem</a:t>
            </a:r>
            <a:r>
              <a:rPr lang="en-US" dirty="0" smtClean="0"/>
              <a:t> with static state.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A filter for this type of problem was discussed in Chapter 4.2 (binary Bayes filter)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0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OGM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315200" cy="302980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45805"/>
              </p:ext>
            </p:extLst>
          </p:nvPr>
        </p:nvGraphicFramePr>
        <p:xfrm>
          <a:off x="1676400" y="4419600"/>
          <a:ext cx="2743200" cy="7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4" imgW="1549400" imgH="431800" progId="Equation.3">
                  <p:embed/>
                </p:oleObj>
              </mc:Choice>
              <mc:Fallback>
                <p:oleObj name="Equation" r:id="rId4" imgW="1549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419600"/>
                        <a:ext cx="2743200" cy="764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495800"/>
            <a:ext cx="102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where: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5486400"/>
            <a:ext cx="71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and: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36488"/>
              </p:ext>
            </p:extLst>
          </p:nvPr>
        </p:nvGraphicFramePr>
        <p:xfrm>
          <a:off x="2438400" y="5410200"/>
          <a:ext cx="3349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6" imgW="1892300" imgH="444500" progId="Equation.3">
                  <p:embed/>
                </p:oleObj>
              </mc:Choice>
              <mc:Fallback>
                <p:oleObj name="Equation" r:id="rId6" imgW="189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8400" y="5410200"/>
                        <a:ext cx="33496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07733"/>
              </p:ext>
            </p:extLst>
          </p:nvPr>
        </p:nvGraphicFramePr>
        <p:xfrm>
          <a:off x="5334000" y="4419600"/>
          <a:ext cx="322729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8" imgW="2032000" imgH="431800" progId="Equation.3">
                  <p:embed/>
                </p:oleObj>
              </mc:Choice>
              <mc:Fallback>
                <p:oleObj name="Equation" r:id="rId8" imgW="2032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0" y="4419600"/>
                        <a:ext cx="3227294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34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sensor model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066800"/>
          </a:xfrm>
        </p:spPr>
        <p:txBody>
          <a:bodyPr/>
          <a:lstStyle/>
          <a:p>
            <a:r>
              <a:rPr lang="en-US" dirty="0" smtClean="0"/>
              <a:t>It implements the inverse measurement model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) in its </a:t>
            </a:r>
            <a:r>
              <a:rPr lang="en-US" u="sng" dirty="0" smtClean="0"/>
              <a:t>log-odds form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6832600" cy="353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2941" y="4482973"/>
            <a:ext cx="39556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z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t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99" y="4473011"/>
            <a:ext cx="29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/>
                <a:cs typeface="Times New Roman"/>
              </a:rPr>
              <a:t>k</a:t>
            </a:r>
            <a:endParaRPr lang="en-US" sz="12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175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sensor model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408488"/>
          </a:xfrm>
        </p:spPr>
        <p:txBody>
          <a:bodyPr/>
          <a:lstStyle/>
          <a:p>
            <a:r>
              <a:rPr lang="en-US" dirty="0" smtClean="0"/>
              <a:t>Here the </a:t>
            </a:r>
            <a:r>
              <a:rPr lang="en-US" u="sng" dirty="0" smtClean="0"/>
              <a:t>width</a:t>
            </a:r>
            <a:r>
              <a:rPr lang="en-US" dirty="0" smtClean="0"/>
              <a:t> of the region is controlled by </a:t>
            </a:r>
            <a:r>
              <a:rPr lang="en-US" i="1" u="sng" dirty="0" smtClean="0"/>
              <a:t>α</a:t>
            </a:r>
            <a:r>
              <a:rPr lang="en-US" dirty="0" smtClean="0"/>
              <a:t> and the </a:t>
            </a:r>
            <a:r>
              <a:rPr lang="en-US" u="sng" dirty="0" smtClean="0"/>
              <a:t>opening beam by </a:t>
            </a:r>
            <a:r>
              <a:rPr lang="en-US" i="1" u="sng" dirty="0" smtClean="0"/>
              <a:t>β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u="sng" dirty="0" smtClean="0">
                <a:solidFill>
                  <a:srgbClr val="800000"/>
                </a:solidFill>
              </a:rPr>
              <a:t>beam index </a:t>
            </a:r>
            <a:r>
              <a:rPr lang="en-US" i="1" u="sng" dirty="0" smtClean="0">
                <a:solidFill>
                  <a:srgbClr val="800000"/>
                </a:solidFill>
              </a:rPr>
              <a:t>k</a:t>
            </a:r>
            <a:r>
              <a:rPr lang="en-US" dirty="0" smtClean="0">
                <a:solidFill>
                  <a:srgbClr val="800000"/>
                </a:solidFill>
              </a:rPr>
              <a:t> and the </a:t>
            </a:r>
            <a:r>
              <a:rPr lang="en-US" u="sng" dirty="0" smtClean="0">
                <a:solidFill>
                  <a:srgbClr val="800000"/>
                </a:solidFill>
              </a:rPr>
              <a:t>range </a:t>
            </a:r>
            <a:r>
              <a:rPr lang="en-US" i="1" dirty="0" smtClean="0">
                <a:solidFill>
                  <a:srgbClr val="800000"/>
                </a:solidFill>
              </a:rPr>
              <a:t>r</a:t>
            </a:r>
            <a:r>
              <a:rPr lang="en-US" dirty="0" smtClean="0">
                <a:solidFill>
                  <a:srgbClr val="800000"/>
                </a:solidFill>
              </a:rPr>
              <a:t> are first </a:t>
            </a:r>
            <a:r>
              <a:rPr lang="en-US" u="sng" dirty="0" smtClean="0">
                <a:solidFill>
                  <a:srgbClr val="800000"/>
                </a:solidFill>
              </a:rPr>
              <a:t>determined</a:t>
            </a:r>
            <a:r>
              <a:rPr lang="en-US" dirty="0" smtClean="0">
                <a:solidFill>
                  <a:srgbClr val="800000"/>
                </a:solidFill>
              </a:rPr>
              <a:t> for the center of mass of the cell </a:t>
            </a:r>
            <a:r>
              <a:rPr lang="en-US" i="1" dirty="0" smtClean="0">
                <a:solidFill>
                  <a:srgbClr val="800000"/>
                </a:solidFill>
              </a:rPr>
              <a:t>m</a:t>
            </a:r>
            <a:r>
              <a:rPr lang="en-US" i="1" baseline="-25000" dirty="0" smtClean="0">
                <a:solidFill>
                  <a:srgbClr val="800000"/>
                </a:solidFill>
              </a:rPr>
              <a:t>i</a:t>
            </a:r>
            <a:r>
              <a:rPr lang="en-US" dirty="0" smtClean="0">
                <a:solidFill>
                  <a:srgbClr val="800000"/>
                </a:solidFill>
              </a:rPr>
              <a:t> (lines 2-5 in Table 9.2).</a:t>
            </a:r>
          </a:p>
          <a:p>
            <a:r>
              <a:rPr lang="en-US" i="1" dirty="0" err="1" smtClean="0"/>
              <a:t>l</a:t>
            </a:r>
            <a:r>
              <a:rPr lang="en-US" i="1" baseline="-25000" dirty="0" err="1" smtClean="0"/>
              <a:t>occ</a:t>
            </a:r>
            <a:r>
              <a:rPr lang="en-US" dirty="0" smtClean="0"/>
              <a:t> &gt; </a:t>
            </a:r>
            <a:r>
              <a:rPr lang="en-US" i="1" dirty="0" smtClean="0"/>
              <a:t>l</a:t>
            </a:r>
            <a:r>
              <a:rPr lang="en-US" i="1" baseline="-25000" dirty="0" smtClean="0"/>
              <a:t>o</a:t>
            </a:r>
            <a:r>
              <a:rPr lang="en-US" dirty="0" smtClean="0"/>
              <a:t> if cell is within ± </a:t>
            </a:r>
            <a:r>
              <a:rPr lang="en-US" i="1" dirty="0" smtClean="0"/>
              <a:t>α</a:t>
            </a:r>
            <a:r>
              <a:rPr lang="en-US" dirty="0" smtClean="0"/>
              <a:t>/2 of the detected range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  <a:p>
            <a:r>
              <a:rPr lang="en-US" i="1" dirty="0" err="1" smtClean="0">
                <a:solidFill>
                  <a:srgbClr val="800000"/>
                </a:solidFill>
              </a:rPr>
              <a:t>l</a:t>
            </a:r>
            <a:r>
              <a:rPr lang="en-US" i="1" baseline="-25000" dirty="0" err="1" smtClean="0">
                <a:solidFill>
                  <a:srgbClr val="800000"/>
                </a:solidFill>
              </a:rPr>
              <a:t>free</a:t>
            </a:r>
            <a:r>
              <a:rPr lang="en-US" dirty="0" smtClean="0">
                <a:solidFill>
                  <a:srgbClr val="800000"/>
                </a:solidFill>
              </a:rPr>
              <a:t>&lt;</a:t>
            </a:r>
            <a:r>
              <a:rPr lang="en-US" i="1" dirty="0" smtClean="0">
                <a:solidFill>
                  <a:srgbClr val="800000"/>
                </a:solidFill>
              </a:rPr>
              <a:t>l</a:t>
            </a:r>
            <a:r>
              <a:rPr lang="en-US" i="1" baseline="-25000" dirty="0" smtClean="0">
                <a:solidFill>
                  <a:srgbClr val="800000"/>
                </a:solidFill>
              </a:rPr>
              <a:t>0</a:t>
            </a:r>
            <a:r>
              <a:rPr lang="en-US" dirty="0" smtClean="0">
                <a:solidFill>
                  <a:srgbClr val="800000"/>
                </a:solidFill>
              </a:rPr>
              <a:t> if the range is shorter than the measured by more than </a:t>
            </a:r>
            <a:r>
              <a:rPr lang="en-US" i="1" dirty="0" smtClean="0">
                <a:solidFill>
                  <a:srgbClr val="800000"/>
                </a:solidFill>
              </a:rPr>
              <a:t>α</a:t>
            </a:r>
            <a:r>
              <a:rPr lang="en-US" dirty="0" smtClean="0">
                <a:solidFill>
                  <a:srgbClr val="800000"/>
                </a:solidFill>
              </a:rPr>
              <a:t>/</a:t>
            </a:r>
            <a:r>
              <a:rPr lang="en-US" dirty="0">
                <a:solidFill>
                  <a:srgbClr val="800000"/>
                </a:solidFill>
              </a:rPr>
              <a:t>2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600200"/>
            <a:ext cx="61085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3400" y="1676400"/>
            <a:ext cx="8382000" cy="15240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533400"/>
          </a:xfrm>
        </p:spPr>
        <p:txBody>
          <a:bodyPr/>
          <a:lstStyle/>
          <a:p>
            <a:r>
              <a:rPr lang="en-US">
                <a:latin typeface="Arial" charset="0"/>
              </a:rPr>
              <a:t>Autonomous mobile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E4B7E-2A50-C649-81B0-84D14367BA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828800"/>
            <a:ext cx="1981200" cy="457200"/>
          </a:xfrm>
          <a:prstGeom prst="rect">
            <a:avLst/>
          </a:prstGeom>
          <a:solidFill>
            <a:srgbClr val="6699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Vehicle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1828800"/>
            <a:ext cx="1676400" cy="457200"/>
          </a:xfrm>
          <a:prstGeom prst="rect">
            <a:avLst/>
          </a:prstGeom>
          <a:solidFill>
            <a:srgbClr val="6699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1828800"/>
            <a:ext cx="1905000" cy="457200"/>
          </a:xfrm>
          <a:prstGeom prst="rect">
            <a:avLst/>
          </a:prstGeom>
          <a:solidFill>
            <a:srgbClr val="6699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Sensors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2514600"/>
            <a:ext cx="1524000" cy="381000"/>
          </a:xfrm>
          <a:prstGeom prst="rect">
            <a:avLst/>
          </a:prstGeom>
          <a:solidFill>
            <a:srgbClr val="6699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Control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953000"/>
            <a:ext cx="3733800" cy="533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Localization &amp; </a:t>
            </a:r>
            <a:r>
              <a:rPr lang="en-US" b="1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3581400"/>
            <a:ext cx="1905000" cy="457200"/>
          </a:xfrm>
          <a:prstGeom prst="rect">
            <a:avLst/>
          </a:prstGeom>
          <a:solidFill>
            <a:srgbClr val="0080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429000"/>
            <a:ext cx="2209800" cy="762000"/>
          </a:xfrm>
          <a:prstGeom prst="rect">
            <a:avLst/>
          </a:prstGeom>
          <a:solidFill>
            <a:srgbClr val="0080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Path &amp; motion planning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3581400"/>
            <a:ext cx="1905000" cy="457200"/>
          </a:xfrm>
          <a:prstGeom prst="rect">
            <a:avLst/>
          </a:prstGeom>
          <a:solidFill>
            <a:srgbClr val="0080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Perception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 rot="-5400000">
            <a:off x="-253207" y="78660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  <a:latin typeface="Times New Roman" charset="0"/>
                <a:cs typeface="Times New Roman" charset="0"/>
              </a:rPr>
              <a:t>autonomy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04800" y="1676400"/>
            <a:ext cx="228600" cy="4343400"/>
          </a:xfrm>
          <a:prstGeom prst="downArrow">
            <a:avLst/>
          </a:prstGeom>
          <a:gradFill>
            <a:gsLst>
              <a:gs pos="12000">
                <a:srgbClr val="6699FF"/>
              </a:gs>
              <a:gs pos="100000">
                <a:srgbClr val="FF0000"/>
              </a:gs>
              <a:gs pos="31000">
                <a:srgbClr val="008000"/>
              </a:gs>
              <a:gs pos="53000">
                <a:srgbClr val="FFFF00"/>
              </a:gs>
              <a:gs pos="86000">
                <a:srgbClr val="FF6600"/>
              </a:gs>
              <a:gs pos="64000">
                <a:srgbClr val="FFFF00"/>
              </a:gs>
            </a:gsLst>
            <a:lin ang="558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35" name="TextBox 20"/>
          <p:cNvSpPr txBox="1">
            <a:spLocks noChangeArrowheads="1"/>
          </p:cNvSpPr>
          <p:nvPr/>
        </p:nvSpPr>
        <p:spPr bwMode="auto">
          <a:xfrm>
            <a:off x="1219200" y="26670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3366FF"/>
                </a:solidFill>
                <a:latin typeface="Times New Roman" charset="0"/>
                <a:cs typeface="Times New Roman" charset="0"/>
              </a:rPr>
              <a:t>Vehicle autonomy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" y="3276600"/>
            <a:ext cx="8382000" cy="1371600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19600" y="1066800"/>
            <a:ext cx="1524000" cy="457200"/>
          </a:xfrm>
          <a:prstGeom prst="rect">
            <a:avLst/>
          </a:prstGeom>
          <a:solidFill>
            <a:srgbClr val="6699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Vehicle</a:t>
            </a:r>
          </a:p>
        </p:txBody>
      </p:sp>
      <p:sp>
        <p:nvSpPr>
          <p:cNvPr id="30738" name="TextBox 25"/>
          <p:cNvSpPr txBox="1">
            <a:spLocks noChangeArrowheads="1"/>
          </p:cNvSpPr>
          <p:nvPr/>
        </p:nvSpPr>
        <p:spPr bwMode="auto">
          <a:xfrm>
            <a:off x="1143000" y="5410200"/>
            <a:ext cx="401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  <a:latin typeface="Times New Roman" charset="0"/>
                <a:cs typeface="Times New Roman" charset="0"/>
              </a:rPr>
              <a:t>Independent from environment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400" y="4724400"/>
            <a:ext cx="8382000" cy="1219200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740" name="TextBox 27"/>
          <p:cNvSpPr txBox="1">
            <a:spLocks noChangeArrowheads="1"/>
          </p:cNvSpPr>
          <p:nvPr/>
        </p:nvSpPr>
        <p:spPr bwMode="auto">
          <a:xfrm>
            <a:off x="1219200" y="419100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  <a:latin typeface="Times New Roman" charset="0"/>
                <a:cs typeface="Times New Roman" charset="0"/>
              </a:rPr>
              <a:t>Independent from user</a:t>
            </a:r>
          </a:p>
        </p:txBody>
      </p:sp>
      <p:sp>
        <p:nvSpPr>
          <p:cNvPr id="29" name="Oval 28"/>
          <p:cNvSpPr/>
          <p:nvPr/>
        </p:nvSpPr>
        <p:spPr>
          <a:xfrm>
            <a:off x="914400" y="1866900"/>
            <a:ext cx="381000" cy="381000"/>
          </a:xfrm>
          <a:prstGeom prst="ellipse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Elbow Connector 34"/>
          <p:cNvCxnSpPr>
            <a:stCxn id="8" idx="2"/>
            <a:endCxn id="9" idx="3"/>
          </p:cNvCxnSpPr>
          <p:nvPr/>
        </p:nvCxnSpPr>
        <p:spPr>
          <a:xfrm rot="5400000">
            <a:off x="6667500" y="1638300"/>
            <a:ext cx="419100" cy="1714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1"/>
            <a:endCxn id="29" idx="4"/>
          </p:cNvCxnSpPr>
          <p:nvPr/>
        </p:nvCxnSpPr>
        <p:spPr>
          <a:xfrm rot="10800000">
            <a:off x="1104900" y="2247900"/>
            <a:ext cx="33909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7" idx="1"/>
          </p:cNvCxnSpPr>
          <p:nvPr/>
        </p:nvCxnSpPr>
        <p:spPr>
          <a:xfrm>
            <a:off x="1295400" y="2057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6" idx="1"/>
          </p:cNvCxnSpPr>
          <p:nvPr/>
        </p:nvCxnSpPr>
        <p:spPr>
          <a:xfrm>
            <a:off x="3429000" y="205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8" idx="1"/>
          </p:cNvCxnSpPr>
          <p:nvPr/>
        </p:nvCxnSpPr>
        <p:spPr>
          <a:xfrm>
            <a:off x="6172200" y="205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15" idx="0"/>
          </p:cNvCxnSpPr>
          <p:nvPr/>
        </p:nvCxnSpPr>
        <p:spPr>
          <a:xfrm>
            <a:off x="7734300" y="2286000"/>
            <a:ext cx="0" cy="1295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1"/>
            <a:endCxn id="11" idx="3"/>
          </p:cNvCxnSpPr>
          <p:nvPr/>
        </p:nvCxnSpPr>
        <p:spPr>
          <a:xfrm flipH="1">
            <a:off x="6248400" y="3810000"/>
            <a:ext cx="5334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1"/>
            <a:endCxn id="12" idx="3"/>
          </p:cNvCxnSpPr>
          <p:nvPr/>
        </p:nvCxnSpPr>
        <p:spPr>
          <a:xfrm flipH="1">
            <a:off x="3810000" y="3810000"/>
            <a:ext cx="5334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2" idx="1"/>
            <a:endCxn id="29" idx="2"/>
          </p:cNvCxnSpPr>
          <p:nvPr/>
        </p:nvCxnSpPr>
        <p:spPr>
          <a:xfrm rot="10800000">
            <a:off x="914400" y="2057400"/>
            <a:ext cx="685800" cy="1752600"/>
          </a:xfrm>
          <a:prstGeom prst="bentConnector3">
            <a:avLst>
              <a:gd name="adj1" fmla="val 13333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5" idx="2"/>
            <a:endCxn id="10" idx="3"/>
          </p:cNvCxnSpPr>
          <p:nvPr/>
        </p:nvCxnSpPr>
        <p:spPr>
          <a:xfrm rot="5400000">
            <a:off x="6896100" y="4381500"/>
            <a:ext cx="1181100" cy="4953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" idx="1"/>
            <a:endCxn id="12" idx="2"/>
          </p:cNvCxnSpPr>
          <p:nvPr/>
        </p:nvCxnSpPr>
        <p:spPr>
          <a:xfrm rot="10800000">
            <a:off x="2705100" y="4191000"/>
            <a:ext cx="800100" cy="10287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2"/>
            <a:endCxn id="6" idx="0"/>
          </p:cNvCxnSpPr>
          <p:nvPr/>
        </p:nvCxnSpPr>
        <p:spPr>
          <a:xfrm>
            <a:off x="51816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map using sonar readings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858000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9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5943600" cy="46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2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OGM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4673600" cy="433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76400"/>
            <a:ext cx="4127500" cy="387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5715000"/>
            <a:ext cx="2628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Generated by OGM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5638800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Architectural blue-print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16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OGM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5715000"/>
            <a:ext cx="294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Raw data from SLAM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5638800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OGM built from SLAM map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4484768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81200"/>
            <a:ext cx="3997291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robot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484688"/>
          </a:xfrm>
        </p:spPr>
        <p:txBody>
          <a:bodyPr/>
          <a:lstStyle/>
          <a:p>
            <a:r>
              <a:rPr lang="en-US" dirty="0" smtClean="0"/>
              <a:t>When the robot’s pose is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, the </a:t>
            </a:r>
            <a:r>
              <a:rPr lang="en-US" u="sng" dirty="0" smtClean="0"/>
              <a:t>region surrounding </a:t>
            </a:r>
            <a:r>
              <a:rPr lang="en-US" i="1" u="sng" dirty="0" err="1" smtClean="0"/>
              <a:t>x</a:t>
            </a:r>
            <a:r>
              <a:rPr lang="en-US" i="1" u="sng" baseline="-25000" dirty="0" err="1" smtClean="0"/>
              <a:t>t</a:t>
            </a:r>
            <a:r>
              <a:rPr lang="en-US" dirty="0" smtClean="0"/>
              <a:t> must be </a:t>
            </a:r>
            <a:r>
              <a:rPr lang="en-US" u="sng" dirty="0" smtClean="0"/>
              <a:t>navigable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IN practice, we return a </a:t>
            </a:r>
            <a:r>
              <a:rPr lang="en-US" u="sng" dirty="0" smtClean="0">
                <a:solidFill>
                  <a:srgbClr val="800000"/>
                </a:solidFill>
              </a:rPr>
              <a:t>large negative value</a:t>
            </a:r>
            <a:r>
              <a:rPr lang="en-US" dirty="0" smtClean="0">
                <a:solidFill>
                  <a:srgbClr val="800000"/>
                </a:solidFill>
              </a:rPr>
              <a:t> for all grid cells occupied by a robot when at </a:t>
            </a:r>
            <a:r>
              <a:rPr lang="en-US" i="1" dirty="0" err="1" smtClean="0">
                <a:solidFill>
                  <a:srgbClr val="800000"/>
                </a:solidFill>
              </a:rPr>
              <a:t>x</a:t>
            </a:r>
            <a:r>
              <a:rPr lang="en-US" i="1" baseline="-25000" dirty="0" err="1" smtClean="0">
                <a:solidFill>
                  <a:srgbClr val="800000"/>
                </a:solidFill>
              </a:rPr>
              <a:t>t</a:t>
            </a:r>
            <a:r>
              <a:rPr lang="en-US" dirty="0" err="1" smtClean="0">
                <a:solidFill>
                  <a:srgbClr val="800000"/>
                </a:solidFill>
              </a:rPr>
              <a:t>.</a:t>
            </a:r>
            <a:endParaRPr lang="en-US" dirty="0" smtClean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2133600"/>
          </a:xfrm>
        </p:spPr>
        <p:txBody>
          <a:bodyPr/>
          <a:lstStyle/>
          <a:p>
            <a:r>
              <a:rPr lang="en-US" dirty="0" smtClean="0"/>
              <a:t>Robots are often equipped with </a:t>
            </a:r>
            <a:r>
              <a:rPr lang="en-US" u="sng" dirty="0" smtClean="0"/>
              <a:t>more than one sensor </a:t>
            </a:r>
            <a:r>
              <a:rPr lang="en-US" dirty="0" smtClean="0"/>
              <a:t>type.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A natural objective is to </a:t>
            </a:r>
            <a:r>
              <a:rPr lang="en-US" u="sng" dirty="0" smtClean="0">
                <a:solidFill>
                  <a:srgbClr val="800000"/>
                </a:solidFill>
              </a:rPr>
              <a:t>integrate information</a:t>
            </a:r>
            <a:r>
              <a:rPr lang="en-US" dirty="0" smtClean="0">
                <a:solidFill>
                  <a:srgbClr val="800000"/>
                </a:solidFill>
              </a:rPr>
              <a:t> from more than one sensor into a single map.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599"/>
            <a:ext cx="6781800" cy="2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dirty="0" smtClean="0"/>
              <a:t>Fusing data from multiple sensors with Bayes filters is not an easy endeavor.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One way would be to implement ‘</a:t>
            </a:r>
            <a:r>
              <a:rPr lang="en-US" dirty="0" err="1" smtClean="0">
                <a:solidFill>
                  <a:srgbClr val="800000"/>
                </a:solidFill>
              </a:rPr>
              <a:t>occupancy_grid_mapping</a:t>
            </a:r>
            <a:r>
              <a:rPr lang="en-US" dirty="0" smtClean="0">
                <a:solidFill>
                  <a:srgbClr val="800000"/>
                </a:solidFill>
              </a:rPr>
              <a:t>’ algorithm with different sensor modalities.</a:t>
            </a:r>
          </a:p>
          <a:p>
            <a:r>
              <a:rPr lang="en-US" dirty="0" smtClean="0"/>
              <a:t>However such an approach has a drawback. If different sensors detect different types of obstacles, the result of Bayes filter is ill-defined.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Sensor types can generate conflicting information.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2133600"/>
          </a:xfrm>
        </p:spPr>
        <p:txBody>
          <a:bodyPr/>
          <a:lstStyle/>
          <a:p>
            <a:r>
              <a:rPr lang="en-US" dirty="0" smtClean="0"/>
              <a:t>A popular method is to </a:t>
            </a:r>
            <a:r>
              <a:rPr lang="en-US" u="sng" dirty="0" smtClean="0"/>
              <a:t>build separate maps</a:t>
            </a:r>
            <a:r>
              <a:rPr lang="en-US" dirty="0" smtClean="0"/>
              <a:t> for each sensor type, and integrate them using an appropriate combination function.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Using </a:t>
            </a:r>
            <a:r>
              <a:rPr lang="en-US" i="1" dirty="0" smtClean="0">
                <a:solidFill>
                  <a:srgbClr val="800000"/>
                </a:solidFill>
              </a:rPr>
              <a:t>De Morgan’s law</a:t>
            </a:r>
            <a:r>
              <a:rPr lang="en-US" dirty="0" smtClean="0">
                <a:solidFill>
                  <a:srgbClr val="800000"/>
                </a:solidFill>
              </a:rPr>
              <a:t>: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94997"/>
              </p:ext>
            </p:extLst>
          </p:nvPr>
        </p:nvGraphicFramePr>
        <p:xfrm>
          <a:off x="3276600" y="3733800"/>
          <a:ext cx="3191861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1638300" imgH="368300" progId="Equation.3">
                  <p:embed/>
                </p:oleObj>
              </mc:Choice>
              <mc:Fallback>
                <p:oleObj name="Equation" r:id="rId3" imgW="1638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733800"/>
                        <a:ext cx="3191861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800" y="2743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map built by the </a:t>
            </a:r>
            <a:r>
              <a:rPr lang="en-US" sz="2400" i="1" dirty="0" err="1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sz="2400" i="1" baseline="30000" dirty="0" err="1" smtClean="0">
                <a:solidFill>
                  <a:srgbClr val="800000"/>
                </a:solidFill>
                <a:latin typeface="Times New Roman"/>
                <a:cs typeface="Times New Roman"/>
              </a:rPr>
              <a:t>th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 sensor</a:t>
            </a:r>
            <a:endParaRPr lang="en-US" sz="2400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15000" y="3158699"/>
            <a:ext cx="685800" cy="72750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45720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Alternatively, we can compute the maximum: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79197"/>
              </p:ext>
            </p:extLst>
          </p:nvPr>
        </p:nvGraphicFramePr>
        <p:xfrm>
          <a:off x="3405188" y="5332413"/>
          <a:ext cx="23256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5" imgW="1193800" imgH="292100" progId="Equation.3">
                  <p:embed/>
                </p:oleObj>
              </mc:Choice>
              <mc:Fallback>
                <p:oleObj name="Equation" r:id="rId5" imgW="1193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5188" y="5332413"/>
                        <a:ext cx="23256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94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measurement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3733800"/>
          </a:xfrm>
        </p:spPr>
        <p:txBody>
          <a:bodyPr/>
          <a:lstStyle/>
          <a:p>
            <a:r>
              <a:rPr lang="en-US" dirty="0" smtClean="0"/>
              <a:t>The occupancy grid mapping requires a </a:t>
            </a:r>
            <a:r>
              <a:rPr lang="en-US" u="sng" dirty="0" smtClean="0"/>
              <a:t>marginalized</a:t>
            </a:r>
            <a:r>
              <a:rPr lang="en-US" dirty="0" smtClean="0"/>
              <a:t> inverse measurement model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| </a:t>
            </a:r>
            <a:r>
              <a:rPr lang="en-US" i="1" dirty="0" smtClean="0"/>
              <a:t>x, z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This probability is called inverse since it reasons </a:t>
            </a:r>
            <a:r>
              <a:rPr lang="en-US" u="sng" dirty="0" smtClean="0">
                <a:solidFill>
                  <a:srgbClr val="800000"/>
                </a:solidFill>
              </a:rPr>
              <a:t>from effects to causes</a:t>
            </a:r>
            <a:r>
              <a:rPr lang="en-US" dirty="0" smtClean="0">
                <a:solidFill>
                  <a:srgbClr val="800000"/>
                </a:solidFill>
              </a:rPr>
              <a:t>. It provides information about the world conditioned on measurements caused by this world.</a:t>
            </a:r>
          </a:p>
          <a:p>
            <a:r>
              <a:rPr lang="en-US" dirty="0" smtClean="0"/>
              <a:t>It is marginalized for the </a:t>
            </a:r>
            <a:r>
              <a:rPr lang="en-US" i="1" u="sng" dirty="0" err="1" smtClean="0"/>
              <a:t>i</a:t>
            </a:r>
            <a:r>
              <a:rPr lang="en-US" u="sng" dirty="0" err="1" smtClean="0"/>
              <a:t>-th</a:t>
            </a:r>
            <a:r>
              <a:rPr lang="en-US" u="sng" dirty="0" smtClean="0"/>
              <a:t> grid cell</a:t>
            </a:r>
            <a:r>
              <a:rPr lang="en-US" dirty="0" smtClean="0"/>
              <a:t> since a full inverse would be of the type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|</a:t>
            </a:r>
            <a:r>
              <a:rPr lang="en-US" i="1" dirty="0" err="1" smtClean="0"/>
              <a:t>x,z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measurement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143000"/>
          </a:xfrm>
        </p:spPr>
        <p:txBody>
          <a:bodyPr/>
          <a:lstStyle/>
          <a:p>
            <a:r>
              <a:rPr lang="en-US" dirty="0" smtClean="0"/>
              <a:t>We can obtain an inverse model in a more </a:t>
            </a:r>
            <a:r>
              <a:rPr lang="en-US" u="sng" dirty="0" smtClean="0"/>
              <a:t>principled manner</a:t>
            </a:r>
            <a:r>
              <a:rPr lang="en-US" dirty="0" smtClean="0"/>
              <a:t>, starting at the conventional measurement model.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48887"/>
              </p:ext>
            </p:extLst>
          </p:nvPr>
        </p:nvGraphicFramePr>
        <p:xfrm>
          <a:off x="2590800" y="2590800"/>
          <a:ext cx="3788709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1866900" imgH="647700" progId="Equation.3">
                  <p:embed/>
                </p:oleObj>
              </mc:Choice>
              <mc:Fallback>
                <p:oleObj name="Equation" r:id="rId3" imgW="18669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590800"/>
                        <a:ext cx="3788709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40386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The inverse model for the </a:t>
            </a:r>
            <a:r>
              <a:rPr lang="en-US" i="1" dirty="0" err="1" smtClean="0">
                <a:solidFill>
                  <a:srgbClr val="800000"/>
                </a:solidFill>
              </a:rPr>
              <a:t>i</a:t>
            </a:r>
            <a:r>
              <a:rPr lang="en-US" dirty="0" err="1" smtClean="0">
                <a:solidFill>
                  <a:srgbClr val="800000"/>
                </a:solidFill>
              </a:rPr>
              <a:t>-th</a:t>
            </a:r>
            <a:r>
              <a:rPr lang="en-US" dirty="0" smtClean="0">
                <a:solidFill>
                  <a:srgbClr val="800000"/>
                </a:solidFill>
              </a:rPr>
              <a:t> grid cell is obtained by selecting the marginal for the </a:t>
            </a:r>
            <a:r>
              <a:rPr lang="en-US" i="1" dirty="0" err="1" smtClean="0">
                <a:solidFill>
                  <a:srgbClr val="800000"/>
                </a:solidFill>
              </a:rPr>
              <a:t>i</a:t>
            </a:r>
            <a:r>
              <a:rPr lang="en-US" dirty="0" err="1" smtClean="0">
                <a:solidFill>
                  <a:srgbClr val="800000"/>
                </a:solidFill>
              </a:rPr>
              <a:t>-th</a:t>
            </a:r>
            <a:r>
              <a:rPr lang="en-US" dirty="0" smtClean="0">
                <a:solidFill>
                  <a:srgbClr val="800000"/>
                </a:solidFill>
              </a:rPr>
              <a:t> grid cell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00309"/>
              </p:ext>
            </p:extLst>
          </p:nvPr>
        </p:nvGraphicFramePr>
        <p:xfrm>
          <a:off x="2819400" y="5334000"/>
          <a:ext cx="4270375" cy="71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5" imgW="2209800" imgH="368300" progId="Equation.3">
                  <p:embed/>
                </p:oleObj>
              </mc:Choice>
              <mc:Fallback>
                <p:oleObj name="Equation" r:id="rId5" imgW="22098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5334000"/>
                        <a:ext cx="4270375" cy="711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06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always the case that a robot is equipped with a </a:t>
            </a:r>
            <a:r>
              <a:rPr lang="en-US" u="sng" dirty="0" smtClean="0"/>
              <a:t>map a priori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Even if a map exists, it is quite common that the </a:t>
            </a:r>
            <a:r>
              <a:rPr lang="en-US" u="sng" dirty="0" smtClean="0">
                <a:solidFill>
                  <a:srgbClr val="800000"/>
                </a:solidFill>
              </a:rPr>
              <a:t>as-is differs</a:t>
            </a:r>
            <a:r>
              <a:rPr lang="en-US" dirty="0" smtClean="0">
                <a:solidFill>
                  <a:srgbClr val="800000"/>
                </a:solidFill>
              </a:rPr>
              <a:t> from the architectural drawings. If it did not differ, maps do not contain the layout of </a:t>
            </a:r>
            <a:r>
              <a:rPr lang="en-US" u="sng" dirty="0" smtClean="0">
                <a:solidFill>
                  <a:srgbClr val="800000"/>
                </a:solidFill>
              </a:rPr>
              <a:t>furniture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r>
              <a:rPr lang="en-US" dirty="0" smtClean="0"/>
              <a:t>Being able to </a:t>
            </a:r>
            <a:r>
              <a:rPr lang="en-US" u="sng" dirty="0" smtClean="0"/>
              <a:t>learn a map</a:t>
            </a:r>
            <a:r>
              <a:rPr lang="en-US" dirty="0" smtClean="0"/>
              <a:t> greatly reduces the effort involved in using a robot.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Mapping is one of the </a:t>
            </a:r>
            <a:r>
              <a:rPr lang="en-US" u="sng" dirty="0" smtClean="0">
                <a:solidFill>
                  <a:srgbClr val="800000"/>
                </a:solidFill>
              </a:rPr>
              <a:t>core competencies</a:t>
            </a:r>
            <a:r>
              <a:rPr lang="en-US" dirty="0" smtClean="0">
                <a:solidFill>
                  <a:srgbClr val="800000"/>
                </a:solidFill>
              </a:rPr>
              <a:t> of a truly autonomous robot.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r>
              <a:rPr lang="en-US" dirty="0" smtClean="0"/>
              <a:t>Sampling from the forward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can generate for any grid cell random triplets of :</a:t>
            </a:r>
          </a:p>
          <a:p>
            <a:pPr lvl="1"/>
            <a:r>
              <a:rPr lang="en-US" sz="2800" dirty="0" smtClean="0"/>
              <a:t>poses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t</a:t>
            </a:r>
            <a:r>
              <a:rPr lang="en-US" sz="2800" dirty="0" smtClean="0"/>
              <a:t>, </a:t>
            </a:r>
          </a:p>
          <a:p>
            <a:pPr lvl="1"/>
            <a:r>
              <a:rPr lang="en-US" sz="2800" dirty="0" smtClean="0">
                <a:solidFill>
                  <a:srgbClr val="800000"/>
                </a:solidFill>
              </a:rPr>
              <a:t>measurements </a:t>
            </a:r>
            <a:r>
              <a:rPr lang="en-US" sz="2800" i="1" dirty="0" err="1" smtClean="0">
                <a:solidFill>
                  <a:srgbClr val="800000"/>
                </a:solidFill>
              </a:rPr>
              <a:t>z</a:t>
            </a:r>
            <a:r>
              <a:rPr lang="en-US" sz="2800" i="1" baseline="-25000" dirty="0" err="1" smtClean="0">
                <a:solidFill>
                  <a:srgbClr val="800000"/>
                </a:solidFill>
              </a:rPr>
              <a:t>t</a:t>
            </a:r>
            <a:r>
              <a:rPr lang="en-US" sz="2800" dirty="0" smtClean="0">
                <a:solidFill>
                  <a:srgbClr val="800000"/>
                </a:solidFill>
              </a:rPr>
              <a:t>, </a:t>
            </a:r>
          </a:p>
          <a:p>
            <a:pPr lvl="1"/>
            <a:r>
              <a:rPr lang="en-US" sz="2800" dirty="0" smtClean="0"/>
              <a:t>and map occupancy values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i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then we can learn a function that accepts a </a:t>
            </a:r>
            <a:r>
              <a:rPr lang="en-US" u="sng" dirty="0" smtClean="0">
                <a:solidFill>
                  <a:srgbClr val="800000"/>
                </a:solidFill>
              </a:rPr>
              <a:t>pose </a:t>
            </a:r>
            <a:r>
              <a:rPr lang="en-US" i="1" u="sng" dirty="0" err="1" smtClean="0">
                <a:solidFill>
                  <a:srgbClr val="800000"/>
                </a:solidFill>
              </a:rPr>
              <a:t>x</a:t>
            </a:r>
            <a:r>
              <a:rPr lang="en-US" i="1" u="sng" baseline="-25000" dirty="0" err="1" smtClean="0">
                <a:solidFill>
                  <a:srgbClr val="800000"/>
                </a:solidFill>
              </a:rPr>
              <a:t>t</a:t>
            </a:r>
            <a:r>
              <a:rPr lang="en-US" u="sng" dirty="0" smtClean="0">
                <a:solidFill>
                  <a:srgbClr val="800000"/>
                </a:solidFill>
              </a:rPr>
              <a:t> and measurement </a:t>
            </a:r>
            <a:r>
              <a:rPr lang="en-US" i="1" u="sng" dirty="0" err="1" smtClean="0">
                <a:solidFill>
                  <a:srgbClr val="800000"/>
                </a:solidFill>
              </a:rPr>
              <a:t>z</a:t>
            </a:r>
            <a:r>
              <a:rPr lang="en-US" i="1" u="sng" baseline="-25000" dirty="0" err="1" smtClean="0">
                <a:solidFill>
                  <a:srgbClr val="800000"/>
                </a:solidFill>
              </a:rPr>
              <a:t>t</a:t>
            </a:r>
            <a:r>
              <a:rPr lang="en-US" u="sng" dirty="0" smtClean="0">
                <a:solidFill>
                  <a:srgbClr val="800000"/>
                </a:solidFill>
              </a:rPr>
              <a:t> as an input </a:t>
            </a:r>
            <a:r>
              <a:rPr lang="en-US" dirty="0" smtClean="0">
                <a:solidFill>
                  <a:srgbClr val="800000"/>
                </a:solidFill>
              </a:rPr>
              <a:t>and outputs the </a:t>
            </a:r>
            <a:r>
              <a:rPr lang="en-US" u="sng" dirty="0" smtClean="0">
                <a:solidFill>
                  <a:srgbClr val="800000"/>
                </a:solidFill>
              </a:rPr>
              <a:t>probability of occupancy for </a:t>
            </a:r>
            <a:r>
              <a:rPr lang="en-US" i="1" u="sng" dirty="0" smtClean="0">
                <a:solidFill>
                  <a:srgbClr val="800000"/>
                </a:solidFill>
              </a:rPr>
              <a:t>m</a:t>
            </a:r>
            <a:r>
              <a:rPr lang="en-US" i="1" u="sng" baseline="-25000" dirty="0" smtClean="0">
                <a:solidFill>
                  <a:srgbClr val="800000"/>
                </a:solidFill>
              </a:rPr>
              <a:t>i</a:t>
            </a:r>
            <a:r>
              <a:rPr lang="en-US" u="sng" dirty="0">
                <a:solidFill>
                  <a:srgbClr val="800000"/>
                </a:solidFill>
              </a:rPr>
              <a:t> </a:t>
            </a:r>
            <a:r>
              <a:rPr lang="en-US" u="sng" dirty="0" smtClean="0">
                <a:solidFill>
                  <a:srgbClr val="800000"/>
                </a:solidFill>
              </a:rPr>
              <a:t>as output</a:t>
            </a:r>
            <a:endParaRPr lang="en-US" u="sng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1981200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2971800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2514600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3814" y="3520658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1965" y="3937121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3534" y="4343036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72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r>
              <a:rPr lang="en-US" dirty="0" smtClean="0"/>
              <a:t>Sampling from the forward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800" dirty="0" smtClean="0"/>
              <a:t>A sample of the form (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i="1" dirty="0" err="1" smtClean="0"/>
              <a:t>z</a:t>
            </a:r>
            <a:r>
              <a:rPr lang="en-US" sz="2800" i="1" baseline="-25000" dirty="0" err="1" smtClean="0"/>
              <a:t>t</a:t>
            </a:r>
            <a:r>
              <a:rPr lang="en-US" sz="2800" i="1" baseline="-25000" dirty="0" smtClean="0"/>
              <a:t> 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i </a:t>
            </a:r>
            <a:r>
              <a:rPr lang="en-US" sz="2800" dirty="0" smtClean="0"/>
              <a:t>) can be generated as follows:</a:t>
            </a:r>
          </a:p>
          <a:p>
            <a:pPr lvl="1"/>
            <a:r>
              <a:rPr lang="en-US" sz="2800" dirty="0" smtClean="0"/>
              <a:t>Sample a random map </a:t>
            </a:r>
            <a:r>
              <a:rPr lang="en-US" sz="2800" i="1" dirty="0" smtClean="0"/>
              <a:t>m</a:t>
            </a:r>
            <a:r>
              <a:rPr lang="en-US" sz="2800" baseline="30000" dirty="0" smtClean="0"/>
              <a:t>[</a:t>
            </a:r>
            <a:r>
              <a:rPr lang="en-US" sz="2800" i="1" baseline="30000" dirty="0" smtClean="0"/>
              <a:t>k</a:t>
            </a:r>
            <a:r>
              <a:rPr lang="en-US" sz="2800" baseline="30000" dirty="0" smtClean="0"/>
              <a:t>]</a:t>
            </a:r>
            <a:r>
              <a:rPr lang="en-US" sz="2800" dirty="0" smtClean="0"/>
              <a:t> ~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m</a:t>
            </a:r>
            <a:r>
              <a:rPr lang="en-US" sz="2800" dirty="0" smtClean="0"/>
              <a:t>). </a:t>
            </a:r>
          </a:p>
          <a:p>
            <a:pPr lvl="1"/>
            <a:r>
              <a:rPr lang="en-US" sz="2800" dirty="0" smtClean="0">
                <a:solidFill>
                  <a:srgbClr val="800000"/>
                </a:solidFill>
              </a:rPr>
              <a:t>Sample a random pose </a:t>
            </a:r>
            <a:r>
              <a:rPr lang="en-US" sz="2800" i="1" dirty="0" err="1" smtClean="0">
                <a:solidFill>
                  <a:srgbClr val="800000"/>
                </a:solidFill>
              </a:rPr>
              <a:t>x</a:t>
            </a:r>
            <a:r>
              <a:rPr lang="en-US" sz="2800" i="1" baseline="-25000" dirty="0" err="1" smtClean="0">
                <a:solidFill>
                  <a:srgbClr val="800000"/>
                </a:solidFill>
              </a:rPr>
              <a:t>t</a:t>
            </a:r>
            <a:r>
              <a:rPr lang="en-US" sz="2800" dirty="0" smtClean="0">
                <a:solidFill>
                  <a:srgbClr val="800000"/>
                </a:solidFill>
              </a:rPr>
              <a:t> inside the map. One can assume the poses are uniformly distributed.</a:t>
            </a:r>
          </a:p>
          <a:p>
            <a:pPr lvl="1"/>
            <a:r>
              <a:rPr lang="en-US" sz="2800" dirty="0" smtClean="0"/>
              <a:t>Sample a measurement  </a:t>
            </a:r>
            <a:endParaRPr lang="en-US" sz="2800" dirty="0"/>
          </a:p>
          <a:p>
            <a:pPr lvl="1"/>
            <a:r>
              <a:rPr lang="en-US" sz="2800" dirty="0" smtClean="0">
                <a:solidFill>
                  <a:srgbClr val="800000"/>
                </a:solidFill>
              </a:rPr>
              <a:t>Extract the desired true occupancy value </a:t>
            </a:r>
            <a:r>
              <a:rPr lang="en-US" sz="2800" i="1" dirty="0" smtClean="0">
                <a:solidFill>
                  <a:srgbClr val="800000"/>
                </a:solidFill>
              </a:rPr>
              <a:t>m</a:t>
            </a:r>
            <a:r>
              <a:rPr lang="en-US" sz="2800" i="1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 for the target grid cell from the map </a:t>
            </a:r>
            <a:r>
              <a:rPr lang="en-US" sz="2800" i="1" dirty="0" smtClean="0">
                <a:solidFill>
                  <a:srgbClr val="800000"/>
                </a:solidFill>
              </a:rPr>
              <a:t>m</a:t>
            </a:r>
            <a:r>
              <a:rPr lang="en-US" sz="2800" dirty="0" smtClean="0">
                <a:solidFill>
                  <a:srgbClr val="800000"/>
                </a:solidFill>
              </a:rPr>
              <a:t>.</a:t>
            </a:r>
          </a:p>
          <a:p>
            <a:pPr lvl="1"/>
            <a:r>
              <a:rPr lang="en-US" sz="2800" dirty="0" smtClean="0"/>
              <a:t>The result is a sampled pose </a:t>
            </a:r>
            <a:r>
              <a:rPr lang="en-US" sz="2800" dirty="0"/>
              <a:t>poses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t</a:t>
            </a:r>
            <a:r>
              <a:rPr lang="en-US" sz="2800" dirty="0" smtClean="0"/>
              <a:t>, a measurements </a:t>
            </a:r>
            <a:r>
              <a:rPr lang="en-US" sz="2800" i="1" dirty="0" err="1"/>
              <a:t>z</a:t>
            </a:r>
            <a:r>
              <a:rPr lang="en-US" sz="2800" i="1" baseline="-25000" dirty="0" err="1"/>
              <a:t>t</a:t>
            </a:r>
            <a:r>
              <a:rPr lang="en-US" sz="2800" dirty="0"/>
              <a:t>, </a:t>
            </a:r>
            <a:r>
              <a:rPr lang="en-US" sz="2800" dirty="0" smtClean="0"/>
              <a:t>and </a:t>
            </a:r>
            <a:r>
              <a:rPr lang="en-US" sz="2800" dirty="0"/>
              <a:t>map occupancy values </a:t>
            </a:r>
            <a:r>
              <a:rPr lang="en-US" sz="2800" i="1" dirty="0"/>
              <a:t>m</a:t>
            </a:r>
            <a:r>
              <a:rPr lang="en-US" sz="2800" i="1" baseline="-25000" dirty="0"/>
              <a:t>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83863" y="2960597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1447800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1447800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447800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9828" y="5293444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739915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6920" y="5726821"/>
            <a:ext cx="44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]</a:t>
            </a: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20667"/>
              </p:ext>
            </p:extLst>
          </p:nvPr>
        </p:nvGraphicFramePr>
        <p:xfrm>
          <a:off x="4572000" y="39624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4" imgW="1219200" imgH="241300" progId="Equation.3">
                  <p:embed/>
                </p:oleObj>
              </mc:Choice>
              <mc:Fallback>
                <p:oleObj name="Equation" r:id="rId4" imgW="1219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962400"/>
                        <a:ext cx="2438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99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r>
              <a:rPr lang="en-US" dirty="0" smtClean="0"/>
              <a:t>Sampling from the forward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609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Repeated application of this sampling step yields a data set: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95819"/>
              </p:ext>
            </p:extLst>
          </p:nvPr>
        </p:nvGraphicFramePr>
        <p:xfrm>
          <a:off x="2514600" y="2209800"/>
          <a:ext cx="2952750" cy="205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1333500" imgH="927100" progId="Equation.3">
                  <p:embed/>
                </p:oleObj>
              </mc:Choice>
              <mc:Fallback>
                <p:oleObj name="Equation" r:id="rId3" imgW="13335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209800"/>
                        <a:ext cx="2952750" cy="2052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81000" y="4572000"/>
            <a:ext cx="8382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en-US" dirty="0" smtClean="0">
                <a:solidFill>
                  <a:srgbClr val="800000"/>
                </a:solidFill>
              </a:rPr>
              <a:t>These can be used as training examples for the supervised learning algorithm (Neural Network), which approximates the desired conditional probability </a:t>
            </a:r>
            <a:r>
              <a:rPr lang="en-US" i="1" dirty="0" smtClean="0">
                <a:solidFill>
                  <a:srgbClr val="800000"/>
                </a:solidFill>
              </a:rPr>
              <a:t>p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i="1" dirty="0" err="1" smtClean="0">
                <a:solidFill>
                  <a:srgbClr val="800000"/>
                </a:solidFill>
              </a:rPr>
              <a:t>m</a:t>
            </a:r>
            <a:r>
              <a:rPr lang="en-US" i="1" baseline="-25000" dirty="0" err="1" smtClean="0">
                <a:solidFill>
                  <a:srgbClr val="800000"/>
                </a:solidFill>
              </a:rPr>
              <a:t>i</a:t>
            </a:r>
            <a:r>
              <a:rPr lang="en-US" dirty="0" err="1" smtClean="0">
                <a:solidFill>
                  <a:srgbClr val="800000"/>
                </a:solidFill>
              </a:rPr>
              <a:t>|</a:t>
            </a:r>
            <a:r>
              <a:rPr lang="en-US" i="1" dirty="0" err="1" smtClean="0">
                <a:solidFill>
                  <a:srgbClr val="800000"/>
                </a:solidFill>
              </a:rPr>
              <a:t>z,x</a:t>
            </a:r>
            <a:r>
              <a:rPr lang="en-US" dirty="0" smtClean="0">
                <a:solidFill>
                  <a:srgbClr val="800000"/>
                </a:solidFill>
              </a:rPr>
              <a:t>) 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24000"/>
          </a:xfrm>
        </p:spPr>
        <p:txBody>
          <a:bodyPr/>
          <a:lstStyle/>
          <a:p>
            <a:r>
              <a:rPr lang="en-US" dirty="0" smtClean="0"/>
              <a:t>Maximum a Posteriori (Map)occupancy Mapping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5638800" cy="685800"/>
          </a:xfrm>
        </p:spPr>
        <p:txBody>
          <a:bodyPr/>
          <a:lstStyle/>
          <a:p>
            <a:r>
              <a:rPr lang="en-US" dirty="0" smtClean="0"/>
              <a:t>Recalling: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672401"/>
              </p:ext>
            </p:extLst>
          </p:nvPr>
        </p:nvGraphicFramePr>
        <p:xfrm>
          <a:off x="2362200" y="2667000"/>
          <a:ext cx="437367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667000"/>
                        <a:ext cx="437367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39624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800000"/>
                </a:solidFill>
              </a:rPr>
              <a:t>How faithful </a:t>
            </a:r>
            <a:r>
              <a:rPr lang="en-US" dirty="0" smtClean="0">
                <a:solidFill>
                  <a:srgbClr val="800000"/>
                </a:solidFill>
              </a:rPr>
              <a:t>should we be in the result of any algorithm that relies on such a strong decomposition?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4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Problem with standard OGM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562600" cy="49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8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occupancy mapping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80807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2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OGM with forward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1524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dependencies</a:t>
            </a:r>
            <a:r>
              <a:rPr lang="en-US" dirty="0" smtClean="0"/>
              <a:t> between neighboring grid cells are incorporated by an algorithm that outputs the </a:t>
            </a:r>
            <a:r>
              <a:rPr lang="en-US" u="sng" dirty="0" smtClean="0"/>
              <a:t>mode of the posterior</a:t>
            </a:r>
            <a:r>
              <a:rPr lang="en-US" dirty="0" smtClean="0"/>
              <a:t>, instead of the full posterior: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236985"/>
              </p:ext>
            </p:extLst>
          </p:nvPr>
        </p:nvGraphicFramePr>
        <p:xfrm>
          <a:off x="2590800" y="3200400"/>
          <a:ext cx="4191000" cy="67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1816100" imgH="292100" progId="Equation.3">
                  <p:embed/>
                </p:oleObj>
              </mc:Choice>
              <mc:Fallback>
                <p:oleObj name="Equation" r:id="rId3" imgW="1816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3200400"/>
                        <a:ext cx="4191000" cy="674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96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u="sng" dirty="0" smtClean="0">
                <a:solidFill>
                  <a:srgbClr val="800000"/>
                </a:solidFill>
              </a:rPr>
              <a:t>map posterior</a:t>
            </a:r>
            <a:r>
              <a:rPr lang="en-US" dirty="0" smtClean="0">
                <a:solidFill>
                  <a:srgbClr val="800000"/>
                </a:solidFill>
              </a:rPr>
              <a:t> factors into a map prior and a measurement likelihood: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01121"/>
              </p:ext>
            </p:extLst>
          </p:nvPr>
        </p:nvGraphicFramePr>
        <p:xfrm>
          <a:off x="1219200" y="5486400"/>
          <a:ext cx="696557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3289300" imgH="215900" progId="Equation.3">
                  <p:embed/>
                </p:oleObj>
              </mc:Choice>
              <mc:Fallback>
                <p:oleObj name="Equation" r:id="rId5" imgW="3289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486400"/>
                        <a:ext cx="696557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56524"/>
              </p:ext>
            </p:extLst>
          </p:nvPr>
        </p:nvGraphicFramePr>
        <p:xfrm>
          <a:off x="6172200" y="4343400"/>
          <a:ext cx="2645709" cy="91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7" imgW="1866900" imgH="647700" progId="Equation.3">
                  <p:embed/>
                </p:oleObj>
              </mc:Choice>
              <mc:Fallback>
                <p:oleObj name="Equation" r:id="rId7" imgW="18669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4343400"/>
                        <a:ext cx="2645709" cy="91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14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OGM with forward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066800"/>
          </a:xfrm>
        </p:spPr>
        <p:txBody>
          <a:bodyPr/>
          <a:lstStyle/>
          <a:p>
            <a:r>
              <a:rPr lang="en-US" dirty="0" smtClean="0"/>
              <a:t>The log-likelihood log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z</a:t>
            </a:r>
            <a:r>
              <a:rPr lang="en-US" baseline="-25000" dirty="0" smtClean="0"/>
              <a:t>1:</a:t>
            </a:r>
            <a:r>
              <a:rPr lang="en-US" i="1" baseline="-25000" dirty="0" smtClean="0"/>
              <a:t>t</a:t>
            </a:r>
            <a:r>
              <a:rPr lang="en-US" dirty="0" smtClean="0"/>
              <a:t>|</a:t>
            </a:r>
            <a:r>
              <a:rPr lang="en-US" i="1" dirty="0" smtClean="0"/>
              <a:t>x</a:t>
            </a:r>
            <a:r>
              <a:rPr lang="en-US" i="1" baseline="-25000" dirty="0" smtClean="0"/>
              <a:t>t</a:t>
            </a:r>
            <a:r>
              <a:rPr lang="en-US" dirty="0" smtClean="0"/>
              <a:t>,</a:t>
            </a:r>
            <a:r>
              <a:rPr lang="en-US" i="1" dirty="0" smtClean="0"/>
              <a:t>m</a:t>
            </a:r>
            <a:r>
              <a:rPr lang="en-US" dirty="0" smtClean="0"/>
              <a:t>) decomposes into a sum of individual measurement log likelihoods: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62709"/>
              </p:ext>
            </p:extLst>
          </p:nvPr>
        </p:nvGraphicFramePr>
        <p:xfrm>
          <a:off x="2057400" y="2728913"/>
          <a:ext cx="45640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2222500" imgH="342900" progId="Equation.3">
                  <p:embed/>
                </p:oleObj>
              </mc:Choice>
              <mc:Fallback>
                <p:oleObj name="Equation" r:id="rId3" imgW="2222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728913"/>
                        <a:ext cx="456406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052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u="sng" dirty="0" smtClean="0">
                <a:solidFill>
                  <a:srgbClr val="800000"/>
                </a:solidFill>
              </a:rPr>
              <a:t>log prior</a:t>
            </a:r>
            <a:r>
              <a:rPr lang="en-US" dirty="0" smtClean="0">
                <a:solidFill>
                  <a:srgbClr val="800000"/>
                </a:solidFill>
              </a:rPr>
              <a:t> also decomposes: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90512"/>
              </p:ext>
            </p:extLst>
          </p:nvPr>
        </p:nvGraphicFramePr>
        <p:xfrm>
          <a:off x="3048000" y="4191000"/>
          <a:ext cx="4267200" cy="212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5" imgW="2247900" imgH="1117600" progId="Equation.3">
                  <p:embed/>
                </p:oleObj>
              </mc:Choice>
              <mc:Fallback>
                <p:oleObj name="Equation" r:id="rId5" imgW="2247900" imgH="111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4191000"/>
                        <a:ext cx="4267200" cy="2121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4724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prior probability of occupancy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38400" y="4572000"/>
            <a:ext cx="609600" cy="381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5638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Number of grid cells in the map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400" y="5105400"/>
            <a:ext cx="2057400" cy="838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1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OGM with forward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696200" cy="685800"/>
          </a:xfrm>
        </p:spPr>
        <p:txBody>
          <a:bodyPr/>
          <a:lstStyle/>
          <a:p>
            <a:r>
              <a:rPr lang="en-US" dirty="0" smtClean="0"/>
              <a:t>For the log version of the prior we get: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35246"/>
              </p:ext>
            </p:extLst>
          </p:nvPr>
        </p:nvGraphicFramePr>
        <p:xfrm>
          <a:off x="1828800" y="2286000"/>
          <a:ext cx="49180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2590800" imgH="1181100" progId="Equation.3">
                  <p:embed/>
                </p:oleObj>
              </mc:Choice>
              <mc:Fallback>
                <p:oleObj name="Equation" r:id="rId3" imgW="2590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286000"/>
                        <a:ext cx="4918075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" y="46482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It suffices to optimize: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08808"/>
              </p:ext>
            </p:extLst>
          </p:nvPr>
        </p:nvGraphicFramePr>
        <p:xfrm>
          <a:off x="2133600" y="5410200"/>
          <a:ext cx="5553075" cy="76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2476500" imgH="342900" progId="Equation.3">
                  <p:embed/>
                </p:oleObj>
              </mc:Choice>
              <mc:Fallback>
                <p:oleObj name="Equation" r:id="rId5" imgW="2476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5410200"/>
                        <a:ext cx="5553075" cy="76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65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occupancy grid mapping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530854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9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hypothesis space</a:t>
            </a:r>
            <a:r>
              <a:rPr lang="en-US" dirty="0" smtClean="0"/>
              <a:t> of all possible maps is </a:t>
            </a:r>
            <a:r>
              <a:rPr lang="en-US" u="sng" dirty="0" smtClean="0"/>
              <a:t>huge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Maps can easily be described by </a:t>
            </a:r>
            <a:r>
              <a:rPr lang="en-US" u="sng" dirty="0" smtClean="0">
                <a:solidFill>
                  <a:srgbClr val="800000"/>
                </a:solidFill>
              </a:rPr>
              <a:t>10</a:t>
            </a:r>
            <a:r>
              <a:rPr lang="en-US" u="sng" baseline="30000" dirty="0" smtClean="0">
                <a:solidFill>
                  <a:srgbClr val="800000"/>
                </a:solidFill>
              </a:rPr>
              <a:t>5</a:t>
            </a:r>
            <a:r>
              <a:rPr lang="en-US" u="sng" dirty="0" smtClean="0">
                <a:solidFill>
                  <a:srgbClr val="800000"/>
                </a:solidFill>
              </a:rPr>
              <a:t> or more</a:t>
            </a:r>
            <a:r>
              <a:rPr lang="en-US" dirty="0" smtClean="0">
                <a:solidFill>
                  <a:srgbClr val="800000"/>
                </a:solidFill>
              </a:rPr>
              <a:t> variables.</a:t>
            </a:r>
          </a:p>
          <a:p>
            <a:r>
              <a:rPr lang="en-US" dirty="0" smtClean="0"/>
              <a:t>It is therefore </a:t>
            </a:r>
            <a:r>
              <a:rPr lang="en-US" u="sng" dirty="0" smtClean="0"/>
              <a:t>difficult</a:t>
            </a:r>
            <a:r>
              <a:rPr lang="en-US" dirty="0" smtClean="0"/>
              <a:t> to calculate </a:t>
            </a:r>
            <a:r>
              <a:rPr lang="en-US" u="sng" dirty="0" smtClean="0"/>
              <a:t>full posteriors</a:t>
            </a:r>
            <a:r>
              <a:rPr lang="en-US" dirty="0" smtClean="0"/>
              <a:t> over maps.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Therefore the </a:t>
            </a:r>
            <a:r>
              <a:rPr lang="en-US" u="sng" dirty="0" smtClean="0">
                <a:solidFill>
                  <a:srgbClr val="800000"/>
                </a:solidFill>
              </a:rPr>
              <a:t>Bayes filtering</a:t>
            </a:r>
            <a:r>
              <a:rPr lang="en-US" dirty="0" smtClean="0">
                <a:solidFill>
                  <a:srgbClr val="800000"/>
                </a:solidFill>
              </a:rPr>
              <a:t> approach is </a:t>
            </a:r>
            <a:r>
              <a:rPr lang="en-US" u="sng" dirty="0" smtClean="0">
                <a:solidFill>
                  <a:srgbClr val="800000"/>
                </a:solidFill>
              </a:rPr>
              <a:t>inapplicable</a:t>
            </a:r>
            <a:r>
              <a:rPr lang="en-US" dirty="0" smtClean="0">
                <a:solidFill>
                  <a:srgbClr val="800000"/>
                </a:solidFill>
              </a:rPr>
              <a:t> to the problem of learning maps.</a:t>
            </a:r>
          </a:p>
          <a:p>
            <a:r>
              <a:rPr lang="en-US" dirty="0" smtClean="0"/>
              <a:t>Learning maps is a “</a:t>
            </a:r>
            <a:r>
              <a:rPr lang="en-US" u="sng" dirty="0" smtClean="0"/>
              <a:t>chicken-and-egg</a:t>
            </a:r>
            <a:r>
              <a:rPr lang="en-US" dirty="0" smtClean="0"/>
              <a:t>” problem. We refer to it as </a:t>
            </a:r>
            <a:r>
              <a:rPr lang="en-US" i="1" dirty="0" smtClean="0"/>
              <a:t>Simultaneous Localization And Mapping </a:t>
            </a:r>
            <a:r>
              <a:rPr lang="en-US" dirty="0" smtClean="0"/>
              <a:t>(SLAM)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determine the robot’s </a:t>
            </a:r>
            <a:r>
              <a:rPr lang="en-US" u="sng" dirty="0" smtClean="0"/>
              <a:t>pose when a map is available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We can </a:t>
            </a:r>
            <a:r>
              <a:rPr lang="en-US" u="sng" dirty="0" smtClean="0">
                <a:solidFill>
                  <a:srgbClr val="800000"/>
                </a:solidFill>
              </a:rPr>
              <a:t>build a map</a:t>
            </a:r>
            <a:r>
              <a:rPr lang="en-US" dirty="0" smtClean="0">
                <a:solidFill>
                  <a:srgbClr val="800000"/>
                </a:solidFill>
              </a:rPr>
              <a:t> of an environment if the robot’s </a:t>
            </a:r>
            <a:r>
              <a:rPr lang="en-US" u="sng" dirty="0" smtClean="0">
                <a:solidFill>
                  <a:srgbClr val="800000"/>
                </a:solidFill>
              </a:rPr>
              <a:t>pose is known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r>
              <a:rPr lang="en-US" dirty="0" smtClean="0"/>
              <a:t>In the absence of both robot pose and a map, we have to do </a:t>
            </a:r>
            <a:r>
              <a:rPr lang="en-US" u="sng" dirty="0" smtClean="0"/>
              <a:t>both concurrently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mapping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Size</a:t>
            </a:r>
            <a:r>
              <a:rPr lang="en-US" dirty="0" smtClean="0"/>
              <a:t>. The </a:t>
            </a:r>
            <a:r>
              <a:rPr lang="en-US" u="sng" dirty="0" smtClean="0"/>
              <a:t>larger</a:t>
            </a:r>
            <a:r>
              <a:rPr lang="en-US" dirty="0" smtClean="0"/>
              <a:t> the </a:t>
            </a:r>
            <a:r>
              <a:rPr lang="en-US" u="sng" dirty="0" smtClean="0"/>
              <a:t>environment</a:t>
            </a:r>
            <a:r>
              <a:rPr lang="en-US" dirty="0" smtClean="0"/>
              <a:t> relative to the robot’s range the more difficult it is to acquire a map.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Noise in perception &amp; actuation</a:t>
            </a:r>
            <a:r>
              <a:rPr lang="en-US" dirty="0" smtClean="0">
                <a:solidFill>
                  <a:srgbClr val="800000"/>
                </a:solidFill>
              </a:rPr>
              <a:t>. Sensors and actuators are </a:t>
            </a:r>
            <a:r>
              <a:rPr lang="en-US" u="sng" dirty="0" smtClean="0">
                <a:solidFill>
                  <a:srgbClr val="800000"/>
                </a:solidFill>
              </a:rPr>
              <a:t>noisy</a:t>
            </a:r>
            <a:r>
              <a:rPr lang="en-US" dirty="0" smtClean="0">
                <a:solidFill>
                  <a:srgbClr val="800000"/>
                </a:solidFill>
              </a:rPr>
              <a:t>, the larger the noise, the more difficult the problem.</a:t>
            </a:r>
          </a:p>
          <a:p>
            <a:r>
              <a:rPr lang="en-US" b="1" dirty="0" smtClean="0"/>
              <a:t>Perceptual ambiguity</a:t>
            </a:r>
            <a:r>
              <a:rPr lang="en-US" dirty="0" smtClean="0"/>
              <a:t>. This problem is due to </a:t>
            </a:r>
            <a:r>
              <a:rPr lang="en-US" u="sng" dirty="0" smtClean="0"/>
              <a:t>similarities</a:t>
            </a:r>
            <a:r>
              <a:rPr lang="en-US" dirty="0" smtClean="0"/>
              <a:t> in the </a:t>
            </a:r>
            <a:r>
              <a:rPr lang="en-US" u="sng" dirty="0" smtClean="0"/>
              <a:t>appearance</a:t>
            </a:r>
            <a:r>
              <a:rPr lang="en-US" dirty="0" smtClean="0"/>
              <a:t> of different places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Cycles</a:t>
            </a:r>
            <a:r>
              <a:rPr lang="en-US" dirty="0" smtClean="0">
                <a:solidFill>
                  <a:srgbClr val="800000"/>
                </a:solidFill>
              </a:rPr>
              <a:t>. This problem occurs when we try to </a:t>
            </a:r>
            <a:r>
              <a:rPr lang="en-US" u="sng" dirty="0" smtClean="0">
                <a:solidFill>
                  <a:srgbClr val="800000"/>
                </a:solidFill>
              </a:rPr>
              <a:t>close the loop</a:t>
            </a:r>
            <a:r>
              <a:rPr lang="en-US" dirty="0" smtClean="0">
                <a:solidFill>
                  <a:srgbClr val="800000"/>
                </a:solidFill>
              </a:rPr>
              <a:t> coming around from a </a:t>
            </a:r>
            <a:r>
              <a:rPr lang="en-US" u="sng" dirty="0" smtClean="0">
                <a:solidFill>
                  <a:srgbClr val="800000"/>
                </a:solidFill>
              </a:rPr>
              <a:t>direction different</a:t>
            </a:r>
            <a:r>
              <a:rPr lang="en-US" dirty="0" smtClean="0">
                <a:solidFill>
                  <a:srgbClr val="800000"/>
                </a:solidFill>
              </a:rPr>
              <a:t> than the departure direction.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97921"/>
            <a:ext cx="5486400" cy="485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data </a:t>
            </a:r>
            <a:br>
              <a:rPr lang="en-US" dirty="0" smtClean="0"/>
            </a:br>
            <a:r>
              <a:rPr lang="en-US" dirty="0" smtClean="0"/>
              <a:t>(using odometry/laser)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Produced map</a:t>
            </a:r>
            <a:br>
              <a:rPr lang="en-US" sz="3200" dirty="0" smtClean="0"/>
            </a:br>
            <a:r>
              <a:rPr lang="en-US" sz="3200" dirty="0" smtClean="0"/>
              <a:t>(Using OGM assuming perfect </a:t>
            </a:r>
            <a:r>
              <a:rPr lang="en-US" sz="3200" dirty="0" err="1" smtClean="0"/>
              <a:t>odometry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6589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with known 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990600"/>
          </a:xfrm>
        </p:spPr>
        <p:txBody>
          <a:bodyPr/>
          <a:lstStyle/>
          <a:p>
            <a:r>
              <a:rPr lang="en-US" dirty="0" smtClean="0"/>
              <a:t>In this chapter we study the </a:t>
            </a:r>
            <a:r>
              <a:rPr lang="en-US" u="sng" dirty="0" smtClean="0"/>
              <a:t>mapping problem</a:t>
            </a:r>
            <a:r>
              <a:rPr lang="en-US" dirty="0" smtClean="0"/>
              <a:t> under the assumption that the robot </a:t>
            </a:r>
            <a:r>
              <a:rPr lang="en-US" u="sng" dirty="0" smtClean="0"/>
              <a:t>poses are known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2667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t-1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38600" y="2667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baseline="-25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8400" y="2667000"/>
            <a:ext cx="990600" cy="990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t+1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9800" y="40386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z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t-1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38600" y="40386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z</a:t>
            </a:r>
            <a:r>
              <a:rPr lang="en-US" sz="2800" baseline="-25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48400" y="4038600"/>
            <a:ext cx="990600" cy="990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z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t+1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5600" y="5181600"/>
            <a:ext cx="914400" cy="91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endParaRPr lang="en-US" sz="28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>
            <a:stCxn id="7" idx="6"/>
            <a:endCxn id="10" idx="2"/>
          </p:cNvCxnSpPr>
          <p:nvPr/>
        </p:nvCxnSpPr>
        <p:spPr>
          <a:xfrm>
            <a:off x="3124200" y="3124200"/>
            <a:ext cx="9144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53000" y="3124200"/>
            <a:ext cx="12192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2" idx="0"/>
          </p:cNvCxnSpPr>
          <p:nvPr/>
        </p:nvCxnSpPr>
        <p:spPr>
          <a:xfrm>
            <a:off x="2667000" y="3581400"/>
            <a:ext cx="0" cy="457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4"/>
            <a:endCxn id="13" idx="0"/>
          </p:cNvCxnSpPr>
          <p:nvPr/>
        </p:nvCxnSpPr>
        <p:spPr>
          <a:xfrm>
            <a:off x="4495800" y="3581400"/>
            <a:ext cx="0" cy="457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4"/>
            <a:endCxn id="14" idx="0"/>
          </p:cNvCxnSpPr>
          <p:nvPr/>
        </p:nvCxnSpPr>
        <p:spPr>
          <a:xfrm>
            <a:off x="6743700" y="3657600"/>
            <a:ext cx="0" cy="381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2" idx="4"/>
          </p:cNvCxnSpPr>
          <p:nvPr/>
        </p:nvCxnSpPr>
        <p:spPr>
          <a:xfrm flipH="1" flipV="1">
            <a:off x="2667000" y="4953000"/>
            <a:ext cx="362511" cy="362511"/>
          </a:xfrm>
          <a:prstGeom prst="straightConnector1">
            <a:avLst/>
          </a:prstGeom>
          <a:ln>
            <a:solidFill>
              <a:srgbClr val="8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7"/>
            <a:endCxn id="13" idx="3"/>
          </p:cNvCxnSpPr>
          <p:nvPr/>
        </p:nvCxnSpPr>
        <p:spPr>
          <a:xfrm flipV="1">
            <a:off x="3676089" y="4819089"/>
            <a:ext cx="496422" cy="496422"/>
          </a:xfrm>
          <a:prstGeom prst="straightConnector1">
            <a:avLst/>
          </a:prstGeom>
          <a:ln>
            <a:solidFill>
              <a:srgbClr val="8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6"/>
            <a:endCxn id="14" idx="3"/>
          </p:cNvCxnSpPr>
          <p:nvPr/>
        </p:nvCxnSpPr>
        <p:spPr>
          <a:xfrm flipV="1">
            <a:off x="3810000" y="4884130"/>
            <a:ext cx="2583470" cy="754670"/>
          </a:xfrm>
          <a:prstGeom prst="straightConnector1">
            <a:avLst/>
          </a:prstGeom>
          <a:ln>
            <a:solidFill>
              <a:srgbClr val="8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15272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1756</Words>
  <Application>Microsoft Macintosh PowerPoint</Application>
  <PresentationFormat>On-screen Show (4:3)</PresentationFormat>
  <Paragraphs>286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2_Default Design</vt:lpstr>
      <vt:lpstr>Default Design</vt:lpstr>
      <vt:lpstr>Equation</vt:lpstr>
      <vt:lpstr>Topic 10  Occupancy Grid Mapping</vt:lpstr>
      <vt:lpstr>Autonomous mobile robots</vt:lpstr>
      <vt:lpstr>Motivation</vt:lpstr>
      <vt:lpstr>A challenging problem</vt:lpstr>
      <vt:lpstr>SLAM</vt:lpstr>
      <vt:lpstr>Why is mapping hard?</vt:lpstr>
      <vt:lpstr>Range data  (using odometry/laser)</vt:lpstr>
      <vt:lpstr>Produced map (Using OGM assuming perfect odometry)</vt:lpstr>
      <vt:lpstr>Mapping with known poses</vt:lpstr>
      <vt:lpstr>Occupancy Grid Maps (OGM)</vt:lpstr>
      <vt:lpstr>OGM application</vt:lpstr>
      <vt:lpstr>OGM algorithm</vt:lpstr>
      <vt:lpstr>Type of maps</vt:lpstr>
      <vt:lpstr>Dimensionality problem</vt:lpstr>
      <vt:lpstr>New Posterior</vt:lpstr>
      <vt:lpstr>OGM algorithm</vt:lpstr>
      <vt:lpstr>Inverse sensor model function</vt:lpstr>
      <vt:lpstr>Inverse sensor model function</vt:lpstr>
      <vt:lpstr>Examples</vt:lpstr>
      <vt:lpstr>Building the map using sonar readings</vt:lpstr>
      <vt:lpstr>Final map</vt:lpstr>
      <vt:lpstr>Example of OGM performance</vt:lpstr>
      <vt:lpstr>Example of OGM performance</vt:lpstr>
      <vt:lpstr>What to do with robot space</vt:lpstr>
      <vt:lpstr>Multi-sensor fusion</vt:lpstr>
      <vt:lpstr>Multi-sensor fusion</vt:lpstr>
      <vt:lpstr>Multi-sensor fusion</vt:lpstr>
      <vt:lpstr>Inverse measurement models</vt:lpstr>
      <vt:lpstr>Inverse measurement models</vt:lpstr>
      <vt:lpstr>Sampling from the forward model</vt:lpstr>
      <vt:lpstr>Sampling from the forward model</vt:lpstr>
      <vt:lpstr>Sampling from the forward model</vt:lpstr>
      <vt:lpstr>Maximum a Posteriori (Map)occupancy Mapping  </vt:lpstr>
      <vt:lpstr>Problem with standard OGM</vt:lpstr>
      <vt:lpstr>MAP occupancy mapping</vt:lpstr>
      <vt:lpstr>OGM with forward models</vt:lpstr>
      <vt:lpstr>OGM with forward models</vt:lpstr>
      <vt:lpstr>OGM with forward models</vt:lpstr>
      <vt:lpstr>MAP occupancy grid 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Cameras &amp; Radiometry</dc:title>
  <cp:lastModifiedBy>Microsoft Office User</cp:lastModifiedBy>
  <cp:revision>250</cp:revision>
  <dcterms:created xsi:type="dcterms:W3CDTF">2008-02-25T19:40:28Z</dcterms:created>
  <dcterms:modified xsi:type="dcterms:W3CDTF">2014-01-12T07:56:51Z</dcterms:modified>
</cp:coreProperties>
</file>