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pn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3" r:id="rId1"/>
    <p:sldMasterId id="2147483648" r:id="rId2"/>
  </p:sldMasterIdLst>
  <p:notesMasterIdLst>
    <p:notesMasterId r:id="rId42"/>
  </p:notesMasterIdLst>
  <p:handoutMasterIdLst>
    <p:handoutMasterId r:id="rId43"/>
  </p:handoutMasterIdLst>
  <p:sldIdLst>
    <p:sldId id="287" r:id="rId3"/>
    <p:sldId id="288" r:id="rId4"/>
    <p:sldId id="289" r:id="rId5"/>
    <p:sldId id="290" r:id="rId6"/>
    <p:sldId id="291" r:id="rId7"/>
    <p:sldId id="293" r:id="rId8"/>
    <p:sldId id="294" r:id="rId9"/>
    <p:sldId id="295" r:id="rId10"/>
    <p:sldId id="296" r:id="rId11"/>
    <p:sldId id="305" r:id="rId12"/>
    <p:sldId id="297" r:id="rId13"/>
    <p:sldId id="298" r:id="rId14"/>
    <p:sldId id="299" r:id="rId15"/>
    <p:sldId id="300" r:id="rId16"/>
    <p:sldId id="301" r:id="rId17"/>
    <p:sldId id="303" r:id="rId18"/>
    <p:sldId id="302" r:id="rId19"/>
    <p:sldId id="304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25" r:id="rId32"/>
    <p:sldId id="326" r:id="rId33"/>
    <p:sldId id="320" r:id="rId34"/>
    <p:sldId id="317" r:id="rId35"/>
    <p:sldId id="318" r:id="rId36"/>
    <p:sldId id="319" r:id="rId37"/>
    <p:sldId id="321" r:id="rId38"/>
    <p:sldId id="322" r:id="rId39"/>
    <p:sldId id="323" r:id="rId40"/>
    <p:sldId id="324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D13B"/>
    <a:srgbClr val="CC3300"/>
    <a:srgbClr val="FF3300"/>
    <a:srgbClr val="CCCCFF"/>
    <a:srgbClr val="99CCFF"/>
    <a:srgbClr val="9999FF"/>
    <a:srgbClr val="6699FF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1FFE3-4A8B-1948-AA73-A5586C766C57}" type="datetimeFigureOut">
              <a:rPr lang="en-US" smtClean="0"/>
              <a:t>1/12/14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532F1-7A49-1243-8821-7651947AC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71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D82B53F4-9EE5-DB40-90BC-1934EB3354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502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charset="0"/>
        <a:cs typeface="Arial" pitchFamily="-65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DB62B8F-51F5-6C4D-A466-817006E24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15074C3-28B5-FB46-96EE-15F8DBFCD7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4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274638"/>
            <a:ext cx="2063750" cy="5962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8850" cy="5962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A0B9395-5BFC-004D-9383-8B4E2F56B6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0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51300" cy="4637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00200"/>
            <a:ext cx="4051300" cy="4637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23BF203-187E-3143-B1FF-2F8868E4A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46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55000" cy="224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94150"/>
            <a:ext cx="8255000" cy="22431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AD2E7F5-0D49-C04E-A91B-5A08F74F1E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94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18F25-4B45-CF42-BD48-1886AEE95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7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B6B55-3486-7643-8303-6E5BFC8449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5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61A69-2273-4648-808B-EBBE05ADED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77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43053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43053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BF3FE-F0B8-F249-BEBF-CCB9B9D5AA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967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9D7D4-743D-434B-AD4D-F0DC02918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03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F7789-D1F7-4F4E-A2AB-8548597042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9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9FF87144-A1C4-A743-BC37-8C2BB1B2E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33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9F0A4-4085-8641-B179-5FCAA6A65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08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59E6A-1E9A-CD42-A20F-C6AF819B06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89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A875A-BA4B-1244-BF9B-91208BD468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781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2C9EC-F4C4-1640-A50D-22D57E9CA3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445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EE7C4-75AF-0946-94F2-09D8DF2C5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23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447800"/>
            <a:ext cx="43053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447800"/>
            <a:ext cx="4305300" cy="2262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862388"/>
            <a:ext cx="4305300" cy="2263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00FA5-E564-F54F-AC65-244B4B038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33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43053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447800"/>
            <a:ext cx="4305300" cy="2262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862388"/>
            <a:ext cx="4305300" cy="2263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21E7D-9F66-FD44-BB7D-406F398F5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59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447800"/>
            <a:ext cx="43053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43053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CC15E-1023-5D4C-BC52-216C29B933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4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05886058-A4A5-2641-B45D-6FB98BB25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4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51300" cy="463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00200"/>
            <a:ext cx="4051300" cy="463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019D123C-CDE8-2646-AA52-4FE2DD7A18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4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E8295A9-EAF5-BA40-9B8C-831693E887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0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7C867A1B-4A75-9542-A4DD-87ACAD34A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5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65AF752B-AC02-3B4D-9DC8-8B0C316A0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5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253FF72-B81B-954F-A3DF-270D6C401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1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D19D4B0-CBED-8347-81BE-A4F91E6BAC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7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24000"/>
            <a:ext cx="8458200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46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30480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Path Planning</a:t>
            </a:r>
            <a:endParaRPr lang="en-US" dirty="0"/>
          </a:p>
        </p:txBody>
      </p:sp>
      <p:sp>
        <p:nvSpPr>
          <p:cNvPr id="2846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63F1EA2-87FB-3040-A6AA-F8E2B12E7A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Freeform 1"/>
          <p:cNvSpPr/>
          <p:nvPr userDrawn="1"/>
        </p:nvSpPr>
        <p:spPr>
          <a:xfrm>
            <a:off x="152400" y="152400"/>
            <a:ext cx="8924637" cy="6315363"/>
          </a:xfrm>
          <a:custGeom>
            <a:avLst/>
            <a:gdLst>
              <a:gd name="connsiteX0" fmla="*/ 8820728 w 8924637"/>
              <a:gd name="connsiteY0" fmla="*/ 34636 h 6315363"/>
              <a:gd name="connsiteX1" fmla="*/ 8890000 w 8924637"/>
              <a:gd name="connsiteY1" fmla="*/ 473363 h 6315363"/>
              <a:gd name="connsiteX2" fmla="*/ 8739909 w 8924637"/>
              <a:gd name="connsiteY2" fmla="*/ 1027545 h 6315363"/>
              <a:gd name="connsiteX3" fmla="*/ 8924637 w 8924637"/>
              <a:gd name="connsiteY3" fmla="*/ 1789545 h 6315363"/>
              <a:gd name="connsiteX4" fmla="*/ 8739909 w 8924637"/>
              <a:gd name="connsiteY4" fmla="*/ 2643909 h 6315363"/>
              <a:gd name="connsiteX5" fmla="*/ 8913091 w 8924637"/>
              <a:gd name="connsiteY5" fmla="*/ 3452090 h 6315363"/>
              <a:gd name="connsiteX6" fmla="*/ 8739909 w 8924637"/>
              <a:gd name="connsiteY6" fmla="*/ 4052454 h 6315363"/>
              <a:gd name="connsiteX7" fmla="*/ 8878455 w 8924637"/>
              <a:gd name="connsiteY7" fmla="*/ 4675909 h 6315363"/>
              <a:gd name="connsiteX8" fmla="*/ 8693728 w 8924637"/>
              <a:gd name="connsiteY8" fmla="*/ 5253181 h 6315363"/>
              <a:gd name="connsiteX9" fmla="*/ 8924637 w 8924637"/>
              <a:gd name="connsiteY9" fmla="*/ 5865090 h 6315363"/>
              <a:gd name="connsiteX10" fmla="*/ 8774546 w 8924637"/>
              <a:gd name="connsiteY10" fmla="*/ 6315363 h 6315363"/>
              <a:gd name="connsiteX11" fmla="*/ 7677728 w 8924637"/>
              <a:gd name="connsiteY11" fmla="*/ 6234545 h 6315363"/>
              <a:gd name="connsiteX12" fmla="*/ 6627091 w 8924637"/>
              <a:gd name="connsiteY12" fmla="*/ 6269181 h 6315363"/>
              <a:gd name="connsiteX13" fmla="*/ 5738091 w 8924637"/>
              <a:gd name="connsiteY13" fmla="*/ 6211454 h 6315363"/>
              <a:gd name="connsiteX14" fmla="*/ 5622637 w 8924637"/>
              <a:gd name="connsiteY14" fmla="*/ 6211454 h 6315363"/>
              <a:gd name="connsiteX15" fmla="*/ 4641273 w 8924637"/>
              <a:gd name="connsiteY15" fmla="*/ 6280727 h 6315363"/>
              <a:gd name="connsiteX16" fmla="*/ 3532909 w 8924637"/>
              <a:gd name="connsiteY16" fmla="*/ 6234545 h 6315363"/>
              <a:gd name="connsiteX17" fmla="*/ 2297546 w 8924637"/>
              <a:gd name="connsiteY17" fmla="*/ 6303818 h 6315363"/>
              <a:gd name="connsiteX18" fmla="*/ 1270000 w 8924637"/>
              <a:gd name="connsiteY18" fmla="*/ 6234545 h 6315363"/>
              <a:gd name="connsiteX19" fmla="*/ 334819 w 8924637"/>
              <a:gd name="connsiteY19" fmla="*/ 6315363 h 6315363"/>
              <a:gd name="connsiteX20" fmla="*/ 34637 w 8924637"/>
              <a:gd name="connsiteY20" fmla="*/ 6176818 h 6315363"/>
              <a:gd name="connsiteX21" fmla="*/ 92364 w 8924637"/>
              <a:gd name="connsiteY21" fmla="*/ 5645727 h 6315363"/>
              <a:gd name="connsiteX22" fmla="*/ 0 w 8924637"/>
              <a:gd name="connsiteY22" fmla="*/ 5103090 h 6315363"/>
              <a:gd name="connsiteX23" fmla="*/ 80819 w 8924637"/>
              <a:gd name="connsiteY23" fmla="*/ 4352636 h 6315363"/>
              <a:gd name="connsiteX24" fmla="*/ 11546 w 8924637"/>
              <a:gd name="connsiteY24" fmla="*/ 3821545 h 6315363"/>
              <a:gd name="connsiteX25" fmla="*/ 92364 w 8924637"/>
              <a:gd name="connsiteY25" fmla="*/ 3128818 h 6315363"/>
              <a:gd name="connsiteX26" fmla="*/ 11546 w 8924637"/>
              <a:gd name="connsiteY26" fmla="*/ 2516909 h 6315363"/>
              <a:gd name="connsiteX27" fmla="*/ 92364 w 8924637"/>
              <a:gd name="connsiteY27" fmla="*/ 1893454 h 6315363"/>
              <a:gd name="connsiteX28" fmla="*/ 23091 w 8924637"/>
              <a:gd name="connsiteY28" fmla="*/ 1223818 h 6315363"/>
              <a:gd name="connsiteX29" fmla="*/ 115455 w 8924637"/>
              <a:gd name="connsiteY29" fmla="*/ 785090 h 6315363"/>
              <a:gd name="connsiteX30" fmla="*/ 46182 w 8924637"/>
              <a:gd name="connsiteY30" fmla="*/ 277090 h 6315363"/>
              <a:gd name="connsiteX31" fmla="*/ 57728 w 8924637"/>
              <a:gd name="connsiteY31" fmla="*/ 46181 h 6315363"/>
              <a:gd name="connsiteX32" fmla="*/ 565728 w 8924637"/>
              <a:gd name="connsiteY32" fmla="*/ 11545 h 6315363"/>
              <a:gd name="connsiteX33" fmla="*/ 1500909 w 8924637"/>
              <a:gd name="connsiteY33" fmla="*/ 34636 h 6315363"/>
              <a:gd name="connsiteX34" fmla="*/ 2262909 w 8924637"/>
              <a:gd name="connsiteY34" fmla="*/ 0 h 6315363"/>
              <a:gd name="connsiteX35" fmla="*/ 3140364 w 8924637"/>
              <a:gd name="connsiteY35" fmla="*/ 46181 h 6315363"/>
              <a:gd name="connsiteX36" fmla="*/ 3913909 w 8924637"/>
              <a:gd name="connsiteY36" fmla="*/ 11545 h 6315363"/>
              <a:gd name="connsiteX37" fmla="*/ 4502728 w 8924637"/>
              <a:gd name="connsiteY37" fmla="*/ 69272 h 631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924637" h="6315363">
                <a:moveTo>
                  <a:pt x="8820728" y="34636"/>
                </a:moveTo>
                <a:lnTo>
                  <a:pt x="8890000" y="473363"/>
                </a:lnTo>
                <a:lnTo>
                  <a:pt x="8739909" y="1027545"/>
                </a:lnTo>
                <a:lnTo>
                  <a:pt x="8924637" y="1789545"/>
                </a:lnTo>
                <a:lnTo>
                  <a:pt x="8739909" y="2643909"/>
                </a:lnTo>
                <a:lnTo>
                  <a:pt x="8913091" y="3452090"/>
                </a:lnTo>
                <a:lnTo>
                  <a:pt x="8739909" y="4052454"/>
                </a:lnTo>
                <a:lnTo>
                  <a:pt x="8878455" y="4675909"/>
                </a:lnTo>
                <a:lnTo>
                  <a:pt x="8693728" y="5253181"/>
                </a:lnTo>
                <a:lnTo>
                  <a:pt x="8924637" y="5865090"/>
                </a:lnTo>
                <a:lnTo>
                  <a:pt x="8774546" y="6315363"/>
                </a:lnTo>
                <a:lnTo>
                  <a:pt x="7677728" y="6234545"/>
                </a:lnTo>
                <a:lnTo>
                  <a:pt x="6627091" y="6269181"/>
                </a:lnTo>
                <a:lnTo>
                  <a:pt x="5738091" y="6211454"/>
                </a:lnTo>
                <a:lnTo>
                  <a:pt x="5622637" y="6211454"/>
                </a:lnTo>
                <a:lnTo>
                  <a:pt x="4641273" y="6280727"/>
                </a:lnTo>
                <a:lnTo>
                  <a:pt x="3532909" y="6234545"/>
                </a:lnTo>
                <a:lnTo>
                  <a:pt x="2297546" y="6303818"/>
                </a:lnTo>
                <a:lnTo>
                  <a:pt x="1270000" y="6234545"/>
                </a:lnTo>
                <a:lnTo>
                  <a:pt x="334819" y="6315363"/>
                </a:lnTo>
                <a:lnTo>
                  <a:pt x="34637" y="6176818"/>
                </a:lnTo>
                <a:lnTo>
                  <a:pt x="92364" y="5645727"/>
                </a:lnTo>
                <a:lnTo>
                  <a:pt x="0" y="5103090"/>
                </a:lnTo>
                <a:lnTo>
                  <a:pt x="80819" y="4352636"/>
                </a:lnTo>
                <a:lnTo>
                  <a:pt x="11546" y="3821545"/>
                </a:lnTo>
                <a:lnTo>
                  <a:pt x="92364" y="3128818"/>
                </a:lnTo>
                <a:lnTo>
                  <a:pt x="11546" y="2516909"/>
                </a:lnTo>
                <a:lnTo>
                  <a:pt x="92364" y="1893454"/>
                </a:lnTo>
                <a:lnTo>
                  <a:pt x="23091" y="1223818"/>
                </a:lnTo>
                <a:lnTo>
                  <a:pt x="115455" y="785090"/>
                </a:lnTo>
                <a:lnTo>
                  <a:pt x="46182" y="277090"/>
                </a:lnTo>
                <a:lnTo>
                  <a:pt x="57728" y="46181"/>
                </a:lnTo>
                <a:lnTo>
                  <a:pt x="565728" y="11545"/>
                </a:lnTo>
                <a:lnTo>
                  <a:pt x="1500909" y="34636"/>
                </a:lnTo>
                <a:lnTo>
                  <a:pt x="2262909" y="0"/>
                </a:lnTo>
                <a:lnTo>
                  <a:pt x="3140364" y="46181"/>
                </a:lnTo>
                <a:lnTo>
                  <a:pt x="3913909" y="11545"/>
                </a:lnTo>
                <a:lnTo>
                  <a:pt x="4502728" y="69272"/>
                </a:lnTo>
              </a:path>
            </a:pathLst>
          </a:custGeom>
          <a:ln w="38100" cmpd="sng">
            <a:solidFill>
              <a:schemeClr val="bg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0769090455598644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505286" cy="399473"/>
          </a:xfrm>
          <a:prstGeom prst="rect">
            <a:avLst/>
          </a:prstGeom>
        </p:spPr>
      </p:pic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  <p:sldLayoutId id="2147484211" r:id="rId12"/>
    <p:sldLayoutId id="214748421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/>
          <a:ea typeface="ＭＳ Ｐゴシック" charset="0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66"/>
          </a:solidFill>
          <a:latin typeface="Times New Roman"/>
          <a:ea typeface="+mn-ea"/>
          <a:cs typeface="Times New Roman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3366"/>
          </a:solidFill>
          <a:latin typeface="Times New Roman"/>
          <a:ea typeface="+mn-ea"/>
          <a:cs typeface="Times New Roman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66"/>
          </a:solidFill>
          <a:latin typeface="Times New Roman"/>
          <a:ea typeface="+mn-ea"/>
          <a:cs typeface="Times New Roman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66"/>
          </a:solidFill>
          <a:latin typeface="Times New Roman"/>
          <a:ea typeface="+mn-ea"/>
          <a:cs typeface="Times New Roman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66"/>
          </a:solidFill>
          <a:latin typeface="Times New Roman"/>
          <a:ea typeface="+mn-ea"/>
          <a:cs typeface="Times New Roman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144000" cy="94456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47800"/>
            <a:ext cx="87630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Arial" charset="0"/>
              </a:defRPr>
            </a:lvl1pPr>
          </a:lstStyle>
          <a:p>
            <a:pPr>
              <a:defRPr/>
            </a:pPr>
            <a:fld id="{2D98C3A7-68BC-8249-ABEA-8F22ADEE9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 userDrawn="1"/>
        </p:nv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>
            <a:solidFill>
              <a:srgbClr val="CC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  <p:sldLayoutId id="2147484224" r:id="rId12"/>
    <p:sldLayoutId id="2147484225" r:id="rId13"/>
    <p:sldLayoutId id="2147484226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-65" charset="0"/>
          <a:ea typeface="ＭＳ Ｐゴシック" charset="0"/>
          <a:cs typeface="Arial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-65" charset="0"/>
          <a:ea typeface="ＭＳ Ｐゴシック" charset="0"/>
          <a:cs typeface="Arial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-65" charset="0"/>
          <a:ea typeface="ＭＳ Ｐゴシック" charset="0"/>
          <a:cs typeface="Arial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-65" charset="0"/>
          <a:ea typeface="ＭＳ Ｐゴシック" charset="0"/>
          <a:cs typeface="Arial" pitchFamily="-65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-65" charset="0"/>
          <a:ea typeface="Arial" pitchFamily="-65" charset="0"/>
          <a:cs typeface="Arial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-65" charset="0"/>
          <a:ea typeface="Arial" pitchFamily="-65" charset="0"/>
          <a:cs typeface="Arial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-65" charset="0"/>
          <a:ea typeface="Arial" pitchFamily="-65" charset="0"/>
          <a:cs typeface="Arial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-65" charset="0"/>
          <a:ea typeface="Arial" pitchFamily="-65" charset="0"/>
          <a:cs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Relationship Id="rId3" Type="http://schemas.openxmlformats.org/officeDocument/2006/relationships/image" Target="../media/image33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438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Arial" charset="0"/>
              </a:rPr>
              <a:t>Robot Path Planning</a:t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Bug algorithms</a:t>
            </a:r>
            <a:endParaRPr lang="en-US" sz="3200" dirty="0">
              <a:cs typeface="Arial" charset="0"/>
            </a:endParaRPr>
          </a:p>
        </p:txBody>
      </p:sp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808080"/>
                </a:solidFill>
              </a:rPr>
              <a:t>Path Planning</a:t>
            </a:r>
            <a:endParaRPr lang="en-US" sz="1400" dirty="0">
              <a:solidFill>
                <a:srgbClr val="808080"/>
              </a:solidFill>
            </a:endParaRP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FBE6E8-89BB-0844-9A55-8426DD41E41E}" type="slidenum">
              <a:rPr lang="en-US" sz="1400">
                <a:solidFill>
                  <a:srgbClr val="808080"/>
                </a:solidFill>
              </a:rPr>
              <a:pPr eaLnBrk="1" hangingPunct="1"/>
              <a:t>1</a:t>
            </a:fld>
            <a:endParaRPr lang="en-US" sz="1400" dirty="0">
              <a:solidFill>
                <a:srgbClr val="80808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67200" y="5410200"/>
            <a:ext cx="43538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Lecture taken from </a:t>
            </a:r>
            <a:r>
              <a:rPr lang="en-US" dirty="0" err="1" smtClean="0"/>
              <a:t>Howie</a:t>
            </a:r>
            <a:r>
              <a:rPr lang="en-US" dirty="0" smtClean="0"/>
              <a:t> </a:t>
            </a:r>
            <a:r>
              <a:rPr lang="en-US" dirty="0" err="1" smtClean="0"/>
              <a:t>Choset</a:t>
            </a:r>
            <a:r>
              <a:rPr lang="en-US" dirty="0" smtClean="0"/>
              <a:t> (CMU)</a:t>
            </a:r>
          </a:p>
          <a:p>
            <a:r>
              <a:rPr lang="en-US" dirty="0" smtClean="0"/>
              <a:t>   http</a:t>
            </a:r>
            <a:r>
              <a:rPr lang="en-US" dirty="0"/>
              <a:t>://</a:t>
            </a:r>
            <a:r>
              <a:rPr lang="en-US" dirty="0" err="1"/>
              <a:t>www.cs.cmu.edu</a:t>
            </a:r>
            <a:r>
              <a:rPr lang="en-US" dirty="0"/>
              <a:t>/~motion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1 more formally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371600"/>
            <a:ext cx="7086600" cy="495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18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 and lower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1066800"/>
          </a:xfrm>
        </p:spPr>
        <p:txBody>
          <a:bodyPr/>
          <a:lstStyle/>
          <a:p>
            <a:r>
              <a:rPr lang="en-US" dirty="0" smtClean="0"/>
              <a:t>What are the upper and lower bounds on the path length that the robot takes?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67000"/>
            <a:ext cx="3276600" cy="34136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10200" y="3124200"/>
            <a:ext cx="2049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3366"/>
                </a:solidFill>
              </a:rPr>
              <a:t>Lower bound:</a:t>
            </a:r>
            <a:endParaRPr lang="en-US" sz="2400" dirty="0">
              <a:solidFill>
                <a:srgbClr val="00336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4495800"/>
            <a:ext cx="2049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3366"/>
                </a:solidFill>
              </a:rPr>
              <a:t>Upper bound:</a:t>
            </a:r>
            <a:endParaRPr lang="en-US" sz="2400" dirty="0">
              <a:solidFill>
                <a:srgbClr val="003366"/>
              </a:solidFill>
            </a:endParaRPr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733800"/>
            <a:ext cx="368300" cy="3810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5334000"/>
            <a:ext cx="1844416" cy="3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7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algorithm is complete if, in finite time, it finds a path if such a path exists or terminates with failure if it does not 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800000"/>
                </a:solidFill>
              </a:rPr>
              <a:t>Suppose BUG1 were </a:t>
            </a:r>
            <a:r>
              <a:rPr lang="en-US" dirty="0" smtClean="0">
                <a:solidFill>
                  <a:srgbClr val="800000"/>
                </a:solidFill>
              </a:rPr>
              <a:t>incomplete:</a:t>
            </a:r>
          </a:p>
          <a:p>
            <a:pPr lvl="1"/>
            <a:r>
              <a:rPr lang="en-US" dirty="0" smtClean="0">
                <a:solidFill>
                  <a:srgbClr val="800000"/>
                </a:solidFill>
              </a:rPr>
              <a:t>Therefore</a:t>
            </a:r>
            <a:r>
              <a:rPr lang="en-US" dirty="0">
                <a:solidFill>
                  <a:srgbClr val="800000"/>
                </a:solidFill>
              </a:rPr>
              <a:t>, there is a path from start to </a:t>
            </a:r>
            <a:r>
              <a:rPr lang="en-US" dirty="0" smtClean="0">
                <a:solidFill>
                  <a:srgbClr val="800000"/>
                </a:solidFill>
              </a:rPr>
              <a:t>goal</a:t>
            </a:r>
          </a:p>
          <a:p>
            <a:pPr lvl="1"/>
            <a:r>
              <a:rPr lang="en-US" dirty="0" smtClean="0">
                <a:solidFill>
                  <a:srgbClr val="800000"/>
                </a:solidFill>
              </a:rPr>
              <a:t>By </a:t>
            </a:r>
            <a:r>
              <a:rPr lang="en-US" dirty="0">
                <a:solidFill>
                  <a:srgbClr val="800000"/>
                </a:solidFill>
              </a:rPr>
              <a:t>assumption, it is finite length, and intersects obstacles a finite number of times.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8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if Bug 1 fails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BUG1 does not find it 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Either </a:t>
            </a:r>
            <a:r>
              <a:rPr lang="en-US" dirty="0">
                <a:solidFill>
                  <a:srgbClr val="800000"/>
                </a:solidFill>
              </a:rPr>
              <a:t>it terminates incorrectly, or, it spends an infinite amount of time </a:t>
            </a:r>
          </a:p>
          <a:p>
            <a:r>
              <a:rPr lang="en-US" dirty="0" smtClean="0"/>
              <a:t>Suppose </a:t>
            </a:r>
            <a:r>
              <a:rPr lang="en-US" dirty="0"/>
              <a:t>it never </a:t>
            </a:r>
            <a:r>
              <a:rPr lang="en-US" dirty="0" smtClean="0"/>
              <a:t>terminates: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each leave point is closer to the obstacle than corresponding hit point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hit point is closer than the last leave point </a:t>
            </a:r>
            <a:endParaRPr lang="en-US" dirty="0" smtClean="0"/>
          </a:p>
          <a:p>
            <a:pPr lvl="1"/>
            <a:r>
              <a:rPr lang="en-US" dirty="0" smtClean="0"/>
              <a:t>Thus</a:t>
            </a:r>
            <a:r>
              <a:rPr lang="en-US" dirty="0"/>
              <a:t>, there are a finite number of hit/leave pairs; after exhausting them, the robot will proceed to the goal and terminate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06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if Bug 1 fails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it terminates (incorrectly) 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Then</a:t>
            </a:r>
            <a:r>
              <a:rPr lang="en-US" dirty="0">
                <a:solidFill>
                  <a:srgbClr val="800000"/>
                </a:solidFill>
              </a:rPr>
              <a:t>, the closest point after a hit must be a leave where it would have to move into the obstacle </a:t>
            </a:r>
            <a:endParaRPr lang="en-US" dirty="0" smtClean="0">
              <a:solidFill>
                <a:srgbClr val="800000"/>
              </a:solidFill>
            </a:endParaRPr>
          </a:p>
          <a:p>
            <a:r>
              <a:rPr lang="en-US" dirty="0" smtClean="0"/>
              <a:t>But</a:t>
            </a:r>
            <a:r>
              <a:rPr lang="en-US" dirty="0"/>
              <a:t>, then line from robot to goal must intersect object even number of times (Jordan curve theorem) </a:t>
            </a:r>
            <a:endParaRPr lang="en-US" dirty="0" smtClean="0"/>
          </a:p>
          <a:p>
            <a:r>
              <a:rPr lang="en-US" dirty="0" smtClean="0">
                <a:solidFill>
                  <a:srgbClr val="800000"/>
                </a:solidFill>
              </a:rPr>
              <a:t>But </a:t>
            </a:r>
            <a:r>
              <a:rPr lang="en-US" dirty="0">
                <a:solidFill>
                  <a:srgbClr val="800000"/>
                </a:solidFill>
              </a:rPr>
              <a:t>then there is another intersection point on the boundary closer to object. Since we assumed there is a path, we must have crossed this </a:t>
            </a:r>
            <a:r>
              <a:rPr lang="en-US" dirty="0" err="1">
                <a:solidFill>
                  <a:srgbClr val="800000"/>
                </a:solidFill>
              </a:rPr>
              <a:t>pt</a:t>
            </a:r>
            <a:r>
              <a:rPr lang="en-US" dirty="0">
                <a:solidFill>
                  <a:srgbClr val="800000"/>
                </a:solidFill>
              </a:rPr>
              <a:t> on boundary which contradicts the definition of a leave point.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82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5029200" cy="4179888"/>
          </a:xfrm>
        </p:spPr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ead </a:t>
            </a:r>
            <a:r>
              <a:rPr lang="en-US" dirty="0"/>
              <a:t>toward goal on the m-line </a:t>
            </a:r>
          </a:p>
          <a:p>
            <a:r>
              <a:rPr lang="en-US" dirty="0">
                <a:solidFill>
                  <a:srgbClr val="800000"/>
                </a:solidFill>
              </a:rPr>
              <a:t>I</a:t>
            </a:r>
            <a:r>
              <a:rPr lang="en-US" dirty="0" smtClean="0">
                <a:solidFill>
                  <a:srgbClr val="800000"/>
                </a:solidFill>
              </a:rPr>
              <a:t>f </a:t>
            </a:r>
            <a:r>
              <a:rPr lang="en-US" dirty="0">
                <a:solidFill>
                  <a:srgbClr val="800000"/>
                </a:solidFill>
              </a:rPr>
              <a:t>an obstacle is in the way, follow it until you encounter the m-line again. </a:t>
            </a:r>
          </a:p>
          <a:p>
            <a:r>
              <a:rPr lang="en-US" dirty="0" smtClean="0"/>
              <a:t>Leave </a:t>
            </a:r>
            <a:r>
              <a:rPr lang="en-US" dirty="0"/>
              <a:t>the obstacle and continue toward the goal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524000"/>
            <a:ext cx="38354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24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752600"/>
            <a:ext cx="38608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3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2 (slight change)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4876800" cy="4179888"/>
          </a:xfrm>
        </p:spPr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ead </a:t>
            </a:r>
            <a:r>
              <a:rPr lang="en-US" dirty="0"/>
              <a:t>toward goal on the m-line </a:t>
            </a:r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an obstacle is in the way, follow it until you encounter the m-line </a:t>
            </a:r>
            <a:r>
              <a:rPr lang="en-US" dirty="0" smtClean="0"/>
              <a:t>again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closer to the goal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Leave </a:t>
            </a:r>
            <a:r>
              <a:rPr lang="en-US" dirty="0"/>
              <a:t>the obstacle and continue toward the goal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828800"/>
            <a:ext cx="38862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49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spiral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94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61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2 more formally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71600"/>
            <a:ext cx="7867273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6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special about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planning algorithms assume global knowledge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Bug algorithms assume only local knowledge of the environment and a global goal</a:t>
            </a:r>
          </a:p>
          <a:p>
            <a:r>
              <a:rPr lang="en-US" dirty="0" smtClean="0"/>
              <a:t>Bug behaviors are simple:</a:t>
            </a:r>
          </a:p>
          <a:p>
            <a:pPr lvl="1"/>
            <a:r>
              <a:rPr lang="en-US" dirty="0" smtClean="0"/>
              <a:t>Follow a wall (right or left)</a:t>
            </a:r>
          </a:p>
          <a:p>
            <a:pPr lvl="1"/>
            <a:r>
              <a:rPr lang="en-US" dirty="0" smtClean="0"/>
              <a:t>Move in a straight line towards a goal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Bug1 and Bug2 assume essentially tactile sensing</a:t>
            </a:r>
          </a:p>
          <a:p>
            <a:r>
              <a:rPr lang="en-US" dirty="0" smtClean="0"/>
              <a:t>Tangent Bug deals with finite distance sensing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51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1 vs. Bug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3860800" cy="4711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371600"/>
            <a:ext cx="3873500" cy="46609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724400" y="1676400"/>
            <a:ext cx="0" cy="434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916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Bug1 vs. Bug2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458200" cy="4408488"/>
          </a:xfrm>
        </p:spPr>
        <p:txBody>
          <a:bodyPr/>
          <a:lstStyle/>
          <a:p>
            <a:r>
              <a:rPr lang="en-US" dirty="0"/>
              <a:t>BUG 1 is an exhaustive search algorithm – it looks at all choices before </a:t>
            </a:r>
            <a:r>
              <a:rPr lang="en-US" dirty="0" err="1"/>
              <a:t>commiting</a:t>
            </a:r>
            <a:r>
              <a:rPr lang="en-US" dirty="0"/>
              <a:t> 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BUG </a:t>
            </a:r>
            <a:r>
              <a:rPr lang="en-US" dirty="0">
                <a:solidFill>
                  <a:srgbClr val="800000"/>
                </a:solidFill>
              </a:rPr>
              <a:t>2 is a greedy algorithm</a:t>
            </a:r>
            <a:br>
              <a:rPr lang="en-US" dirty="0">
                <a:solidFill>
                  <a:srgbClr val="800000"/>
                </a:solidFill>
              </a:rPr>
            </a:br>
            <a:r>
              <a:rPr lang="en-US" dirty="0">
                <a:solidFill>
                  <a:srgbClr val="800000"/>
                </a:solidFill>
              </a:rPr>
              <a:t>– it takes the first thing that looks better </a:t>
            </a:r>
          </a:p>
          <a:p>
            <a:r>
              <a:rPr lang="en-US" dirty="0"/>
              <a:t>In many cases, BUG 2 will outperform BUG 1, but </a:t>
            </a:r>
            <a:r>
              <a:rPr lang="en-US" dirty="0" smtClean="0"/>
              <a:t>BUG </a:t>
            </a:r>
            <a:r>
              <a:rPr lang="en-US" dirty="0"/>
              <a:t>1 has a more predictable performance overall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7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1143000"/>
          </a:xfrm>
        </p:spPr>
        <p:txBody>
          <a:bodyPr/>
          <a:lstStyle/>
          <a:p>
            <a:r>
              <a:rPr lang="en-US" dirty="0" smtClean="0"/>
              <a:t>Upper and lower bounds of Bug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1066800"/>
          </a:xfrm>
        </p:spPr>
        <p:txBody>
          <a:bodyPr/>
          <a:lstStyle/>
          <a:p>
            <a:r>
              <a:rPr lang="en-US" dirty="0" smtClean="0"/>
              <a:t>What are the upper and lower bounds on the path length that the robot takes?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10200" y="3124200"/>
            <a:ext cx="2049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3366"/>
                </a:solidFill>
              </a:rPr>
              <a:t>Lower bound:</a:t>
            </a:r>
            <a:endParaRPr lang="en-US" sz="2400" dirty="0">
              <a:solidFill>
                <a:srgbClr val="00336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4343400"/>
            <a:ext cx="2049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3366"/>
                </a:solidFill>
              </a:rPr>
              <a:t>Upper bound:</a:t>
            </a:r>
            <a:endParaRPr lang="en-US" sz="2400" dirty="0">
              <a:solidFill>
                <a:srgbClr val="003366"/>
              </a:solidFill>
            </a:endParaRPr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733800"/>
            <a:ext cx="368300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3341077" cy="36576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953000"/>
            <a:ext cx="2057400" cy="73004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38600" y="56388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rgbClr val="003366"/>
                </a:solidFill>
                <a:latin typeface="Times New Roman"/>
                <a:cs typeface="Times New Roman"/>
              </a:rPr>
              <a:t>n</a:t>
            </a:r>
            <a:r>
              <a:rPr lang="en-US" i="1" baseline="-25000" dirty="0" err="1" smtClean="0">
                <a:solidFill>
                  <a:srgbClr val="003366"/>
                </a:solidFill>
                <a:latin typeface="Times New Roman"/>
                <a:cs typeface="Times New Roman"/>
              </a:rPr>
              <a:t>i</a:t>
            </a:r>
            <a:r>
              <a:rPr lang="en-US" dirty="0" smtClean="0">
                <a:solidFill>
                  <a:srgbClr val="003366"/>
                </a:solidFill>
              </a:rPr>
              <a:t> is the # of s-line intersections of the </a:t>
            </a:r>
            <a:r>
              <a:rPr lang="en-US" dirty="0" err="1" smtClean="0">
                <a:solidFill>
                  <a:srgbClr val="003366"/>
                </a:solidFill>
              </a:rPr>
              <a:t>i</a:t>
            </a:r>
            <a:r>
              <a:rPr lang="en-US" baseline="30000" dirty="0" err="1" smtClean="0">
                <a:solidFill>
                  <a:srgbClr val="003366"/>
                </a:solidFill>
              </a:rPr>
              <a:t>th</a:t>
            </a:r>
            <a:r>
              <a:rPr lang="en-US" dirty="0" smtClean="0">
                <a:solidFill>
                  <a:srgbClr val="003366"/>
                </a:solidFill>
              </a:rPr>
              <a:t> obstacle</a:t>
            </a:r>
            <a:endParaRPr lang="en-US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235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realistic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presented: global beacons plus contact-based wall following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reality</a:t>
            </a:r>
            <a:r>
              <a:rPr lang="en-US" dirty="0"/>
              <a:t>: we typically use some sort of range sensing device that lets us look ahead (but has finite resolution and is noisy). </a:t>
            </a:r>
          </a:p>
          <a:p>
            <a:r>
              <a:rPr lang="en-US" dirty="0" smtClean="0"/>
              <a:t>Let </a:t>
            </a:r>
            <a:r>
              <a:rPr lang="en-US" dirty="0"/>
              <a:t>us assume we have a </a:t>
            </a:r>
            <a:r>
              <a:rPr lang="en-US" u="sng" dirty="0"/>
              <a:t>range sensor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75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distance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676400"/>
            <a:ext cx="4483100" cy="4559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343400" y="2133600"/>
            <a:ext cx="1295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5168900" cy="1331259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733800"/>
            <a:ext cx="2501869" cy="4084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800" y="4724400"/>
            <a:ext cx="4581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</a:rPr>
              <a:t>Saturated raw distance function:</a:t>
            </a:r>
            <a:endParaRPr lang="en-US" sz="2400" dirty="0">
              <a:solidFill>
                <a:srgbClr val="800000"/>
              </a:solidFill>
            </a:endParaRPr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257800"/>
            <a:ext cx="3255061" cy="89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24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209800"/>
            <a:ext cx="4724400" cy="393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Intervals of continuity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1066800"/>
          </a:xfrm>
        </p:spPr>
        <p:txBody>
          <a:bodyPr/>
          <a:lstStyle/>
          <a:p>
            <a:r>
              <a:rPr lang="en-US" dirty="0" smtClean="0"/>
              <a:t>Tangent Bug relies on finding endpoints of finite, continuous segments of </a:t>
            </a:r>
            <a:r>
              <a:rPr lang="en-US" i="1" dirty="0" err="1" smtClean="0"/>
              <a:t>ρ</a:t>
            </a:r>
            <a:r>
              <a:rPr lang="en-US" baseline="-25000" dirty="0" err="1" smtClean="0"/>
              <a:t>R</a:t>
            </a:r>
            <a:endParaRPr 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40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610600" cy="1143000"/>
          </a:xfrm>
        </p:spPr>
        <p:txBody>
          <a:bodyPr/>
          <a:lstStyle/>
          <a:p>
            <a:r>
              <a:rPr lang="en-US" sz="3200" dirty="0" smtClean="0"/>
              <a:t>Motion to goal transitions</a:t>
            </a:r>
            <a:br>
              <a:rPr lang="en-US" sz="3200" dirty="0" smtClean="0"/>
            </a:br>
            <a:r>
              <a:rPr lang="en-US" sz="3200" dirty="0" smtClean="0"/>
              <a:t>Moving toward goal to ‘following obstacles’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24000"/>
            <a:ext cx="6629400" cy="4165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4800" y="54864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800000"/>
                </a:solidFill>
              </a:rPr>
              <a:t>Currently, the motion-to-goal behavior “thinks” the robot can get to the goal </a:t>
            </a:r>
          </a:p>
        </p:txBody>
      </p:sp>
    </p:spTree>
    <p:extLst>
      <p:ext uri="{BB962C8B-B14F-4D97-AF65-F5344CB8AC3E}">
        <p14:creationId xmlns:p14="http://schemas.microsoft.com/office/powerpoint/2010/main" val="679162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610600" cy="914400"/>
          </a:xfrm>
        </p:spPr>
        <p:txBody>
          <a:bodyPr/>
          <a:lstStyle/>
          <a:p>
            <a:r>
              <a:rPr lang="en-US" sz="3200" dirty="0" smtClean="0"/>
              <a:t>Motion to goal transitions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143000"/>
            <a:ext cx="6172200" cy="38783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48768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Now, it starts to see something --- what to do? </a:t>
            </a:r>
            <a:endParaRPr lang="en-US" sz="28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r>
              <a:rPr lang="en-US" sz="28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Ans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: For any </a:t>
            </a:r>
            <a:r>
              <a:rPr lang="en-US" sz="2800" dirty="0" err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sz="2800" baseline="-25000" dirty="0" err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sz="280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such that d(</a:t>
            </a:r>
            <a:r>
              <a:rPr lang="en-US" sz="2800" dirty="0" err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sz="2800" baseline="-25000" dirty="0" err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sz="2800" dirty="0" err="1">
                <a:solidFill>
                  <a:srgbClr val="FF0000"/>
                </a:solidFill>
                <a:latin typeface="Times New Roman"/>
                <a:cs typeface="Times New Roman"/>
              </a:rPr>
              <a:t>,q</a:t>
            </a:r>
            <a:r>
              <a:rPr lang="en-US" sz="2800" baseline="-25000" dirty="0" err="1">
                <a:solidFill>
                  <a:srgbClr val="FF0000"/>
                </a:solidFill>
                <a:latin typeface="Times New Roman"/>
                <a:cs typeface="Times New Roman"/>
              </a:rPr>
              <a:t>goal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) &lt; d(</a:t>
            </a:r>
            <a:r>
              <a:rPr lang="en-US" sz="2800" dirty="0" err="1">
                <a:solidFill>
                  <a:srgbClr val="FF0000"/>
                </a:solidFill>
                <a:latin typeface="Times New Roman"/>
                <a:cs typeface="Times New Roman"/>
              </a:rPr>
              <a:t>x,q</a:t>
            </a:r>
            <a:r>
              <a:rPr lang="en-US" sz="2800" baseline="-25000" dirty="0" err="1">
                <a:solidFill>
                  <a:srgbClr val="FF0000"/>
                </a:solidFill>
                <a:latin typeface="Times New Roman"/>
                <a:cs typeface="Times New Roman"/>
              </a:rPr>
              <a:t>goal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), </a:t>
            </a:r>
          </a:p>
          <a:p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choose the </a:t>
            </a:r>
            <a:r>
              <a:rPr lang="en-US" sz="2800" dirty="0" err="1">
                <a:solidFill>
                  <a:srgbClr val="FF0000"/>
                </a:solidFill>
                <a:latin typeface="Times New Roman"/>
                <a:cs typeface="Times New Roman"/>
              </a:rPr>
              <a:t>pt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sz="2800" baseline="-25000" dirty="0" err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sz="280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that minimizes d(</a:t>
            </a:r>
            <a:r>
              <a:rPr lang="en-US" sz="2800" dirty="0" err="1">
                <a:solidFill>
                  <a:srgbClr val="FF0000"/>
                </a:solidFill>
                <a:latin typeface="Times New Roman"/>
                <a:cs typeface="Times New Roman"/>
              </a:rPr>
              <a:t>x,O</a:t>
            </a:r>
            <a:r>
              <a:rPr lang="en-US" sz="2800" baseline="-25000" dirty="0" err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) + d(</a:t>
            </a:r>
            <a:r>
              <a:rPr lang="en-US" sz="2800" dirty="0" err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sz="2800" baseline="-25000" dirty="0" err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sz="2800" dirty="0" err="1">
                <a:solidFill>
                  <a:srgbClr val="FF0000"/>
                </a:solidFill>
                <a:latin typeface="Times New Roman"/>
                <a:cs typeface="Times New Roman"/>
              </a:rPr>
              <a:t>,q</a:t>
            </a:r>
            <a:r>
              <a:rPr lang="en-US" sz="2800" baseline="-25000" dirty="0" err="1">
                <a:solidFill>
                  <a:srgbClr val="FF0000"/>
                </a:solidFill>
                <a:latin typeface="Times New Roman"/>
                <a:cs typeface="Times New Roman"/>
              </a:rPr>
              <a:t>goal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308842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52600"/>
            <a:ext cx="6540500" cy="30685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Minimize Heuristic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990600"/>
          </a:xfrm>
        </p:spPr>
        <p:txBody>
          <a:bodyPr/>
          <a:lstStyle/>
          <a:p>
            <a:r>
              <a:rPr lang="en-US" dirty="0" smtClean="0"/>
              <a:t>At x, the robot knows only what it sees and where the goal 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4800600"/>
            <a:ext cx="39624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so moves toward </a:t>
            </a:r>
            <a:r>
              <a:rPr lang="en-US" sz="2400" dirty="0" smtClean="0">
                <a:latin typeface="Times New Roman"/>
                <a:cs typeface="Times New Roman"/>
              </a:rPr>
              <a:t>O</a:t>
            </a:r>
            <a:r>
              <a:rPr lang="en-US" sz="2400" baseline="-25000" dirty="0">
                <a:latin typeface="Times New Roman"/>
                <a:cs typeface="Times New Roman"/>
              </a:rPr>
              <a:t>2</a:t>
            </a:r>
            <a:r>
              <a:rPr lang="en-US" sz="2400" baseline="30000" dirty="0" smtClean="0">
                <a:latin typeface="Times New Roman"/>
                <a:cs typeface="Times New Roman"/>
              </a:rPr>
              <a:t>. </a:t>
            </a:r>
            <a:r>
              <a:rPr lang="en-US" sz="2400" dirty="0">
                <a:latin typeface="Times New Roman"/>
                <a:cs typeface="Times New Roman"/>
              </a:rPr>
              <a:t>Note the line connecting O</a:t>
            </a:r>
            <a:r>
              <a:rPr lang="en-US" sz="2400" baseline="-25000" dirty="0">
                <a:latin typeface="Times New Roman"/>
                <a:cs typeface="Times New Roman"/>
              </a:rPr>
              <a:t>2</a:t>
            </a:r>
            <a:r>
              <a:rPr lang="en-US" sz="2400" baseline="3000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 goal pass through obstacle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0" y="4724400"/>
            <a:ext cx="441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so moves toward </a:t>
            </a:r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400" baseline="30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.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Note </a:t>
            </a:r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that some thinking was involved and the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line connecting </a:t>
            </a:r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400" baseline="30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and goal pass through obstacle</a:t>
            </a:r>
          </a:p>
        </p:txBody>
      </p:sp>
    </p:spTree>
    <p:extLst>
      <p:ext uri="{BB962C8B-B14F-4D97-AF65-F5344CB8AC3E}">
        <p14:creationId xmlns:p14="http://schemas.microsoft.com/office/powerpoint/2010/main" val="1252565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610600" cy="914400"/>
          </a:xfrm>
        </p:spPr>
        <p:txBody>
          <a:bodyPr/>
          <a:lstStyle/>
          <a:p>
            <a:r>
              <a:rPr lang="en-US" sz="3200" dirty="0" smtClean="0"/>
              <a:t>Motion to goal transitions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5257800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Ans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: For any </a:t>
            </a:r>
            <a:r>
              <a:rPr lang="en-US" sz="2800" dirty="0" err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sz="2800" baseline="-25000" dirty="0" err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sz="280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such that d(</a:t>
            </a:r>
            <a:r>
              <a:rPr lang="en-US" sz="2800" dirty="0" err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sz="2800" baseline="-25000" dirty="0" err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sz="2800" dirty="0" err="1">
                <a:solidFill>
                  <a:srgbClr val="FF0000"/>
                </a:solidFill>
                <a:latin typeface="Times New Roman"/>
                <a:cs typeface="Times New Roman"/>
              </a:rPr>
              <a:t>,q</a:t>
            </a:r>
            <a:r>
              <a:rPr lang="en-US" sz="2800" baseline="-25000" dirty="0" err="1">
                <a:solidFill>
                  <a:srgbClr val="FF0000"/>
                </a:solidFill>
                <a:latin typeface="Times New Roman"/>
                <a:cs typeface="Times New Roman"/>
              </a:rPr>
              <a:t>goal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) &lt; d(</a:t>
            </a:r>
            <a:r>
              <a:rPr lang="en-US" sz="2800" dirty="0" err="1">
                <a:solidFill>
                  <a:srgbClr val="FF0000"/>
                </a:solidFill>
                <a:latin typeface="Times New Roman"/>
                <a:cs typeface="Times New Roman"/>
              </a:rPr>
              <a:t>x,q</a:t>
            </a:r>
            <a:r>
              <a:rPr lang="en-US" sz="2800" baseline="-25000" dirty="0" err="1">
                <a:solidFill>
                  <a:srgbClr val="FF0000"/>
                </a:solidFill>
                <a:latin typeface="Times New Roman"/>
                <a:cs typeface="Times New Roman"/>
              </a:rPr>
              <a:t>goal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), </a:t>
            </a:r>
          </a:p>
          <a:p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choose the </a:t>
            </a:r>
            <a:r>
              <a:rPr lang="en-US" sz="2800" dirty="0" err="1">
                <a:solidFill>
                  <a:srgbClr val="FF0000"/>
                </a:solidFill>
                <a:latin typeface="Times New Roman"/>
                <a:cs typeface="Times New Roman"/>
              </a:rPr>
              <a:t>pt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sz="2800" baseline="-25000" dirty="0" err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sz="280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that minimizes d(</a:t>
            </a:r>
            <a:r>
              <a:rPr lang="en-US" sz="2800" dirty="0" err="1">
                <a:solidFill>
                  <a:srgbClr val="FF0000"/>
                </a:solidFill>
                <a:latin typeface="Times New Roman"/>
                <a:cs typeface="Times New Roman"/>
              </a:rPr>
              <a:t>x,O</a:t>
            </a:r>
            <a:r>
              <a:rPr lang="en-US" sz="2800" baseline="-25000" dirty="0" err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) + d(</a:t>
            </a:r>
            <a:r>
              <a:rPr lang="en-US" sz="2800" dirty="0" err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sz="2800" baseline="-25000" dirty="0" err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sz="2800" dirty="0" err="1">
                <a:solidFill>
                  <a:srgbClr val="FF0000"/>
                </a:solidFill>
                <a:latin typeface="Times New Roman"/>
                <a:cs typeface="Times New Roman"/>
              </a:rPr>
              <a:t>,q</a:t>
            </a:r>
            <a:r>
              <a:rPr lang="en-US" sz="2800" baseline="-25000" dirty="0" err="1">
                <a:solidFill>
                  <a:srgbClr val="FF0000"/>
                </a:solidFill>
                <a:latin typeface="Times New Roman"/>
                <a:cs typeface="Times New Roman"/>
              </a:rPr>
              <a:t>goal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)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689100"/>
            <a:ext cx="85598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3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general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Workspace </a:t>
            </a:r>
            <a:r>
              <a:rPr lang="en-US" i="1" dirty="0" smtClean="0"/>
              <a:t>W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            depending on the robot</a:t>
            </a:r>
          </a:p>
          <a:p>
            <a:pPr lvl="1"/>
            <a:r>
              <a:rPr lang="en-US" dirty="0" smtClean="0"/>
              <a:t>Could be infinite (open) or bounded (closed/compact)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Obstacle </a:t>
            </a:r>
            <a:r>
              <a:rPr lang="en-US" i="1" dirty="0" err="1" smtClean="0">
                <a:solidFill>
                  <a:srgbClr val="800000"/>
                </a:solidFill>
              </a:rPr>
              <a:t>WO</a:t>
            </a:r>
            <a:r>
              <a:rPr lang="en-US" baseline="-25000" dirty="0" err="1" smtClean="0">
                <a:solidFill>
                  <a:srgbClr val="800000"/>
                </a:solidFill>
              </a:rPr>
              <a:t>i</a:t>
            </a:r>
            <a:endParaRPr lang="en-US" baseline="-25000" dirty="0" smtClean="0">
              <a:solidFill>
                <a:srgbClr val="800000"/>
              </a:solidFill>
            </a:endParaRPr>
          </a:p>
          <a:p>
            <a:r>
              <a:rPr lang="en-US" dirty="0" smtClean="0"/>
              <a:t>Free workspace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free</a:t>
            </a:r>
            <a:r>
              <a:rPr lang="en-US" dirty="0" smtClean="0"/>
              <a:t> = </a:t>
            </a:r>
            <a:r>
              <a:rPr lang="en-US" i="1" dirty="0" smtClean="0"/>
              <a:t>W</a:t>
            </a:r>
            <a:r>
              <a:rPr lang="en-US" dirty="0" smtClean="0"/>
              <a:t> | </a:t>
            </a:r>
            <a:r>
              <a:rPr lang="en-US" i="1" dirty="0" err="1" smtClean="0"/>
              <a:t>WO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33600"/>
            <a:ext cx="1710802" cy="36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7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from Motion-to-goal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4876800" cy="4419600"/>
          </a:xfrm>
        </p:spPr>
        <p:txBody>
          <a:bodyPr/>
          <a:lstStyle/>
          <a:p>
            <a:r>
              <a:rPr lang="en-US" dirty="0"/>
              <a:t>Choose the </a:t>
            </a:r>
            <a:r>
              <a:rPr lang="en-US" dirty="0" err="1"/>
              <a:t>pt</a:t>
            </a:r>
            <a:r>
              <a:rPr lang="en-US" dirty="0"/>
              <a:t> </a:t>
            </a:r>
            <a:r>
              <a:rPr lang="en-US" dirty="0" err="1"/>
              <a:t>O</a:t>
            </a:r>
            <a:r>
              <a:rPr lang="en-US" baseline="-25000" dirty="0" err="1"/>
              <a:t>i</a:t>
            </a:r>
            <a:r>
              <a:rPr lang="en-US" dirty="0"/>
              <a:t> that minimizes d(</a:t>
            </a:r>
            <a:r>
              <a:rPr lang="en-US" dirty="0" err="1"/>
              <a:t>x,O</a:t>
            </a:r>
            <a:r>
              <a:rPr lang="en-US" baseline="-25000" dirty="0" err="1"/>
              <a:t>i</a:t>
            </a:r>
            <a:r>
              <a:rPr lang="en-US" dirty="0"/>
              <a:t>) + d(</a:t>
            </a:r>
            <a:r>
              <a:rPr lang="en-US" dirty="0" err="1"/>
              <a:t>O</a:t>
            </a:r>
            <a:r>
              <a:rPr lang="en-US" baseline="-25000" dirty="0" err="1"/>
              <a:t>i</a:t>
            </a:r>
            <a:r>
              <a:rPr lang="en-US" dirty="0" err="1"/>
              <a:t>,q</a:t>
            </a:r>
            <a:r>
              <a:rPr lang="en-US" baseline="-25000" dirty="0" err="1"/>
              <a:t>goal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>
                <a:solidFill>
                  <a:srgbClr val="800000"/>
                </a:solidFill>
              </a:rPr>
              <a:t>Problem: what if the distance starts to go up?</a:t>
            </a:r>
          </a:p>
          <a:p>
            <a:r>
              <a:rPr lang="en-US" dirty="0" smtClean="0"/>
              <a:t>Solution: act like a BUG and follow boundary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752600"/>
            <a:ext cx="31496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46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r>
              <a:rPr lang="en-US" dirty="0" err="1" smtClean="0"/>
              <a:t>d</a:t>
            </a:r>
            <a:r>
              <a:rPr lang="en-US" baseline="-25000" dirty="0" err="1" smtClean="0"/>
              <a:t>min</a:t>
            </a:r>
            <a:r>
              <a:rPr lang="en-US" dirty="0" smtClean="0"/>
              <a:t> and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leave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458200" cy="1905000"/>
          </a:xfrm>
        </p:spPr>
        <p:txBody>
          <a:bodyPr/>
          <a:lstStyle/>
          <a:p>
            <a:r>
              <a:rPr lang="en-US" i="1" dirty="0" err="1"/>
              <a:t>d</a:t>
            </a:r>
            <a:r>
              <a:rPr lang="en-US" baseline="-25000" dirty="0" err="1"/>
              <a:t>min</a:t>
            </a:r>
            <a:r>
              <a:rPr lang="en-US" dirty="0"/>
              <a:t> is the shortest distance, observed thus far, between the sensed boundary of the obstacle and the goal </a:t>
            </a:r>
            <a:endParaRPr lang="en-US" dirty="0"/>
          </a:p>
          <a:p>
            <a:r>
              <a:rPr lang="en-US" i="1" dirty="0" err="1" smtClean="0">
                <a:solidFill>
                  <a:srgbClr val="800000"/>
                </a:solidFill>
              </a:rPr>
              <a:t>d</a:t>
            </a:r>
            <a:r>
              <a:rPr lang="en-US" baseline="-25000" dirty="0" err="1" smtClean="0">
                <a:solidFill>
                  <a:srgbClr val="800000"/>
                </a:solidFill>
              </a:rPr>
              <a:t>leave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</a:rPr>
              <a:t>is the shortest distance between any point in the currently sensed environment and the goal 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4572000"/>
            <a:ext cx="8458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Terminate boundary following behavior when </a:t>
            </a:r>
            <a:r>
              <a:rPr lang="en-US" i="1" dirty="0" err="1"/>
              <a:t>d</a:t>
            </a:r>
            <a:r>
              <a:rPr lang="en-US" baseline="-25000" dirty="0" err="1"/>
              <a:t>leave</a:t>
            </a:r>
            <a:r>
              <a:rPr lang="en-US" dirty="0"/>
              <a:t> &lt; </a:t>
            </a:r>
            <a:r>
              <a:rPr lang="en-US" i="1" dirty="0" err="1"/>
              <a:t>d</a:t>
            </a:r>
            <a:r>
              <a:rPr lang="en-US" baseline="-25000" dirty="0" err="1"/>
              <a:t>min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800000"/>
                </a:solidFill>
              </a:rPr>
              <a:t>Initialize with </a:t>
            </a:r>
            <a:r>
              <a:rPr lang="en-US" i="1" dirty="0" smtClean="0">
                <a:solidFill>
                  <a:srgbClr val="800000"/>
                </a:solidFill>
              </a:rPr>
              <a:t>x</a:t>
            </a:r>
            <a:r>
              <a:rPr lang="en-US" dirty="0" smtClean="0">
                <a:solidFill>
                  <a:srgbClr val="800000"/>
                </a:solidFill>
              </a:rPr>
              <a:t> = </a:t>
            </a:r>
            <a:r>
              <a:rPr lang="en-US" i="1" dirty="0" err="1" smtClean="0">
                <a:solidFill>
                  <a:srgbClr val="800000"/>
                </a:solidFill>
              </a:rPr>
              <a:t>q</a:t>
            </a:r>
            <a:r>
              <a:rPr lang="en-US" baseline="-25000" dirty="0" err="1" smtClean="0">
                <a:solidFill>
                  <a:srgbClr val="800000"/>
                </a:solidFill>
              </a:rPr>
              <a:t>start</a:t>
            </a:r>
            <a:r>
              <a:rPr lang="en-US" dirty="0" smtClean="0">
                <a:solidFill>
                  <a:srgbClr val="800000"/>
                </a:solidFill>
              </a:rPr>
              <a:t> and </a:t>
            </a:r>
            <a:r>
              <a:rPr lang="en-US" i="1" dirty="0" err="1" smtClean="0">
                <a:solidFill>
                  <a:srgbClr val="800000"/>
                </a:solidFill>
              </a:rPr>
              <a:t>d</a:t>
            </a:r>
            <a:r>
              <a:rPr lang="en-US" baseline="-25000" dirty="0" err="1" smtClean="0">
                <a:solidFill>
                  <a:srgbClr val="800000"/>
                </a:solidFill>
              </a:rPr>
              <a:t>leave</a:t>
            </a:r>
            <a:r>
              <a:rPr lang="en-US" dirty="0" smtClean="0">
                <a:solidFill>
                  <a:srgbClr val="800000"/>
                </a:solidFill>
              </a:rPr>
              <a:t> = </a:t>
            </a:r>
            <a:r>
              <a:rPr lang="en-US" i="1" dirty="0" smtClean="0">
                <a:solidFill>
                  <a:srgbClr val="800000"/>
                </a:solidFill>
              </a:rPr>
              <a:t>d</a:t>
            </a:r>
            <a:r>
              <a:rPr lang="en-US" dirty="0" smtClean="0">
                <a:solidFill>
                  <a:srgbClr val="800000"/>
                </a:solidFill>
              </a:rPr>
              <a:t>(</a:t>
            </a:r>
            <a:r>
              <a:rPr lang="en-US" i="1" dirty="0" err="1" smtClean="0">
                <a:solidFill>
                  <a:srgbClr val="800000"/>
                </a:solidFill>
              </a:rPr>
              <a:t>q</a:t>
            </a:r>
            <a:r>
              <a:rPr lang="en-US" baseline="-25000" dirty="0" err="1" smtClean="0">
                <a:solidFill>
                  <a:srgbClr val="800000"/>
                </a:solidFill>
              </a:rPr>
              <a:t>start</a:t>
            </a:r>
            <a:r>
              <a:rPr lang="en-US" dirty="0" err="1" smtClean="0">
                <a:solidFill>
                  <a:srgbClr val="800000"/>
                </a:solidFill>
              </a:rPr>
              <a:t>,</a:t>
            </a:r>
            <a:r>
              <a:rPr lang="en-US" i="1" dirty="0" err="1" smtClean="0">
                <a:solidFill>
                  <a:srgbClr val="800000"/>
                </a:solidFill>
              </a:rPr>
              <a:t>q</a:t>
            </a:r>
            <a:r>
              <a:rPr lang="en-US" baseline="-25000" dirty="0" err="1" smtClean="0">
                <a:solidFill>
                  <a:srgbClr val="800000"/>
                </a:solidFill>
              </a:rPr>
              <a:t>goal</a:t>
            </a:r>
            <a:r>
              <a:rPr lang="en-US" dirty="0" smtClean="0">
                <a:solidFill>
                  <a:srgbClr val="800000"/>
                </a:solidFill>
              </a:rPr>
              <a:t>)</a:t>
            </a:r>
            <a:endParaRPr lang="en-US" dirty="0">
              <a:solidFill>
                <a:srgbClr val="800000"/>
              </a:solidFill>
            </a:endParaRP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505200"/>
            <a:ext cx="7315200" cy="236577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990483"/>
            <a:ext cx="4387100" cy="40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54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dirty="0" smtClean="0"/>
              <a:t>Zero sensor range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3886200"/>
            <a:ext cx="8534400" cy="2362200"/>
          </a:xfrm>
        </p:spPr>
        <p:txBody>
          <a:bodyPr/>
          <a:lstStyle/>
          <a:p>
            <a:r>
              <a:rPr lang="en-US" dirty="0" smtClean="0"/>
              <a:t>Robot </a:t>
            </a:r>
            <a:r>
              <a:rPr lang="en-US" dirty="0"/>
              <a:t>moves toward goal until it hits obstacle 1 at H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800000"/>
                </a:solidFill>
              </a:rPr>
              <a:t>Pretend there is an infinitely small sensor range and the </a:t>
            </a:r>
            <a:r>
              <a:rPr lang="en-US" dirty="0" err="1">
                <a:solidFill>
                  <a:srgbClr val="800000"/>
                </a:solidFill>
              </a:rPr>
              <a:t>O</a:t>
            </a:r>
            <a:r>
              <a:rPr lang="en-US" baseline="-25000" dirty="0" err="1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which minimizes the </a:t>
            </a:r>
            <a:r>
              <a:rPr lang="en-US" dirty="0" smtClean="0">
                <a:solidFill>
                  <a:srgbClr val="800000"/>
                </a:solidFill>
              </a:rPr>
              <a:t>heuristic </a:t>
            </a:r>
            <a:r>
              <a:rPr lang="en-US" dirty="0">
                <a:solidFill>
                  <a:srgbClr val="800000"/>
                </a:solidFill>
              </a:rPr>
              <a:t>is to the right </a:t>
            </a:r>
          </a:p>
          <a:p>
            <a:r>
              <a:rPr lang="en-US" dirty="0"/>
              <a:t>Keep following obstacle until robot can go toward obstacle again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66800"/>
            <a:ext cx="69596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13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dirty="0" smtClean="0"/>
              <a:t>Zero sensor range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6073" y="3810000"/>
            <a:ext cx="8763000" cy="2514600"/>
          </a:xfrm>
        </p:spPr>
        <p:txBody>
          <a:bodyPr/>
          <a:lstStyle/>
          <a:p>
            <a:r>
              <a:rPr lang="en-US" dirty="0" smtClean="0"/>
              <a:t>Same </a:t>
            </a:r>
            <a:r>
              <a:rPr lang="en-US" dirty="0"/>
              <a:t>situation with second obstacle </a:t>
            </a:r>
          </a:p>
          <a:p>
            <a:r>
              <a:rPr lang="en-US" dirty="0">
                <a:solidFill>
                  <a:srgbClr val="800000"/>
                </a:solidFill>
              </a:rPr>
              <a:t>At third obstacle, the robot turned left until it could not increase heuristic </a:t>
            </a:r>
          </a:p>
          <a:p>
            <a:r>
              <a:rPr lang="en-US" i="1" dirty="0" err="1"/>
              <a:t>d</a:t>
            </a:r>
            <a:r>
              <a:rPr lang="en-US" baseline="-25000" dirty="0" err="1"/>
              <a:t>min</a:t>
            </a:r>
            <a:r>
              <a:rPr lang="en-US" dirty="0"/>
              <a:t> is distance between M</a:t>
            </a:r>
            <a:r>
              <a:rPr lang="en-US" baseline="-25000" dirty="0"/>
              <a:t>3</a:t>
            </a:r>
            <a:r>
              <a:rPr lang="en-US" dirty="0"/>
              <a:t> and goal, </a:t>
            </a:r>
            <a:r>
              <a:rPr lang="en-US" dirty="0" err="1"/>
              <a:t>d</a:t>
            </a:r>
            <a:r>
              <a:rPr lang="en-US" baseline="-25000" dirty="0" err="1"/>
              <a:t>leave</a:t>
            </a:r>
            <a:r>
              <a:rPr lang="en-US" dirty="0"/>
              <a:t> is distance between robot and goal because </a:t>
            </a:r>
            <a:r>
              <a:rPr lang="en-US" dirty="0" smtClean="0"/>
              <a:t>sensing </a:t>
            </a:r>
            <a:r>
              <a:rPr lang="en-US" dirty="0"/>
              <a:t>distance is zero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43000"/>
            <a:ext cx="6578600" cy="279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42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sensor range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8001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78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sensor range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81200"/>
            <a:ext cx="79756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95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458200" cy="4256088"/>
          </a:xfrm>
        </p:spPr>
        <p:txBody>
          <a:bodyPr/>
          <a:lstStyle/>
          <a:p>
            <a:r>
              <a:rPr lang="en-US" dirty="0"/>
              <a:t>A motion-to-goal behavior as long as way is clear or there is a visible obstacle boundary </a:t>
            </a:r>
            <a:r>
              <a:rPr lang="en-US" dirty="0" err="1"/>
              <a:t>pt</a:t>
            </a:r>
            <a:r>
              <a:rPr lang="en-US" dirty="0"/>
              <a:t> that decreases heuristic distance 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A </a:t>
            </a:r>
            <a:r>
              <a:rPr lang="en-US" dirty="0">
                <a:solidFill>
                  <a:srgbClr val="800000"/>
                </a:solidFill>
              </a:rPr>
              <a:t>boundary following behavior invoked when heuristic distance increases. </a:t>
            </a:r>
          </a:p>
          <a:p>
            <a:r>
              <a:rPr lang="en-US" dirty="0" smtClean="0"/>
              <a:t>A </a:t>
            </a:r>
            <a:r>
              <a:rPr lang="en-US" dirty="0"/>
              <a:t>value </a:t>
            </a:r>
            <a:r>
              <a:rPr lang="en-US" dirty="0" err="1"/>
              <a:t>d</a:t>
            </a:r>
            <a:r>
              <a:rPr lang="en-US" baseline="-25000" dirty="0" err="1"/>
              <a:t>min</a:t>
            </a:r>
            <a:r>
              <a:rPr lang="en-US" dirty="0"/>
              <a:t> which is the shortest distance observed thus far between the sensed boundary of the obstacle and the goal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1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value </a:t>
            </a:r>
            <a:r>
              <a:rPr lang="en-US" dirty="0" err="1"/>
              <a:t>d</a:t>
            </a:r>
            <a:r>
              <a:rPr lang="en-US" baseline="-25000" dirty="0" err="1"/>
              <a:t>leave</a:t>
            </a:r>
            <a:r>
              <a:rPr lang="en-US" dirty="0"/>
              <a:t> which is the shortest distance between any point in the currently sensed environment and the goal </a:t>
            </a:r>
          </a:p>
          <a:p>
            <a:r>
              <a:rPr lang="en-US" dirty="0" smtClean="0"/>
              <a:t>Terminate </a:t>
            </a:r>
            <a:r>
              <a:rPr lang="en-US" dirty="0"/>
              <a:t>boundary following behavior when </a:t>
            </a:r>
            <a:r>
              <a:rPr lang="en-US" dirty="0" err="1"/>
              <a:t>d</a:t>
            </a:r>
            <a:r>
              <a:rPr lang="en-US" baseline="-25000" dirty="0" err="1"/>
              <a:t>leave</a:t>
            </a:r>
            <a:r>
              <a:rPr lang="en-US" dirty="0"/>
              <a:t> &lt; </a:t>
            </a:r>
            <a:r>
              <a:rPr lang="en-US" dirty="0" err="1"/>
              <a:t>d</a:t>
            </a:r>
            <a:r>
              <a:rPr lang="en-US" baseline="-25000" dirty="0" err="1"/>
              <a:t>min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03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Tangent Buy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46370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Repeat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a) Compute continuous range segments in view</a:t>
            </a:r>
            <a:br>
              <a:rPr lang="en-US" sz="2000" dirty="0"/>
            </a:br>
            <a:r>
              <a:rPr lang="en-US" sz="2000" dirty="0"/>
              <a:t>b) Move toward n ∈ {</a:t>
            </a:r>
            <a:r>
              <a:rPr lang="en-US" sz="2000" dirty="0" err="1"/>
              <a:t>T,O</a:t>
            </a:r>
            <a:r>
              <a:rPr lang="en-US" sz="2000" baseline="-25000" dirty="0" err="1"/>
              <a:t>i</a:t>
            </a:r>
            <a:r>
              <a:rPr lang="en-US" sz="2000" dirty="0"/>
              <a:t>} that minimizes h(</a:t>
            </a:r>
            <a:r>
              <a:rPr lang="en-US" sz="2000" dirty="0" err="1"/>
              <a:t>x,n</a:t>
            </a:r>
            <a:r>
              <a:rPr lang="en-US" sz="2000" dirty="0"/>
              <a:t>) = d(</a:t>
            </a:r>
            <a:r>
              <a:rPr lang="en-US" sz="2000" dirty="0" err="1"/>
              <a:t>x,n</a:t>
            </a:r>
            <a:r>
              <a:rPr lang="en-US" sz="2000" dirty="0"/>
              <a:t>) + d(</a:t>
            </a:r>
            <a:r>
              <a:rPr lang="en-US" sz="2000" dirty="0" err="1"/>
              <a:t>n,q</a:t>
            </a:r>
            <a:r>
              <a:rPr lang="en-US" sz="2000" baseline="-25000" dirty="0" err="1"/>
              <a:t>goal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 smtClean="0"/>
              <a:t>	until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a</a:t>
            </a:r>
            <a:r>
              <a:rPr lang="en-US" sz="2000" dirty="0"/>
              <a:t>) </a:t>
            </a:r>
            <a:r>
              <a:rPr lang="en-US" sz="2000" dirty="0" smtClean="0"/>
              <a:t>goal </a:t>
            </a:r>
            <a:r>
              <a:rPr lang="en-US" sz="2000" dirty="0"/>
              <a:t>is encountered, or</a:t>
            </a:r>
            <a:br>
              <a:rPr lang="en-US" sz="2000" dirty="0"/>
            </a:br>
            <a:r>
              <a:rPr lang="en-US" sz="2000" dirty="0" smtClean="0"/>
              <a:t>	b</a:t>
            </a:r>
            <a:r>
              <a:rPr lang="en-US" sz="2000" dirty="0"/>
              <a:t>) </a:t>
            </a:r>
            <a:r>
              <a:rPr lang="en-US" sz="2000" dirty="0" smtClean="0"/>
              <a:t>the value of h</a:t>
            </a:r>
            <a:r>
              <a:rPr lang="en-US" sz="2000" dirty="0"/>
              <a:t>(</a:t>
            </a:r>
            <a:r>
              <a:rPr lang="en-US" sz="2000" i="1" dirty="0" err="1"/>
              <a:t>x</a:t>
            </a:r>
            <a:r>
              <a:rPr lang="en-US" sz="2000" dirty="0" err="1"/>
              <a:t>,</a:t>
            </a:r>
            <a:r>
              <a:rPr lang="en-US" sz="2000" i="1" dirty="0" err="1"/>
              <a:t>n</a:t>
            </a:r>
            <a:r>
              <a:rPr lang="en-US" sz="2000" dirty="0" smtClean="0"/>
              <a:t>) begins to increase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2.     </a:t>
            </a:r>
            <a:r>
              <a:rPr lang="en-US" sz="2000" dirty="0" smtClean="0">
                <a:solidFill>
                  <a:srgbClr val="800000"/>
                </a:solidFill>
              </a:rPr>
              <a:t>follow </a:t>
            </a:r>
            <a:r>
              <a:rPr lang="en-US" sz="2000" dirty="0">
                <a:solidFill>
                  <a:srgbClr val="800000"/>
                </a:solidFill>
              </a:rPr>
              <a:t>boundary continuing in same direction as before repeating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800000"/>
                </a:solidFill>
              </a:rPr>
              <a:t>	a) update </a:t>
            </a:r>
            <a:r>
              <a:rPr lang="en-US" sz="2000" dirty="0">
                <a:solidFill>
                  <a:srgbClr val="800000"/>
                </a:solidFill>
              </a:rPr>
              <a:t>{</a:t>
            </a:r>
            <a:r>
              <a:rPr lang="en-US" sz="2000" dirty="0" err="1">
                <a:solidFill>
                  <a:srgbClr val="800000"/>
                </a:solidFill>
              </a:rPr>
              <a:t>O</a:t>
            </a:r>
            <a:r>
              <a:rPr lang="en-US" sz="2000" baseline="-25000" dirty="0" err="1">
                <a:solidFill>
                  <a:srgbClr val="800000"/>
                </a:solidFill>
              </a:rPr>
              <a:t>i</a:t>
            </a:r>
            <a:r>
              <a:rPr lang="en-US" sz="2000" dirty="0">
                <a:solidFill>
                  <a:srgbClr val="800000"/>
                </a:solidFill>
              </a:rPr>
              <a:t>}, </a:t>
            </a:r>
            <a:r>
              <a:rPr lang="en-US" sz="2000" dirty="0" err="1">
                <a:solidFill>
                  <a:srgbClr val="800000"/>
                </a:solidFill>
              </a:rPr>
              <a:t>d</a:t>
            </a:r>
            <a:r>
              <a:rPr lang="en-US" sz="2000" baseline="-25000" dirty="0" err="1">
                <a:solidFill>
                  <a:srgbClr val="800000"/>
                </a:solidFill>
              </a:rPr>
              <a:t>leave</a:t>
            </a:r>
            <a:r>
              <a:rPr lang="en-US" sz="2000" dirty="0">
                <a:solidFill>
                  <a:srgbClr val="800000"/>
                </a:solidFill>
              </a:rPr>
              <a:t> and </a:t>
            </a:r>
            <a:r>
              <a:rPr lang="en-US" sz="2000" dirty="0" err="1">
                <a:solidFill>
                  <a:srgbClr val="800000"/>
                </a:solidFill>
              </a:rPr>
              <a:t>d</a:t>
            </a:r>
            <a:r>
              <a:rPr lang="en-US" sz="2000" baseline="-25000" dirty="0" err="1">
                <a:solidFill>
                  <a:srgbClr val="800000"/>
                </a:solidFill>
              </a:rPr>
              <a:t>min</a:t>
            </a:r>
            <a:r>
              <a:rPr lang="en-US" sz="2000" dirty="0">
                <a:solidFill>
                  <a:srgbClr val="800000"/>
                </a:solidFill>
              </a:rPr>
              <a:t> </a:t>
            </a:r>
            <a:endParaRPr lang="en-US" sz="2000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00000"/>
                </a:solidFill>
              </a:rPr>
              <a:t>	</a:t>
            </a:r>
            <a:r>
              <a:rPr lang="en-US" sz="2000" dirty="0" smtClean="0">
                <a:solidFill>
                  <a:srgbClr val="800000"/>
                </a:solidFill>
              </a:rPr>
              <a:t>until </a:t>
            </a:r>
            <a:endParaRPr lang="en-US" sz="2000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800000"/>
                </a:solidFill>
              </a:rPr>
              <a:t>	a</a:t>
            </a:r>
            <a:r>
              <a:rPr lang="en-US" sz="2000" dirty="0">
                <a:solidFill>
                  <a:srgbClr val="800000"/>
                </a:solidFill>
              </a:rPr>
              <a:t>) goal is reached</a:t>
            </a:r>
            <a:br>
              <a:rPr lang="en-US" sz="2000" dirty="0">
                <a:solidFill>
                  <a:srgbClr val="800000"/>
                </a:solidFill>
              </a:rPr>
            </a:br>
            <a:r>
              <a:rPr lang="en-US" sz="2000" dirty="0" smtClean="0">
                <a:solidFill>
                  <a:srgbClr val="800000"/>
                </a:solidFill>
              </a:rPr>
              <a:t>	b</a:t>
            </a:r>
            <a:r>
              <a:rPr lang="en-US" sz="2000" dirty="0">
                <a:solidFill>
                  <a:srgbClr val="800000"/>
                </a:solidFill>
              </a:rPr>
              <a:t>) a complete cycle is performed (goal is unreachable)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800000"/>
                </a:solidFill>
              </a:rPr>
              <a:t>	c</a:t>
            </a:r>
            <a:r>
              <a:rPr lang="en-US" sz="2000" dirty="0">
                <a:solidFill>
                  <a:srgbClr val="800000"/>
                </a:solidFill>
              </a:rPr>
              <a:t>) </a:t>
            </a:r>
            <a:r>
              <a:rPr lang="en-US" sz="2000" dirty="0" err="1">
                <a:solidFill>
                  <a:srgbClr val="800000"/>
                </a:solidFill>
              </a:rPr>
              <a:t>d</a:t>
            </a:r>
            <a:r>
              <a:rPr lang="en-US" sz="2000" baseline="-25000" dirty="0" err="1">
                <a:solidFill>
                  <a:srgbClr val="800000"/>
                </a:solidFill>
              </a:rPr>
              <a:t>leave</a:t>
            </a:r>
            <a:r>
              <a:rPr lang="en-US" sz="2000" dirty="0">
                <a:solidFill>
                  <a:srgbClr val="800000"/>
                </a:solidFill>
              </a:rPr>
              <a:t> &lt; </a:t>
            </a:r>
            <a:r>
              <a:rPr lang="en-US" sz="2000" dirty="0" err="1">
                <a:solidFill>
                  <a:srgbClr val="800000"/>
                </a:solidFill>
              </a:rPr>
              <a:t>d</a:t>
            </a:r>
            <a:r>
              <a:rPr lang="en-US" sz="2000" baseline="-25000" dirty="0" err="1">
                <a:solidFill>
                  <a:srgbClr val="800000"/>
                </a:solidFill>
              </a:rPr>
              <a:t>min</a:t>
            </a:r>
            <a:r>
              <a:rPr lang="en-US" sz="2000" dirty="0">
                <a:solidFill>
                  <a:srgbClr val="8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/>
              <a:t>Note the same general proof reasoning as before applies, although the definition of hit and leave points is a little trickier.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44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Tangent Buy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Basic problem: compute tangent to curve forming boundary of obstacle at any point, and drive the robot in that direction </a:t>
            </a:r>
          </a:p>
          <a:p>
            <a:r>
              <a:rPr lang="en-US" sz="2200" dirty="0" smtClean="0">
                <a:solidFill>
                  <a:srgbClr val="800000"/>
                </a:solidFill>
              </a:rPr>
              <a:t>Let D</a:t>
            </a:r>
            <a:r>
              <a:rPr lang="en-US" sz="2200" dirty="0">
                <a:solidFill>
                  <a:srgbClr val="800000"/>
                </a:solidFill>
              </a:rPr>
              <a:t>(x)=</a:t>
            </a:r>
            <a:r>
              <a:rPr lang="en-US" sz="2200" dirty="0" err="1">
                <a:solidFill>
                  <a:srgbClr val="800000"/>
                </a:solidFill>
              </a:rPr>
              <a:t>min</a:t>
            </a:r>
            <a:r>
              <a:rPr lang="en-US" sz="2200" baseline="-25000" dirty="0" err="1">
                <a:solidFill>
                  <a:srgbClr val="800000"/>
                </a:solidFill>
              </a:rPr>
              <a:t>c</a:t>
            </a:r>
            <a:r>
              <a:rPr lang="en-US" sz="2200" dirty="0">
                <a:solidFill>
                  <a:srgbClr val="800000"/>
                </a:solidFill>
              </a:rPr>
              <a:t> d(</a:t>
            </a:r>
            <a:r>
              <a:rPr lang="en-US" sz="2200" dirty="0" err="1">
                <a:solidFill>
                  <a:srgbClr val="800000"/>
                </a:solidFill>
              </a:rPr>
              <a:t>x,c</a:t>
            </a:r>
            <a:r>
              <a:rPr lang="en-US" sz="2200" dirty="0">
                <a:solidFill>
                  <a:srgbClr val="800000"/>
                </a:solidFill>
              </a:rPr>
              <a:t>) </a:t>
            </a:r>
            <a:r>
              <a:rPr lang="en-US" sz="2200" dirty="0" smtClean="0">
                <a:solidFill>
                  <a:srgbClr val="800000"/>
                </a:solidFill>
              </a:rPr>
              <a:t>c ∈ ∪</a:t>
            </a:r>
            <a:r>
              <a:rPr lang="en-US" sz="2200" baseline="-25000" dirty="0" err="1">
                <a:solidFill>
                  <a:srgbClr val="800000"/>
                </a:solidFill>
              </a:rPr>
              <a:t>i</a:t>
            </a:r>
            <a:r>
              <a:rPr lang="en-US" sz="2200" dirty="0">
                <a:solidFill>
                  <a:srgbClr val="800000"/>
                </a:solidFill>
              </a:rPr>
              <a:t> </a:t>
            </a:r>
            <a:r>
              <a:rPr lang="en-US" sz="2200" dirty="0" err="1">
                <a:solidFill>
                  <a:srgbClr val="800000"/>
                </a:solidFill>
              </a:rPr>
              <a:t>WO</a:t>
            </a:r>
            <a:r>
              <a:rPr lang="en-US" sz="2200" baseline="-25000" dirty="0" err="1">
                <a:solidFill>
                  <a:srgbClr val="800000"/>
                </a:solidFill>
              </a:rPr>
              <a:t>i</a:t>
            </a:r>
            <a:r>
              <a:rPr lang="en-US" sz="2200" dirty="0">
                <a:solidFill>
                  <a:srgbClr val="800000"/>
                </a:solidFill>
              </a:rPr>
              <a:t> </a:t>
            </a:r>
          </a:p>
          <a:p>
            <a:r>
              <a:rPr lang="en-US" sz="2200" dirty="0" smtClean="0"/>
              <a:t>Let </a:t>
            </a:r>
            <a:r>
              <a:rPr lang="en-US" sz="2200" dirty="0"/>
              <a:t>G(x) = D(x) - W* ← some safe following distance </a:t>
            </a:r>
          </a:p>
          <a:p>
            <a:r>
              <a:rPr lang="en-US" sz="2200" dirty="0" smtClean="0">
                <a:solidFill>
                  <a:srgbClr val="800000"/>
                </a:solidFill>
              </a:rPr>
              <a:t>Note </a:t>
            </a:r>
            <a:r>
              <a:rPr lang="en-US" sz="2200" dirty="0">
                <a:solidFill>
                  <a:srgbClr val="800000"/>
                </a:solidFill>
              </a:rPr>
              <a:t>that ∇ G(x) points radially away from the object </a:t>
            </a:r>
          </a:p>
          <a:p>
            <a:r>
              <a:rPr lang="en-US" sz="2200" dirty="0" smtClean="0"/>
              <a:t>Define </a:t>
            </a:r>
            <a:r>
              <a:rPr lang="en-US" sz="2200" dirty="0"/>
              <a:t>T(x) = (∇ G(x)) the tangent </a:t>
            </a:r>
            <a:r>
              <a:rPr lang="en-US" sz="2200" dirty="0" smtClean="0"/>
              <a:t>direction</a:t>
            </a:r>
            <a:endParaRPr lang="en-US" sz="2200" dirty="0"/>
          </a:p>
          <a:p>
            <a:pPr lvl="1"/>
            <a:r>
              <a:rPr lang="en-US" sz="1800" dirty="0" smtClean="0"/>
              <a:t> </a:t>
            </a:r>
            <a:r>
              <a:rPr lang="en-US" sz="1800" dirty="0"/>
              <a:t>in a real sensor (we’ll talk about these) this is just the tangent to the array </a:t>
            </a:r>
            <a:r>
              <a:rPr lang="en-US" sz="1800" dirty="0" smtClean="0"/>
              <a:t>element </a:t>
            </a:r>
            <a:r>
              <a:rPr lang="en-US" sz="1800" dirty="0"/>
              <a:t>with lowest reading </a:t>
            </a:r>
          </a:p>
          <a:p>
            <a:r>
              <a:rPr lang="en-US" sz="2200" dirty="0" smtClean="0">
                <a:solidFill>
                  <a:srgbClr val="800000"/>
                </a:solidFill>
              </a:rPr>
              <a:t>We </a:t>
            </a:r>
            <a:r>
              <a:rPr lang="en-US" sz="2200" dirty="0">
                <a:solidFill>
                  <a:srgbClr val="800000"/>
                </a:solidFill>
              </a:rPr>
              <a:t>could just move in the direction T(x) </a:t>
            </a:r>
            <a:endParaRPr lang="en-US" sz="2200" dirty="0" smtClean="0">
              <a:solidFill>
                <a:srgbClr val="800000"/>
              </a:solidFill>
            </a:endParaRPr>
          </a:p>
          <a:p>
            <a:pPr lvl="1"/>
            <a:r>
              <a:rPr lang="en-US" sz="1800" dirty="0" smtClean="0">
                <a:solidFill>
                  <a:srgbClr val="800000"/>
                </a:solidFill>
              </a:rPr>
              <a:t>open</a:t>
            </a:r>
            <a:r>
              <a:rPr lang="en-US" sz="1800" dirty="0">
                <a:solidFill>
                  <a:srgbClr val="800000"/>
                </a:solidFill>
              </a:rPr>
              <a:t>-loop control </a:t>
            </a:r>
          </a:p>
          <a:p>
            <a:r>
              <a:rPr lang="en-US" sz="2200" dirty="0" smtClean="0"/>
              <a:t>Better is </a:t>
            </a:r>
            <a:r>
              <a:rPr lang="en-US" sz="2200" dirty="0" err="1" smtClean="0"/>
              <a:t>δx</a:t>
            </a:r>
            <a:r>
              <a:rPr lang="en-US" sz="2200" dirty="0" smtClean="0"/>
              <a:t> = μ</a:t>
            </a:r>
            <a:r>
              <a:rPr lang="en-US" sz="2200" dirty="0"/>
              <a:t>(T(x)-</a:t>
            </a:r>
            <a:r>
              <a:rPr lang="en-US" sz="2200" dirty="0" err="1"/>
              <a:t>λ</a:t>
            </a:r>
            <a:r>
              <a:rPr lang="en-US" sz="2200" dirty="0"/>
              <a:t>(∇G(x))G(x)</a:t>
            </a:r>
            <a:r>
              <a:rPr lang="en-US" sz="2200" dirty="0" smtClean="0"/>
              <a:t>)</a:t>
            </a:r>
          </a:p>
          <a:p>
            <a:pPr lvl="1"/>
            <a:r>
              <a:rPr lang="en-US" sz="1800" dirty="0" smtClean="0"/>
              <a:t>closed</a:t>
            </a:r>
            <a:r>
              <a:rPr lang="en-US" sz="1800" dirty="0"/>
              <a:t>-loop control (predictor-corrector) </a:t>
            </a:r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3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3855120" cy="378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Bug</a:t>
            </a:r>
            <a:r>
              <a:rPr lang="en-US" dirty="0" smtClean="0"/>
              <a:t>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981200"/>
            <a:ext cx="4343400" cy="3810000"/>
          </a:xfrm>
        </p:spPr>
        <p:txBody>
          <a:bodyPr/>
          <a:lstStyle/>
          <a:p>
            <a:r>
              <a:rPr lang="en-US" dirty="0" smtClean="0"/>
              <a:t>Known direction to goal</a:t>
            </a:r>
          </a:p>
          <a:p>
            <a:pPr lvl="1"/>
            <a:r>
              <a:rPr lang="en-US" sz="2800" dirty="0" smtClean="0"/>
              <a:t>Robot can measure distance </a:t>
            </a:r>
            <a:r>
              <a:rPr lang="en-US" sz="2800" i="1" dirty="0" smtClean="0"/>
              <a:t>d</a:t>
            </a:r>
            <a:r>
              <a:rPr lang="en-US" sz="2800" dirty="0" smtClean="0"/>
              <a:t>(</a:t>
            </a:r>
            <a:r>
              <a:rPr lang="en-US" sz="2800" i="1" dirty="0" err="1" smtClean="0"/>
              <a:t>x</a:t>
            </a:r>
            <a:r>
              <a:rPr lang="en-US" sz="2800" dirty="0" err="1" smtClean="0"/>
              <a:t>,</a:t>
            </a:r>
            <a:r>
              <a:rPr lang="en-US" sz="2800" i="1" dirty="0" err="1" smtClean="0"/>
              <a:t>y</a:t>
            </a:r>
            <a:r>
              <a:rPr lang="en-US" sz="2800" dirty="0" smtClean="0"/>
              <a:t>) between </a:t>
            </a:r>
            <a:r>
              <a:rPr lang="en-US" sz="2800" dirty="0" err="1" smtClean="0"/>
              <a:t>pts</a:t>
            </a:r>
            <a:r>
              <a:rPr lang="en-US" sz="2800" dirty="0" smtClean="0"/>
              <a:t> </a:t>
            </a:r>
            <a:r>
              <a:rPr lang="en-US" sz="2800" i="1" dirty="0" smtClean="0"/>
              <a:t>x</a:t>
            </a:r>
            <a:r>
              <a:rPr lang="en-US" sz="2800" dirty="0" smtClean="0"/>
              <a:t> and </a:t>
            </a:r>
            <a:r>
              <a:rPr lang="en-US" sz="2800" i="1" dirty="0" smtClean="0"/>
              <a:t>y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Otherwise local sensing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3855120" cy="378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Bug</a:t>
            </a:r>
            <a:r>
              <a:rPr lang="en-US" dirty="0" smtClean="0"/>
              <a:t>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524000"/>
            <a:ext cx="5029200" cy="3124200"/>
          </a:xfrm>
        </p:spPr>
        <p:txBody>
          <a:bodyPr/>
          <a:lstStyle/>
          <a:p>
            <a:r>
              <a:rPr lang="en-US" dirty="0" smtClean="0"/>
              <a:t>Reasonable world</a:t>
            </a:r>
          </a:p>
          <a:p>
            <a:pPr lvl="1"/>
            <a:r>
              <a:rPr lang="en-US" sz="2800" dirty="0" smtClean="0"/>
              <a:t>finitely </a:t>
            </a:r>
            <a:r>
              <a:rPr lang="en-US" sz="2800" dirty="0"/>
              <a:t>many obstacles </a:t>
            </a:r>
            <a:r>
              <a:rPr lang="en-US" sz="2800" dirty="0" smtClean="0"/>
              <a:t>in </a:t>
            </a:r>
            <a:r>
              <a:rPr lang="en-US" sz="2800" dirty="0"/>
              <a:t>any finite area </a:t>
            </a:r>
            <a:endParaRPr lang="en-US" sz="2800" dirty="0" smtClean="0"/>
          </a:p>
          <a:p>
            <a:pPr lvl="1"/>
            <a:r>
              <a:rPr lang="en-US" sz="2800" dirty="0" smtClean="0">
                <a:solidFill>
                  <a:srgbClr val="800000"/>
                </a:solidFill>
              </a:rPr>
              <a:t>a </a:t>
            </a:r>
            <a:r>
              <a:rPr lang="en-US" sz="2800" dirty="0">
                <a:solidFill>
                  <a:srgbClr val="800000"/>
                </a:solidFill>
              </a:rPr>
              <a:t>line will intersect an obstacle finitely many times </a:t>
            </a:r>
            <a:endParaRPr lang="en-US" sz="2800" dirty="0" smtClean="0">
              <a:solidFill>
                <a:srgbClr val="800000"/>
              </a:solidFill>
            </a:endParaRPr>
          </a:p>
          <a:p>
            <a:pPr lvl="1"/>
            <a:r>
              <a:rPr lang="en-US" sz="2800" dirty="0" smtClean="0"/>
              <a:t>Workspace </a:t>
            </a:r>
            <a:r>
              <a:rPr lang="en-US" sz="2800" dirty="0"/>
              <a:t>is bounded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515" y="5029200"/>
            <a:ext cx="486340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9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209800"/>
            <a:ext cx="3855120" cy="378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524000"/>
          </a:xfrm>
        </p:spPr>
        <p:txBody>
          <a:bodyPr/>
          <a:lstStyle/>
          <a:p>
            <a:r>
              <a:rPr lang="en-US" dirty="0" smtClean="0"/>
              <a:t>Beginner strategy</a:t>
            </a:r>
            <a:br>
              <a:rPr lang="en-US" dirty="0" smtClean="0"/>
            </a:br>
            <a:r>
              <a:rPr lang="en-US" dirty="0" smtClean="0"/>
              <a:t>“Bug 0”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2209800"/>
            <a:ext cx="52578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Notations:</a:t>
            </a:r>
          </a:p>
          <a:p>
            <a:pPr lvl="1"/>
            <a:r>
              <a:rPr lang="en-US" sz="2800" i="1" dirty="0" err="1"/>
              <a:t>q</a:t>
            </a:r>
            <a:r>
              <a:rPr lang="en-US" sz="2800" baseline="-25000" dirty="0" err="1" smtClean="0"/>
              <a:t>hit</a:t>
            </a:r>
            <a:r>
              <a:rPr lang="en-US" sz="2800" dirty="0" smtClean="0"/>
              <a:t> and </a:t>
            </a:r>
            <a:r>
              <a:rPr lang="en-US" sz="2800" i="1" dirty="0" err="1" smtClean="0"/>
              <a:t>q</a:t>
            </a:r>
            <a:r>
              <a:rPr lang="en-US" sz="2800" baseline="-25000" dirty="0" err="1" smtClean="0"/>
              <a:t>goal</a:t>
            </a:r>
            <a:endParaRPr lang="en-US" sz="2800" baseline="-25000" dirty="0" smtClean="0"/>
          </a:p>
          <a:p>
            <a:pPr lvl="1"/>
            <a:r>
              <a:rPr lang="en-US" sz="2800" dirty="0" smtClean="0"/>
              <a:t>Hit point </a:t>
            </a:r>
            <a:r>
              <a:rPr lang="en-US" sz="2800" i="1" dirty="0" smtClean="0"/>
              <a:t>q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and leave point </a:t>
            </a:r>
            <a:r>
              <a:rPr lang="en-US" sz="2800" i="1" dirty="0" smtClean="0"/>
              <a:t>q</a:t>
            </a:r>
            <a:r>
              <a:rPr lang="en-US" sz="2800" baseline="-25000" dirty="0" smtClean="0"/>
              <a:t>i</a:t>
            </a:r>
          </a:p>
          <a:p>
            <a:pPr lvl="1"/>
            <a:r>
              <a:rPr lang="en-US" sz="2800" dirty="0" smtClean="0"/>
              <a:t>A path is a sequence of hit/leave pairs bounded by </a:t>
            </a:r>
            <a:r>
              <a:rPr lang="en-US" sz="2800" i="1" dirty="0" err="1" smtClean="0"/>
              <a:t>q</a:t>
            </a:r>
            <a:r>
              <a:rPr lang="en-US" sz="2800" baseline="-25000" dirty="0" err="1" smtClean="0"/>
              <a:t>start</a:t>
            </a:r>
            <a:r>
              <a:rPr lang="en-US" sz="2800" dirty="0" smtClean="0"/>
              <a:t> and </a:t>
            </a:r>
            <a:r>
              <a:rPr lang="en-US" sz="2800" i="1" dirty="0" err="1" smtClean="0"/>
              <a:t>q</a:t>
            </a:r>
            <a:r>
              <a:rPr lang="en-US" sz="2800" baseline="-25000" dirty="0" err="1" smtClean="0"/>
              <a:t>goal</a:t>
            </a:r>
            <a:endParaRPr lang="en-US" sz="2800" baseline="-25000" dirty="0" smtClean="0"/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590800" y="32004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257800" y="3276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5850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981200"/>
            <a:ext cx="4533900" cy="4051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524000"/>
          </a:xfrm>
        </p:spPr>
        <p:txBody>
          <a:bodyPr/>
          <a:lstStyle/>
          <a:p>
            <a:r>
              <a:rPr lang="en-US" dirty="0" smtClean="0"/>
              <a:t>Beginner strategy</a:t>
            </a:r>
            <a:br>
              <a:rPr lang="en-US" dirty="0" smtClean="0"/>
            </a:br>
            <a:r>
              <a:rPr lang="en-US" dirty="0" smtClean="0"/>
              <a:t>“Bug 0”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28600" y="1905000"/>
            <a:ext cx="52578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do</a:t>
            </a:r>
          </a:p>
          <a:p>
            <a:pPr lvl="1"/>
            <a:r>
              <a:rPr lang="en-US" sz="2800" dirty="0" smtClean="0"/>
              <a:t>Head toward goal</a:t>
            </a:r>
            <a:endParaRPr lang="en-US" sz="2800" baseline="-25000" dirty="0" smtClean="0"/>
          </a:p>
          <a:p>
            <a:pPr lvl="1"/>
            <a:r>
              <a:rPr lang="en-US" sz="2800" dirty="0" smtClean="0"/>
              <a:t>Follow obstacles until you can head toward obstacle again</a:t>
            </a:r>
          </a:p>
          <a:p>
            <a:pPr lvl="1"/>
            <a:r>
              <a:rPr lang="en-US" sz="2800" dirty="0" smtClean="0"/>
              <a:t>Continue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964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Zapper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6781800" cy="990600"/>
          </a:xfrm>
        </p:spPr>
        <p:txBody>
          <a:bodyPr/>
          <a:lstStyle/>
          <a:p>
            <a:r>
              <a:rPr lang="en-US" dirty="0" smtClean="0"/>
              <a:t>What map can foil Bug 0?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209800"/>
            <a:ext cx="3505200" cy="409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5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47800"/>
            <a:ext cx="4165600" cy="411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4648200" cy="3886200"/>
          </a:xfrm>
        </p:spPr>
        <p:txBody>
          <a:bodyPr/>
          <a:lstStyle/>
          <a:p>
            <a:r>
              <a:rPr lang="en-US" dirty="0" smtClean="0"/>
              <a:t>Head to toward goal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If an obstacle is encountered circumnavigate it and remember how close you get to the goal</a:t>
            </a:r>
          </a:p>
          <a:p>
            <a:r>
              <a:rPr lang="en-US" dirty="0" smtClean="0"/>
              <a:t>Return to that closest point by wall following and continue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79736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4105</TotalTime>
  <Words>1609</Words>
  <Application>Microsoft Macintosh PowerPoint</Application>
  <PresentationFormat>On-screen Show (4:3)</PresentationFormat>
  <Paragraphs>271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2_Default Design</vt:lpstr>
      <vt:lpstr>Default Design</vt:lpstr>
      <vt:lpstr>Robot Path Planning Bug algorithms</vt:lpstr>
      <vt:lpstr>What’s special about bugs</vt:lpstr>
      <vt:lpstr>A few general concepts</vt:lpstr>
      <vt:lpstr>The Bug algorithms</vt:lpstr>
      <vt:lpstr>The Bug algorithms</vt:lpstr>
      <vt:lpstr>Beginner strategy “Bug 0” algorithm</vt:lpstr>
      <vt:lpstr>Beginner strategy “Bug 0” algorithm</vt:lpstr>
      <vt:lpstr>Bug Zapper</vt:lpstr>
      <vt:lpstr>Bug 1</vt:lpstr>
      <vt:lpstr>Bug 1 more formally</vt:lpstr>
      <vt:lpstr>Upper and lower bounds</vt:lpstr>
      <vt:lpstr>Completeness</vt:lpstr>
      <vt:lpstr>Conditions if Bug 1 fails</vt:lpstr>
      <vt:lpstr>Conditions if Bug 1 fails</vt:lpstr>
      <vt:lpstr>Bug 2</vt:lpstr>
      <vt:lpstr>Bug 2</vt:lpstr>
      <vt:lpstr>Bug 2 (slight change)</vt:lpstr>
      <vt:lpstr>The spiral</vt:lpstr>
      <vt:lpstr>Bug 2 more formally</vt:lpstr>
      <vt:lpstr>Bug 1 vs. Bug 2</vt:lpstr>
      <vt:lpstr>Bug1 vs. Bug2</vt:lpstr>
      <vt:lpstr>Upper and lower bounds of Bug 2</vt:lpstr>
      <vt:lpstr>A more realistic bug</vt:lpstr>
      <vt:lpstr>Raw distance function</vt:lpstr>
      <vt:lpstr>Intervals of continuity</vt:lpstr>
      <vt:lpstr>Motion to goal transitions Moving toward goal to ‘following obstacles’</vt:lpstr>
      <vt:lpstr>Motion to goal transitions</vt:lpstr>
      <vt:lpstr>Minimize Heuristic Example</vt:lpstr>
      <vt:lpstr>Motion to goal transitions</vt:lpstr>
      <vt:lpstr>Transition from Motion-to-goal</vt:lpstr>
      <vt:lpstr>dmin and dleave</vt:lpstr>
      <vt:lpstr>Zero sensor range</vt:lpstr>
      <vt:lpstr>Zero sensor range</vt:lpstr>
      <vt:lpstr>Finite sensor range</vt:lpstr>
      <vt:lpstr>Infinite sensor range</vt:lpstr>
      <vt:lpstr>The Basic idea</vt:lpstr>
      <vt:lpstr>The Basic idea</vt:lpstr>
      <vt:lpstr>Tangent Buy algorithm</vt:lpstr>
      <vt:lpstr>Implementing Tangent Buy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 Cameras &amp; Radiometry</dc:title>
  <cp:lastModifiedBy>Microsoft Office User</cp:lastModifiedBy>
  <cp:revision>263</cp:revision>
  <dcterms:created xsi:type="dcterms:W3CDTF">2008-02-25T19:40:28Z</dcterms:created>
  <dcterms:modified xsi:type="dcterms:W3CDTF">2014-01-12T18:59:51Z</dcterms:modified>
</cp:coreProperties>
</file>