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6"/>
  </p:notesMasterIdLst>
  <p:sldIdLst>
    <p:sldId id="278" r:id="rId5"/>
    <p:sldId id="279" r:id="rId6"/>
    <p:sldId id="294" r:id="rId7"/>
    <p:sldId id="295" r:id="rId8"/>
    <p:sldId id="296" r:id="rId9"/>
    <p:sldId id="297" r:id="rId10"/>
    <p:sldId id="298" r:id="rId11"/>
    <p:sldId id="290" r:id="rId12"/>
    <p:sldId id="291" r:id="rId13"/>
    <p:sldId id="292" r:id="rId14"/>
    <p:sldId id="293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09" autoAdjust="0"/>
  </p:normalViewPr>
  <p:slideViewPr>
    <p:cSldViewPr snapToGrid="0" snapToObjects="1">
      <p:cViewPr varScale="1">
        <p:scale>
          <a:sx n="72" d="100"/>
          <a:sy n="72" d="100"/>
        </p:scale>
        <p:origin x="660" y="6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ilhamfp31/indonesian-abusive-and-hate-speech-twitter-text/code?resource=download" TargetMode="External"/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9704" y="278294"/>
            <a:ext cx="6824870" cy="2637184"/>
          </a:xfrm>
        </p:spPr>
        <p:txBody>
          <a:bodyPr/>
          <a:lstStyle/>
          <a:p>
            <a:r>
              <a:rPr lang="en-GB" sz="3600" cap="none" dirty="0">
                <a:latin typeface="Aharoni" panose="02010803020104030203" pitchFamily="2" charset="-79"/>
                <a:cs typeface="Aharoni" panose="02010803020104030203" pitchFamily="2" charset="-79"/>
              </a:rPr>
              <a:t>Sweeping Away The Hate: </a:t>
            </a:r>
            <a:br>
              <a:rPr lang="en-GB" sz="3600" cap="none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GB" sz="3600" cap="none" dirty="0">
                <a:latin typeface="Aharoni" panose="02010803020104030203" pitchFamily="2" charset="-79"/>
                <a:cs typeface="Aharoni" panose="02010803020104030203" pitchFamily="2" charset="-79"/>
              </a:rPr>
              <a:t>A Closer Look At Cleansing </a:t>
            </a:r>
            <a:br>
              <a:rPr lang="en-GB" sz="3600" cap="none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GB" sz="3600" cap="none" dirty="0">
                <a:latin typeface="Aharoni" panose="02010803020104030203" pitchFamily="2" charset="-79"/>
                <a:cs typeface="Aharoni" panose="02010803020104030203" pitchFamily="2" charset="-79"/>
              </a:rPr>
              <a:t>Abusive Tweets </a:t>
            </a:r>
            <a:br>
              <a:rPr lang="en-GB" sz="3600" cap="none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GB" sz="3600" cap="none" dirty="0">
                <a:latin typeface="Aharoni" panose="02010803020104030203" pitchFamily="2" charset="-79"/>
                <a:cs typeface="Aharoni" panose="02010803020104030203" pitchFamily="2" charset="-79"/>
              </a:rPr>
              <a:t>From Social Media Data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6871" y="3788662"/>
            <a:ext cx="4823790" cy="878908"/>
          </a:xfrm>
        </p:spPr>
        <p:txBody>
          <a:bodyPr/>
          <a:lstStyle/>
          <a:p>
            <a:r>
              <a:rPr lang="en-US" dirty="0" err="1"/>
              <a:t>Rahmatina</a:t>
            </a:r>
            <a:r>
              <a:rPr lang="en-US" dirty="0"/>
              <a:t> Ari </a:t>
            </a:r>
            <a:r>
              <a:rPr lang="en-US" dirty="0" err="1"/>
              <a:t>Apriliana</a:t>
            </a:r>
            <a:r>
              <a:rPr lang="en-US" dirty="0"/>
              <a:t> </a:t>
            </a:r>
          </a:p>
          <a:p>
            <a:r>
              <a:rPr lang="en-US" dirty="0"/>
              <a:t>(DSC Wave 7 – Binar Academy)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Rahmatina</a:t>
            </a:r>
            <a:r>
              <a:rPr lang="en-US" dirty="0"/>
              <a:t> Ari </a:t>
            </a:r>
            <a:r>
              <a:rPr lang="en-US" dirty="0" err="1"/>
              <a:t>Apriliana</a:t>
            </a:r>
            <a:endParaRPr lang="en-US" dirty="0"/>
          </a:p>
          <a:p>
            <a:r>
              <a:rPr lang="en-US" dirty="0"/>
              <a:t>rahmatina.ari@gmail.com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6398680" cy="768096"/>
          </a:xfrm>
        </p:spPr>
        <p:txBody>
          <a:bodyPr/>
          <a:lstStyle/>
          <a:p>
            <a:r>
              <a:rPr lang="en-US" sz="36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Proses </a:t>
            </a:r>
            <a:r>
              <a:rPr lang="en-US" sz="3600" b="1" dirty="0" err="1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analisis</a:t>
            </a:r>
            <a:r>
              <a:rPr lang="en-US" sz="36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 data</a:t>
            </a:r>
            <a:endParaRPr lang="en-US" sz="36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  <a:p>
            <a:r>
              <a:rPr lang="en-US" dirty="0"/>
              <a:t>Data Preparation</a:t>
            </a:r>
          </a:p>
          <a:p>
            <a:r>
              <a:rPr lang="en-US" dirty="0"/>
              <a:t>​Analyze</a:t>
            </a:r>
          </a:p>
          <a:p>
            <a:r>
              <a:rPr lang="en-US" dirty="0"/>
              <a:t>Result</a:t>
            </a:r>
          </a:p>
          <a:p>
            <a:r>
              <a:rPr lang="en-US" dirty="0"/>
              <a:t>Summary​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808" y="914400"/>
            <a:ext cx="10671048" cy="768096"/>
          </a:xfrm>
        </p:spPr>
        <p:txBody>
          <a:bodyPr/>
          <a:lstStyle/>
          <a:p>
            <a:r>
              <a:rPr lang="en-US" sz="4000" dirty="0"/>
              <a:t>Problem definition</a:t>
            </a:r>
          </a:p>
        </p:txBody>
      </p:sp>
      <p:sp>
        <p:nvSpPr>
          <p:cNvPr id="101" name="Footer Placeholder 100">
            <a:extLst>
              <a:ext uri="{FF2B5EF4-FFF2-40B4-BE49-F238E27FC236}">
                <a16:creationId xmlns:a16="http://schemas.microsoft.com/office/drawing/2014/main" id="{A45E958A-ABCE-B639-C555-90CCC889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Hate Speech pada Data Twitter</a:t>
            </a:r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1905768"/>
            <a:ext cx="10671048" cy="4394448"/>
          </a:xfrm>
        </p:spPr>
        <p:txBody>
          <a:bodyPr/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cap="none" dirty="0">
                <a:latin typeface="+mn-lt"/>
              </a:rPr>
              <a:t>Twitter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merupakan</a:t>
            </a:r>
            <a:r>
              <a:rPr lang="en-US" b="0" cap="none" dirty="0">
                <a:latin typeface="+mn-lt"/>
              </a:rPr>
              <a:t> salah </a:t>
            </a:r>
            <a:r>
              <a:rPr lang="en-US" b="0" cap="none" dirty="0" err="1">
                <a:latin typeface="+mn-lt"/>
              </a:rPr>
              <a:t>satu</a:t>
            </a:r>
            <a:r>
              <a:rPr lang="en-US" b="0" cap="none" dirty="0">
                <a:latin typeface="+mn-lt"/>
              </a:rPr>
              <a:t> platform media </a:t>
            </a:r>
            <a:r>
              <a:rPr lang="en-US" b="0" cap="none" dirty="0" err="1">
                <a:latin typeface="+mn-lt"/>
              </a:rPr>
              <a:t>sosial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aktif</a:t>
            </a:r>
            <a:r>
              <a:rPr lang="en-US" b="0" cap="none" dirty="0">
                <a:latin typeface="+mn-lt"/>
              </a:rPr>
              <a:t> yang </a:t>
            </a:r>
            <a:r>
              <a:rPr lang="en-US" b="0" cap="none" dirty="0" err="1">
                <a:latin typeface="+mn-lt"/>
              </a:rPr>
              <a:t>memiliki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jumlah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pengguna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cukup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banyak</a:t>
            </a:r>
            <a:r>
              <a:rPr lang="en-US" b="0" cap="none" dirty="0">
                <a:latin typeface="+mn-lt"/>
              </a:rPr>
              <a:t> dan </a:t>
            </a:r>
            <a:r>
              <a:rPr lang="en-US" b="0" cap="none" dirty="0" err="1">
                <a:latin typeface="+mn-lt"/>
              </a:rPr>
              <a:t>sering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digunakan</a:t>
            </a:r>
            <a:r>
              <a:rPr lang="en-US" b="0" cap="none" dirty="0">
                <a:latin typeface="+mn-lt"/>
              </a:rPr>
              <a:t> untuk </a:t>
            </a:r>
            <a:r>
              <a:rPr lang="en-US" b="0" cap="none" dirty="0" err="1">
                <a:latin typeface="+mn-lt"/>
              </a:rPr>
              <a:t>berkomunikasi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secara</a:t>
            </a:r>
            <a:r>
              <a:rPr lang="en-US" b="0" cap="none" dirty="0">
                <a:latin typeface="+mn-lt"/>
              </a:rPr>
              <a:t> real-time. Di dunia media </a:t>
            </a:r>
            <a:r>
              <a:rPr lang="en-US" b="0" cap="none" dirty="0" err="1">
                <a:latin typeface="+mn-lt"/>
              </a:rPr>
              <a:t>sosial</a:t>
            </a:r>
            <a:r>
              <a:rPr lang="en-US" b="0" cap="none" dirty="0">
                <a:latin typeface="+mn-lt"/>
              </a:rPr>
              <a:t>, </a:t>
            </a:r>
            <a:r>
              <a:rPr lang="en-US" b="0" cap="none" dirty="0" err="1">
                <a:latin typeface="+mn-lt"/>
              </a:rPr>
              <a:t>istilah</a:t>
            </a:r>
            <a:r>
              <a:rPr lang="en-US" b="0" cap="none" dirty="0">
                <a:latin typeface="+mn-lt"/>
              </a:rPr>
              <a:t> “</a:t>
            </a:r>
            <a:r>
              <a:rPr lang="en-US" cap="none" dirty="0" err="1">
                <a:latin typeface="+mn-lt"/>
              </a:rPr>
              <a:t>Ujaran</a:t>
            </a:r>
            <a:r>
              <a:rPr lang="en-US" cap="none" dirty="0">
                <a:latin typeface="+mn-lt"/>
              </a:rPr>
              <a:t> </a:t>
            </a:r>
            <a:r>
              <a:rPr lang="en-US" cap="none" dirty="0" err="1">
                <a:latin typeface="+mn-lt"/>
              </a:rPr>
              <a:t>Kebencian</a:t>
            </a:r>
            <a:r>
              <a:rPr lang="en-US" b="0" cap="none" dirty="0">
                <a:latin typeface="+mn-lt"/>
              </a:rPr>
              <a:t>” atau “</a:t>
            </a:r>
            <a:r>
              <a:rPr lang="en-US" cap="none" dirty="0">
                <a:latin typeface="+mn-lt"/>
              </a:rPr>
              <a:t>Hate Speech</a:t>
            </a:r>
            <a:r>
              <a:rPr lang="en-US" b="0" cap="none" dirty="0">
                <a:latin typeface="+mn-lt"/>
              </a:rPr>
              <a:t>” </a:t>
            </a:r>
            <a:r>
              <a:rPr lang="en-US" b="0" cap="none" dirty="0" err="1">
                <a:latin typeface="+mn-lt"/>
              </a:rPr>
              <a:t>semakin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populer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karena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munculnya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gesekan</a:t>
            </a:r>
            <a:r>
              <a:rPr lang="en-US" b="0" cap="none" dirty="0">
                <a:latin typeface="+mn-lt"/>
              </a:rPr>
              <a:t> atau </a:t>
            </a:r>
            <a:r>
              <a:rPr lang="en-US" b="0" cap="none" dirty="0" err="1">
                <a:latin typeface="+mn-lt"/>
              </a:rPr>
              <a:t>perbedaan</a:t>
            </a:r>
            <a:r>
              <a:rPr lang="en-US" b="0" cap="none" dirty="0">
                <a:latin typeface="+mn-lt"/>
              </a:rPr>
              <a:t> yang </a:t>
            </a:r>
            <a:r>
              <a:rPr lang="en-US" b="0" cap="none" dirty="0" err="1">
                <a:latin typeface="+mn-lt"/>
              </a:rPr>
              <a:t>mewakili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kelompok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tertentu</a:t>
            </a:r>
            <a:r>
              <a:rPr lang="en-US" b="0" cap="none" dirty="0">
                <a:latin typeface="+mn-lt"/>
              </a:rPr>
              <a:t>, </a:t>
            </a:r>
            <a:r>
              <a:rPr lang="en-US" b="0" cap="none" dirty="0" err="1">
                <a:latin typeface="+mn-lt"/>
              </a:rPr>
              <a:t>seperti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suku</a:t>
            </a:r>
            <a:r>
              <a:rPr lang="en-US" b="0" cap="none" dirty="0">
                <a:latin typeface="+mn-lt"/>
              </a:rPr>
              <a:t>, agama, </a:t>
            </a:r>
            <a:r>
              <a:rPr lang="en-US" b="0" cap="none" dirty="0" err="1">
                <a:latin typeface="+mn-lt"/>
              </a:rPr>
              <a:t>ras</a:t>
            </a:r>
            <a:r>
              <a:rPr lang="en-US" b="0" cap="none" dirty="0">
                <a:latin typeface="+mn-lt"/>
              </a:rPr>
              <a:t>, </a:t>
            </a:r>
            <a:r>
              <a:rPr lang="en-US" b="0" cap="none" dirty="0" err="1">
                <a:latin typeface="+mn-lt"/>
              </a:rPr>
              <a:t>etnis</a:t>
            </a:r>
            <a:r>
              <a:rPr lang="en-US" b="0" cap="none" dirty="0">
                <a:latin typeface="+mn-lt"/>
              </a:rPr>
              <a:t>, dan </a:t>
            </a:r>
            <a:r>
              <a:rPr lang="en-US" b="0" cap="none" dirty="0" err="1">
                <a:latin typeface="+mn-lt"/>
              </a:rPr>
              <a:t>golongan</a:t>
            </a:r>
            <a:r>
              <a:rPr lang="en-US" b="0" cap="none" dirty="0">
                <a:latin typeface="+mn-lt"/>
              </a:rPr>
              <a:t>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cap="none" dirty="0" err="1">
                <a:latin typeface="+mn-lt"/>
              </a:rPr>
              <a:t>Analisis</a:t>
            </a:r>
            <a:r>
              <a:rPr lang="en-US" b="0" cap="none" dirty="0">
                <a:latin typeface="+mn-lt"/>
              </a:rPr>
              <a:t> ini </a:t>
            </a:r>
            <a:r>
              <a:rPr lang="en-US" b="0" cap="none" dirty="0" err="1">
                <a:latin typeface="+mn-lt"/>
              </a:rPr>
              <a:t>bertujuan</a:t>
            </a:r>
            <a:r>
              <a:rPr lang="en-US" b="0" cap="none" dirty="0">
                <a:latin typeface="+mn-lt"/>
              </a:rPr>
              <a:t> untuk </a:t>
            </a:r>
            <a:r>
              <a:rPr lang="en-US" b="0" cap="none" dirty="0" err="1">
                <a:latin typeface="+mn-lt"/>
              </a:rPr>
              <a:t>mengelompokkan</a:t>
            </a:r>
            <a:r>
              <a:rPr lang="en-US" b="0" cap="none" dirty="0">
                <a:latin typeface="+mn-lt"/>
              </a:rPr>
              <a:t> tweet yang </a:t>
            </a:r>
            <a:r>
              <a:rPr lang="en-US" b="0" cap="none" dirty="0" err="1">
                <a:latin typeface="+mn-lt"/>
              </a:rPr>
              <a:t>mengandung</a:t>
            </a:r>
            <a:r>
              <a:rPr lang="en-US" b="0" cap="none" dirty="0">
                <a:latin typeface="+mn-lt"/>
              </a:rPr>
              <a:t> </a:t>
            </a:r>
            <a:r>
              <a:rPr lang="en-US" cap="none" dirty="0">
                <a:latin typeface="+mn-lt"/>
              </a:rPr>
              <a:t>hate speech </a:t>
            </a:r>
            <a:r>
              <a:rPr lang="en-US" b="0" cap="none" dirty="0">
                <a:latin typeface="+mn-lt"/>
              </a:rPr>
              <a:t>dan </a:t>
            </a:r>
            <a:r>
              <a:rPr lang="en-US" b="0" cap="none" dirty="0" err="1">
                <a:latin typeface="+mn-lt"/>
              </a:rPr>
              <a:t>mengetahui</a:t>
            </a:r>
            <a:r>
              <a:rPr lang="en-US" b="0" cap="none" dirty="0">
                <a:latin typeface="+mn-lt"/>
              </a:rPr>
              <a:t> kata-kata </a:t>
            </a:r>
            <a:r>
              <a:rPr lang="en-US" b="0" cap="none" dirty="0" err="1">
                <a:latin typeface="+mn-lt"/>
              </a:rPr>
              <a:t>apa</a:t>
            </a:r>
            <a:r>
              <a:rPr lang="en-US" b="0" cap="none" dirty="0">
                <a:latin typeface="+mn-lt"/>
              </a:rPr>
              <a:t> yang </a:t>
            </a:r>
            <a:r>
              <a:rPr lang="en-US" b="0" cap="none" dirty="0" err="1">
                <a:latin typeface="+mn-lt"/>
              </a:rPr>
              <a:t>sering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digunakan</a:t>
            </a:r>
            <a:r>
              <a:rPr lang="en-US" b="0" cap="none" dirty="0">
                <a:latin typeface="+mn-lt"/>
              </a:rPr>
              <a:t> netizen untuk </a:t>
            </a:r>
            <a:r>
              <a:rPr lang="en-US" b="0" cap="none" dirty="0" err="1">
                <a:latin typeface="+mn-lt"/>
              </a:rPr>
              <a:t>menulis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ujaran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kebencian</a:t>
            </a:r>
            <a:r>
              <a:rPr lang="en-US" b="0" cap="none" dirty="0">
                <a:latin typeface="+mn-lt"/>
              </a:rPr>
              <a:t>.</a:t>
            </a:r>
            <a:endParaRPr lang="en-US" cap="none" dirty="0">
              <a:latin typeface="+mn-lt"/>
            </a:endParaRP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cap="none" dirty="0">
              <a:latin typeface="+mn-lt"/>
            </a:endParaRPr>
          </a:p>
          <a:p>
            <a:pPr algn="l"/>
            <a:endParaRPr lang="en-US" b="0" cap="non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E57127-360A-A2A8-B513-83221263AAC1}"/>
              </a:ext>
            </a:extLst>
          </p:cNvPr>
          <p:cNvSpPr txBox="1"/>
          <p:nvPr/>
        </p:nvSpPr>
        <p:spPr>
          <a:xfrm>
            <a:off x="992124" y="1925938"/>
            <a:ext cx="3069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02C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LATAR BELAKANG</a:t>
            </a:r>
          </a:p>
          <a:p>
            <a:endParaRPr lang="en-ID" dirty="0"/>
          </a:p>
        </p:txBody>
      </p:sp>
      <p:pic>
        <p:nvPicPr>
          <p:cNvPr id="25" name="Picture Placeholder 287" descr="blueprint icon">
            <a:extLst>
              <a:ext uri="{FF2B5EF4-FFF2-40B4-BE49-F238E27FC236}">
                <a16:creationId xmlns:a16="http://schemas.microsoft.com/office/drawing/2014/main" id="{CADCFD84-57FF-45AA-A1E7-012DD64296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1" b="431"/>
          <a:stretch/>
        </p:blipFill>
        <p:spPr>
          <a:xfrm>
            <a:off x="360432" y="1573138"/>
            <a:ext cx="705600" cy="7056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44657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ooter Placeholder 100">
            <a:extLst>
              <a:ext uri="{FF2B5EF4-FFF2-40B4-BE49-F238E27FC236}">
                <a16:creationId xmlns:a16="http://schemas.microsoft.com/office/drawing/2014/main" id="{A45E958A-ABCE-B639-C555-90CCC889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Hate Speech pada Data Twitter</a:t>
            </a:r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1865376"/>
            <a:ext cx="10671048" cy="4434840"/>
          </a:xfrm>
        </p:spPr>
        <p:txBody>
          <a:bodyPr/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cap="none" dirty="0" err="1">
                <a:latin typeface="+mn-lt"/>
              </a:rPr>
              <a:t>Dapat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mengolah</a:t>
            </a:r>
            <a:r>
              <a:rPr lang="en-US" b="0" cap="none" dirty="0">
                <a:latin typeface="+mn-lt"/>
              </a:rPr>
              <a:t> data Twitter untuk </a:t>
            </a:r>
            <a:r>
              <a:rPr lang="en-US" b="0" cap="none" dirty="0" err="1">
                <a:latin typeface="+mn-lt"/>
              </a:rPr>
              <a:t>memperoleh</a:t>
            </a:r>
            <a:r>
              <a:rPr lang="en-US" b="0" cap="none" dirty="0">
                <a:latin typeface="+mn-lt"/>
              </a:rPr>
              <a:t> inti </a:t>
            </a:r>
            <a:r>
              <a:rPr lang="en-US" b="0" cap="none" dirty="0" err="1">
                <a:latin typeface="+mn-lt"/>
              </a:rPr>
              <a:t>dari</a:t>
            </a:r>
            <a:r>
              <a:rPr lang="en-US" b="0" cap="none" dirty="0">
                <a:latin typeface="+mn-lt"/>
              </a:rPr>
              <a:t> tweet </a:t>
            </a:r>
            <a:r>
              <a:rPr lang="en-US" b="0" cap="none" dirty="0" err="1">
                <a:latin typeface="+mn-lt"/>
              </a:rPr>
              <a:t>pengguna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dengan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cara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membersihkan</a:t>
            </a:r>
            <a:r>
              <a:rPr lang="en-US" b="0" cap="none" dirty="0">
                <a:latin typeface="+mn-lt"/>
              </a:rPr>
              <a:t> tweet (cleansing data </a:t>
            </a:r>
            <a:r>
              <a:rPr lang="en-US" b="0" cap="none" dirty="0" err="1">
                <a:latin typeface="+mn-lt"/>
              </a:rPr>
              <a:t>menggunakan</a:t>
            </a:r>
            <a:r>
              <a:rPr lang="en-US" b="0" cap="none" dirty="0">
                <a:latin typeface="+mn-lt"/>
              </a:rPr>
              <a:t> pandas dan regex)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cap="none" dirty="0" err="1">
                <a:latin typeface="+mn-lt"/>
              </a:rPr>
              <a:t>Menganalisis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panjang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karakter</a:t>
            </a:r>
            <a:r>
              <a:rPr lang="en-US" b="0" cap="none" dirty="0">
                <a:latin typeface="+mn-lt"/>
              </a:rPr>
              <a:t>, </a:t>
            </a:r>
            <a:r>
              <a:rPr lang="en-US" b="0" cap="none" dirty="0" err="1">
                <a:latin typeface="+mn-lt"/>
              </a:rPr>
              <a:t>panjang</a:t>
            </a:r>
            <a:r>
              <a:rPr lang="en-US" b="0" cap="none" dirty="0">
                <a:latin typeface="+mn-lt"/>
              </a:rPr>
              <a:t> kata yang </a:t>
            </a:r>
            <a:r>
              <a:rPr lang="en-US" b="0" cap="none" dirty="0" err="1">
                <a:latin typeface="+mn-lt"/>
              </a:rPr>
              <a:t>digunakan</a:t>
            </a:r>
            <a:r>
              <a:rPr lang="en-US" b="0" cap="none" dirty="0">
                <a:latin typeface="+mn-lt"/>
              </a:rPr>
              <a:t> netizen </a:t>
            </a:r>
            <a:r>
              <a:rPr lang="en-US" b="0" cap="none" dirty="0" err="1">
                <a:latin typeface="+mn-lt"/>
              </a:rPr>
              <a:t>dalam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membuat</a:t>
            </a:r>
            <a:r>
              <a:rPr lang="en-US" b="0" cap="none" dirty="0">
                <a:latin typeface="+mn-lt"/>
              </a:rPr>
              <a:t> tweet.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cap="none" dirty="0" err="1">
                <a:latin typeface="+mn-lt"/>
              </a:rPr>
              <a:t>Melakukan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klasifikasi</a:t>
            </a:r>
            <a:r>
              <a:rPr lang="en-US" b="0" cap="none" dirty="0">
                <a:latin typeface="+mn-lt"/>
              </a:rPr>
              <a:t> tweet yang </a:t>
            </a:r>
            <a:r>
              <a:rPr lang="en-US" b="0" cap="none" dirty="0" err="1">
                <a:latin typeface="+mn-lt"/>
              </a:rPr>
              <a:t>termasuk</a:t>
            </a:r>
            <a:r>
              <a:rPr lang="en-US" b="0" cap="none" dirty="0">
                <a:latin typeface="+mn-lt"/>
              </a:rPr>
              <a:t> ke </a:t>
            </a:r>
            <a:r>
              <a:rPr lang="en-US" b="0" cap="none" dirty="0" err="1">
                <a:latin typeface="+mn-lt"/>
              </a:rPr>
              <a:t>dalam</a:t>
            </a:r>
            <a:r>
              <a:rPr lang="en-US" b="0" cap="none" dirty="0">
                <a:latin typeface="+mn-lt"/>
              </a:rPr>
              <a:t> </a:t>
            </a:r>
            <a:r>
              <a:rPr lang="en-US" b="0" i="1" cap="none" dirty="0">
                <a:latin typeface="+mn-lt"/>
              </a:rPr>
              <a:t>hate speech</a:t>
            </a:r>
            <a:r>
              <a:rPr lang="en-US" b="0" cap="none" dirty="0">
                <a:latin typeface="+mn-lt"/>
              </a:rPr>
              <a:t> atau </a:t>
            </a:r>
            <a:r>
              <a:rPr lang="en-US" b="0" cap="none" dirty="0" err="1">
                <a:latin typeface="+mn-lt"/>
              </a:rPr>
              <a:t>ujaran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kebencian</a:t>
            </a:r>
            <a:endParaRPr lang="en-US" b="0" cap="none" dirty="0">
              <a:latin typeface="+mn-lt"/>
            </a:endParaRP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cap="none" dirty="0" err="1">
                <a:latin typeface="+mn-lt"/>
              </a:rPr>
              <a:t>Menganalisis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sebaran</a:t>
            </a:r>
            <a:r>
              <a:rPr lang="en-US" b="0" cap="none" dirty="0">
                <a:latin typeface="+mn-lt"/>
              </a:rPr>
              <a:t> kata </a:t>
            </a:r>
            <a:r>
              <a:rPr lang="en-US" b="0" cap="none" dirty="0" err="1">
                <a:latin typeface="+mn-lt"/>
              </a:rPr>
              <a:t>kasar</a:t>
            </a:r>
            <a:r>
              <a:rPr lang="en-US" b="0" cap="none" dirty="0">
                <a:latin typeface="+mn-lt"/>
              </a:rPr>
              <a:t>/abusive yang paling </a:t>
            </a:r>
            <a:r>
              <a:rPr lang="en-US" b="0" cap="none" dirty="0" err="1">
                <a:latin typeface="+mn-lt"/>
              </a:rPr>
              <a:t>banyak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digunakan</a:t>
            </a:r>
            <a:r>
              <a:rPr lang="en-US" b="0" cap="none" dirty="0">
                <a:latin typeface="+mn-lt"/>
              </a:rPr>
              <a:t>.</a:t>
            </a:r>
            <a:endParaRPr lang="en-US" cap="none" dirty="0">
              <a:latin typeface="+mn-lt"/>
            </a:endParaRP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cap="none" dirty="0">
              <a:latin typeface="+mn-lt"/>
            </a:endParaRPr>
          </a:p>
          <a:p>
            <a:pPr algn="l"/>
            <a:endParaRPr lang="en-US" b="0" cap="non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E57127-360A-A2A8-B513-83221263AAC1}"/>
              </a:ext>
            </a:extLst>
          </p:cNvPr>
          <p:cNvSpPr txBox="1"/>
          <p:nvPr/>
        </p:nvSpPr>
        <p:spPr>
          <a:xfrm>
            <a:off x="992124" y="1886181"/>
            <a:ext cx="3069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02C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TUJUAN ANALISIS</a:t>
            </a:r>
          </a:p>
          <a:p>
            <a:endParaRPr lang="en-ID" dirty="0"/>
          </a:p>
        </p:txBody>
      </p:sp>
      <p:pic>
        <p:nvPicPr>
          <p:cNvPr id="3" name="Picture Placeholder 269" descr="target icon">
            <a:extLst>
              <a:ext uri="{FF2B5EF4-FFF2-40B4-BE49-F238E27FC236}">
                <a16:creationId xmlns:a16="http://schemas.microsoft.com/office/drawing/2014/main" id="{C47CBA6C-78F0-70A7-8E4B-FDC0056186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" b="113"/>
          <a:stretch/>
        </p:blipFill>
        <p:spPr>
          <a:xfrm>
            <a:off x="361188" y="1534137"/>
            <a:ext cx="704088" cy="704088"/>
          </a:xfrm>
          <a:prstGeom prst="ellipse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26966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ooter Placeholder 100">
            <a:extLst>
              <a:ext uri="{FF2B5EF4-FFF2-40B4-BE49-F238E27FC236}">
                <a16:creationId xmlns:a16="http://schemas.microsoft.com/office/drawing/2014/main" id="{A45E958A-ABCE-B639-C555-90CCC889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Hate Speech pada Data Twitter</a:t>
            </a:r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1865376"/>
            <a:ext cx="10671048" cy="4434840"/>
          </a:xfrm>
        </p:spPr>
        <p:txBody>
          <a:bodyPr/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cap="none" dirty="0" err="1">
                <a:latin typeface="+mn-lt"/>
              </a:rPr>
              <a:t>Bagaimana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langkah-langkah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dalam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membersihkan</a:t>
            </a:r>
            <a:r>
              <a:rPr lang="en-US" b="0" cap="none" dirty="0">
                <a:latin typeface="+mn-lt"/>
              </a:rPr>
              <a:t> data tweet?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cap="none" dirty="0" err="1">
                <a:latin typeface="+mn-lt"/>
              </a:rPr>
              <a:t>Bagaimana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cara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mengelompokkan</a:t>
            </a:r>
            <a:r>
              <a:rPr lang="en-US" b="0" cap="none" dirty="0">
                <a:latin typeface="+mn-lt"/>
              </a:rPr>
              <a:t>/</a:t>
            </a:r>
            <a:r>
              <a:rPr lang="en-US" b="0" cap="none" dirty="0" err="1">
                <a:latin typeface="+mn-lt"/>
              </a:rPr>
              <a:t>mengklasifikasikan</a:t>
            </a:r>
            <a:r>
              <a:rPr lang="en-US" b="0" cap="none" dirty="0">
                <a:latin typeface="+mn-lt"/>
              </a:rPr>
              <a:t> tweet yang </a:t>
            </a:r>
            <a:r>
              <a:rPr lang="en-US" b="0" cap="none" dirty="0" err="1">
                <a:latin typeface="+mn-lt"/>
              </a:rPr>
              <a:t>termasuk</a:t>
            </a:r>
            <a:r>
              <a:rPr lang="en-US" b="0" cap="none" dirty="0">
                <a:latin typeface="+mn-lt"/>
              </a:rPr>
              <a:t> ke </a:t>
            </a:r>
            <a:r>
              <a:rPr lang="en-US" b="0" cap="none" dirty="0" err="1">
                <a:latin typeface="+mn-lt"/>
              </a:rPr>
              <a:t>dalam</a:t>
            </a:r>
            <a:r>
              <a:rPr lang="en-US" b="0" cap="none" dirty="0">
                <a:latin typeface="+mn-lt"/>
              </a:rPr>
              <a:t> </a:t>
            </a:r>
            <a:r>
              <a:rPr lang="en-US" b="0" i="1" cap="none" dirty="0">
                <a:latin typeface="+mn-lt"/>
              </a:rPr>
              <a:t>hate speech</a:t>
            </a:r>
            <a:r>
              <a:rPr lang="en-US" b="0" cap="none" dirty="0">
                <a:latin typeface="+mn-lt"/>
              </a:rPr>
              <a:t>?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cap="none" dirty="0" err="1">
                <a:latin typeface="+mn-lt"/>
              </a:rPr>
              <a:t>Berapa</a:t>
            </a:r>
            <a:r>
              <a:rPr lang="en-US" b="0" cap="none" dirty="0">
                <a:latin typeface="+mn-lt"/>
              </a:rPr>
              <a:t> rata-rata </a:t>
            </a:r>
            <a:r>
              <a:rPr lang="en-US" b="0" cap="none" dirty="0" err="1">
                <a:latin typeface="+mn-lt"/>
              </a:rPr>
              <a:t>karakter</a:t>
            </a:r>
            <a:r>
              <a:rPr lang="en-US" b="0" cap="none" dirty="0">
                <a:latin typeface="+mn-lt"/>
              </a:rPr>
              <a:t> dan kata yang </a:t>
            </a:r>
            <a:r>
              <a:rPr lang="en-US" b="0" cap="none" dirty="0" err="1">
                <a:latin typeface="+mn-lt"/>
              </a:rPr>
              <a:t>digunakan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pengguna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saat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mengunggah</a:t>
            </a:r>
            <a:r>
              <a:rPr lang="en-US" b="0" cap="none" dirty="0">
                <a:latin typeface="+mn-lt"/>
              </a:rPr>
              <a:t> tweet?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cap="none" dirty="0" err="1">
                <a:latin typeface="+mn-lt"/>
              </a:rPr>
              <a:t>Apa</a:t>
            </a:r>
            <a:r>
              <a:rPr lang="en-US" b="0" cap="none" dirty="0">
                <a:latin typeface="+mn-lt"/>
              </a:rPr>
              <a:t> kata </a:t>
            </a:r>
            <a:r>
              <a:rPr lang="en-US" b="0" cap="none" dirty="0" err="1">
                <a:latin typeface="+mn-lt"/>
              </a:rPr>
              <a:t>kasar</a:t>
            </a:r>
            <a:r>
              <a:rPr lang="en-US" b="0" cap="none" dirty="0">
                <a:latin typeface="+mn-lt"/>
              </a:rPr>
              <a:t>/abusive yang </a:t>
            </a:r>
            <a:r>
              <a:rPr lang="en-US" b="0" cap="none" dirty="0" err="1">
                <a:latin typeface="+mn-lt"/>
              </a:rPr>
              <a:t>sering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digunakan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dalam</a:t>
            </a:r>
            <a:r>
              <a:rPr lang="en-US" b="0" cap="none" dirty="0">
                <a:latin typeface="+mn-lt"/>
              </a:rPr>
              <a:t> tweet yang </a:t>
            </a:r>
            <a:r>
              <a:rPr lang="en-US" b="0" cap="none" dirty="0" err="1">
                <a:latin typeface="+mn-lt"/>
              </a:rPr>
              <a:t>mengandung</a:t>
            </a:r>
            <a:r>
              <a:rPr lang="en-US" b="0" cap="none" dirty="0">
                <a:latin typeface="+mn-lt"/>
              </a:rPr>
              <a:t> </a:t>
            </a:r>
            <a:r>
              <a:rPr lang="en-US" b="0" i="1" cap="none" dirty="0">
                <a:latin typeface="+mn-lt"/>
              </a:rPr>
              <a:t>hate speech</a:t>
            </a:r>
            <a:r>
              <a:rPr lang="en-US" b="0" cap="none" dirty="0">
                <a:latin typeface="+mn-lt"/>
              </a:rPr>
              <a:t>?</a:t>
            </a:r>
            <a:endParaRPr lang="en-US" cap="none" dirty="0">
              <a:latin typeface="+mn-lt"/>
            </a:endParaRP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cap="none" dirty="0">
              <a:latin typeface="+mn-lt"/>
            </a:endParaRPr>
          </a:p>
          <a:p>
            <a:pPr algn="l"/>
            <a:endParaRPr lang="en-US" b="0" cap="non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E57127-360A-A2A8-B513-83221263AAC1}"/>
              </a:ext>
            </a:extLst>
          </p:cNvPr>
          <p:cNvSpPr txBox="1"/>
          <p:nvPr/>
        </p:nvSpPr>
        <p:spPr>
          <a:xfrm>
            <a:off x="992124" y="1886181"/>
            <a:ext cx="3069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02C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RUMUSAN MASALAH</a:t>
            </a:r>
          </a:p>
          <a:p>
            <a:endParaRPr lang="en-ID" dirty="0"/>
          </a:p>
        </p:txBody>
      </p:sp>
      <p:pic>
        <p:nvPicPr>
          <p:cNvPr id="4" name="Picture Placeholder 291" descr="checklist icon">
            <a:extLst>
              <a:ext uri="{FF2B5EF4-FFF2-40B4-BE49-F238E27FC236}">
                <a16:creationId xmlns:a16="http://schemas.microsoft.com/office/drawing/2014/main" id="{FBF00504-8ABA-EC17-B960-6A2D1400C75B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>
          <a:xfrm>
            <a:off x="360128" y="1513332"/>
            <a:ext cx="704088" cy="704088"/>
          </a:xfrm>
        </p:spPr>
      </p:pic>
    </p:spTree>
    <p:extLst>
      <p:ext uri="{BB962C8B-B14F-4D97-AF65-F5344CB8AC3E}">
        <p14:creationId xmlns:p14="http://schemas.microsoft.com/office/powerpoint/2010/main" val="67978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ooter Placeholder 100">
            <a:extLst>
              <a:ext uri="{FF2B5EF4-FFF2-40B4-BE49-F238E27FC236}">
                <a16:creationId xmlns:a16="http://schemas.microsoft.com/office/drawing/2014/main" id="{A45E958A-ABCE-B639-C555-90CCC889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Hate Speech pada Data Twitter</a:t>
            </a:r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1865376"/>
            <a:ext cx="10671048" cy="4434840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b="0" cap="none" dirty="0">
                <a:latin typeface="+mn-lt"/>
              </a:rPr>
              <a:t>Datasets yang </a:t>
            </a:r>
            <a:r>
              <a:rPr lang="en-US" b="0" cap="none" dirty="0" err="1">
                <a:latin typeface="+mn-lt"/>
              </a:rPr>
              <a:t>digunakan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dalam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analisis</a:t>
            </a:r>
            <a:r>
              <a:rPr lang="en-US" b="0" cap="none" dirty="0">
                <a:latin typeface="+mn-lt"/>
              </a:rPr>
              <a:t> ini </a:t>
            </a:r>
            <a:r>
              <a:rPr lang="en-US" b="0" cap="none" dirty="0" err="1">
                <a:latin typeface="+mn-lt"/>
              </a:rPr>
              <a:t>bersumber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 err="1">
                <a:latin typeface="+mn-lt"/>
              </a:rPr>
              <a:t>dari</a:t>
            </a:r>
            <a:r>
              <a:rPr lang="en-US" b="0" cap="none" dirty="0">
                <a:latin typeface="+mn-lt"/>
              </a:rPr>
              <a:t> </a:t>
            </a:r>
            <a:r>
              <a:rPr lang="en-US" b="0" cap="none" dirty="0">
                <a:latin typeface="+mn-lt"/>
                <a:hlinkClick r:id="rId2"/>
              </a:rPr>
              <a:t>www.kaggle.com</a:t>
            </a:r>
            <a:r>
              <a:rPr lang="en-US" b="0" cap="none" dirty="0">
                <a:latin typeface="+mn-lt"/>
              </a:rPr>
              <a:t>, salah </a:t>
            </a:r>
            <a:r>
              <a:rPr lang="en-US" b="0" cap="none" dirty="0" err="1">
                <a:latin typeface="+mn-lt"/>
              </a:rPr>
              <a:t>satu</a:t>
            </a:r>
            <a:r>
              <a:rPr lang="en-US" b="0" cap="none" dirty="0">
                <a:latin typeface="+mn-lt"/>
              </a:rPr>
              <a:t> platform </a:t>
            </a:r>
            <a:r>
              <a:rPr lang="en-US" b="0" cap="none" dirty="0" err="1">
                <a:latin typeface="+mn-lt"/>
              </a:rPr>
              <a:t>komunitas</a:t>
            </a:r>
            <a:r>
              <a:rPr lang="en-US" b="0" cap="none" dirty="0">
                <a:latin typeface="+mn-lt"/>
              </a:rPr>
              <a:t> online di </a:t>
            </a:r>
            <a:r>
              <a:rPr lang="en-US" b="0" cap="none" dirty="0" err="1">
                <a:latin typeface="+mn-lt"/>
              </a:rPr>
              <a:t>bidang</a:t>
            </a:r>
            <a:r>
              <a:rPr lang="en-US" b="0" cap="none" dirty="0">
                <a:latin typeface="+mn-lt"/>
              </a:rPr>
              <a:t> data science dan machine learning.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b="0" cap="none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cap="none" dirty="0">
                <a:latin typeface="+mn-lt"/>
                <a:hlinkClick r:id="rId3"/>
              </a:rPr>
              <a:t>Indonesian Abusive and Hate Speech Twitter Text</a:t>
            </a:r>
            <a:r>
              <a:rPr lang="en-US" sz="3200" cap="none" dirty="0">
                <a:latin typeface="+mn-lt"/>
              </a:rPr>
              <a:t> </a:t>
            </a:r>
            <a:endParaRPr lang="en-US" b="0" cap="none" dirty="0">
              <a:latin typeface="+mn-lt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b="0" cap="none" dirty="0">
              <a:latin typeface="+mn-lt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GB" sz="1400" b="0" cap="none" dirty="0">
                <a:latin typeface="Abadi Extra Light" panose="020B0204020104020204" pitchFamily="34" charset="0"/>
              </a:rPr>
              <a:t>Citation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GB" sz="1400" b="0" cap="none" dirty="0">
                <a:latin typeface="Abadi Extra Light" panose="020B0204020104020204" pitchFamily="34" charset="0"/>
              </a:rPr>
              <a:t>Cite the original author if you use the data: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GB" sz="1400" b="0" cap="none" dirty="0">
                <a:latin typeface="Abadi Extra Light" panose="020B0204020104020204" pitchFamily="34" charset="0"/>
              </a:rPr>
              <a:t>Muhammad </a:t>
            </a:r>
            <a:r>
              <a:rPr lang="en-GB" sz="1400" b="0" cap="none" dirty="0" err="1">
                <a:latin typeface="Abadi Extra Light" panose="020B0204020104020204" pitchFamily="34" charset="0"/>
              </a:rPr>
              <a:t>okky</a:t>
            </a:r>
            <a:r>
              <a:rPr lang="en-GB" sz="1400" b="0" cap="none" dirty="0">
                <a:latin typeface="Abadi Extra Light" panose="020B0204020104020204" pitchFamily="34" charset="0"/>
              </a:rPr>
              <a:t> </a:t>
            </a:r>
            <a:r>
              <a:rPr lang="en-GB" sz="1400" b="0" cap="none" dirty="0" err="1">
                <a:latin typeface="Abadi Extra Light" panose="020B0204020104020204" pitchFamily="34" charset="0"/>
              </a:rPr>
              <a:t>ibrohim</a:t>
            </a:r>
            <a:r>
              <a:rPr lang="en-GB" sz="1400" b="0" cap="none" dirty="0">
                <a:latin typeface="Abadi Extra Light" panose="020B0204020104020204" pitchFamily="34" charset="0"/>
              </a:rPr>
              <a:t> and </a:t>
            </a:r>
            <a:r>
              <a:rPr lang="en-GB" sz="1400" b="0" cap="none" dirty="0" err="1">
                <a:latin typeface="Abadi Extra Light" panose="020B0204020104020204" pitchFamily="34" charset="0"/>
              </a:rPr>
              <a:t>indra</a:t>
            </a:r>
            <a:r>
              <a:rPr lang="en-GB" sz="1400" b="0" cap="none" dirty="0">
                <a:latin typeface="Abadi Extra Light" panose="020B0204020104020204" pitchFamily="34" charset="0"/>
              </a:rPr>
              <a:t> </a:t>
            </a:r>
            <a:r>
              <a:rPr lang="en-GB" sz="1400" b="0" cap="none" dirty="0" err="1">
                <a:latin typeface="Abadi Extra Light" panose="020B0204020104020204" pitchFamily="34" charset="0"/>
              </a:rPr>
              <a:t>budi</a:t>
            </a:r>
            <a:r>
              <a:rPr lang="en-GB" sz="1400" b="0" cap="none" dirty="0">
                <a:latin typeface="Abadi Extra Light" panose="020B0204020104020204" pitchFamily="34" charset="0"/>
              </a:rPr>
              <a:t>. 2019. Multi-label hate speech and abusive language detection in </a:t>
            </a:r>
            <a:r>
              <a:rPr lang="en-GB" sz="1400" b="0" cap="none" dirty="0" err="1">
                <a:latin typeface="Abadi Extra Light" panose="020B0204020104020204" pitchFamily="34" charset="0"/>
              </a:rPr>
              <a:t>indonesian</a:t>
            </a:r>
            <a:r>
              <a:rPr lang="en-GB" sz="1400" b="0" cap="none" dirty="0">
                <a:latin typeface="Abadi Extra Light" panose="020B0204020104020204" pitchFamily="34" charset="0"/>
              </a:rPr>
              <a:t> twitter. In ALW3: 3rd workshop on abusive language online, 46-57. (Every paper template may have different citation </a:t>
            </a:r>
            <a:r>
              <a:rPr lang="en-GB" sz="1400" b="0" cap="none" dirty="0" err="1">
                <a:latin typeface="Abadi Extra Light" panose="020B0204020104020204" pitchFamily="34" charset="0"/>
              </a:rPr>
              <a:t>writting</a:t>
            </a:r>
            <a:r>
              <a:rPr lang="en-GB" sz="1400" b="0" cap="none" dirty="0">
                <a:latin typeface="Abadi Extra Light" panose="020B0204020104020204" pitchFamily="34" charset="0"/>
              </a:rPr>
              <a:t>. For latex user, you can see </a:t>
            </a:r>
            <a:r>
              <a:rPr lang="en-GB" sz="1400" b="0" cap="none" dirty="0" err="1">
                <a:latin typeface="Abadi Extra Light" panose="020B0204020104020204" pitchFamily="34" charset="0"/>
              </a:rPr>
              <a:t>citation.Bib</a:t>
            </a:r>
            <a:r>
              <a:rPr lang="en-GB" sz="1400" b="0" cap="none" dirty="0">
                <a:latin typeface="Abadi Extra Light" panose="020B0204020104020204" pitchFamily="34" charset="0"/>
              </a:rPr>
              <a:t>).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b="0" cap="none" dirty="0">
              <a:latin typeface="+mn-lt"/>
            </a:endParaRPr>
          </a:p>
          <a:p>
            <a:pPr algn="just"/>
            <a:endParaRPr lang="en-US" b="0" cap="none" dirty="0"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E57127-360A-A2A8-B513-83221263AAC1}"/>
              </a:ext>
            </a:extLst>
          </p:cNvPr>
          <p:cNvSpPr txBox="1"/>
          <p:nvPr/>
        </p:nvSpPr>
        <p:spPr>
          <a:xfrm>
            <a:off x="992124" y="1886183"/>
            <a:ext cx="3069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02C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SUMBER DATA</a:t>
            </a:r>
          </a:p>
          <a:p>
            <a:endParaRPr lang="en-ID" dirty="0"/>
          </a:p>
        </p:txBody>
      </p:sp>
      <p:pic>
        <p:nvPicPr>
          <p:cNvPr id="7" name="Picture Placeholder 75" descr="increasing chart icon">
            <a:extLst>
              <a:ext uri="{FF2B5EF4-FFF2-40B4-BE49-F238E27FC236}">
                <a16:creationId xmlns:a16="http://schemas.microsoft.com/office/drawing/2014/main" id="{27BDDACB-8F52-A16C-1792-6CA056BA4C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360432" y="1512576"/>
            <a:ext cx="705600" cy="705600"/>
          </a:xfrm>
          <a:prstGeom prst="ellipse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7493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8574" y="787136"/>
            <a:ext cx="8653802" cy="1145032"/>
          </a:xfrm>
        </p:spPr>
        <p:txBody>
          <a:bodyPr/>
          <a:lstStyle/>
          <a:p>
            <a:r>
              <a:rPr lang="en-US" sz="4000" dirty="0"/>
              <a:t>Data preparation &amp; analyze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yang </a:t>
            </a:r>
            <a:r>
              <a:rPr lang="en-US" dirty="0" err="1"/>
              <a:t>digunakan</a:t>
            </a:r>
            <a:r>
              <a:rPr lang="en-US" dirty="0"/>
              <a:t> :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8016638" cy="3684588"/>
          </a:xfrm>
        </p:spPr>
        <p:txBody>
          <a:bodyPr/>
          <a:lstStyle/>
          <a:p>
            <a:r>
              <a:rPr lang="en-US" b="1" dirty="0"/>
              <a:t>Data Twitter (data.csv) 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berisi</a:t>
            </a:r>
            <a:r>
              <a:rPr lang="en-US" dirty="0"/>
              <a:t> data tweet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data uji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Data Kamus </a:t>
            </a:r>
            <a:r>
              <a:rPr lang="en-US" b="1" dirty="0" err="1"/>
              <a:t>alay</a:t>
            </a:r>
            <a:r>
              <a:rPr lang="en-US" b="1" dirty="0"/>
              <a:t> (new_kamusalay.csv)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berisi</a:t>
            </a:r>
            <a:r>
              <a:rPr lang="en-US" dirty="0"/>
              <a:t> daftar kata </a:t>
            </a:r>
            <a:r>
              <a:rPr lang="en-US" dirty="0" err="1"/>
              <a:t>alay</a:t>
            </a:r>
            <a:r>
              <a:rPr lang="en-US" dirty="0"/>
              <a:t> dan kata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dibakukan</a:t>
            </a:r>
            <a:r>
              <a:rPr lang="en-US" dirty="0"/>
              <a:t>. Data ini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	</a:t>
            </a:r>
            <a:r>
              <a:rPr lang="en-US" dirty="0" err="1"/>
              <a:t>kamus</a:t>
            </a:r>
            <a:r>
              <a:rPr lang="en-US" dirty="0"/>
              <a:t> untuk </a:t>
            </a:r>
            <a:r>
              <a:rPr lang="en-US" dirty="0" err="1"/>
              <a:t>mengubah</a:t>
            </a:r>
            <a:r>
              <a:rPr lang="en-US" dirty="0"/>
              <a:t> kata </a:t>
            </a:r>
            <a:r>
              <a:rPr lang="en-US" dirty="0" err="1"/>
              <a:t>alay</a:t>
            </a:r>
            <a:r>
              <a:rPr lang="en-US" dirty="0"/>
              <a:t> pada data uji </a:t>
            </a:r>
            <a:r>
              <a:rPr lang="en-US" dirty="0" err="1"/>
              <a:t>menjadi</a:t>
            </a:r>
            <a:r>
              <a:rPr lang="en-US" dirty="0"/>
              <a:t> kata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Data kata </a:t>
            </a:r>
            <a:r>
              <a:rPr lang="en-US" b="1" dirty="0" err="1"/>
              <a:t>kasar</a:t>
            </a:r>
            <a:r>
              <a:rPr lang="en-US" b="1" dirty="0"/>
              <a:t>/abusive (abusive.csv)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berisi</a:t>
            </a:r>
            <a:r>
              <a:rPr lang="en-US" dirty="0"/>
              <a:t> daftar kata-kata </a:t>
            </a:r>
            <a:r>
              <a:rPr lang="en-US" dirty="0" err="1"/>
              <a:t>kasar</a:t>
            </a:r>
            <a:r>
              <a:rPr lang="en-US" dirty="0"/>
              <a:t>. Data ini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kamus</a:t>
            </a:r>
            <a:r>
              <a:rPr lang="en-US" dirty="0"/>
              <a:t> untuk </a:t>
            </a:r>
            <a:r>
              <a:rPr lang="en-US" dirty="0" err="1"/>
              <a:t>mencari</a:t>
            </a:r>
            <a:r>
              <a:rPr lang="en-US" dirty="0"/>
              <a:t> 	</a:t>
            </a:r>
            <a:r>
              <a:rPr lang="en-US" dirty="0" err="1"/>
              <a:t>banyaknya</a:t>
            </a:r>
            <a:r>
              <a:rPr lang="en-US" dirty="0"/>
              <a:t> kata </a:t>
            </a:r>
            <a:r>
              <a:rPr lang="en-US" dirty="0" err="1"/>
              <a:t>kasar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pada data uji.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111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7640" y="859709"/>
            <a:ext cx="3822192" cy="411480"/>
          </a:xfrm>
        </p:spPr>
        <p:txBody>
          <a:bodyPr/>
          <a:lstStyle/>
          <a:p>
            <a:r>
              <a:rPr lang="en-US" dirty="0"/>
              <a:t>BATASAN Cleaning data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1406317"/>
            <a:ext cx="7870864" cy="3684588"/>
          </a:xfrm>
        </p:spPr>
        <p:txBody>
          <a:bodyPr/>
          <a:lstStyle/>
          <a:p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alfabet</a:t>
            </a:r>
            <a:r>
              <a:rPr lang="en-US" dirty="0"/>
              <a:t> pada data tweet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i="1" dirty="0"/>
              <a:t>lowercase </a:t>
            </a:r>
            <a:r>
              <a:rPr lang="en-US" dirty="0"/>
              <a:t>(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)</a:t>
            </a:r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URL yang </a:t>
            </a:r>
            <a:r>
              <a:rPr lang="en-US" dirty="0" err="1"/>
              <a:t>berawalan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http/https </a:t>
            </a:r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\</a:t>
            </a:r>
            <a:r>
              <a:rPr lang="en-US" dirty="0" err="1"/>
              <a:t>xDD</a:t>
            </a:r>
            <a:r>
              <a:rPr lang="en-US" dirty="0"/>
              <a:t> substring</a:t>
            </a:r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kata user</a:t>
            </a:r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kata rt</a:t>
            </a:r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\n</a:t>
            </a:r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non-</a:t>
            </a:r>
            <a:r>
              <a:rPr lang="en-US" dirty="0" err="1"/>
              <a:t>alfanumerik</a:t>
            </a:r>
            <a:r>
              <a:rPr lang="en-US" dirty="0"/>
              <a:t> (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-</a:t>
            </a:r>
            <a:r>
              <a:rPr lang="en-US" i="1" dirty="0"/>
              <a:t>punctuation</a:t>
            </a:r>
            <a:r>
              <a:rPr lang="en-US" dirty="0"/>
              <a:t>)</a:t>
            </a:r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kata </a:t>
            </a:r>
            <a:r>
              <a:rPr lang="en-US" dirty="0" err="1"/>
              <a:t>url</a:t>
            </a:r>
            <a:endParaRPr lang="en-US" dirty="0"/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i="1" dirty="0"/>
              <a:t>double space</a:t>
            </a:r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i="1" dirty="0"/>
              <a:t>space</a:t>
            </a:r>
            <a:r>
              <a:rPr lang="en-US" dirty="0"/>
              <a:t>/</a:t>
            </a:r>
            <a:r>
              <a:rPr lang="en-US" dirty="0" err="1"/>
              <a:t>spasi</a:t>
            </a:r>
            <a:r>
              <a:rPr lang="en-US" dirty="0"/>
              <a:t> di </a:t>
            </a:r>
            <a:r>
              <a:rPr lang="en-US" dirty="0" err="1"/>
              <a:t>awal</a:t>
            </a:r>
            <a:r>
              <a:rPr lang="en-US" dirty="0"/>
              <a:t> dan di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kalimat</a:t>
            </a:r>
            <a:endParaRPr lang="en-US" dirty="0"/>
          </a:p>
          <a:p>
            <a:r>
              <a:rPr lang="en-US" dirty="0" err="1"/>
              <a:t>Mengubah</a:t>
            </a:r>
            <a:r>
              <a:rPr lang="en-US" dirty="0"/>
              <a:t> kata </a:t>
            </a:r>
            <a:r>
              <a:rPr lang="en-US" dirty="0" err="1"/>
              <a:t>alay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kata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baku</a:t>
            </a:r>
            <a:endParaRPr lang="en-US" dirty="0"/>
          </a:p>
          <a:p>
            <a:r>
              <a:rPr lang="en-US" dirty="0" err="1"/>
              <a:t>Mengubah</a:t>
            </a:r>
            <a:r>
              <a:rPr lang="en-US" dirty="0"/>
              <a:t> kata </a:t>
            </a:r>
            <a:r>
              <a:rPr lang="en-US" dirty="0" err="1"/>
              <a:t>kasar</a:t>
            </a:r>
            <a:r>
              <a:rPr lang="en-US" dirty="0"/>
              <a:t>/abusive </a:t>
            </a:r>
            <a:r>
              <a:rPr lang="en-US" dirty="0" err="1"/>
              <a:t>menjadi</a:t>
            </a:r>
            <a:r>
              <a:rPr lang="en-US" dirty="0"/>
              <a:t> XXXXX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GET THERE</a:t>
            </a:r>
          </a:p>
        </p:txBody>
      </p:sp>
      <p:sp>
        <p:nvSpPr>
          <p:cNvPr id="101" name="Footer Placeholder 100">
            <a:extLst>
              <a:ext uri="{FF2B5EF4-FFF2-40B4-BE49-F238E27FC236}">
                <a16:creationId xmlns:a16="http://schemas.microsoft.com/office/drawing/2014/main" id="{A45E958A-ABCE-B639-C555-90CCC889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ROI</a:t>
            </a:r>
          </a:p>
        </p:txBody>
      </p:sp>
      <p:pic>
        <p:nvPicPr>
          <p:cNvPr id="72" name="Picture Placeholder 71" descr="abacus icon">
            <a:extLst>
              <a:ext uri="{FF2B5EF4-FFF2-40B4-BE49-F238E27FC236}">
                <a16:creationId xmlns:a16="http://schemas.microsoft.com/office/drawing/2014/main" id="{FD5AE93E-9743-FD3B-C935-638BF9D159C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D6749A-51D8-599C-7C31-9922CF228D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Envision multimedia-based expertise and cross-media growth strategies</a:t>
            </a:r>
          </a:p>
          <a:p>
            <a:r>
              <a:rPr lang="en-US" dirty="0"/>
              <a:t>Visualize quality intellectual capital</a:t>
            </a:r>
          </a:p>
          <a:p>
            <a:r>
              <a:rPr lang="en-US" dirty="0"/>
              <a:t>Engage worldwide methodologies with web-enabled technologies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NICHE MARKETS</a:t>
            </a:r>
          </a:p>
        </p:txBody>
      </p:sp>
      <p:pic>
        <p:nvPicPr>
          <p:cNvPr id="76" name="Picture Placeholder 75" descr="increasing chart icon">
            <a:extLst>
              <a:ext uri="{FF2B5EF4-FFF2-40B4-BE49-F238E27FC236}">
                <a16:creationId xmlns:a16="http://schemas.microsoft.com/office/drawing/2014/main" id="{7541E72A-A0CB-A011-55A9-1126F707D88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3"/>
          <a:srcRect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F56CE2-ADEB-1E22-50FB-9F2AB37864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Pursue scalable customer service through sustainable strategies</a:t>
            </a:r>
          </a:p>
          <a:p>
            <a:r>
              <a:rPr lang="en-US" dirty="0"/>
              <a:t>Engage top-line web services with cutting-edge deliverables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SUPPLY</a:t>
            </a:r>
            <a:r>
              <a:rPr lang="zh-CN" altLang="en-US"/>
              <a:t> </a:t>
            </a:r>
            <a:r>
              <a:rPr lang="en-US" altLang="zh-CN" dirty="0"/>
              <a:t>CHAINS</a:t>
            </a:r>
            <a:endParaRPr lang="en-US" dirty="0"/>
          </a:p>
        </p:txBody>
      </p:sp>
      <p:pic>
        <p:nvPicPr>
          <p:cNvPr id="80" name="Picture Placeholder 79" descr="chain link icon">
            <a:extLst>
              <a:ext uri="{FF2B5EF4-FFF2-40B4-BE49-F238E27FC236}">
                <a16:creationId xmlns:a16="http://schemas.microsoft.com/office/drawing/2014/main" id="{FCC17566-BE36-5CE0-25C6-8AC132D1479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/>
          <a:srcRect t="85" b="85"/>
          <a:stretch/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63C991-877C-CD1D-A03D-547E04121F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Cultivate one-to-one customer service with robust ideas</a:t>
            </a:r>
          </a:p>
          <a:p>
            <a:r>
              <a:rPr lang="en-US" dirty="0"/>
              <a:t>Maximize timely deliverables for real-time schemas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16C6E49130854AB8AC213B4A485674" ma:contentTypeVersion="2" ma:contentTypeDescription="Create a new document." ma:contentTypeScope="" ma:versionID="eae24e2d948a564fa6120b8f85c32e02">
  <xsd:schema xmlns:xsd="http://www.w3.org/2001/XMLSchema" xmlns:xs="http://www.w3.org/2001/XMLSchema" xmlns:p="http://schemas.microsoft.com/office/2006/metadata/properties" xmlns:ns3="cb9bd69a-8657-451f-ae4f-6960e428c111" targetNamespace="http://schemas.microsoft.com/office/2006/metadata/properties" ma:root="true" ma:fieldsID="55cdcb925e5f8136563d0c9ded7fedb9" ns3:_="">
    <xsd:import namespace="cb9bd69a-8657-451f-ae4f-6960e428c11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9bd69a-8657-451f-ae4f-6960e428c1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E57734-82D2-4EB2-8413-C76AF46C76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9bd69a-8657-451f-ae4f-6960e428c1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8D2AE5-ED10-4CA1-9037-94327271A4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A5AAB4-25B9-43F2-86CA-4A58B353E8B2}">
  <ds:schemaRefs>
    <ds:schemaRef ds:uri="cb9bd69a-8657-451f-ae4f-6960e428c111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{ACB1120A-CF68-4C10-A78B-183EF4381B7A}tf78438558_win32</Template>
  <TotalTime>1186</TotalTime>
  <Words>629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Abadi Extra Light</vt:lpstr>
      <vt:lpstr>Aharoni</vt:lpstr>
      <vt:lpstr>Arial</vt:lpstr>
      <vt:lpstr>Arial Black</vt:lpstr>
      <vt:lpstr>Sabon Next LT</vt:lpstr>
      <vt:lpstr>Office Theme</vt:lpstr>
      <vt:lpstr>Sweeping Away The Hate:  A Closer Look At Cleansing  Abusive Tweets  From Social Media Data </vt:lpstr>
      <vt:lpstr>Proses analisis data</vt:lpstr>
      <vt:lpstr>Problem definition</vt:lpstr>
      <vt:lpstr>PowerPoint Presentation</vt:lpstr>
      <vt:lpstr>PowerPoint Presentation</vt:lpstr>
      <vt:lpstr>PowerPoint Presentation</vt:lpstr>
      <vt:lpstr>Data preparation &amp; analyze</vt:lpstr>
      <vt:lpstr>PowerPoint Presentation</vt:lpstr>
      <vt:lpstr>HOW WE GET THERE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hate speech pada data twitter</dc:title>
  <dc:subject/>
  <dc:creator>Emma</dc:creator>
  <cp:lastModifiedBy>Emma</cp:lastModifiedBy>
  <cp:revision>7</cp:revision>
  <dcterms:created xsi:type="dcterms:W3CDTF">2023-03-21T03:57:00Z</dcterms:created>
  <dcterms:modified xsi:type="dcterms:W3CDTF">2023-03-25T17:53:38Z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0x010100A116C6E49130854AB8AC213B4A485674</vt:lpwstr>
  </property>
</Properties>
</file>