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6"/>
  </p:notesMasterIdLst>
  <p:sldIdLst>
    <p:sldId id="278" r:id="rId5"/>
    <p:sldId id="279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320" r:id="rId31"/>
    <p:sldId id="321" r:id="rId32"/>
    <p:sldId id="322" r:id="rId33"/>
    <p:sldId id="292" r:id="rId34"/>
    <p:sldId id="293" r:id="rId3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09" autoAdjust="0"/>
  </p:normalViewPr>
  <p:slideViewPr>
    <p:cSldViewPr snapToGrid="0" snapToObjects="1">
      <p:cViewPr>
        <p:scale>
          <a:sx n="70" d="100"/>
          <a:sy n="70" d="100"/>
        </p:scale>
        <p:origin x="750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lhamfp31/indonesian-abusive-and-hate-speech-twitter-text/code?resource=download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04" y="278294"/>
            <a:ext cx="6824870" cy="2637184"/>
          </a:xfrm>
        </p:spPr>
        <p:txBody>
          <a:bodyPr/>
          <a:lstStyle/>
          <a:p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Sweeping Away The Hate: 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A Closer Look At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Abusive Tweets 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From Social Media Data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71" y="3788662"/>
            <a:ext cx="4823790" cy="878908"/>
          </a:xfrm>
        </p:spPr>
        <p:txBody>
          <a:bodyPr/>
          <a:lstStyle/>
          <a:p>
            <a:r>
              <a:rPr lang="en-US" dirty="0" err="1"/>
              <a:t>Rahmatina</a:t>
            </a:r>
            <a:r>
              <a:rPr lang="en-US" dirty="0"/>
              <a:t> Ari </a:t>
            </a:r>
            <a:r>
              <a:rPr lang="en-US" dirty="0" err="1"/>
              <a:t>Apriliana</a:t>
            </a:r>
            <a:r>
              <a:rPr lang="en-US" dirty="0"/>
              <a:t> </a:t>
            </a:r>
          </a:p>
          <a:p>
            <a:r>
              <a:rPr lang="en-US" dirty="0"/>
              <a:t>(DSC Wave 7 – Binar Academy)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 pada data twitter dan </a:t>
            </a:r>
            <a:r>
              <a:rPr lang="en-US" dirty="0" err="1"/>
              <a:t>ditemukan</a:t>
            </a:r>
            <a:r>
              <a:rPr lang="en-US" dirty="0"/>
              <a:t> 125 data yang </a:t>
            </a:r>
            <a:r>
              <a:rPr lang="en-US" dirty="0" err="1"/>
              <a:t>duplikat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13044 baris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9914F-6DAC-4734-2352-B3662571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190054"/>
            <a:ext cx="2981741" cy="99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E475-E387-15CE-481E-6A0833AF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549352"/>
            <a:ext cx="364858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5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421958"/>
            <a:ext cx="11119104" cy="5270389"/>
          </a:xfrm>
        </p:spPr>
        <p:txBody>
          <a:bodyPr/>
          <a:lstStyle/>
          <a:p>
            <a:r>
              <a:rPr lang="en-US" dirty="0"/>
              <a:t>Pada data twitter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data yang </a:t>
            </a:r>
            <a:r>
              <a:rPr lang="en-US" dirty="0" err="1"/>
              <a:t>bernilai</a:t>
            </a:r>
            <a:r>
              <a:rPr lang="en-US" dirty="0"/>
              <a:t> null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 data pada data twitter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 Data twitter pada </a:t>
            </a:r>
            <a:r>
              <a:rPr lang="en-ID" dirty="0" err="1"/>
              <a:t>kolom</a:t>
            </a:r>
            <a:r>
              <a:rPr lang="en-ID" dirty="0"/>
              <a:t> ‘Tweet’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beraturan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dibersihkan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pandas dan regex,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batasan-batasan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7107C-4DCF-9986-3440-18494CBF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68" y="1931293"/>
            <a:ext cx="214342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2186609"/>
            <a:ext cx="11119104" cy="4505738"/>
          </a:xfrm>
        </p:spPr>
        <p:txBody>
          <a:bodyPr/>
          <a:lstStyle/>
          <a:p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alfabet</a:t>
            </a:r>
            <a:r>
              <a:rPr lang="en-US" sz="1600" dirty="0"/>
              <a:t> pada data tweet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i="1" dirty="0"/>
              <a:t>lowercase </a:t>
            </a:r>
            <a:r>
              <a:rPr lang="en-US" sz="1600" dirty="0"/>
              <a:t>(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URL yang </a:t>
            </a:r>
            <a:r>
              <a:rPr lang="en-US" sz="1600" dirty="0" err="1"/>
              <a:t>berawalan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http/https 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\</a:t>
            </a:r>
            <a:r>
              <a:rPr lang="en-US" sz="1600" dirty="0" err="1"/>
              <a:t>xDD</a:t>
            </a:r>
            <a:r>
              <a:rPr lang="en-US" sz="1600" dirty="0"/>
              <a:t> substring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kata user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kata rt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\n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non-</a:t>
            </a:r>
            <a:r>
              <a:rPr lang="en-US" sz="1600" dirty="0" err="1"/>
              <a:t>alfanumerik</a:t>
            </a:r>
            <a:r>
              <a:rPr lang="en-US" sz="1600" dirty="0"/>
              <a:t> (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baca</a:t>
            </a:r>
            <a:r>
              <a:rPr lang="en-US" sz="1600" dirty="0"/>
              <a:t>-</a:t>
            </a:r>
            <a:r>
              <a:rPr lang="en-US" sz="1600" i="1" dirty="0"/>
              <a:t>punctuation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kata </a:t>
            </a:r>
            <a:r>
              <a:rPr lang="en-US" sz="1600" dirty="0" err="1"/>
              <a:t>url</a:t>
            </a:r>
            <a:endParaRPr lang="en-US" sz="1600" dirty="0"/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i="1" dirty="0"/>
              <a:t>double space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i="1" dirty="0"/>
              <a:t>space</a:t>
            </a:r>
            <a:r>
              <a:rPr lang="en-US" sz="1600" dirty="0"/>
              <a:t>/</a:t>
            </a:r>
            <a:r>
              <a:rPr lang="en-US" sz="1600" dirty="0" err="1"/>
              <a:t>spasi</a:t>
            </a:r>
            <a:r>
              <a:rPr lang="en-US" sz="1600" dirty="0"/>
              <a:t> di </a:t>
            </a:r>
            <a:r>
              <a:rPr lang="en-US" sz="1600" dirty="0" err="1"/>
              <a:t>awal</a:t>
            </a:r>
            <a:r>
              <a:rPr lang="en-US" sz="1600" dirty="0"/>
              <a:t> dan di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endParaRPr lang="en-US" sz="1600" dirty="0"/>
          </a:p>
          <a:p>
            <a:r>
              <a:rPr lang="en-US" sz="1600" dirty="0" err="1"/>
              <a:t>Mengubah</a:t>
            </a:r>
            <a:r>
              <a:rPr lang="en-US" sz="1600" dirty="0"/>
              <a:t> kata </a:t>
            </a:r>
            <a:r>
              <a:rPr lang="en-US" sz="1600" dirty="0" err="1"/>
              <a:t>alay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kata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endParaRPr lang="en-US" sz="1600" dirty="0"/>
          </a:p>
          <a:p>
            <a:r>
              <a:rPr lang="en-US" sz="1600" dirty="0"/>
              <a:t>Pada API Data Processing, kata abusive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XXXXX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7CF58B5-192D-8D93-B5B2-EFF2DC84D328}"/>
              </a:ext>
            </a:extLst>
          </p:cNvPr>
          <p:cNvSpPr txBox="1">
            <a:spLocks/>
          </p:cNvSpPr>
          <p:nvPr/>
        </p:nvSpPr>
        <p:spPr>
          <a:xfrm>
            <a:off x="1272142" y="1665535"/>
            <a:ext cx="5100099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BATASAN CLEANSING DATA TWITTER</a:t>
            </a:r>
          </a:p>
        </p:txBody>
      </p:sp>
    </p:spTree>
    <p:extLst>
      <p:ext uri="{BB962C8B-B14F-4D97-AF65-F5344CB8AC3E}">
        <p14:creationId xmlns:p14="http://schemas.microsoft.com/office/powerpoint/2010/main" val="32759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421958"/>
            <a:ext cx="11119104" cy="5270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cleansing data twitter pada </a:t>
            </a:r>
            <a:r>
              <a:rPr lang="en-US" dirty="0" err="1"/>
              <a:t>kolom</a:t>
            </a:r>
            <a:r>
              <a:rPr lang="en-US" dirty="0"/>
              <a:t> ‘Tweet’ </a:t>
            </a:r>
            <a:r>
              <a:rPr lang="en-US" dirty="0" err="1"/>
              <a:t>disimpan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baru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Tweet_cleaned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71F06-5F17-8A33-1646-D4CF4EBE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19" y="2042919"/>
            <a:ext cx="630643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</a:t>
            </a:r>
            <a:r>
              <a:rPr lang="en-US" sz="3600" dirty="0" err="1"/>
              <a:t>kamus</a:t>
            </a:r>
            <a:r>
              <a:rPr lang="en-US" sz="3600" dirty="0"/>
              <a:t> </a:t>
            </a:r>
            <a:r>
              <a:rPr lang="en-US" sz="3600" dirty="0" err="1"/>
              <a:t>alay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/>
              <a:t>File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new_kamusalay.csv </a:t>
            </a:r>
            <a:r>
              <a:rPr lang="en-US" dirty="0"/>
              <a:t>, </a:t>
            </a:r>
            <a:r>
              <a:rPr lang="en-US" dirty="0" err="1"/>
              <a:t>berisi</a:t>
            </a:r>
            <a:r>
              <a:rPr lang="en-US" dirty="0"/>
              <a:t> daftar kata </a:t>
            </a:r>
            <a:r>
              <a:rPr lang="en-US" dirty="0" err="1"/>
              <a:t>alay</a:t>
            </a:r>
            <a:r>
              <a:rPr lang="en-US" dirty="0"/>
              <a:t> dan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dibakukan</a:t>
            </a:r>
            <a:r>
              <a:rPr lang="en-US" dirty="0"/>
              <a:t>.</a:t>
            </a:r>
          </a:p>
          <a:p>
            <a:r>
              <a:rPr lang="en-US" dirty="0"/>
              <a:t>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/</a:t>
            </a:r>
            <a:r>
              <a:rPr lang="en-US" i="1" dirty="0"/>
              <a:t>dictionary</a:t>
            </a:r>
            <a:r>
              <a:rPr lang="en-US" dirty="0"/>
              <a:t> untuk </a:t>
            </a:r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pada data Twitter (data.csv) </a:t>
            </a:r>
            <a:r>
              <a:rPr lang="en-US" dirty="0" err="1"/>
              <a:t>menjadi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.</a:t>
            </a:r>
          </a:p>
          <a:p>
            <a:r>
              <a:rPr lang="en-US" dirty="0"/>
              <a:t>Pada data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15167 baris data dan 2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“before” dan “after”,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138428" lvl="2" indent="-342900">
              <a:buFont typeface="+mj-lt"/>
              <a:buAutoNum type="arabicParenR"/>
            </a:pPr>
            <a:r>
              <a:rPr lang="en-US" sz="1600" dirty="0"/>
              <a:t>Before	: </a:t>
            </a:r>
            <a:r>
              <a:rPr lang="en-US" sz="1600" dirty="0" err="1"/>
              <a:t>berisi</a:t>
            </a:r>
            <a:r>
              <a:rPr lang="en-US" sz="1600" dirty="0"/>
              <a:t> kata-kata </a:t>
            </a:r>
            <a:r>
              <a:rPr lang="en-US" sz="1600" dirty="0" err="1"/>
              <a:t>alay</a:t>
            </a:r>
            <a:endParaRPr lang="en-US" sz="1600" dirty="0"/>
          </a:p>
          <a:p>
            <a:pPr marL="1138428" lvl="2" indent="-342900">
              <a:buFont typeface="+mj-lt"/>
              <a:buAutoNum type="arabicParenR"/>
            </a:pPr>
            <a:r>
              <a:rPr lang="en-US" sz="1600" dirty="0"/>
              <a:t>After	: </a:t>
            </a:r>
            <a:r>
              <a:rPr lang="en-US" sz="1600" dirty="0" err="1"/>
              <a:t>berisi</a:t>
            </a:r>
            <a:r>
              <a:rPr lang="en-US" sz="1600" dirty="0"/>
              <a:t> kata-kata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kata </a:t>
            </a:r>
            <a:r>
              <a:rPr lang="en-US" sz="1600" dirty="0" err="1"/>
              <a:t>alay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A15D6-5CD4-C942-E77E-986E737D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" y="3875064"/>
            <a:ext cx="3448531" cy="2314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C63383-ADE9-2E9B-385D-5AD5DEAD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42" y="3875064"/>
            <a:ext cx="310558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</a:t>
            </a:r>
            <a:r>
              <a:rPr lang="en-US" sz="3600" dirty="0" err="1"/>
              <a:t>kamus</a:t>
            </a:r>
            <a:r>
              <a:rPr lang="en-US" sz="3600" dirty="0"/>
              <a:t> </a:t>
            </a:r>
            <a:r>
              <a:rPr lang="en-US" sz="3600" dirty="0" err="1"/>
              <a:t>alay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/>
              <a:t>Pada  data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 dan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bernilai</a:t>
            </a:r>
            <a:r>
              <a:rPr lang="en-US" dirty="0"/>
              <a:t> null.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E5BB3-48AD-A523-6981-2C333EE0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15" y="2050223"/>
            <a:ext cx="448690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kata </a:t>
            </a:r>
            <a:r>
              <a:rPr lang="en-US" sz="3600" dirty="0" err="1"/>
              <a:t>kasar</a:t>
            </a:r>
            <a:r>
              <a:rPr lang="en-US" sz="3600" dirty="0"/>
              <a:t>/abusive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/>
              <a:t>File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abusive.csv ,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daftar kata-kata </a:t>
            </a:r>
            <a:r>
              <a:rPr lang="en-US" dirty="0" err="1"/>
              <a:t>kasar</a:t>
            </a:r>
            <a:r>
              <a:rPr lang="en-US" dirty="0"/>
              <a:t>. </a:t>
            </a:r>
          </a:p>
          <a:p>
            <a:r>
              <a:rPr lang="en-US" dirty="0"/>
              <a:t>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knowledge base data untuk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data uji.</a:t>
            </a:r>
          </a:p>
          <a:p>
            <a:r>
              <a:rPr lang="en-US" dirty="0"/>
              <a:t>Pada data kata abusive </a:t>
            </a:r>
            <a:r>
              <a:rPr lang="en-US" dirty="0" err="1"/>
              <a:t>terdapat</a:t>
            </a:r>
            <a:r>
              <a:rPr lang="en-US" dirty="0"/>
              <a:t> 1 feature/</a:t>
            </a:r>
            <a:r>
              <a:rPr lang="en-US" dirty="0" err="1"/>
              <a:t>kolom</a:t>
            </a:r>
            <a:r>
              <a:rPr lang="en-US" dirty="0"/>
              <a:t> Bernama “ABUSIVE” dan </a:t>
            </a:r>
            <a:r>
              <a:rPr lang="en-US" dirty="0" err="1"/>
              <a:t>memiliki</a:t>
            </a:r>
            <a:r>
              <a:rPr lang="en-US" dirty="0"/>
              <a:t> 125 baris data.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331B59-82C0-11DE-A05A-4E94D4EF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89" y="2760653"/>
            <a:ext cx="3458058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0BD2C-9874-2B30-706D-05F1A832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760653"/>
            <a:ext cx="295316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1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kata </a:t>
            </a:r>
            <a:r>
              <a:rPr lang="en-US" sz="3600" dirty="0" err="1"/>
              <a:t>kasar</a:t>
            </a:r>
            <a:r>
              <a:rPr lang="en-US" sz="3600" dirty="0"/>
              <a:t>/abusive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/>
              <a:t>Pada data kata abusive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 dan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bernilai</a:t>
            </a:r>
            <a:r>
              <a:rPr lang="en-US" dirty="0"/>
              <a:t> null.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E8909-88B0-F275-201D-426532F8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15" y="2123321"/>
            <a:ext cx="442974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Descriptive analytics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560179"/>
            <a:ext cx="11119104" cy="513216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analisis</a:t>
            </a:r>
            <a:r>
              <a:rPr lang="en-US" dirty="0"/>
              <a:t> data twitter ini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, yang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mendeskripsikan</a:t>
            </a:r>
            <a:r>
              <a:rPr lang="en-US" dirty="0"/>
              <a:t> insight yang bisa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problem definition.</a:t>
            </a:r>
          </a:p>
          <a:p>
            <a:r>
              <a:rPr lang="en-US" dirty="0"/>
              <a:t>Pada proses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Exploratory Data Analysis (EDA) </a:t>
            </a:r>
            <a:r>
              <a:rPr lang="en-US" dirty="0" err="1"/>
              <a:t>dengan</a:t>
            </a:r>
            <a:r>
              <a:rPr lang="en-US" dirty="0"/>
              <a:t> beberapa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1138428" lvl="2" indent="-342900">
              <a:buFont typeface="+mj-lt"/>
              <a:buAutoNum type="arabicParenR"/>
            </a:pPr>
            <a:r>
              <a:rPr lang="en-US" dirty="0"/>
              <a:t>Univariate Analysis 	: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variable</a:t>
            </a:r>
          </a:p>
          <a:p>
            <a:pPr marL="1138428" lvl="2" indent="-342900">
              <a:buFont typeface="+mj-lt"/>
              <a:buAutoNum type="arabicParenR"/>
            </a:pPr>
            <a:r>
              <a:rPr lang="en-US" dirty="0"/>
              <a:t>Bivariate Analysis	: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dua variable</a:t>
            </a:r>
          </a:p>
          <a:p>
            <a:pPr marL="795528" lvl="2" indent="0">
              <a:buNone/>
            </a:pPr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di </a:t>
            </a:r>
            <a:r>
              <a:rPr lang="en-US" dirty="0" err="1"/>
              <a:t>visualisasikan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pie chart, bar chart, dan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40904"/>
            <a:ext cx="11119104" cy="57514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Tweet yang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</a:t>
            </a:r>
            <a:r>
              <a:rPr lang="en-US" b="1" i="1" dirty="0"/>
              <a:t>abusive word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kata </a:t>
            </a:r>
            <a:r>
              <a:rPr lang="en-US" b="1" dirty="0" err="1"/>
              <a:t>terbanyak</a:t>
            </a:r>
            <a:endParaRPr lang="en-US" b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879CD-DCAB-98C5-E620-7F05E81C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524244"/>
            <a:ext cx="9697803" cy="122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60696-34A9-0F1B-2485-38931643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2819400"/>
            <a:ext cx="966922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6398680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Proses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analisis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data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​Analyze</a:t>
            </a:r>
          </a:p>
          <a:p>
            <a:r>
              <a:rPr lang="en-US" dirty="0"/>
              <a:t>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Tweet yang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</a:t>
            </a:r>
            <a:r>
              <a:rPr lang="en-US" b="1" i="1" dirty="0"/>
              <a:t>abusive word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kata </a:t>
            </a:r>
            <a:r>
              <a:rPr lang="en-US" b="1" dirty="0" err="1"/>
              <a:t>terbanyak</a:t>
            </a:r>
            <a:endParaRPr lang="en-US" b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Analisis</a:t>
            </a:r>
            <a:r>
              <a:rPr lang="en-US" dirty="0"/>
              <a:t> ini </a:t>
            </a:r>
            <a:r>
              <a:rPr lang="en-US" dirty="0" err="1"/>
              <a:t>melibatkan</a:t>
            </a:r>
            <a:r>
              <a:rPr lang="en-US" dirty="0"/>
              <a:t> 3 </a:t>
            </a:r>
            <a:r>
              <a:rPr lang="en-US" dirty="0" err="1"/>
              <a:t>variabel</a:t>
            </a:r>
            <a:r>
              <a:rPr lang="en-US" dirty="0"/>
              <a:t> (HS, Abusive, </a:t>
            </a:r>
            <a:r>
              <a:rPr lang="en-US" dirty="0" err="1"/>
              <a:t>total_word_after</a:t>
            </a:r>
            <a:r>
              <a:rPr lang="en-US" dirty="0"/>
              <a:t>)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3 tweet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</a:t>
            </a:r>
            <a:r>
              <a:rPr lang="en-US" dirty="0" err="1"/>
              <a:t>maksimal</a:t>
            </a:r>
            <a:r>
              <a:rPr lang="en-US" dirty="0"/>
              <a:t>/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54 kata.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3 tweet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2 tweet </a:t>
            </a:r>
            <a:r>
              <a:rPr lang="en-US" dirty="0" err="1"/>
              <a:t>mengandung</a:t>
            </a:r>
            <a:r>
              <a:rPr lang="en-US" dirty="0"/>
              <a:t> kata abusive dan 1 tweet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Tweet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E7672-CD1E-DADE-73EF-0116BD94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03" y="3121285"/>
            <a:ext cx="967875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2.  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Analisis</a:t>
            </a:r>
            <a:r>
              <a:rPr lang="en-US" dirty="0"/>
              <a:t> ini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Bivariate Analysis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2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Tweet_cleaned</a:t>
            </a:r>
            <a:r>
              <a:rPr lang="en-US" dirty="0"/>
              <a:t>, Abusive Words)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kata-kata abusive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tweet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ditemukan</a:t>
            </a:r>
            <a:r>
              <a:rPr lang="en-US" dirty="0"/>
              <a:t> 10 kata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asing</a:t>
            </a:r>
            <a:r>
              <a:rPr lang="en-US" dirty="0"/>
              <a:t>	: 738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komunis</a:t>
            </a:r>
            <a:r>
              <a:rPr lang="en-US" dirty="0"/>
              <a:t> : 726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cebong</a:t>
            </a:r>
            <a:r>
              <a:rPr lang="en-US" dirty="0"/>
              <a:t>	: 549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kafir	: 370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rezim</a:t>
            </a:r>
            <a:r>
              <a:rPr lang="en-US" dirty="0"/>
              <a:t>	: 365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anjing</a:t>
            </a:r>
            <a:r>
              <a:rPr lang="en-US" dirty="0"/>
              <a:t>	: 291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tai	: 271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antek</a:t>
            </a:r>
            <a:r>
              <a:rPr lang="en-US" dirty="0"/>
              <a:t>	: 270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onta</a:t>
            </a:r>
            <a:r>
              <a:rPr lang="en-US" dirty="0"/>
              <a:t>	: 231 kali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goblok</a:t>
            </a:r>
            <a:r>
              <a:rPr lang="en-US" dirty="0"/>
              <a:t>	: 227 kali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7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2.  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49C8-B808-8B5E-430C-962FB177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4" y="1461641"/>
            <a:ext cx="9650172" cy="333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B754E-F09A-DF67-32C1-9F87BCA2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2" y="4752681"/>
            <a:ext cx="95930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b="1" dirty="0"/>
              <a:t>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beberapa kata-kata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kemunculannya</a:t>
            </a:r>
            <a:r>
              <a:rPr lang="en-US" dirty="0"/>
              <a:t> pada tweet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7BD3D-3DB6-A033-C82B-AE6C2A15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55" y="2184134"/>
            <a:ext cx="1066948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b="1" dirty="0"/>
              <a:t>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Kata-kata </a:t>
            </a:r>
            <a:r>
              <a:rPr lang="en-US" dirty="0" err="1"/>
              <a:t>kasar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asing</a:t>
            </a:r>
            <a:r>
              <a:rPr lang="en-US" dirty="0"/>
              <a:t>, </a:t>
            </a:r>
            <a:r>
              <a:rPr lang="en-US" dirty="0" err="1"/>
              <a:t>komunis</a:t>
            </a:r>
            <a:r>
              <a:rPr lang="en-US" dirty="0"/>
              <a:t>, </a:t>
            </a:r>
            <a:r>
              <a:rPr lang="en-US" dirty="0" err="1"/>
              <a:t>cebong</a:t>
            </a:r>
            <a:r>
              <a:rPr lang="en-US" dirty="0"/>
              <a:t>, kafir, </a:t>
            </a:r>
            <a:r>
              <a:rPr lang="en-US" dirty="0" err="1"/>
              <a:t>rezim</a:t>
            </a:r>
            <a:r>
              <a:rPr lang="en-US" dirty="0"/>
              <a:t>, </a:t>
            </a:r>
            <a:r>
              <a:rPr lang="en-US" dirty="0" err="1"/>
              <a:t>anjing</a:t>
            </a:r>
            <a:r>
              <a:rPr lang="en-US" dirty="0"/>
              <a:t>, tai, </a:t>
            </a:r>
            <a:r>
              <a:rPr lang="en-US" dirty="0" err="1"/>
              <a:t>antek</a:t>
            </a:r>
            <a:r>
              <a:rPr lang="en-US" dirty="0"/>
              <a:t>, </a:t>
            </a:r>
            <a:r>
              <a:rPr lang="en-US" dirty="0" err="1"/>
              <a:t>onta</a:t>
            </a:r>
            <a:r>
              <a:rPr lang="en-US" dirty="0"/>
              <a:t>, dan </a:t>
            </a:r>
            <a:r>
              <a:rPr lang="en-US" dirty="0" err="1"/>
              <a:t>goblok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5AE42-6257-F649-DAC4-2DEEA866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15" y="2417826"/>
            <a:ext cx="450595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b="1" dirty="0"/>
              <a:t>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yang </a:t>
            </a:r>
            <a:r>
              <a:rPr lang="en-US" dirty="0" err="1"/>
              <a:t>menunjukkan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i="1" dirty="0"/>
              <a:t>font size</a:t>
            </a:r>
            <a:r>
              <a:rPr lang="en-US" dirty="0"/>
              <a:t> kata,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pula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Visualisasi</a:t>
            </a:r>
            <a:r>
              <a:rPr lang="en-US" dirty="0"/>
              <a:t> ini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313D3CE-00F4-9315-9D64-E5673C85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26" y="2679185"/>
            <a:ext cx="7260350" cy="37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b="1" dirty="0"/>
              <a:t>10 kata </a:t>
            </a:r>
            <a:r>
              <a:rPr lang="en-US" b="1" dirty="0" err="1"/>
              <a:t>kasar</a:t>
            </a:r>
            <a:r>
              <a:rPr lang="en-US" b="1" dirty="0"/>
              <a:t> yang paling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(top 10 abusive words)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visualisasi</a:t>
            </a:r>
            <a:r>
              <a:rPr lang="en-US" dirty="0"/>
              <a:t> data yang </a:t>
            </a:r>
            <a:r>
              <a:rPr lang="en-US" dirty="0" err="1"/>
              <a:t>menunjukkan</a:t>
            </a:r>
            <a:r>
              <a:rPr lang="en-US" dirty="0"/>
              <a:t> 10 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i="1" dirty="0"/>
              <a:t>font size</a:t>
            </a:r>
            <a:r>
              <a:rPr lang="en-US" dirty="0"/>
              <a:t> kata,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pula </a:t>
            </a:r>
            <a:r>
              <a:rPr lang="en-US" dirty="0" err="1"/>
              <a:t>sebaliknya</a:t>
            </a:r>
            <a:r>
              <a:rPr lang="en-US" dirty="0"/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B13A34A-DB23-232B-B689-034C38DB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" y="2428000"/>
            <a:ext cx="5354137" cy="274450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588276D-E83B-6E9A-8DF7-439DF1BF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41" y="2428000"/>
            <a:ext cx="5013815" cy="43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3.  </a:t>
            </a:r>
            <a:r>
              <a:rPr lang="en-US" b="1" dirty="0" err="1"/>
              <a:t>Klasifikasi</a:t>
            </a:r>
            <a:r>
              <a:rPr lang="en-US" b="1" dirty="0"/>
              <a:t> tweet yang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i="1" dirty="0"/>
              <a:t> </a:t>
            </a:r>
            <a:r>
              <a:rPr lang="en-US" b="1" dirty="0"/>
              <a:t>dan tweet </a:t>
            </a:r>
            <a:r>
              <a:rPr lang="en-US" b="1" dirty="0" err="1"/>
              <a:t>biasa</a:t>
            </a:r>
            <a:r>
              <a:rPr lang="en-US" b="1" dirty="0"/>
              <a:t> (non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dirty="0"/>
              <a:t>)</a:t>
            </a:r>
            <a:endParaRPr lang="en-US" b="1" i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Analisis</a:t>
            </a:r>
            <a:r>
              <a:rPr lang="en-US" dirty="0"/>
              <a:t> ini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Bivariate Analysis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2 </a:t>
            </a:r>
            <a:r>
              <a:rPr lang="en-US" dirty="0" err="1"/>
              <a:t>variabel</a:t>
            </a:r>
            <a:r>
              <a:rPr lang="en-US" dirty="0"/>
              <a:t> (HS, Abusive)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atau </a:t>
            </a:r>
            <a:r>
              <a:rPr lang="en-US" dirty="0" err="1"/>
              <a:t>pengelompokan</a:t>
            </a:r>
            <a:r>
              <a:rPr lang="en-US" dirty="0"/>
              <a:t> data tweet ke </a:t>
            </a:r>
            <a:r>
              <a:rPr lang="en-US" dirty="0" err="1"/>
              <a:t>dalam</a:t>
            </a:r>
            <a:r>
              <a:rPr lang="en-US" dirty="0"/>
              <a:t> 2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atau kata </a:t>
            </a:r>
            <a:r>
              <a:rPr lang="en-US" dirty="0" err="1"/>
              <a:t>kasar</a:t>
            </a:r>
            <a:r>
              <a:rPr lang="en-US" dirty="0"/>
              <a:t> dan non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atau kata </a:t>
            </a:r>
            <a:r>
              <a:rPr lang="en-US" dirty="0" err="1"/>
              <a:t>kasar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ditemukan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7261 Tweet (56%) yang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i="1" dirty="0" err="1"/>
              <a:t>hatespeech</a:t>
            </a:r>
            <a:r>
              <a:rPr lang="en-US" sz="1800" i="1" dirty="0"/>
              <a:t> </a:t>
            </a:r>
            <a:r>
              <a:rPr lang="en-US" sz="1800" dirty="0"/>
              <a:t>atau kata </a:t>
            </a:r>
            <a:r>
              <a:rPr lang="en-US" sz="1800" dirty="0" err="1"/>
              <a:t>kasar</a:t>
            </a:r>
            <a:endParaRPr lang="en-US" sz="1800" dirty="0"/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5783 Tweet (44%)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non </a:t>
            </a:r>
            <a:r>
              <a:rPr lang="en-US" sz="1800" i="1" dirty="0" err="1"/>
              <a:t>hatespeech</a:t>
            </a:r>
            <a:r>
              <a:rPr lang="en-US" sz="1800" i="1" dirty="0"/>
              <a:t> </a:t>
            </a:r>
            <a:r>
              <a:rPr lang="en-US" sz="1800" dirty="0"/>
              <a:t>atau kata </a:t>
            </a:r>
            <a:r>
              <a:rPr lang="en-US" sz="1800" dirty="0" err="1"/>
              <a:t>kasar</a:t>
            </a:r>
            <a:endParaRPr lang="en-US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7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3.  </a:t>
            </a:r>
            <a:r>
              <a:rPr lang="en-US" b="1" dirty="0" err="1"/>
              <a:t>Klasifikasi</a:t>
            </a:r>
            <a:r>
              <a:rPr lang="en-US" b="1" dirty="0"/>
              <a:t> tweet yang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i="1" dirty="0"/>
              <a:t> </a:t>
            </a:r>
            <a:r>
              <a:rPr lang="en-US" b="1" dirty="0"/>
              <a:t>dan tweet </a:t>
            </a:r>
            <a:r>
              <a:rPr lang="en-US" b="1" dirty="0" err="1"/>
              <a:t>biasa</a:t>
            </a:r>
            <a:r>
              <a:rPr lang="en-US" b="1" dirty="0"/>
              <a:t> (non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dirty="0"/>
              <a:t>)</a:t>
            </a:r>
            <a:endParaRPr lang="en-US" b="1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221F7-DF37-56D1-696E-7AB5CD2B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22" y="1943877"/>
            <a:ext cx="558242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901148"/>
            <a:ext cx="11119104" cy="579119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3.  </a:t>
            </a:r>
            <a:r>
              <a:rPr lang="en-US" b="1" dirty="0" err="1"/>
              <a:t>Klasifikasi</a:t>
            </a:r>
            <a:r>
              <a:rPr lang="en-US" b="1" dirty="0"/>
              <a:t> tweet yang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i="1" dirty="0"/>
              <a:t> </a:t>
            </a:r>
            <a:r>
              <a:rPr lang="en-US" b="1" dirty="0"/>
              <a:t>dan tweet </a:t>
            </a:r>
            <a:r>
              <a:rPr lang="en-US" b="1" dirty="0" err="1"/>
              <a:t>biasa</a:t>
            </a:r>
            <a:r>
              <a:rPr lang="en-US" b="1" dirty="0"/>
              <a:t> (non </a:t>
            </a:r>
            <a:r>
              <a:rPr lang="en-US" b="1" i="1" dirty="0" err="1"/>
              <a:t>hatespeech</a:t>
            </a:r>
            <a:r>
              <a:rPr lang="en-US" b="1" i="1" dirty="0"/>
              <a:t> </a:t>
            </a:r>
            <a:r>
              <a:rPr lang="en-US" b="1" dirty="0"/>
              <a:t>atau kata </a:t>
            </a:r>
            <a:r>
              <a:rPr lang="en-US" b="1" dirty="0" err="1"/>
              <a:t>kasar</a:t>
            </a:r>
            <a:r>
              <a:rPr lang="en-US" b="1" dirty="0"/>
              <a:t>)</a:t>
            </a:r>
            <a:endParaRPr lang="en-US" b="1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pie chart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tweet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atau kata </a:t>
            </a:r>
            <a:r>
              <a:rPr lang="en-US" dirty="0" err="1"/>
              <a:t>kasar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Analyze – Exploratory Data Analysis (EDA)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4378D-98FB-9D26-A58B-AEF7053D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48" y="2590683"/>
            <a:ext cx="7935432" cy="83831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C0D2F16-3CD2-64CD-5C9E-CAB6534B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7" y="3429000"/>
            <a:ext cx="5372314" cy="34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914400"/>
            <a:ext cx="10671048" cy="768096"/>
          </a:xfrm>
        </p:spPr>
        <p:txBody>
          <a:bodyPr/>
          <a:lstStyle/>
          <a:p>
            <a:r>
              <a:rPr lang="en-US" sz="4000" dirty="0"/>
              <a:t>Problem definition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6161145" cy="274320"/>
          </a:xfrm>
        </p:spPr>
        <p:txBody>
          <a:bodyPr/>
          <a:lstStyle/>
          <a:p>
            <a:r>
              <a:rPr lang="en-US" dirty="0"/>
              <a:t>Sweeping Away The Hate : A Closer Look At Abusive Tweets From Social Media Data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905768"/>
            <a:ext cx="10671048" cy="439444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Twitter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merupakan</a:t>
            </a:r>
            <a:r>
              <a:rPr lang="en-US" b="0" cap="none" dirty="0">
                <a:latin typeface="+mn-lt"/>
              </a:rPr>
              <a:t> salah </a:t>
            </a:r>
            <a:r>
              <a:rPr lang="en-US" b="0" cap="none" dirty="0" err="1">
                <a:latin typeface="+mn-lt"/>
              </a:rPr>
              <a:t>satu</a:t>
            </a:r>
            <a:r>
              <a:rPr lang="en-US" b="0" cap="none" dirty="0">
                <a:latin typeface="+mn-lt"/>
              </a:rPr>
              <a:t> platform media </a:t>
            </a:r>
            <a:r>
              <a:rPr lang="en-US" b="0" cap="none" dirty="0" err="1">
                <a:latin typeface="+mn-lt"/>
              </a:rPr>
              <a:t>sosial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aktif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memiliki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jumlah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pengguna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cukup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banyak</a:t>
            </a:r>
            <a:r>
              <a:rPr lang="en-US" b="0" cap="none" dirty="0">
                <a:latin typeface="+mn-lt"/>
              </a:rPr>
              <a:t> dan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untuk </a:t>
            </a:r>
            <a:r>
              <a:rPr lang="en-US" b="0" cap="none" dirty="0" err="1">
                <a:latin typeface="+mn-lt"/>
              </a:rPr>
              <a:t>berkomunikasi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secara</a:t>
            </a:r>
            <a:r>
              <a:rPr lang="en-US" b="0" cap="none" dirty="0">
                <a:latin typeface="+mn-lt"/>
              </a:rPr>
              <a:t> real-time. Di dunia media </a:t>
            </a:r>
            <a:r>
              <a:rPr lang="en-US" b="0" cap="none" dirty="0" err="1">
                <a:latin typeface="+mn-lt"/>
              </a:rPr>
              <a:t>sosial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istilah</a:t>
            </a:r>
            <a:r>
              <a:rPr lang="en-US" b="0" cap="none" dirty="0">
                <a:latin typeface="+mn-lt"/>
              </a:rPr>
              <a:t> “</a:t>
            </a:r>
            <a:r>
              <a:rPr lang="en-US" cap="none" dirty="0" err="1">
                <a:latin typeface="+mn-lt"/>
              </a:rPr>
              <a:t>Ujaran</a:t>
            </a:r>
            <a:r>
              <a:rPr lang="en-US" cap="none" dirty="0">
                <a:latin typeface="+mn-lt"/>
              </a:rPr>
              <a:t> </a:t>
            </a:r>
            <a:r>
              <a:rPr lang="en-US" cap="none" dirty="0" err="1">
                <a:latin typeface="+mn-lt"/>
              </a:rPr>
              <a:t>Kebencian</a:t>
            </a:r>
            <a:r>
              <a:rPr lang="en-US" b="0" cap="none" dirty="0">
                <a:latin typeface="+mn-lt"/>
              </a:rPr>
              <a:t>” atau “</a:t>
            </a:r>
            <a:r>
              <a:rPr lang="en-US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” </a:t>
            </a:r>
            <a:r>
              <a:rPr lang="en-US" b="0" cap="none" dirty="0" err="1">
                <a:latin typeface="+mn-lt"/>
              </a:rPr>
              <a:t>semakin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populer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karena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munculnya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gesekan</a:t>
            </a:r>
            <a:r>
              <a:rPr lang="en-US" b="0" cap="none" dirty="0">
                <a:latin typeface="+mn-lt"/>
              </a:rPr>
              <a:t> atau </a:t>
            </a:r>
            <a:r>
              <a:rPr lang="en-US" b="0" cap="none" dirty="0" err="1">
                <a:latin typeface="+mn-lt"/>
              </a:rPr>
              <a:t>perbedaan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mewakili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kelompok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tertentu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seperti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suku</a:t>
            </a:r>
            <a:r>
              <a:rPr lang="en-US" b="0" cap="none" dirty="0">
                <a:latin typeface="+mn-lt"/>
              </a:rPr>
              <a:t>, agama, </a:t>
            </a:r>
            <a:r>
              <a:rPr lang="en-US" b="0" cap="none" dirty="0" err="1">
                <a:latin typeface="+mn-lt"/>
              </a:rPr>
              <a:t>ras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etnis</a:t>
            </a:r>
            <a:r>
              <a:rPr lang="en-US" b="0" cap="none" dirty="0">
                <a:latin typeface="+mn-lt"/>
              </a:rPr>
              <a:t>, dan </a:t>
            </a:r>
            <a:r>
              <a:rPr lang="en-US" b="0" cap="none" dirty="0" err="1">
                <a:latin typeface="+mn-lt"/>
              </a:rPr>
              <a:t>golongan</a:t>
            </a:r>
            <a:r>
              <a:rPr lang="en-US" b="0" cap="none" dirty="0">
                <a:latin typeface="+mn-lt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Analisis</a:t>
            </a:r>
            <a:r>
              <a:rPr lang="en-US" b="0" cap="none" dirty="0">
                <a:latin typeface="+mn-lt"/>
              </a:rPr>
              <a:t> ini </a:t>
            </a:r>
            <a:r>
              <a:rPr lang="en-US" b="0" cap="none" dirty="0" err="1">
                <a:latin typeface="+mn-lt"/>
              </a:rPr>
              <a:t>bertujuan</a:t>
            </a:r>
            <a:r>
              <a:rPr lang="en-US" b="0" cap="none" dirty="0">
                <a:latin typeface="+mn-lt"/>
              </a:rPr>
              <a:t> untuk </a:t>
            </a:r>
            <a:r>
              <a:rPr lang="en-US" b="0" cap="none" dirty="0" err="1">
                <a:latin typeface="+mn-lt"/>
              </a:rPr>
              <a:t>mengelompokkan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mengandung</a:t>
            </a:r>
            <a:r>
              <a:rPr lang="en-US" b="0" cap="none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hate speech </a:t>
            </a:r>
            <a:r>
              <a:rPr lang="en-US" b="0" cap="none" dirty="0">
                <a:latin typeface="+mn-lt"/>
              </a:rPr>
              <a:t>dan </a:t>
            </a:r>
            <a:r>
              <a:rPr lang="en-US" b="0" cap="none" dirty="0" err="1">
                <a:latin typeface="+mn-lt"/>
              </a:rPr>
              <a:t>mengetahui</a:t>
            </a:r>
            <a:r>
              <a:rPr lang="en-US" b="0" cap="none" dirty="0">
                <a:latin typeface="+mn-lt"/>
              </a:rPr>
              <a:t> kata-kata </a:t>
            </a:r>
            <a:r>
              <a:rPr lang="en-US" b="0" cap="none" dirty="0" err="1">
                <a:latin typeface="+mn-lt"/>
              </a:rPr>
              <a:t>apa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netizen untuk </a:t>
            </a:r>
            <a:r>
              <a:rPr lang="en-US" b="0" cap="none" dirty="0" err="1">
                <a:latin typeface="+mn-lt"/>
              </a:rPr>
              <a:t>menulis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ujaran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kebencian</a:t>
            </a:r>
            <a:r>
              <a:rPr lang="en-US" b="0" cap="none" dirty="0">
                <a:latin typeface="+mn-lt"/>
              </a:rPr>
              <a:t>.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925938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LATAR BELAKANG</a:t>
            </a:r>
          </a:p>
          <a:p>
            <a:endParaRPr lang="en-ID" dirty="0"/>
          </a:p>
        </p:txBody>
      </p:sp>
      <p:pic>
        <p:nvPicPr>
          <p:cNvPr id="25" name="Picture Placeholder 287" descr="blueprint icon">
            <a:extLst>
              <a:ext uri="{FF2B5EF4-FFF2-40B4-BE49-F238E27FC236}">
                <a16:creationId xmlns:a16="http://schemas.microsoft.com/office/drawing/2014/main" id="{CADCFD84-57FF-45AA-A1E7-012DD6429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" b="431"/>
          <a:stretch/>
        </p:blipFill>
        <p:spPr>
          <a:xfrm>
            <a:off x="360432" y="1573138"/>
            <a:ext cx="705600" cy="705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6575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Summary -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184864" cy="270052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cap="none" dirty="0" err="1">
                <a:latin typeface="+mn-lt"/>
              </a:rPr>
              <a:t>Jumlah</a:t>
            </a:r>
            <a:r>
              <a:rPr lang="en-US" sz="1800" b="0" cap="none" dirty="0">
                <a:latin typeface="+mn-lt"/>
              </a:rPr>
              <a:t> kata </a:t>
            </a:r>
            <a:r>
              <a:rPr lang="en-US" sz="1800" b="0" cap="none" dirty="0" err="1">
                <a:latin typeface="+mn-lt"/>
              </a:rPr>
              <a:t>terbanyak</a:t>
            </a:r>
            <a:r>
              <a:rPr lang="en-US" sz="1800" b="0" cap="none" dirty="0">
                <a:latin typeface="+mn-lt"/>
              </a:rPr>
              <a:t> </a:t>
            </a:r>
            <a:r>
              <a:rPr lang="en-US" sz="1800" b="0" cap="none" dirty="0" err="1">
                <a:latin typeface="+mn-lt"/>
              </a:rPr>
              <a:t>dalam</a:t>
            </a:r>
            <a:r>
              <a:rPr lang="en-US" sz="1800" b="0" cap="none" dirty="0">
                <a:latin typeface="+mn-lt"/>
              </a:rPr>
              <a:t> </a:t>
            </a:r>
            <a:r>
              <a:rPr lang="en-US" sz="1800" b="0" cap="none" dirty="0" err="1">
                <a:latin typeface="+mn-lt"/>
              </a:rPr>
              <a:t>penulisan</a:t>
            </a:r>
            <a:r>
              <a:rPr lang="en-US" sz="1800" b="0" cap="none" dirty="0">
                <a:latin typeface="+mn-lt"/>
              </a:rPr>
              <a:t> tweet </a:t>
            </a:r>
            <a:r>
              <a:rPr lang="en-US" sz="1800" b="0" i="1" cap="none" dirty="0" err="1">
                <a:latin typeface="+mn-lt"/>
              </a:rPr>
              <a:t>hatespeech</a:t>
            </a:r>
            <a:r>
              <a:rPr lang="en-US" sz="1800" b="0" i="1" cap="none" dirty="0">
                <a:latin typeface="+mn-lt"/>
              </a:rPr>
              <a:t> </a:t>
            </a:r>
            <a:r>
              <a:rPr lang="en-US" sz="1800" b="0" cap="none" dirty="0">
                <a:latin typeface="+mn-lt"/>
              </a:rPr>
              <a:t>atau abusive</a:t>
            </a:r>
            <a:r>
              <a:rPr lang="en-US" sz="1800" i="1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54 kata.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cap="none" dirty="0" err="1">
                <a:latin typeface="+mn-lt"/>
              </a:rPr>
              <a:t>Terdapat</a:t>
            </a:r>
            <a:r>
              <a:rPr lang="en-US" sz="1800" b="0" cap="none" dirty="0">
                <a:latin typeface="+mn-lt"/>
              </a:rPr>
              <a:t> </a:t>
            </a:r>
            <a:r>
              <a:rPr lang="en-US" sz="1800" dirty="0"/>
              <a:t>7261 Tweet (56%) yang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i="1" dirty="0" err="1"/>
              <a:t>hatespeech</a:t>
            </a:r>
            <a:r>
              <a:rPr lang="en-US" sz="1800" i="1" dirty="0"/>
              <a:t> </a:t>
            </a:r>
            <a:r>
              <a:rPr lang="en-US" sz="1800" dirty="0"/>
              <a:t>atau kata </a:t>
            </a:r>
            <a:r>
              <a:rPr lang="en-US" sz="1800" dirty="0" err="1"/>
              <a:t>kasar</a:t>
            </a:r>
            <a:r>
              <a:rPr lang="en-US" sz="1800" dirty="0"/>
              <a:t> dan 5783 Tweet (44%)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non </a:t>
            </a:r>
            <a:r>
              <a:rPr lang="en-US" sz="1800" i="1" dirty="0" err="1"/>
              <a:t>hatespeech</a:t>
            </a:r>
            <a:r>
              <a:rPr lang="en-US" sz="1800" i="1" dirty="0"/>
              <a:t> </a:t>
            </a:r>
            <a:r>
              <a:rPr lang="en-US" sz="1800" dirty="0"/>
              <a:t>atau kata </a:t>
            </a:r>
            <a:r>
              <a:rPr lang="en-US" sz="1800" dirty="0" err="1"/>
              <a:t>kasar</a:t>
            </a:r>
            <a:r>
              <a:rPr lang="en-US" sz="1800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10 kata-kata </a:t>
            </a:r>
            <a:r>
              <a:rPr lang="en-US" sz="1800" dirty="0" err="1"/>
              <a:t>kasar</a:t>
            </a:r>
            <a:r>
              <a:rPr lang="en-US" sz="1800" dirty="0"/>
              <a:t> yang paling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lain </a:t>
            </a:r>
            <a:r>
              <a:rPr lang="en-US" sz="1800" dirty="0" err="1"/>
              <a:t>asing</a:t>
            </a:r>
            <a:r>
              <a:rPr lang="en-US" sz="1800" dirty="0"/>
              <a:t>, </a:t>
            </a:r>
            <a:r>
              <a:rPr lang="en-US" sz="1800" dirty="0" err="1"/>
              <a:t>komunis</a:t>
            </a:r>
            <a:r>
              <a:rPr lang="en-US" sz="1800" dirty="0"/>
              <a:t>, </a:t>
            </a:r>
            <a:r>
              <a:rPr lang="en-US" sz="1800" dirty="0" err="1"/>
              <a:t>cebong</a:t>
            </a:r>
            <a:r>
              <a:rPr lang="en-US" sz="1800" dirty="0"/>
              <a:t>, kafir, </a:t>
            </a:r>
            <a:r>
              <a:rPr lang="en-US" sz="1800" dirty="0" err="1"/>
              <a:t>rezim</a:t>
            </a:r>
            <a:r>
              <a:rPr lang="en-US" sz="1800" dirty="0"/>
              <a:t>, </a:t>
            </a:r>
            <a:r>
              <a:rPr lang="en-US" sz="1800" dirty="0" err="1"/>
              <a:t>anjing</a:t>
            </a:r>
            <a:r>
              <a:rPr lang="en-US" sz="1800" dirty="0"/>
              <a:t>, tai, </a:t>
            </a:r>
            <a:r>
              <a:rPr lang="en-US" sz="1800" dirty="0" err="1"/>
              <a:t>antek</a:t>
            </a:r>
            <a:r>
              <a:rPr lang="en-US" sz="1800" dirty="0"/>
              <a:t>, </a:t>
            </a:r>
            <a:r>
              <a:rPr lang="en-US" sz="1800" dirty="0" err="1"/>
              <a:t>onta</a:t>
            </a:r>
            <a:r>
              <a:rPr lang="en-US" sz="1800" dirty="0"/>
              <a:t>, dan </a:t>
            </a:r>
            <a:r>
              <a:rPr lang="en-US" sz="1800" dirty="0" err="1"/>
              <a:t>goblok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753" y="2846832"/>
            <a:ext cx="6223378" cy="2176272"/>
          </a:xfrm>
        </p:spPr>
        <p:txBody>
          <a:bodyPr/>
          <a:lstStyle/>
          <a:p>
            <a:r>
              <a:rPr lang="en-US" dirty="0" err="1"/>
              <a:t>Rahmatina</a:t>
            </a:r>
            <a:r>
              <a:rPr lang="en-US" dirty="0"/>
              <a:t> Ari </a:t>
            </a:r>
            <a:r>
              <a:rPr lang="en-US" dirty="0" err="1"/>
              <a:t>Apriliana</a:t>
            </a:r>
            <a:r>
              <a:rPr lang="en-US" dirty="0"/>
              <a:t> – Binar DSC Wave 7</a:t>
            </a:r>
          </a:p>
          <a:p>
            <a:r>
              <a:rPr lang="en-US" dirty="0"/>
              <a:t>rahmatina.ari@gmail.com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Dapat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mengolah</a:t>
            </a:r>
            <a:r>
              <a:rPr lang="en-US" b="0" cap="none" dirty="0">
                <a:latin typeface="+mn-lt"/>
              </a:rPr>
              <a:t> data Twitter untuk </a:t>
            </a:r>
            <a:r>
              <a:rPr lang="en-US" b="0" cap="none" dirty="0" err="1">
                <a:latin typeface="+mn-lt"/>
              </a:rPr>
              <a:t>memperoleh</a:t>
            </a:r>
            <a:r>
              <a:rPr lang="en-US" b="0" cap="none" dirty="0">
                <a:latin typeface="+mn-lt"/>
              </a:rPr>
              <a:t> inti </a:t>
            </a:r>
            <a:r>
              <a:rPr lang="en-US" b="0" cap="none" dirty="0" err="1">
                <a:latin typeface="+mn-lt"/>
              </a:rPr>
              <a:t>dari</a:t>
            </a:r>
            <a:r>
              <a:rPr lang="en-US" b="0" cap="none" dirty="0">
                <a:latin typeface="+mn-lt"/>
              </a:rPr>
              <a:t> tweet </a:t>
            </a:r>
            <a:r>
              <a:rPr lang="en-US" b="0" cap="none" dirty="0" err="1">
                <a:latin typeface="+mn-lt"/>
              </a:rPr>
              <a:t>pengguna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dengan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cara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membersihkan</a:t>
            </a:r>
            <a:r>
              <a:rPr lang="en-US" b="0" cap="none" dirty="0">
                <a:latin typeface="+mn-lt"/>
              </a:rPr>
              <a:t> tweet (cleansing data </a:t>
            </a:r>
            <a:r>
              <a:rPr lang="en-US" b="0" cap="none" dirty="0" err="1">
                <a:latin typeface="+mn-lt"/>
              </a:rPr>
              <a:t>menggunakan</a:t>
            </a:r>
            <a:r>
              <a:rPr lang="en-US" b="0" cap="none" dirty="0">
                <a:latin typeface="+mn-lt"/>
              </a:rPr>
              <a:t> pandas dan regex)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Menganalisis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panjang</a:t>
            </a:r>
            <a:r>
              <a:rPr lang="en-US" b="0" cap="none" dirty="0">
                <a:latin typeface="+mn-lt"/>
              </a:rPr>
              <a:t> kata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netizen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membuat</a:t>
            </a:r>
            <a:r>
              <a:rPr lang="en-US" b="0" cap="none" dirty="0">
                <a:latin typeface="+mn-lt"/>
              </a:rPr>
              <a:t> tweet.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Melakukan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klasifikasi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termasuk</a:t>
            </a:r>
            <a:r>
              <a:rPr lang="en-US" b="0" cap="none" dirty="0">
                <a:latin typeface="+mn-lt"/>
              </a:rPr>
              <a:t> ke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kalimat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mengandung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 </a:t>
            </a:r>
            <a:r>
              <a:rPr lang="en-US" b="0" cap="none" dirty="0">
                <a:latin typeface="+mn-lt"/>
              </a:rPr>
              <a:t>dan kata </a:t>
            </a:r>
            <a:r>
              <a:rPr lang="en-US" b="0" cap="none" dirty="0" err="1">
                <a:latin typeface="+mn-lt"/>
              </a:rPr>
              <a:t>kasar</a:t>
            </a:r>
            <a:endParaRPr lang="en-US" b="0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Menganalisis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sebaran</a:t>
            </a:r>
            <a:r>
              <a:rPr lang="en-US" b="0" cap="none" dirty="0">
                <a:latin typeface="+mn-lt"/>
              </a:rPr>
              <a:t> kata </a:t>
            </a:r>
            <a:r>
              <a:rPr lang="en-US" b="0" cap="none" dirty="0" err="1">
                <a:latin typeface="+mn-lt"/>
              </a:rPr>
              <a:t>kasar</a:t>
            </a:r>
            <a:r>
              <a:rPr lang="en-US" b="0" cap="none" dirty="0">
                <a:latin typeface="+mn-lt"/>
              </a:rPr>
              <a:t>/abusive yang paling </a:t>
            </a:r>
            <a:r>
              <a:rPr lang="en-US" b="0" cap="none" dirty="0" err="1">
                <a:latin typeface="+mn-lt"/>
              </a:rPr>
              <a:t>banyak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.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TUJUAN ANALISIS</a:t>
            </a:r>
          </a:p>
          <a:p>
            <a:endParaRPr lang="en-ID" dirty="0"/>
          </a:p>
        </p:txBody>
      </p:sp>
      <p:pic>
        <p:nvPicPr>
          <p:cNvPr id="3" name="Picture Placeholder 269" descr="target icon">
            <a:extLst>
              <a:ext uri="{FF2B5EF4-FFF2-40B4-BE49-F238E27FC236}">
                <a16:creationId xmlns:a16="http://schemas.microsoft.com/office/drawing/2014/main" id="{C47CBA6C-78F0-70A7-8E4B-FDC00561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" b="113"/>
          <a:stretch/>
        </p:blipFill>
        <p:spPr>
          <a:xfrm>
            <a:off x="361188" y="1534137"/>
            <a:ext cx="704088" cy="704088"/>
          </a:xfrm>
          <a:prstGeom prst="ellipse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966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Berapa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jumlah</a:t>
            </a:r>
            <a:r>
              <a:rPr lang="en-US" b="0" cap="none" dirty="0">
                <a:latin typeface="+mn-lt"/>
              </a:rPr>
              <a:t> kata </a:t>
            </a:r>
            <a:r>
              <a:rPr lang="en-US" b="0" cap="none" dirty="0" err="1">
                <a:latin typeface="+mn-lt"/>
              </a:rPr>
              <a:t>terbanyak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untuk </a:t>
            </a:r>
            <a:r>
              <a:rPr lang="en-US" b="0" cap="none" dirty="0" err="1">
                <a:latin typeface="+mn-lt"/>
              </a:rPr>
              <a:t>menuliskan</a:t>
            </a:r>
            <a:r>
              <a:rPr lang="en-US" b="0" cap="none" dirty="0">
                <a:latin typeface="+mn-lt"/>
              </a:rPr>
              <a:t> tweet </a:t>
            </a:r>
            <a:r>
              <a:rPr lang="en-US" b="0" i="1" cap="none" dirty="0" err="1">
                <a:latin typeface="+mn-lt"/>
              </a:rPr>
              <a:t>hatespeech</a:t>
            </a:r>
            <a:r>
              <a:rPr lang="en-US" b="0" cap="none" dirty="0">
                <a:latin typeface="+mn-lt"/>
              </a:rPr>
              <a:t>?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Bagaimana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cara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mengelompokkan</a:t>
            </a:r>
            <a:r>
              <a:rPr lang="en-US" b="0" cap="none" dirty="0">
                <a:latin typeface="+mn-lt"/>
              </a:rPr>
              <a:t>/</a:t>
            </a:r>
            <a:r>
              <a:rPr lang="en-US" b="0" cap="none" dirty="0" err="1">
                <a:latin typeface="+mn-lt"/>
              </a:rPr>
              <a:t>mengklasifikasikan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termasuk</a:t>
            </a:r>
            <a:r>
              <a:rPr lang="en-US" b="0" cap="none" dirty="0">
                <a:latin typeface="+mn-lt"/>
              </a:rPr>
              <a:t> ke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?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Apa</a:t>
            </a:r>
            <a:r>
              <a:rPr lang="en-US" b="0" cap="none" dirty="0">
                <a:latin typeface="+mn-lt"/>
              </a:rPr>
              <a:t> kata </a:t>
            </a:r>
            <a:r>
              <a:rPr lang="en-US" b="0" cap="none" dirty="0" err="1">
                <a:latin typeface="+mn-lt"/>
              </a:rPr>
              <a:t>kasar</a:t>
            </a:r>
            <a:r>
              <a:rPr lang="en-US" b="0" cap="none" dirty="0">
                <a:latin typeface="+mn-lt"/>
              </a:rPr>
              <a:t>/abusive yang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mengandung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?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RUMUSAN MASALAH</a:t>
            </a:r>
          </a:p>
          <a:p>
            <a:endParaRPr lang="en-ID" dirty="0"/>
          </a:p>
        </p:txBody>
      </p:sp>
      <p:pic>
        <p:nvPicPr>
          <p:cNvPr id="4" name="Picture Placeholder 291" descr="checklist icon">
            <a:extLst>
              <a:ext uri="{FF2B5EF4-FFF2-40B4-BE49-F238E27FC236}">
                <a16:creationId xmlns:a16="http://schemas.microsoft.com/office/drawing/2014/main" id="{FBF00504-8ABA-EC17-B960-6A2D1400C75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360128" y="1513332"/>
            <a:ext cx="704088" cy="704088"/>
          </a:xfrm>
        </p:spPr>
      </p:pic>
    </p:spTree>
    <p:extLst>
      <p:ext uri="{BB962C8B-B14F-4D97-AF65-F5344CB8AC3E}">
        <p14:creationId xmlns:p14="http://schemas.microsoft.com/office/powerpoint/2010/main" val="6797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cap="none" dirty="0">
                <a:latin typeface="+mn-lt"/>
              </a:rPr>
              <a:t>Datasets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analisis</a:t>
            </a:r>
            <a:r>
              <a:rPr lang="en-US" b="0" cap="none" dirty="0">
                <a:latin typeface="+mn-lt"/>
              </a:rPr>
              <a:t> ini </a:t>
            </a:r>
            <a:r>
              <a:rPr lang="en-US" b="0" cap="none" dirty="0" err="1">
                <a:latin typeface="+mn-lt"/>
              </a:rPr>
              <a:t>bersumber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dari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>
                <a:latin typeface="+mn-lt"/>
                <a:hlinkClick r:id="rId2"/>
              </a:rPr>
              <a:t>www.kaggle.com</a:t>
            </a:r>
            <a:r>
              <a:rPr lang="en-US" b="0" cap="none" dirty="0">
                <a:latin typeface="+mn-lt"/>
              </a:rPr>
              <a:t>, salah </a:t>
            </a:r>
            <a:r>
              <a:rPr lang="en-US" b="0" cap="none" dirty="0" err="1">
                <a:latin typeface="+mn-lt"/>
              </a:rPr>
              <a:t>satu</a:t>
            </a:r>
            <a:r>
              <a:rPr lang="en-US" b="0" cap="none" dirty="0">
                <a:latin typeface="+mn-lt"/>
              </a:rPr>
              <a:t> platform </a:t>
            </a:r>
            <a:r>
              <a:rPr lang="en-US" b="0" cap="none" dirty="0" err="1">
                <a:latin typeface="+mn-lt"/>
              </a:rPr>
              <a:t>komunitas</a:t>
            </a:r>
            <a:r>
              <a:rPr lang="en-US" b="0" cap="none" dirty="0">
                <a:latin typeface="+mn-lt"/>
              </a:rPr>
              <a:t> online di </a:t>
            </a:r>
            <a:r>
              <a:rPr lang="en-US" b="0" cap="none" dirty="0" err="1">
                <a:latin typeface="+mn-lt"/>
              </a:rPr>
              <a:t>bidang</a:t>
            </a:r>
            <a:r>
              <a:rPr lang="en-US" b="0" cap="none" dirty="0">
                <a:latin typeface="+mn-lt"/>
              </a:rPr>
              <a:t> data science dan machine learning.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cap="none" dirty="0">
                <a:latin typeface="+mn-lt"/>
                <a:hlinkClick r:id="rId3"/>
              </a:rPr>
              <a:t>Indonesian Abusive and Hate Speech Twitter Text</a:t>
            </a:r>
            <a:r>
              <a:rPr lang="en-US" sz="3200" cap="none" dirty="0">
                <a:latin typeface="+mn-lt"/>
              </a:rPr>
              <a:t> </a:t>
            </a:r>
            <a:endParaRPr lang="en-US" b="0" cap="none" dirty="0"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Citation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Cite the original author if you use the data: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Muhammad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okky</a:t>
            </a:r>
            <a:r>
              <a:rPr lang="en-GB" sz="1400" b="0" cap="none" dirty="0">
                <a:latin typeface="Abadi Extra Light" panose="020B0204020104020204" pitchFamily="34" charset="0"/>
              </a:rPr>
              <a:t>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ibrohim</a:t>
            </a:r>
            <a:r>
              <a:rPr lang="en-GB" sz="1400" b="0" cap="none" dirty="0">
                <a:latin typeface="Abadi Extra Light" panose="020B0204020104020204" pitchFamily="34" charset="0"/>
              </a:rPr>
              <a:t> and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indra</a:t>
            </a:r>
            <a:r>
              <a:rPr lang="en-GB" sz="1400" b="0" cap="none" dirty="0">
                <a:latin typeface="Abadi Extra Light" panose="020B0204020104020204" pitchFamily="34" charset="0"/>
              </a:rPr>
              <a:t>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budi</a:t>
            </a:r>
            <a:r>
              <a:rPr lang="en-GB" sz="1400" b="0" cap="none" dirty="0">
                <a:latin typeface="Abadi Extra Light" panose="020B0204020104020204" pitchFamily="34" charset="0"/>
              </a:rPr>
              <a:t>. 2019. Multi-label hate speech and abusive language detection in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indonesian</a:t>
            </a:r>
            <a:r>
              <a:rPr lang="en-GB" sz="1400" b="0" cap="none" dirty="0">
                <a:latin typeface="Abadi Extra Light" panose="020B0204020104020204" pitchFamily="34" charset="0"/>
              </a:rPr>
              <a:t> twitter. In ALW3: 3rd workshop on abusive language online, 46-57. (Every paper template may have different citation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writting</a:t>
            </a:r>
            <a:r>
              <a:rPr lang="en-GB" sz="1400" b="0" cap="none" dirty="0">
                <a:latin typeface="Abadi Extra Light" panose="020B0204020104020204" pitchFamily="34" charset="0"/>
              </a:rPr>
              <a:t>. For latex user, you can see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citation.Bib</a:t>
            </a:r>
            <a:r>
              <a:rPr lang="en-GB" sz="1400" b="0" cap="none" dirty="0">
                <a:latin typeface="Abadi Extra Light" panose="020B0204020104020204" pitchFamily="34" charset="0"/>
              </a:rPr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 algn="just"/>
            <a:endParaRPr lang="en-US" b="0" cap="none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3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 DATA</a:t>
            </a:r>
          </a:p>
          <a:p>
            <a:endParaRPr lang="en-ID" dirty="0"/>
          </a:p>
        </p:txBody>
      </p:sp>
      <p:pic>
        <p:nvPicPr>
          <p:cNvPr id="7" name="Picture Placeholder 75" descr="increasing chart icon">
            <a:extLst>
              <a:ext uri="{FF2B5EF4-FFF2-40B4-BE49-F238E27FC236}">
                <a16:creationId xmlns:a16="http://schemas.microsoft.com/office/drawing/2014/main" id="{27BDDACB-8F52-A16C-1792-6CA056BA4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60432" y="1512576"/>
            <a:ext cx="705600" cy="705600"/>
          </a:xfrm>
          <a:prstGeom prst="ellipse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749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4" y="787136"/>
            <a:ext cx="8653802" cy="1145032"/>
          </a:xfrm>
        </p:spPr>
        <p:txBody>
          <a:bodyPr/>
          <a:lstStyle/>
          <a:p>
            <a:r>
              <a:rPr lang="en-US" sz="4000" dirty="0"/>
              <a:t>Data preparation &amp; analyze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8016638" cy="3684588"/>
          </a:xfrm>
        </p:spPr>
        <p:txBody>
          <a:bodyPr/>
          <a:lstStyle/>
          <a:p>
            <a:r>
              <a:rPr lang="en-US" b="1" dirty="0"/>
              <a:t>Data Twitter (data.csv)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data tweet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uji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Kamus </a:t>
            </a:r>
            <a:r>
              <a:rPr lang="en-US" b="1" dirty="0" err="1"/>
              <a:t>alay</a:t>
            </a:r>
            <a:r>
              <a:rPr lang="en-US" b="1" dirty="0"/>
              <a:t> (new_kamusalay.csv)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daftar kata </a:t>
            </a:r>
            <a:r>
              <a:rPr lang="en-US" dirty="0" err="1"/>
              <a:t>alay</a:t>
            </a:r>
            <a:r>
              <a:rPr lang="en-US" dirty="0"/>
              <a:t> dan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dibakukan</a:t>
            </a:r>
            <a:r>
              <a:rPr lang="en-US" dirty="0"/>
              <a:t>. 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	</a:t>
            </a:r>
            <a:r>
              <a:rPr lang="en-US" dirty="0" err="1"/>
              <a:t>kamus</a:t>
            </a:r>
            <a:r>
              <a:rPr lang="en-US" dirty="0"/>
              <a:t> untuk </a:t>
            </a:r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pada data uji </a:t>
            </a:r>
            <a:r>
              <a:rPr lang="en-US" dirty="0" err="1"/>
              <a:t>menjadi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kata </a:t>
            </a:r>
            <a:r>
              <a:rPr lang="en-US" b="1" dirty="0" err="1"/>
              <a:t>kasar</a:t>
            </a:r>
            <a:r>
              <a:rPr lang="en-US" b="1" dirty="0"/>
              <a:t>/abusive (abusive.csv)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daftar kata-kata </a:t>
            </a:r>
            <a:r>
              <a:rPr lang="en-US" dirty="0" err="1"/>
              <a:t>kasar</a:t>
            </a:r>
            <a:r>
              <a:rPr lang="en-US" dirty="0"/>
              <a:t>. 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untuk </a:t>
            </a:r>
            <a:r>
              <a:rPr lang="en-US" dirty="0" err="1"/>
              <a:t>mencari</a:t>
            </a:r>
            <a:r>
              <a:rPr lang="en-US" dirty="0"/>
              <a:t> 	</a:t>
            </a:r>
            <a:r>
              <a:rPr lang="en-US" dirty="0" err="1"/>
              <a:t>banyaknya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data uji.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421958"/>
            <a:ext cx="11119104" cy="5270389"/>
          </a:xfrm>
        </p:spPr>
        <p:txBody>
          <a:bodyPr/>
          <a:lstStyle/>
          <a:p>
            <a:r>
              <a:rPr lang="en-US" dirty="0"/>
              <a:t>File yang </a:t>
            </a:r>
            <a:r>
              <a:rPr lang="en-US" dirty="0" err="1"/>
              <a:t>berisi</a:t>
            </a:r>
            <a:r>
              <a:rPr lang="en-US" dirty="0"/>
              <a:t> data twitter </a:t>
            </a:r>
            <a:r>
              <a:rPr lang="en-US" dirty="0" err="1"/>
              <a:t>bernama</a:t>
            </a:r>
            <a:r>
              <a:rPr lang="en-US" dirty="0"/>
              <a:t> data.csv</a:t>
            </a:r>
          </a:p>
          <a:p>
            <a:r>
              <a:rPr lang="en-US" dirty="0"/>
              <a:t>Pada data.csv </a:t>
            </a:r>
            <a:r>
              <a:rPr lang="en-US" dirty="0" err="1"/>
              <a:t>terdapat</a:t>
            </a:r>
            <a:r>
              <a:rPr lang="en-US" dirty="0"/>
              <a:t> 13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dan 13169 baris data</a:t>
            </a:r>
          </a:p>
          <a:p>
            <a:r>
              <a:rPr lang="en-US" dirty="0"/>
              <a:t>Kolom pada data twitter </a:t>
            </a:r>
            <a:r>
              <a:rPr lang="en-US" dirty="0" err="1"/>
              <a:t>antara</a:t>
            </a:r>
            <a:r>
              <a:rPr lang="en-US" dirty="0"/>
              <a:t> lain : </a:t>
            </a:r>
          </a:p>
          <a:p>
            <a:pPr marL="681228" lvl="1" indent="-342900">
              <a:buFont typeface="+mj-lt"/>
              <a:buAutoNum type="arabicParenR"/>
            </a:pPr>
            <a:r>
              <a:rPr lang="en-US" dirty="0"/>
              <a:t>Tweet		: </a:t>
            </a:r>
            <a:r>
              <a:rPr lang="en-US" dirty="0" err="1"/>
              <a:t>berisi</a:t>
            </a:r>
            <a:r>
              <a:rPr lang="en-US" dirty="0"/>
              <a:t> data tweet</a:t>
            </a:r>
          </a:p>
          <a:p>
            <a:pPr marL="681228" lvl="1" indent="-342900">
              <a:buFont typeface="+mj-lt"/>
              <a:buAutoNum type="arabicParenR"/>
            </a:pPr>
            <a:r>
              <a:rPr lang="en-US" dirty="0"/>
              <a:t>HS		: label </a:t>
            </a:r>
            <a:r>
              <a:rPr lang="en-US" i="1" dirty="0" err="1"/>
              <a:t>hatespeech</a:t>
            </a:r>
            <a:endParaRPr lang="en-US" i="1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/>
              <a:t>Abusive		: label kata </a:t>
            </a:r>
            <a:r>
              <a:rPr lang="en-US" i="1" dirty="0"/>
              <a:t>abusive</a:t>
            </a:r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HS_Individual</a:t>
            </a:r>
            <a:r>
              <a:rPr lang="en-US" dirty="0"/>
              <a:t> 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ditujukan</a:t>
            </a:r>
            <a:r>
              <a:rPr lang="en-US" dirty="0"/>
              <a:t> untuk individual</a:t>
            </a:r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HS_Group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ditujukan</a:t>
            </a:r>
            <a:r>
              <a:rPr lang="en-US" dirty="0"/>
              <a:t> untuk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HS_Religion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agama</a:t>
            </a:r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HS_Race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/</a:t>
            </a:r>
            <a:r>
              <a:rPr lang="en-US" dirty="0" err="1"/>
              <a:t>etnis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HS_Physical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/</a:t>
            </a:r>
            <a:r>
              <a:rPr lang="en-US" dirty="0" err="1"/>
              <a:t>disabilitas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HS_Gender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gender/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seksual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HS_Other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makian</a:t>
            </a:r>
            <a:r>
              <a:rPr lang="en-US" dirty="0"/>
              <a:t>/fitnah </a:t>
            </a:r>
            <a:r>
              <a:rPr lang="en-US" dirty="0" err="1"/>
              <a:t>lainnya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HS_Weak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HS_Moderate</a:t>
            </a:r>
            <a:r>
              <a:rPr lang="en-US" dirty="0"/>
              <a:t>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moderat</a:t>
            </a:r>
            <a:endParaRPr lang="en-US" dirty="0"/>
          </a:p>
          <a:p>
            <a:pPr marL="681228" lvl="1" indent="-342900">
              <a:buFont typeface="+mj-lt"/>
              <a:buAutoNum type="arabicParenR"/>
            </a:pPr>
            <a:r>
              <a:rPr lang="en-US" dirty="0" err="1"/>
              <a:t>HS_Strong</a:t>
            </a:r>
            <a:r>
              <a:rPr lang="en-US" dirty="0"/>
              <a:t>		: </a:t>
            </a:r>
            <a:r>
              <a:rPr lang="en-US" i="1" dirty="0" err="1"/>
              <a:t>hatespeech</a:t>
            </a:r>
            <a:r>
              <a:rPr lang="en-US" i="1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533DF-267B-0A95-1244-A2A554D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64" y="1421958"/>
            <a:ext cx="359142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C49-85B4-ED47-86C5-B64F7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2083"/>
            <a:ext cx="10671048" cy="768096"/>
          </a:xfrm>
        </p:spPr>
        <p:txBody>
          <a:bodyPr/>
          <a:lstStyle/>
          <a:p>
            <a:pPr algn="l"/>
            <a:r>
              <a:rPr lang="en-US" sz="3600" dirty="0"/>
              <a:t>Data twitter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E490-96E7-F2F6-36A1-279A73E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421958"/>
            <a:ext cx="11119104" cy="5270389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5 data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twitter (data.csv)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5446-42DB-8991-CB48-F9BA1393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69C-67BA-2BCA-A0B7-2E0676E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7F6BD-F087-5622-5022-CF076F3D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4" y="1940353"/>
            <a:ext cx="951680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6C6E49130854AB8AC213B4A485674" ma:contentTypeVersion="2" ma:contentTypeDescription="Create a new document." ma:contentTypeScope="" ma:versionID="eae24e2d948a564fa6120b8f85c32e02">
  <xsd:schema xmlns:xsd="http://www.w3.org/2001/XMLSchema" xmlns:xs="http://www.w3.org/2001/XMLSchema" xmlns:p="http://schemas.microsoft.com/office/2006/metadata/properties" xmlns:ns3="cb9bd69a-8657-451f-ae4f-6960e428c111" targetNamespace="http://schemas.microsoft.com/office/2006/metadata/properties" ma:root="true" ma:fieldsID="55cdcb925e5f8136563d0c9ded7fedb9" ns3:_="">
    <xsd:import namespace="cb9bd69a-8657-451f-ae4f-6960e428c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bd69a-8657-451f-ae4f-6960e428c1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E57734-82D2-4EB2-8413-C76AF46C7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bd69a-8657-451f-ae4f-6960e42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D2AE5-ED10-4CA1-9037-94327271A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A5AAB4-25B9-43F2-86CA-4A58B353E8B2}">
  <ds:schemaRefs>
    <ds:schemaRef ds:uri="cb9bd69a-8657-451f-ae4f-6960e428c111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{ACB1120A-CF68-4C10-A78B-183EF4381B7A}tf78438558_win32</Template>
  <TotalTime>1961</TotalTime>
  <Words>1850</Words>
  <Application>Microsoft Office PowerPoint</Application>
  <PresentationFormat>Widescreen</PresentationFormat>
  <Paragraphs>219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Abadi Extra Light</vt:lpstr>
      <vt:lpstr>Aharoni</vt:lpstr>
      <vt:lpstr>Arial</vt:lpstr>
      <vt:lpstr>Arial Black</vt:lpstr>
      <vt:lpstr>Sabon Next LT</vt:lpstr>
      <vt:lpstr>Wingdings</vt:lpstr>
      <vt:lpstr>Office Theme</vt:lpstr>
      <vt:lpstr>Sweeping Away The Hate:  A Closer Look At Abusive Tweets  From Social Media Data </vt:lpstr>
      <vt:lpstr>Proses analisis data</vt:lpstr>
      <vt:lpstr>Problem definition</vt:lpstr>
      <vt:lpstr>PowerPoint Presentation</vt:lpstr>
      <vt:lpstr>PowerPoint Presentation</vt:lpstr>
      <vt:lpstr>PowerPoint Presentation</vt:lpstr>
      <vt:lpstr>Data preparation &amp; analyze</vt:lpstr>
      <vt:lpstr>Data twitter</vt:lpstr>
      <vt:lpstr>Data twitter</vt:lpstr>
      <vt:lpstr>Data twitter</vt:lpstr>
      <vt:lpstr>Data twitter</vt:lpstr>
      <vt:lpstr>Data twitter</vt:lpstr>
      <vt:lpstr>Data twitter</vt:lpstr>
      <vt:lpstr>Data kamus alay</vt:lpstr>
      <vt:lpstr>Data kamus alay</vt:lpstr>
      <vt:lpstr>Data kata kasar/abusive</vt:lpstr>
      <vt:lpstr>Data kata kasar/abusive</vt:lpstr>
      <vt:lpstr>Descriptive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hate speech pada data twitter</dc:title>
  <dc:subject/>
  <dc:creator>Emma</dc:creator>
  <cp:lastModifiedBy>Emma</cp:lastModifiedBy>
  <cp:revision>9</cp:revision>
  <dcterms:created xsi:type="dcterms:W3CDTF">2023-03-21T03:57:00Z</dcterms:created>
  <dcterms:modified xsi:type="dcterms:W3CDTF">2023-04-03T13:10:19Z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0x010100A116C6E49130854AB8AC213B4A485674</vt:lpwstr>
  </property>
</Properties>
</file>