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5" r:id="rId1"/>
  </p:sldMasterIdLst>
  <p:notesMasterIdLst>
    <p:notesMasterId r:id="rId65"/>
  </p:notes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7" r:id="rId9"/>
    <p:sldId id="268" r:id="rId10"/>
    <p:sldId id="312" r:id="rId11"/>
    <p:sldId id="308" r:id="rId12"/>
    <p:sldId id="310" r:id="rId13"/>
    <p:sldId id="278" r:id="rId14"/>
    <p:sldId id="311" r:id="rId15"/>
    <p:sldId id="309" r:id="rId16"/>
    <p:sldId id="313" r:id="rId17"/>
    <p:sldId id="314" r:id="rId18"/>
    <p:sldId id="294" r:id="rId19"/>
    <p:sldId id="269" r:id="rId20"/>
    <p:sldId id="271" r:id="rId21"/>
    <p:sldId id="295" r:id="rId22"/>
    <p:sldId id="273" r:id="rId23"/>
    <p:sldId id="296" r:id="rId24"/>
    <p:sldId id="297" r:id="rId25"/>
    <p:sldId id="298" r:id="rId26"/>
    <p:sldId id="303" r:id="rId27"/>
    <p:sldId id="275" r:id="rId28"/>
    <p:sldId id="276" r:id="rId29"/>
    <p:sldId id="277" r:id="rId30"/>
    <p:sldId id="315" r:id="rId31"/>
    <p:sldId id="316" r:id="rId32"/>
    <p:sldId id="318" r:id="rId33"/>
    <p:sldId id="279" r:id="rId34"/>
    <p:sldId id="280" r:id="rId35"/>
    <p:sldId id="281" r:id="rId36"/>
    <p:sldId id="282" r:id="rId37"/>
    <p:sldId id="284" r:id="rId38"/>
    <p:sldId id="319" r:id="rId39"/>
    <p:sldId id="320" r:id="rId40"/>
    <p:sldId id="287" r:id="rId41"/>
    <p:sldId id="321" r:id="rId42"/>
    <p:sldId id="304" r:id="rId43"/>
    <p:sldId id="322" r:id="rId44"/>
    <p:sldId id="323" r:id="rId45"/>
    <p:sldId id="324" r:id="rId46"/>
    <p:sldId id="337" r:id="rId47"/>
    <p:sldId id="326" r:id="rId48"/>
    <p:sldId id="336" r:id="rId49"/>
    <p:sldId id="328" r:id="rId50"/>
    <p:sldId id="327" r:id="rId51"/>
    <p:sldId id="329" r:id="rId52"/>
    <p:sldId id="335" r:id="rId53"/>
    <p:sldId id="338" r:id="rId54"/>
    <p:sldId id="339" r:id="rId55"/>
    <p:sldId id="331" r:id="rId56"/>
    <p:sldId id="333" r:id="rId57"/>
    <p:sldId id="330" r:id="rId58"/>
    <p:sldId id="334" r:id="rId59"/>
    <p:sldId id="340" r:id="rId60"/>
    <p:sldId id="341" r:id="rId61"/>
    <p:sldId id="342" r:id="rId62"/>
    <p:sldId id="343" r:id="rId63"/>
    <p:sldId id="344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99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4249" autoAdjust="0"/>
  </p:normalViewPr>
  <p:slideViewPr>
    <p:cSldViewPr snapToGrid="0">
      <p:cViewPr varScale="1">
        <p:scale>
          <a:sx n="64" d="100"/>
          <a:sy n="64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26C223-CE9B-4274-B4A8-2348AE13944C}" type="doc">
      <dgm:prSet loTypeId="urn:microsoft.com/office/officeart/2005/8/layout/hProcess9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s-CO"/>
        </a:p>
      </dgm:t>
    </dgm:pt>
    <dgm:pt modelId="{29C10300-8FF9-4859-AB94-8A288177A68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pPr rtl="0"/>
          <a:r>
            <a:rPr lang="es-CO" dirty="0"/>
            <a:t>Diseño</a:t>
          </a:r>
        </a:p>
      </dgm:t>
    </dgm:pt>
    <dgm:pt modelId="{9E83ADC5-55E7-41F9-94FE-C2BD33682D3F}" type="parTrans" cxnId="{0484152E-1218-4C48-A093-C77CCAF2D7BB}">
      <dgm:prSet/>
      <dgm:spPr/>
      <dgm:t>
        <a:bodyPr/>
        <a:lstStyle/>
        <a:p>
          <a:endParaRPr lang="es-CO"/>
        </a:p>
      </dgm:t>
    </dgm:pt>
    <dgm:pt modelId="{072B9DD9-8D18-4D6C-B42C-299A56CF4060}" type="sibTrans" cxnId="{0484152E-1218-4C48-A093-C77CCAF2D7BB}">
      <dgm:prSet/>
      <dgm:spPr/>
      <dgm:t>
        <a:bodyPr/>
        <a:lstStyle/>
        <a:p>
          <a:endParaRPr lang="es-CO"/>
        </a:p>
      </dgm:t>
    </dgm:pt>
    <dgm:pt modelId="{3AFC123C-D2DE-4565-AA8E-C4938B04364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pPr rtl="0"/>
          <a:r>
            <a:rPr lang="es-CO" dirty="0"/>
            <a:t>Implementación y validación</a:t>
          </a:r>
        </a:p>
      </dgm:t>
    </dgm:pt>
    <dgm:pt modelId="{524DD838-D43E-42D4-BBAE-D182B67219D6}" type="parTrans" cxnId="{904D9986-4AB6-4F3A-865C-688984BA637F}">
      <dgm:prSet/>
      <dgm:spPr/>
      <dgm:t>
        <a:bodyPr/>
        <a:lstStyle/>
        <a:p>
          <a:endParaRPr lang="es-CO"/>
        </a:p>
      </dgm:t>
    </dgm:pt>
    <dgm:pt modelId="{8DEC9FAC-88C4-4F8F-AC52-5D8BD4991C7F}" type="sibTrans" cxnId="{904D9986-4AB6-4F3A-865C-688984BA637F}">
      <dgm:prSet/>
      <dgm:spPr/>
      <dgm:t>
        <a:bodyPr/>
        <a:lstStyle/>
        <a:p>
          <a:endParaRPr lang="es-CO"/>
        </a:p>
      </dgm:t>
    </dgm:pt>
    <dgm:pt modelId="{060D9566-E9BD-40F7-AE11-108AF92FC6F4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pPr rtl="0"/>
          <a:r>
            <a:rPr lang="es-CO" dirty="0"/>
            <a:t>Investigación y análisis</a:t>
          </a:r>
        </a:p>
      </dgm:t>
    </dgm:pt>
    <dgm:pt modelId="{ECEB981E-3BE7-42E0-B337-6D2CAD42275D}" type="sibTrans" cxnId="{8997EA68-D462-4535-9FBA-29D4F8763D9B}">
      <dgm:prSet/>
      <dgm:spPr/>
      <dgm:t>
        <a:bodyPr/>
        <a:lstStyle/>
        <a:p>
          <a:endParaRPr lang="es-CO"/>
        </a:p>
      </dgm:t>
    </dgm:pt>
    <dgm:pt modelId="{EFB1ABAE-B870-47CF-B8D0-6CCC9CCBB1D7}" type="parTrans" cxnId="{8997EA68-D462-4535-9FBA-29D4F8763D9B}">
      <dgm:prSet/>
      <dgm:spPr/>
      <dgm:t>
        <a:bodyPr/>
        <a:lstStyle/>
        <a:p>
          <a:endParaRPr lang="es-CO"/>
        </a:p>
      </dgm:t>
    </dgm:pt>
    <dgm:pt modelId="{9F403959-C822-491B-BD77-E82F7CAE1402}" type="pres">
      <dgm:prSet presAssocID="{5426C223-CE9B-4274-B4A8-2348AE13944C}" presName="CompostProcess" presStyleCnt="0">
        <dgm:presLayoutVars>
          <dgm:dir/>
          <dgm:resizeHandles val="exact"/>
        </dgm:presLayoutVars>
      </dgm:prSet>
      <dgm:spPr/>
    </dgm:pt>
    <dgm:pt modelId="{096A683A-2645-4CDA-8932-410264BC2728}" type="pres">
      <dgm:prSet presAssocID="{5426C223-CE9B-4274-B4A8-2348AE13944C}" presName="arrow" presStyleLbl="bgShp" presStyleIdx="0" presStyleCnt="1"/>
      <dgm:spPr/>
    </dgm:pt>
    <dgm:pt modelId="{E36D40AB-307B-47A9-B8D4-BD9EB588B5A2}" type="pres">
      <dgm:prSet presAssocID="{5426C223-CE9B-4274-B4A8-2348AE13944C}" presName="linearProcess" presStyleCnt="0"/>
      <dgm:spPr/>
    </dgm:pt>
    <dgm:pt modelId="{82138733-D0FC-423F-B918-41A7CF636333}" type="pres">
      <dgm:prSet presAssocID="{060D9566-E9BD-40F7-AE11-108AF92FC6F4}" presName="textNode" presStyleLbl="node1" presStyleIdx="0" presStyleCnt="3">
        <dgm:presLayoutVars>
          <dgm:bulletEnabled val="1"/>
        </dgm:presLayoutVars>
      </dgm:prSet>
      <dgm:spPr/>
    </dgm:pt>
    <dgm:pt modelId="{860389FE-4FD9-4AB1-A4DE-89907440E3DB}" type="pres">
      <dgm:prSet presAssocID="{ECEB981E-3BE7-42E0-B337-6D2CAD42275D}" presName="sibTrans" presStyleCnt="0"/>
      <dgm:spPr/>
    </dgm:pt>
    <dgm:pt modelId="{9A42231E-09E4-4761-A848-6726F51A36F5}" type="pres">
      <dgm:prSet presAssocID="{29C10300-8FF9-4859-AB94-8A288177A68D}" presName="textNode" presStyleLbl="node1" presStyleIdx="1" presStyleCnt="3">
        <dgm:presLayoutVars>
          <dgm:bulletEnabled val="1"/>
        </dgm:presLayoutVars>
      </dgm:prSet>
      <dgm:spPr/>
    </dgm:pt>
    <dgm:pt modelId="{EB0217BB-A732-4679-B917-30D49F29893A}" type="pres">
      <dgm:prSet presAssocID="{072B9DD9-8D18-4D6C-B42C-299A56CF4060}" presName="sibTrans" presStyleCnt="0"/>
      <dgm:spPr/>
    </dgm:pt>
    <dgm:pt modelId="{4D498A47-D580-4400-AEE8-542CE0FFC00C}" type="pres">
      <dgm:prSet presAssocID="{3AFC123C-D2DE-4565-AA8E-C4938B043643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88CF3D28-45B1-474A-BC51-041BA4621C81}" type="presOf" srcId="{3AFC123C-D2DE-4565-AA8E-C4938B043643}" destId="{4D498A47-D580-4400-AEE8-542CE0FFC00C}" srcOrd="0" destOrd="0" presId="urn:microsoft.com/office/officeart/2005/8/layout/hProcess9"/>
    <dgm:cxn modelId="{0484152E-1218-4C48-A093-C77CCAF2D7BB}" srcId="{5426C223-CE9B-4274-B4A8-2348AE13944C}" destId="{29C10300-8FF9-4859-AB94-8A288177A68D}" srcOrd="1" destOrd="0" parTransId="{9E83ADC5-55E7-41F9-94FE-C2BD33682D3F}" sibTransId="{072B9DD9-8D18-4D6C-B42C-299A56CF4060}"/>
    <dgm:cxn modelId="{C8FA723B-666F-4991-8B6A-81477646016C}" type="presOf" srcId="{29C10300-8FF9-4859-AB94-8A288177A68D}" destId="{9A42231E-09E4-4761-A848-6726F51A36F5}" srcOrd="0" destOrd="0" presId="urn:microsoft.com/office/officeart/2005/8/layout/hProcess9"/>
    <dgm:cxn modelId="{8997EA68-D462-4535-9FBA-29D4F8763D9B}" srcId="{5426C223-CE9B-4274-B4A8-2348AE13944C}" destId="{060D9566-E9BD-40F7-AE11-108AF92FC6F4}" srcOrd="0" destOrd="0" parTransId="{EFB1ABAE-B870-47CF-B8D0-6CCC9CCBB1D7}" sibTransId="{ECEB981E-3BE7-42E0-B337-6D2CAD42275D}"/>
    <dgm:cxn modelId="{C2C4216F-EDB3-497D-8890-5188F2CA21AE}" type="presOf" srcId="{060D9566-E9BD-40F7-AE11-108AF92FC6F4}" destId="{82138733-D0FC-423F-B918-41A7CF636333}" srcOrd="0" destOrd="0" presId="urn:microsoft.com/office/officeart/2005/8/layout/hProcess9"/>
    <dgm:cxn modelId="{904D9986-4AB6-4F3A-865C-688984BA637F}" srcId="{5426C223-CE9B-4274-B4A8-2348AE13944C}" destId="{3AFC123C-D2DE-4565-AA8E-C4938B043643}" srcOrd="2" destOrd="0" parTransId="{524DD838-D43E-42D4-BBAE-D182B67219D6}" sibTransId="{8DEC9FAC-88C4-4F8F-AC52-5D8BD4991C7F}"/>
    <dgm:cxn modelId="{6653B4B8-BC0D-439F-B358-4B0A273FFA00}" type="presOf" srcId="{5426C223-CE9B-4274-B4A8-2348AE13944C}" destId="{9F403959-C822-491B-BD77-E82F7CAE1402}" srcOrd="0" destOrd="0" presId="urn:microsoft.com/office/officeart/2005/8/layout/hProcess9"/>
    <dgm:cxn modelId="{9E16FD86-0CCF-427F-BAD0-3B39D5D39320}" type="presParOf" srcId="{9F403959-C822-491B-BD77-E82F7CAE1402}" destId="{096A683A-2645-4CDA-8932-410264BC2728}" srcOrd="0" destOrd="0" presId="urn:microsoft.com/office/officeart/2005/8/layout/hProcess9"/>
    <dgm:cxn modelId="{3D442B12-C146-409F-9AE5-E2D170F0CD76}" type="presParOf" srcId="{9F403959-C822-491B-BD77-E82F7CAE1402}" destId="{E36D40AB-307B-47A9-B8D4-BD9EB588B5A2}" srcOrd="1" destOrd="0" presId="urn:microsoft.com/office/officeart/2005/8/layout/hProcess9"/>
    <dgm:cxn modelId="{B961A1F5-5744-4779-ADE0-D345A09897B4}" type="presParOf" srcId="{E36D40AB-307B-47A9-B8D4-BD9EB588B5A2}" destId="{82138733-D0FC-423F-B918-41A7CF636333}" srcOrd="0" destOrd="0" presId="urn:microsoft.com/office/officeart/2005/8/layout/hProcess9"/>
    <dgm:cxn modelId="{0D387FE0-6021-448F-A26B-2D764C5C7751}" type="presParOf" srcId="{E36D40AB-307B-47A9-B8D4-BD9EB588B5A2}" destId="{860389FE-4FD9-4AB1-A4DE-89907440E3DB}" srcOrd="1" destOrd="0" presId="urn:microsoft.com/office/officeart/2005/8/layout/hProcess9"/>
    <dgm:cxn modelId="{D539D21D-DFE7-4653-9E46-2EA81FDDBD6A}" type="presParOf" srcId="{E36D40AB-307B-47A9-B8D4-BD9EB588B5A2}" destId="{9A42231E-09E4-4761-A848-6726F51A36F5}" srcOrd="2" destOrd="0" presId="urn:microsoft.com/office/officeart/2005/8/layout/hProcess9"/>
    <dgm:cxn modelId="{C913B06E-2696-4D32-80C2-A29C92A65A69}" type="presParOf" srcId="{E36D40AB-307B-47A9-B8D4-BD9EB588B5A2}" destId="{EB0217BB-A732-4679-B917-30D49F29893A}" srcOrd="3" destOrd="0" presId="urn:microsoft.com/office/officeart/2005/8/layout/hProcess9"/>
    <dgm:cxn modelId="{7E3D3E08-FDFC-46A0-A6BD-E330EE6F17C6}" type="presParOf" srcId="{E36D40AB-307B-47A9-B8D4-BD9EB588B5A2}" destId="{4D498A47-D580-4400-AEE8-542CE0FFC00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6A683A-2645-4CDA-8932-410264BC2728}">
      <dsp:nvSpPr>
        <dsp:cNvPr id="0" name=""/>
        <dsp:cNvSpPr/>
      </dsp:nvSpPr>
      <dsp:spPr>
        <a:xfrm>
          <a:off x="807920" y="0"/>
          <a:ext cx="9156432" cy="1443838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38733-D0FC-423F-B918-41A7CF636333}">
      <dsp:nvSpPr>
        <dsp:cNvPr id="0" name=""/>
        <dsp:cNvSpPr/>
      </dsp:nvSpPr>
      <dsp:spPr>
        <a:xfrm>
          <a:off x="361" y="433151"/>
          <a:ext cx="3443590" cy="577535"/>
        </a:xfrm>
        <a:prstGeom prst="roundRect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dirty="0"/>
            <a:t>Investigación y análisis</a:t>
          </a:r>
        </a:p>
      </dsp:txBody>
      <dsp:txXfrm>
        <a:off x="28554" y="461344"/>
        <a:ext cx="3387204" cy="521149"/>
      </dsp:txXfrm>
    </dsp:sp>
    <dsp:sp modelId="{9A42231E-09E4-4761-A848-6726F51A36F5}">
      <dsp:nvSpPr>
        <dsp:cNvPr id="0" name=""/>
        <dsp:cNvSpPr/>
      </dsp:nvSpPr>
      <dsp:spPr>
        <a:xfrm>
          <a:off x="3664341" y="433151"/>
          <a:ext cx="3443590" cy="577535"/>
        </a:xfrm>
        <a:prstGeom prst="roundRect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dirty="0"/>
            <a:t>Diseño</a:t>
          </a:r>
        </a:p>
      </dsp:txBody>
      <dsp:txXfrm>
        <a:off x="3692534" y="461344"/>
        <a:ext cx="3387204" cy="521149"/>
      </dsp:txXfrm>
    </dsp:sp>
    <dsp:sp modelId="{4D498A47-D580-4400-AEE8-542CE0FFC00C}">
      <dsp:nvSpPr>
        <dsp:cNvPr id="0" name=""/>
        <dsp:cNvSpPr/>
      </dsp:nvSpPr>
      <dsp:spPr>
        <a:xfrm>
          <a:off x="7328321" y="433151"/>
          <a:ext cx="3443590" cy="577535"/>
        </a:xfrm>
        <a:prstGeom prst="roundRect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dirty="0"/>
            <a:t>Implementación y validación</a:t>
          </a:r>
        </a:p>
      </dsp:txBody>
      <dsp:txXfrm>
        <a:off x="7356514" y="461344"/>
        <a:ext cx="3387204" cy="521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91230-C75D-4853-8D04-063FFB123023}" type="datetimeFigureOut">
              <a:rPr lang="es-CO" smtClean="0"/>
              <a:t>30/11/2018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D4B05-C2DC-4B6F-AFD5-D159D6F932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6219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D4B05-C2DC-4B6F-AFD5-D159D6F93288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4538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6625EE0-A058-449D-A678-F4BF9C2AC73D}" type="datetimeFigureOut">
              <a:rPr lang="es-CO" smtClean="0"/>
              <a:t>30/11/2018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F1ACDB0-F004-4161-8632-0405CA92F2F7}" type="slidenum">
              <a:rPr lang="es-CO" smtClean="0"/>
              <a:t>‹Nº›</a:t>
            </a:fld>
            <a:endParaRPr lang="es-CO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61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5EE0-A058-449D-A678-F4BF9C2AC73D}" type="datetimeFigureOut">
              <a:rPr lang="es-CO" smtClean="0"/>
              <a:t>30/11/2018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CDB0-F004-4161-8632-0405CA92F2F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04471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5EE0-A058-449D-A678-F4BF9C2AC73D}" type="datetimeFigureOut">
              <a:rPr lang="es-CO" smtClean="0"/>
              <a:t>30/11/2018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CDB0-F004-4161-8632-0405CA92F2F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0394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5EE0-A058-449D-A678-F4BF9C2AC73D}" type="datetimeFigureOut">
              <a:rPr lang="es-CO" smtClean="0"/>
              <a:t>30/11/2018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CDB0-F004-4161-8632-0405CA92F2F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4866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5EE0-A058-449D-A678-F4BF9C2AC73D}" type="datetimeFigureOut">
              <a:rPr lang="es-CO" smtClean="0"/>
              <a:t>30/11/2018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CDB0-F004-4161-8632-0405CA92F2F7}" type="slidenum">
              <a:rPr lang="es-CO" smtClean="0"/>
              <a:t>‹Nº›</a:t>
            </a:fld>
            <a:endParaRPr lang="es-CO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6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5EE0-A058-449D-A678-F4BF9C2AC73D}" type="datetimeFigureOut">
              <a:rPr lang="es-CO" smtClean="0"/>
              <a:t>30/11/2018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CDB0-F004-4161-8632-0405CA92F2F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2546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5EE0-A058-449D-A678-F4BF9C2AC73D}" type="datetimeFigureOut">
              <a:rPr lang="es-CO" smtClean="0"/>
              <a:t>30/11/2018</a:t>
            </a:fld>
            <a:endParaRPr lang="es-C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CDB0-F004-4161-8632-0405CA92F2F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4788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5EE0-A058-449D-A678-F4BF9C2AC73D}" type="datetimeFigureOut">
              <a:rPr lang="es-CO" smtClean="0"/>
              <a:t>30/11/2018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CDB0-F004-4161-8632-0405CA92F2F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3241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5EE0-A058-449D-A678-F4BF9C2AC73D}" type="datetimeFigureOut">
              <a:rPr lang="es-CO" smtClean="0"/>
              <a:t>30/11/2018</a:t>
            </a:fld>
            <a:endParaRPr lang="es-C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CDB0-F004-4161-8632-0405CA92F2F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6783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5EE0-A058-449D-A678-F4BF9C2AC73D}" type="datetimeFigureOut">
              <a:rPr lang="es-CO" smtClean="0"/>
              <a:t>30/11/2018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CDB0-F004-4161-8632-0405CA92F2F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6587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5EE0-A058-449D-A678-F4BF9C2AC73D}" type="datetimeFigureOut">
              <a:rPr lang="es-CO" smtClean="0"/>
              <a:t>30/11/2018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CDB0-F004-4161-8632-0405CA92F2F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095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6625EE0-A058-449D-A678-F4BF9C2AC73D}" type="datetimeFigureOut">
              <a:rPr lang="es-CO" smtClean="0"/>
              <a:t>30/11/2018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F1ACDB0-F004-4161-8632-0405CA92F2F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6755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35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3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homepages.inf.ed.ac.uk/rbf/CAVIARDATA1/" TargetMode="External"/><Relationship Id="rId2" Type="http://schemas.openxmlformats.org/officeDocument/2006/relationships/hyperlink" Target="http://www.bbc.com/mundo/noticias-america-latina-3817143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inero.com/actualidad/articulo/cifras-de-celulares-robados-en-colombia-y-como-registrar-telefono-ante-mintic/219104" TargetMode="External"/><Relationship Id="rId4" Type="http://schemas.openxmlformats.org/officeDocument/2006/relationships/hyperlink" Target="https://www.dane.gov.co/index.php/estadisticas-por-tema/seguridad-y-defensa/encuesta-de-convivencia-y-seguridad-ciudadana-ecsc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pervigilancia.gov.co/?idcategoria=6846423&amp;download=Y" TargetMode="External"/><Relationship Id="rId2" Type="http://schemas.openxmlformats.org/officeDocument/2006/relationships/hyperlink" Target="http://www.noticiasrcn.com/nacional-pais/aumenta-un-20-los-robos-los-centros-comercial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opencv.org/trunk/d4/d8b/group__datasets__ar.html" TargetMode="External"/><Relationship Id="rId4" Type="http://schemas.openxmlformats.org/officeDocument/2006/relationships/hyperlink" Target="http://www.uniderecho.com/como-debe-ser-la-jornada-laboral-en-celadores-y-vigilante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6800" y="516265"/>
            <a:ext cx="10058400" cy="986689"/>
          </a:xfrm>
        </p:spPr>
        <p:txBody>
          <a:bodyPr>
            <a:normAutofit/>
          </a:bodyPr>
          <a:lstStyle/>
          <a:p>
            <a:r>
              <a:rPr lang="es-CO" sz="6000" b="1" dirty="0">
                <a:solidFill>
                  <a:schemeClr val="accent2">
                    <a:lumMod val="75000"/>
                  </a:schemeClr>
                </a:solidFill>
              </a:rPr>
              <a:t>AC-CCTV</a:t>
            </a:r>
            <a:endParaRPr lang="es-CO" sz="6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097066"/>
            <a:ext cx="10058400" cy="8927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s-CO" sz="2200" b="1" cap="none" spc="0" dirty="0">
                <a:solidFill>
                  <a:schemeClr val="tx1"/>
                </a:solidFill>
              </a:rPr>
              <a:t>Autor: Eder Mauricio Abello Rodríguez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s-CO" sz="2200" b="1" cap="none" spc="0" dirty="0">
                <a:solidFill>
                  <a:schemeClr val="tx1"/>
                </a:solidFill>
              </a:rPr>
              <a:t>Director: Enrique González Guerrero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961995" y="1248507"/>
            <a:ext cx="8454190" cy="2334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4800" b="1" dirty="0">
                <a:solidFill>
                  <a:schemeClr val="tx1"/>
                </a:solidFill>
              </a:rPr>
              <a:t>Identificación de Actividades Inusuales a partir de Técnicas de Procesamiento de Imágenes</a:t>
            </a:r>
          </a:p>
        </p:txBody>
      </p:sp>
      <p:pic>
        <p:nvPicPr>
          <p:cNvPr id="1026" name="Picture 2" descr="Resultado de imagen para javeriana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136" y="4802618"/>
            <a:ext cx="1328127" cy="170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ítulo 2"/>
          <p:cNvSpPr txBox="1">
            <a:spLocks/>
          </p:cNvSpPr>
          <p:nvPr/>
        </p:nvSpPr>
        <p:spPr>
          <a:xfrm>
            <a:off x="1245272" y="5458729"/>
            <a:ext cx="10058400" cy="8927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s-CO" sz="1600" b="1" cap="none" spc="0" dirty="0">
                <a:solidFill>
                  <a:schemeClr val="tx1"/>
                </a:solidFill>
              </a:rPr>
              <a:t>Trabajo de Grado - Maestría en Ingeniería de Sistemas y Computación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s-CO" sz="1600" b="1" cap="none" spc="0" dirty="0">
                <a:solidFill>
                  <a:schemeClr val="tx1"/>
                </a:solidFill>
              </a:rPr>
              <a:t>Pontificia Universidad Javeriana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s-CO" sz="1600" b="1" cap="none" spc="0" dirty="0">
                <a:solidFill>
                  <a:schemeClr val="tx1"/>
                </a:solidFill>
              </a:rPr>
              <a:t>Noviembre, 2018</a:t>
            </a:r>
          </a:p>
        </p:txBody>
      </p:sp>
    </p:spTree>
    <p:extLst>
      <p:ext uri="{BB962C8B-B14F-4D97-AF65-F5344CB8AC3E}">
        <p14:creationId xmlns:p14="http://schemas.microsoft.com/office/powerpoint/2010/main" val="3249679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47E43629-34EF-4EF8-9066-32EEAFC89123}"/>
              </a:ext>
            </a:extLst>
          </p:cNvPr>
          <p:cNvSpPr txBox="1">
            <a:spLocks/>
          </p:cNvSpPr>
          <p:nvPr/>
        </p:nvSpPr>
        <p:spPr>
          <a:xfrm>
            <a:off x="709863" y="26416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Caso de estudio seleccionado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1F5980A-2B8C-493C-8BE5-FA561A3F8F7B}"/>
              </a:ext>
            </a:extLst>
          </p:cNvPr>
          <p:cNvSpPr txBox="1"/>
          <p:nvPr/>
        </p:nvSpPr>
        <p:spPr>
          <a:xfrm>
            <a:off x="709862" y="1223497"/>
            <a:ext cx="100533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Requerimientos Funcionales y no Funcionales del Sistema</a:t>
            </a:r>
            <a:endParaRPr lang="es-CO" sz="22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5A023EE2-660D-430B-9CAE-FFDFDF438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058997"/>
              </p:ext>
            </p:extLst>
          </p:nvPr>
        </p:nvGraphicFramePr>
        <p:xfrm>
          <a:off x="1927559" y="2119299"/>
          <a:ext cx="8336881" cy="377887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78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2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6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38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b="1" dirty="0">
                          <a:effectLst/>
                        </a:rPr>
                        <a:t>Número</a:t>
                      </a:r>
                      <a:endParaRPr lang="es-CO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b="1" dirty="0">
                          <a:effectLst/>
                        </a:rPr>
                        <a:t>Nombre</a:t>
                      </a:r>
                      <a:endParaRPr lang="es-CO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b="1" dirty="0">
                          <a:effectLst/>
                        </a:rPr>
                        <a:t>Prioridad</a:t>
                      </a:r>
                      <a:endParaRPr lang="es-CO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b="1" dirty="0">
                          <a:effectLst/>
                        </a:rPr>
                        <a:t>Actores</a:t>
                      </a:r>
                      <a:endParaRPr lang="es-CO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3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800" b="1" dirty="0">
                          <a:effectLst/>
                        </a:rPr>
                        <a:t>RF01</a:t>
                      </a:r>
                      <a:endParaRPr lang="es-CO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Distinción de Peatones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Alta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Objeto, peatón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1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800" b="1" dirty="0">
                          <a:effectLst/>
                        </a:rPr>
                        <a:t>RF02</a:t>
                      </a:r>
                      <a:endParaRPr lang="es-CO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Detección de actividades inusuales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Media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Peatón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800" b="1">
                          <a:effectLst/>
                        </a:rPr>
                        <a:t>RF03</a:t>
                      </a:r>
                      <a:endParaRPr lang="es-CO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Procesamiento multicámara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Alta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Peatón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800" b="1">
                          <a:effectLst/>
                        </a:rPr>
                        <a:t>RF04</a:t>
                      </a:r>
                      <a:endParaRPr lang="es-CO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Reconstrucción de la escena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Alta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Peatón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5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800" b="1" dirty="0">
                          <a:effectLst/>
                        </a:rPr>
                        <a:t>RF05</a:t>
                      </a:r>
                      <a:endParaRPr lang="es-CO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Control de oclusiones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Alta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Peatón, Vigilante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800" b="1" dirty="0">
                          <a:effectLst/>
                        </a:rPr>
                        <a:t>RF06</a:t>
                      </a:r>
                      <a:endParaRPr lang="es-CO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Emisión de alertas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Media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Vigilante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800" b="1" dirty="0">
                          <a:effectLst/>
                        </a:rPr>
                        <a:t>RNF01</a:t>
                      </a:r>
                      <a:endParaRPr lang="es-CO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dirty="0">
                          <a:effectLst/>
                        </a:rPr>
                        <a:t>Escalabilidad</a:t>
                      </a:r>
                      <a:r>
                        <a:rPr lang="es-CO" sz="18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CO" sz="1800" dirty="0">
                          <a:effectLst/>
                        </a:rPr>
                        <a:t>en entornos multicámara (100 – 1000 cámaras)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Alta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Objeto, peatón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224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034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4C6DA40-DB8C-47B1-874F-A0AE15E20BCC}"/>
              </a:ext>
            </a:extLst>
          </p:cNvPr>
          <p:cNvSpPr txBox="1"/>
          <p:nvPr/>
        </p:nvSpPr>
        <p:spPr>
          <a:xfrm>
            <a:off x="709863" y="2059394"/>
            <a:ext cx="1066298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¿Sistema Orientado a Agentes?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800" dirty="0"/>
              <a:t>Control de recursos distribuidos (cámaras, procesamiento, comunicación).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800" dirty="0"/>
              <a:t>Uso de mecanismos de cooperación para la reconstrucción de la escena.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800" dirty="0"/>
              <a:t>Creación de agentes racionales a partir de técnicas de inteligencia artificial.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864FBF8-2CAF-4448-9370-B87417437354}"/>
              </a:ext>
            </a:extLst>
          </p:cNvPr>
          <p:cNvSpPr txBox="1">
            <a:spLocks/>
          </p:cNvSpPr>
          <p:nvPr/>
        </p:nvSpPr>
        <p:spPr>
          <a:xfrm>
            <a:off x="709863" y="26416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Contextualización de la Problemática</a:t>
            </a:r>
          </a:p>
        </p:txBody>
      </p:sp>
    </p:spTree>
    <p:extLst>
      <p:ext uri="{BB962C8B-B14F-4D97-AF65-F5344CB8AC3E}">
        <p14:creationId xmlns:p14="http://schemas.microsoft.com/office/powerpoint/2010/main" val="2542281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s://lh5.googleusercontent.com/NW5PRKZdQHljY1Lhba2bKqs5b1ZmGNZrW3EqdAi3goO5kpK6TTh0pmws6YjeA6FQWUyu6hV8kwJlqQkpLTn3qHxFcEL9QIZ-wQ_fGS7GDKpijtCcwuTmW420NJyetS0R_1n3zGXe9O4">
            <a:extLst>
              <a:ext uri="{FF2B5EF4-FFF2-40B4-BE49-F238E27FC236}">
                <a16:creationId xmlns:a16="http://schemas.microsoft.com/office/drawing/2014/main" id="{D2533604-13BC-4655-9063-7A164FCB18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8" r="8088" b="10243"/>
          <a:stretch/>
        </p:blipFill>
        <p:spPr bwMode="auto">
          <a:xfrm>
            <a:off x="581526" y="1796986"/>
            <a:ext cx="3207435" cy="443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BF273E1-13B2-4CDD-9564-45B9255EA6FA}"/>
              </a:ext>
            </a:extLst>
          </p:cNvPr>
          <p:cNvSpPr txBox="1"/>
          <p:nvPr/>
        </p:nvSpPr>
        <p:spPr>
          <a:xfrm>
            <a:off x="4155439" y="2212816"/>
            <a:ext cx="668567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Modelo de clasificación de Actividades de Cristiani et al [CRIS, 2012]</a:t>
            </a:r>
          </a:p>
          <a:p>
            <a:r>
              <a:rPr lang="es-CO" sz="2800" b="1" dirty="0">
                <a:solidFill>
                  <a:srgbClr val="00B050"/>
                </a:solidFill>
                <a:latin typeface="+mj-lt"/>
              </a:rPr>
              <a:t>Ventajas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400" dirty="0">
                <a:solidFill>
                  <a:srgbClr val="00B050"/>
                </a:solidFill>
              </a:rPr>
              <a:t>Organización de módulos a partir de niveles de abstracción.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400" dirty="0">
                <a:solidFill>
                  <a:srgbClr val="00B050"/>
                </a:solidFill>
              </a:rPr>
              <a:t>Separa la parte de procesamiento de imágenes del procesamiento de datos.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s-CO" sz="2200" dirty="0">
              <a:solidFill>
                <a:srgbClr val="00B050"/>
              </a:solidFill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905B0C33-E93E-4BBC-9268-B35487594CDA}"/>
              </a:ext>
            </a:extLst>
          </p:cNvPr>
          <p:cNvSpPr txBox="1">
            <a:spLocks/>
          </p:cNvSpPr>
          <p:nvPr/>
        </p:nvSpPr>
        <p:spPr>
          <a:xfrm>
            <a:off x="709863" y="26416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Investigación y Análisis</a:t>
            </a:r>
          </a:p>
        </p:txBody>
      </p:sp>
    </p:spTree>
    <p:extLst>
      <p:ext uri="{BB962C8B-B14F-4D97-AF65-F5344CB8AC3E}">
        <p14:creationId xmlns:p14="http://schemas.microsoft.com/office/powerpoint/2010/main" val="3472415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s://lh5.googleusercontent.com/NW5PRKZdQHljY1Lhba2bKqs5b1ZmGNZrW3EqdAi3goO5kpK6TTh0pmws6YjeA6FQWUyu6hV8kwJlqQkpLTn3qHxFcEL9QIZ-wQ_fGS7GDKpijtCcwuTmW420NJyetS0R_1n3zGXe9O4">
            <a:extLst>
              <a:ext uri="{FF2B5EF4-FFF2-40B4-BE49-F238E27FC236}">
                <a16:creationId xmlns:a16="http://schemas.microsoft.com/office/drawing/2014/main" id="{D2533604-13BC-4655-9063-7A164FCB18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8" r="8088" b="10243"/>
          <a:stretch/>
        </p:blipFill>
        <p:spPr bwMode="auto">
          <a:xfrm>
            <a:off x="581526" y="1796986"/>
            <a:ext cx="3207435" cy="443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BF273E1-13B2-4CDD-9564-45B9255EA6FA}"/>
              </a:ext>
            </a:extLst>
          </p:cNvPr>
          <p:cNvSpPr txBox="1"/>
          <p:nvPr/>
        </p:nvSpPr>
        <p:spPr>
          <a:xfrm>
            <a:off x="4421605" y="2736828"/>
            <a:ext cx="64163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Responsabilidades</a:t>
            </a:r>
            <a:endParaRPr lang="es-CO" sz="2800" b="1" dirty="0">
              <a:solidFill>
                <a:srgbClr val="00B050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400" dirty="0"/>
              <a:t>Captura del video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400" dirty="0"/>
              <a:t>Preprocesamiento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400" dirty="0"/>
              <a:t>Detección de personas dentro de la escena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905B0C33-E93E-4BBC-9268-B35487594CDA}"/>
              </a:ext>
            </a:extLst>
          </p:cNvPr>
          <p:cNvSpPr txBox="1">
            <a:spLocks/>
          </p:cNvSpPr>
          <p:nvPr/>
        </p:nvSpPr>
        <p:spPr>
          <a:xfrm>
            <a:off x="709863" y="26416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Investigación y Análisis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350D4B5-857C-4156-A183-F9B900765259}"/>
              </a:ext>
            </a:extLst>
          </p:cNvPr>
          <p:cNvSpPr/>
          <p:nvPr/>
        </p:nvSpPr>
        <p:spPr>
          <a:xfrm>
            <a:off x="709863" y="3997921"/>
            <a:ext cx="3079098" cy="1953700"/>
          </a:xfrm>
          <a:prstGeom prst="rect">
            <a:avLst/>
          </a:prstGeom>
          <a:noFill/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D5FCA3D-0510-4138-BFA9-1539035289DA}"/>
              </a:ext>
            </a:extLst>
          </p:cNvPr>
          <p:cNvSpPr txBox="1"/>
          <p:nvPr/>
        </p:nvSpPr>
        <p:spPr>
          <a:xfrm>
            <a:off x="709863" y="1223497"/>
            <a:ext cx="74234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Bajo Nivel</a:t>
            </a:r>
            <a:endParaRPr lang="es-CO" sz="22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4275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905B0C33-E93E-4BBC-9268-B35487594CDA}"/>
              </a:ext>
            </a:extLst>
          </p:cNvPr>
          <p:cNvSpPr txBox="1">
            <a:spLocks/>
          </p:cNvSpPr>
          <p:nvPr/>
        </p:nvSpPr>
        <p:spPr>
          <a:xfrm>
            <a:off x="709863" y="26416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Investigación y Análisis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ACBCED4F-63A1-46C7-8733-C81F9C2FE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74298"/>
              </p:ext>
            </p:extLst>
          </p:nvPr>
        </p:nvGraphicFramePr>
        <p:xfrm>
          <a:off x="1019176" y="2217651"/>
          <a:ext cx="10153648" cy="3852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12876">
                  <a:extLst>
                    <a:ext uri="{9D8B030D-6E8A-4147-A177-3AD203B41FA5}">
                      <a16:colId xmlns:a16="http://schemas.microsoft.com/office/drawing/2014/main" val="717203525"/>
                    </a:ext>
                  </a:extLst>
                </a:gridCol>
                <a:gridCol w="1660160">
                  <a:extLst>
                    <a:ext uri="{9D8B030D-6E8A-4147-A177-3AD203B41FA5}">
                      <a16:colId xmlns:a16="http://schemas.microsoft.com/office/drawing/2014/main" val="2170970624"/>
                    </a:ext>
                  </a:extLst>
                </a:gridCol>
                <a:gridCol w="1985837">
                  <a:extLst>
                    <a:ext uri="{9D8B030D-6E8A-4147-A177-3AD203B41FA5}">
                      <a16:colId xmlns:a16="http://schemas.microsoft.com/office/drawing/2014/main" val="2370820809"/>
                    </a:ext>
                  </a:extLst>
                </a:gridCol>
                <a:gridCol w="1722429">
                  <a:extLst>
                    <a:ext uri="{9D8B030D-6E8A-4147-A177-3AD203B41FA5}">
                      <a16:colId xmlns:a16="http://schemas.microsoft.com/office/drawing/2014/main" val="3272851210"/>
                    </a:ext>
                  </a:extLst>
                </a:gridCol>
                <a:gridCol w="1756739">
                  <a:extLst>
                    <a:ext uri="{9D8B030D-6E8A-4147-A177-3AD203B41FA5}">
                      <a16:colId xmlns:a16="http://schemas.microsoft.com/office/drawing/2014/main" val="3855911236"/>
                    </a:ext>
                  </a:extLst>
                </a:gridCol>
                <a:gridCol w="1215607">
                  <a:extLst>
                    <a:ext uri="{9D8B030D-6E8A-4147-A177-3AD203B41FA5}">
                      <a16:colId xmlns:a16="http://schemas.microsoft.com/office/drawing/2014/main" val="1624533779"/>
                    </a:ext>
                  </a:extLst>
                </a:gridCol>
              </a:tblGrid>
              <a:tr h="53045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9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Autor</a:t>
                      </a:r>
                      <a:endParaRPr lang="es-CO" sz="1900" b="1" i="0" u="none" strike="noStrike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9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Categoría</a:t>
                      </a:r>
                      <a:endParaRPr lang="es-CO" sz="1900" b="1" i="0" u="none" strike="noStrike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9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Técnica Utilizada</a:t>
                      </a:r>
                      <a:endParaRPr lang="es-CO" sz="1900" b="1" i="0" u="none" strike="noStrike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9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Velocidad de Respuesta</a:t>
                      </a:r>
                      <a:endParaRPr lang="es-CO" sz="1900" b="1" i="0" u="none" strike="noStrike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9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Framework de</a:t>
                      </a:r>
                    </a:p>
                    <a:p>
                      <a:pPr algn="ctr" fontAlgn="ctr"/>
                      <a:r>
                        <a:rPr lang="es-CO" sz="19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Desarrollo</a:t>
                      </a:r>
                      <a:endParaRPr lang="es-CO" sz="1900" b="1" i="0" u="none" strike="noStrike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9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Uso de Cámaras</a:t>
                      </a:r>
                      <a:endParaRPr lang="es-CO" sz="1900" b="1" i="0" u="none" strike="noStrike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7674893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 err="1">
                          <a:effectLst/>
                        </a:rPr>
                        <a:t>Fauziah</a:t>
                      </a:r>
                      <a:r>
                        <a:rPr lang="es-CO" sz="1800" b="1" u="none" strike="noStrike" dirty="0">
                          <a:effectLst/>
                        </a:rPr>
                        <a:t> et al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Extracción de Fondo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>
                          <a:effectLst/>
                        </a:rPr>
                        <a:t>Extracción de Fondo estática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Alta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No Reporta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8964422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>
                          <a:effectLst/>
                        </a:rPr>
                        <a:t>Kaewtrakulpong et al</a:t>
                      </a:r>
                      <a:endParaRPr lang="es-CO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>
                          <a:effectLst/>
                        </a:rPr>
                        <a:t>Extracción de Fondo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>
                          <a:effectLst/>
                        </a:rPr>
                        <a:t>Extracción de Fondo GMM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Alta 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No Reporta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286907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>
                          <a:effectLst/>
                        </a:rPr>
                        <a:t>Chateau et al</a:t>
                      </a:r>
                      <a:endParaRPr lang="es-CO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>
                          <a:effectLst/>
                        </a:rPr>
                        <a:t>Extracción de Fondo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>
                          <a:effectLst/>
                        </a:rPr>
                        <a:t>Detección de tonos de piel en la imagen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>
                          <a:effectLst/>
                        </a:rPr>
                        <a:t>Alta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No Reporta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</a:t>
                      </a:r>
                    </a:p>
                  </a:txBody>
                  <a:tcPr marL="9525" marR="9525" marT="9525" marB="0" anchor="ctr"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363185"/>
                  </a:ext>
                </a:extLst>
              </a:tr>
              <a:tr h="45210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 err="1">
                          <a:effectLst/>
                        </a:rPr>
                        <a:t>Angelova</a:t>
                      </a:r>
                      <a:r>
                        <a:rPr lang="es-CO" sz="1800" b="1" u="none" strike="noStrike" dirty="0">
                          <a:effectLst/>
                        </a:rPr>
                        <a:t> et al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>
                          <a:effectLst/>
                        </a:rPr>
                        <a:t>Imagen única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Deep Learning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>
                          <a:effectLst/>
                        </a:rPr>
                        <a:t>Alta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>
                          <a:effectLst/>
                        </a:rPr>
                        <a:t>No Reporta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4550989"/>
                  </a:ext>
                </a:extLst>
              </a:tr>
              <a:tr h="57881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 err="1">
                          <a:effectLst/>
                        </a:rPr>
                        <a:t>Qiao</a:t>
                      </a:r>
                      <a:r>
                        <a:rPr lang="es-CO" sz="1800" b="1" u="none" strike="noStrike" dirty="0">
                          <a:effectLst/>
                        </a:rPr>
                        <a:t> et al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>
                          <a:effectLst/>
                        </a:rPr>
                        <a:t>Imagen única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Deep Learning, Mapas de Calor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>
                          <a:effectLst/>
                        </a:rPr>
                        <a:t>Baja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OpenPose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2278836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>
                          <a:effectLst/>
                        </a:rPr>
                        <a:t>Lee et al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Imagen única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Visión estereoscópica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Media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Kinect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9525" marR="9525" marT="9525" marB="0" anchor="ctr"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502707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44A4A259-E069-4AC0-855F-6915B2C848E5}"/>
              </a:ext>
            </a:extLst>
          </p:cNvPr>
          <p:cNvSpPr txBox="1"/>
          <p:nvPr/>
        </p:nvSpPr>
        <p:spPr>
          <a:xfrm>
            <a:off x="709863" y="1223497"/>
            <a:ext cx="74234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Bajo Nivel – Estado del Arte</a:t>
            </a:r>
            <a:endParaRPr lang="es-CO" sz="22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3563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C864FBF8-2CAF-4448-9370-B87417437354}"/>
              </a:ext>
            </a:extLst>
          </p:cNvPr>
          <p:cNvSpPr txBox="1">
            <a:spLocks/>
          </p:cNvSpPr>
          <p:nvPr/>
        </p:nvSpPr>
        <p:spPr>
          <a:xfrm>
            <a:off x="709863" y="26416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Investigación y Análisis</a:t>
            </a:r>
          </a:p>
        </p:txBody>
      </p:sp>
      <p:pic>
        <p:nvPicPr>
          <p:cNvPr id="5" name="Picture 4" descr="https://lh5.googleusercontent.com/NW5PRKZdQHljY1Lhba2bKqs5b1ZmGNZrW3EqdAi3goO5kpK6TTh0pmws6YjeA6FQWUyu6hV8kwJlqQkpLTn3qHxFcEL9QIZ-wQ_fGS7GDKpijtCcwuTmW420NJyetS0R_1n3zGXe9O4">
            <a:extLst>
              <a:ext uri="{FF2B5EF4-FFF2-40B4-BE49-F238E27FC236}">
                <a16:creationId xmlns:a16="http://schemas.microsoft.com/office/drawing/2014/main" id="{4C9D31B1-6893-4B31-B8C0-049922A268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8" r="8088" b="10243"/>
          <a:stretch/>
        </p:blipFill>
        <p:spPr bwMode="auto">
          <a:xfrm>
            <a:off x="581526" y="1796986"/>
            <a:ext cx="3207435" cy="443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B74A17D-C749-4B3E-8D1E-39257B6A2409}"/>
              </a:ext>
            </a:extLst>
          </p:cNvPr>
          <p:cNvSpPr/>
          <p:nvPr/>
        </p:nvSpPr>
        <p:spPr>
          <a:xfrm>
            <a:off x="709863" y="2097760"/>
            <a:ext cx="3079098" cy="1916201"/>
          </a:xfrm>
          <a:prstGeom prst="rect">
            <a:avLst/>
          </a:prstGeom>
          <a:noFill/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C162F6E-F945-4462-9403-E4F1CB8FA92B}"/>
              </a:ext>
            </a:extLst>
          </p:cNvPr>
          <p:cNvSpPr txBox="1"/>
          <p:nvPr/>
        </p:nvSpPr>
        <p:spPr>
          <a:xfrm>
            <a:off x="4428152" y="2214070"/>
            <a:ext cx="641631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Responsabilidades</a:t>
            </a:r>
            <a:endParaRPr lang="es-CO" sz="2800" b="1" dirty="0">
              <a:solidFill>
                <a:srgbClr val="00B050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400" dirty="0"/>
              <a:t>Rastreo de la persona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400" dirty="0"/>
              <a:t>Identificación de actividades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s-CO" sz="2400" dirty="0"/>
          </a:p>
          <a:p>
            <a:r>
              <a:rPr lang="es-CO" sz="2800" b="1" dirty="0">
                <a:solidFill>
                  <a:schemeClr val="accent2">
                    <a:lumMod val="75000"/>
                  </a:schemeClr>
                </a:solidFill>
              </a:rPr>
              <a:t>Retos</a:t>
            </a:r>
            <a:endParaRPr lang="es-CO" sz="2800" b="1" dirty="0">
              <a:solidFill>
                <a:srgbClr val="00B05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400" dirty="0"/>
              <a:t>Oclusiones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400" dirty="0"/>
              <a:t>Rastreo multicámara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400" dirty="0"/>
              <a:t>Complejidad de las actividades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8A0CFFD-C1D1-4F21-A6F5-0D863C2DAF6F}"/>
              </a:ext>
            </a:extLst>
          </p:cNvPr>
          <p:cNvSpPr txBox="1"/>
          <p:nvPr/>
        </p:nvSpPr>
        <p:spPr>
          <a:xfrm>
            <a:off x="709863" y="1223497"/>
            <a:ext cx="74234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Alto Nivel</a:t>
            </a:r>
            <a:endParaRPr lang="es-CO" sz="22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0156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C864FBF8-2CAF-4448-9370-B87417437354}"/>
              </a:ext>
            </a:extLst>
          </p:cNvPr>
          <p:cNvSpPr txBox="1">
            <a:spLocks/>
          </p:cNvSpPr>
          <p:nvPr/>
        </p:nvSpPr>
        <p:spPr>
          <a:xfrm>
            <a:off x="709863" y="26416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Investigación y Análisis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9215858-6619-4D9A-BAF0-D010907BC447}"/>
              </a:ext>
            </a:extLst>
          </p:cNvPr>
          <p:cNvSpPr txBox="1"/>
          <p:nvPr/>
        </p:nvSpPr>
        <p:spPr>
          <a:xfrm>
            <a:off x="709863" y="1223497"/>
            <a:ext cx="74234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Alto Nivel – Estado del Arte</a:t>
            </a:r>
            <a:endParaRPr lang="es-CO" sz="22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433D627-88F5-4248-9419-EB1166E45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505071"/>
              </p:ext>
            </p:extLst>
          </p:nvPr>
        </p:nvGraphicFramePr>
        <p:xfrm>
          <a:off x="976312" y="1994706"/>
          <a:ext cx="10239376" cy="3575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8017">
                  <a:extLst>
                    <a:ext uri="{9D8B030D-6E8A-4147-A177-3AD203B41FA5}">
                      <a16:colId xmlns:a16="http://schemas.microsoft.com/office/drawing/2014/main" val="1971896767"/>
                    </a:ext>
                  </a:extLst>
                </a:gridCol>
                <a:gridCol w="1748668">
                  <a:extLst>
                    <a:ext uri="{9D8B030D-6E8A-4147-A177-3AD203B41FA5}">
                      <a16:colId xmlns:a16="http://schemas.microsoft.com/office/drawing/2014/main" val="2107359077"/>
                    </a:ext>
                  </a:extLst>
                </a:gridCol>
                <a:gridCol w="3258307">
                  <a:extLst>
                    <a:ext uri="{9D8B030D-6E8A-4147-A177-3AD203B41FA5}">
                      <a16:colId xmlns:a16="http://schemas.microsoft.com/office/drawing/2014/main" val="1021942229"/>
                    </a:ext>
                  </a:extLst>
                </a:gridCol>
                <a:gridCol w="3214384">
                  <a:extLst>
                    <a:ext uri="{9D8B030D-6E8A-4147-A177-3AD203B41FA5}">
                      <a16:colId xmlns:a16="http://schemas.microsoft.com/office/drawing/2014/main" val="680939090"/>
                    </a:ext>
                  </a:extLst>
                </a:gridCol>
              </a:tblGrid>
              <a:tr h="55563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1" u="none" strike="noStrike" dirty="0">
                          <a:effectLst/>
                        </a:rPr>
                        <a:t>Autor</a:t>
                      </a:r>
                      <a:endParaRPr lang="es-CO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369" marR="11369" marT="113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1" u="none" strike="noStrike" dirty="0">
                          <a:effectLst/>
                        </a:rPr>
                        <a:t>Categoría</a:t>
                      </a:r>
                      <a:endParaRPr lang="es-CO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369" marR="11369" marT="113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1" u="none" strike="noStrike" dirty="0">
                          <a:effectLst/>
                        </a:rPr>
                        <a:t>Técnica de IA Utilizada</a:t>
                      </a:r>
                      <a:endParaRPr lang="es-CO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369" marR="11369" marT="113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1" u="none" strike="noStrike" dirty="0">
                          <a:effectLst/>
                        </a:rPr>
                        <a:t>Descriptores Utilizados</a:t>
                      </a:r>
                      <a:endParaRPr lang="es-CO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369" marR="11369" marT="11369" marB="0" anchor="ctr"/>
                </a:tc>
                <a:extLst>
                  <a:ext uri="{0D108BD9-81ED-4DB2-BD59-A6C34878D82A}">
                    <a16:rowId xmlns:a16="http://schemas.microsoft.com/office/drawing/2014/main" val="3383408814"/>
                  </a:ext>
                </a:extLst>
              </a:tr>
              <a:tr h="44654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>
                          <a:effectLst/>
                          <a:latin typeface="+mj-lt"/>
                        </a:rPr>
                        <a:t>Ng et al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>
                          <a:effectLst/>
                          <a:latin typeface="+mj-lt"/>
                        </a:rPr>
                        <a:t>Trayectoria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  <a:latin typeface="+mj-lt"/>
                        </a:rPr>
                        <a:t>Árbol de decisión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  <a:latin typeface="+mj-lt"/>
                        </a:rPr>
                        <a:t>Detección de eventos en la escena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855216"/>
                  </a:ext>
                </a:extLst>
              </a:tr>
              <a:tr h="44654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 err="1">
                          <a:effectLst/>
                          <a:latin typeface="+mj-lt"/>
                        </a:rPr>
                        <a:t>Chaaraoui</a:t>
                      </a:r>
                      <a:r>
                        <a:rPr lang="es-CO" sz="1800" b="1" u="none" strike="noStrike" dirty="0">
                          <a:effectLst/>
                          <a:latin typeface="+mj-lt"/>
                        </a:rPr>
                        <a:t> et al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  <a:latin typeface="+mj-lt"/>
                        </a:rPr>
                        <a:t>Siluetas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>
                          <a:effectLst/>
                          <a:latin typeface="+mj-lt"/>
                        </a:rPr>
                        <a:t>K-NN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  <a:latin typeface="+mj-lt"/>
                        </a:rPr>
                        <a:t>Parámetros de la silueta de la persona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018787"/>
                  </a:ext>
                </a:extLst>
              </a:tr>
              <a:tr h="44654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>
                          <a:effectLst/>
                          <a:latin typeface="+mj-lt"/>
                        </a:rPr>
                        <a:t>Gedat et al</a:t>
                      </a:r>
                      <a:endParaRPr lang="es-CO" sz="18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>
                          <a:effectLst/>
                          <a:latin typeface="+mj-lt"/>
                        </a:rPr>
                        <a:t>Poses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  <a:latin typeface="+mj-lt"/>
                        </a:rPr>
                        <a:t>HMM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  <a:latin typeface="+mj-lt"/>
                        </a:rPr>
                        <a:t>Ángulo de articulaciones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/>
                </a:tc>
                <a:extLst>
                  <a:ext uri="{0D108BD9-81ED-4DB2-BD59-A6C34878D82A}">
                    <a16:rowId xmlns:a16="http://schemas.microsoft.com/office/drawing/2014/main" val="2822776309"/>
                  </a:ext>
                </a:extLst>
              </a:tr>
              <a:tr h="44654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>
                          <a:effectLst/>
                          <a:latin typeface="+mj-lt"/>
                        </a:rPr>
                        <a:t>Du et al</a:t>
                      </a:r>
                      <a:endParaRPr lang="es-CO" sz="18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>
                          <a:effectLst/>
                          <a:latin typeface="+mj-lt"/>
                        </a:rPr>
                        <a:t>Poses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  <a:latin typeface="+mj-lt"/>
                        </a:rPr>
                        <a:t>CNN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  <a:latin typeface="+mj-lt"/>
                        </a:rPr>
                        <a:t>Posición de las articulaciones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/>
                </a:tc>
                <a:extLst>
                  <a:ext uri="{0D108BD9-81ED-4DB2-BD59-A6C34878D82A}">
                    <a16:rowId xmlns:a16="http://schemas.microsoft.com/office/drawing/2014/main" val="3934798218"/>
                  </a:ext>
                </a:extLst>
              </a:tr>
              <a:tr h="44654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>
                          <a:effectLst/>
                          <a:latin typeface="+mj-lt"/>
                        </a:rPr>
                        <a:t>Xia et al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  <a:latin typeface="+mj-lt"/>
                        </a:rPr>
                        <a:t>Poses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  <a:latin typeface="+mj-lt"/>
                        </a:rPr>
                        <a:t>HMM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  <a:latin typeface="+mj-lt"/>
                        </a:rPr>
                        <a:t>Histograma de posición de articulaciones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/>
                </a:tc>
                <a:extLst>
                  <a:ext uri="{0D108BD9-81ED-4DB2-BD59-A6C34878D82A}">
                    <a16:rowId xmlns:a16="http://schemas.microsoft.com/office/drawing/2014/main" val="1973466514"/>
                  </a:ext>
                </a:extLst>
              </a:tr>
              <a:tr h="44654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>
                          <a:effectLst/>
                          <a:latin typeface="+mj-lt"/>
                        </a:rPr>
                        <a:t>Liu et al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  <a:latin typeface="+mj-lt"/>
                        </a:rPr>
                        <a:t>Acciones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  <a:latin typeface="+mj-lt"/>
                        </a:rPr>
                        <a:t>Bag of Words (BoW)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  <a:latin typeface="+mj-lt"/>
                        </a:rPr>
                        <a:t>Uso de n-gramas. N=1, 2, 3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/>
                </a:tc>
                <a:extLst>
                  <a:ext uri="{0D108BD9-81ED-4DB2-BD59-A6C34878D82A}">
                    <a16:rowId xmlns:a16="http://schemas.microsoft.com/office/drawing/2014/main" val="4084587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701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C864FBF8-2CAF-4448-9370-B87417437354}"/>
              </a:ext>
            </a:extLst>
          </p:cNvPr>
          <p:cNvSpPr txBox="1">
            <a:spLocks/>
          </p:cNvSpPr>
          <p:nvPr/>
        </p:nvSpPr>
        <p:spPr>
          <a:xfrm>
            <a:off x="709863" y="26416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Diseño del Modelo de Agentes</a:t>
            </a:r>
          </a:p>
        </p:txBody>
      </p:sp>
      <p:pic>
        <p:nvPicPr>
          <p:cNvPr id="5" name="Picture 4" descr="https://lh5.googleusercontent.com/NW5PRKZdQHljY1Lhba2bKqs5b1ZmGNZrW3EqdAi3goO5kpK6TTh0pmws6YjeA6FQWUyu6hV8kwJlqQkpLTn3qHxFcEL9QIZ-wQ_fGS7GDKpijtCcwuTmW420NJyetS0R_1n3zGXe9O4">
            <a:extLst>
              <a:ext uri="{FF2B5EF4-FFF2-40B4-BE49-F238E27FC236}">
                <a16:creationId xmlns:a16="http://schemas.microsoft.com/office/drawing/2014/main" id="{4C9D31B1-6893-4B31-B8C0-049922A268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8" r="8088" b="10243"/>
          <a:stretch/>
        </p:blipFill>
        <p:spPr bwMode="auto">
          <a:xfrm>
            <a:off x="581526" y="1796986"/>
            <a:ext cx="3207435" cy="443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C992245-FEDE-4204-AC2C-45766121E323}"/>
              </a:ext>
            </a:extLst>
          </p:cNvPr>
          <p:cNvSpPr txBox="1"/>
          <p:nvPr/>
        </p:nvSpPr>
        <p:spPr>
          <a:xfrm>
            <a:off x="4155439" y="2212816"/>
            <a:ext cx="745503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Modelo de clasificación de Actividades de Cristiani et al [CRIS, 2012]</a:t>
            </a:r>
          </a:p>
          <a:p>
            <a:endParaRPr lang="es-CO" sz="2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r>
              <a:rPr lang="es-CO" sz="2800" b="1" dirty="0">
                <a:solidFill>
                  <a:srgbClr val="FF0000"/>
                </a:solidFill>
                <a:latin typeface="+mj-lt"/>
              </a:rPr>
              <a:t>Desventajas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800" dirty="0">
                <a:solidFill>
                  <a:srgbClr val="FF0000"/>
                </a:solidFill>
                <a:latin typeface="+mj-lt"/>
              </a:rPr>
              <a:t>Orientado a sistemas mono cámara.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800" dirty="0">
                <a:solidFill>
                  <a:srgbClr val="FF0000"/>
                </a:solidFill>
                <a:latin typeface="+mj-lt"/>
              </a:rPr>
              <a:t>Los algoritmos de rastreo no operan en entornos distribuidos.</a:t>
            </a:r>
            <a:endParaRPr lang="es-CO" sz="24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s-CO" sz="2200" dirty="0">
              <a:solidFill>
                <a:srgbClr val="00B050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D8D5612-CCF8-4275-AA34-2F749F381577}"/>
              </a:ext>
            </a:extLst>
          </p:cNvPr>
          <p:cNvSpPr/>
          <p:nvPr/>
        </p:nvSpPr>
        <p:spPr>
          <a:xfrm>
            <a:off x="1540043" y="3160294"/>
            <a:ext cx="1524000" cy="850231"/>
          </a:xfrm>
          <a:prstGeom prst="rect">
            <a:avLst/>
          </a:prstGeom>
          <a:noFill/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85517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F6042B8-EACB-4B84-ADB7-58DA4CA0F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3" y="2207820"/>
            <a:ext cx="10559267" cy="3100565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B4306CBF-9FE2-4FBF-8087-4E23430F343C}"/>
              </a:ext>
            </a:extLst>
          </p:cNvPr>
          <p:cNvSpPr/>
          <p:nvPr/>
        </p:nvSpPr>
        <p:spPr>
          <a:xfrm>
            <a:off x="5057775" y="2698729"/>
            <a:ext cx="1876426" cy="2063772"/>
          </a:xfrm>
          <a:prstGeom prst="rect">
            <a:avLst/>
          </a:prstGeom>
          <a:noFill/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FBF33FD-0747-4F2B-98EC-BC6D37846892}"/>
              </a:ext>
            </a:extLst>
          </p:cNvPr>
          <p:cNvSpPr txBox="1"/>
          <p:nvPr/>
        </p:nvSpPr>
        <p:spPr>
          <a:xfrm>
            <a:off x="1122678" y="5319717"/>
            <a:ext cx="9802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dirty="0"/>
              <a:t>Detección de Personas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b="1" dirty="0"/>
              <a:t>Rastreo y reidentificación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dirty="0"/>
              <a:t>Detección de actividades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298AC276-E6B5-49CC-B1E7-537314D9DEA3}"/>
              </a:ext>
            </a:extLst>
          </p:cNvPr>
          <p:cNvSpPr txBox="1">
            <a:spLocks/>
          </p:cNvSpPr>
          <p:nvPr/>
        </p:nvSpPr>
        <p:spPr>
          <a:xfrm>
            <a:off x="709863" y="26416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Diseño del Modelo de Agentes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EC994EB-38A1-46A5-B033-500E6E081ABE}"/>
              </a:ext>
            </a:extLst>
          </p:cNvPr>
          <p:cNvSpPr txBox="1"/>
          <p:nvPr/>
        </p:nvSpPr>
        <p:spPr>
          <a:xfrm>
            <a:off x="709863" y="1223497"/>
            <a:ext cx="85624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Modelo Extendido de Clasificación de Actividades</a:t>
            </a:r>
            <a:endParaRPr lang="es-CO" sz="22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908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775804" y="2079375"/>
            <a:ext cx="6045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Metodología AOPOA para el desarrollo de SMA [GON2006]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dirty="0"/>
              <a:t>Enfoque organizacional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dirty="0"/>
              <a:t>Optimización de la definición de roles a partir de la agrupación de tareas.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dirty="0"/>
              <a:t>Abarca desde la definición de requerimientos hasta la definición de los protocolos de comunicación.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8393501" y="1957101"/>
            <a:ext cx="2762178" cy="759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atin typeface="+mj-lt"/>
              </a:rPr>
              <a:t>Definición de requerimientos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8393500" y="3035953"/>
            <a:ext cx="2762179" cy="820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atin typeface="+mj-lt"/>
              </a:rPr>
              <a:t>Identificación de tareas, roles, habilidades y metas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8393500" y="4177459"/>
            <a:ext cx="2762179" cy="627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atin typeface="+mj-lt"/>
              </a:rPr>
              <a:t>Agrupación de roles</a:t>
            </a:r>
          </a:p>
        </p:txBody>
      </p:sp>
      <p:sp>
        <p:nvSpPr>
          <p:cNvPr id="11" name="Rectángulo redondeado 10"/>
          <p:cNvSpPr/>
          <p:nvPr/>
        </p:nvSpPr>
        <p:spPr>
          <a:xfrm>
            <a:off x="8393499" y="5126363"/>
            <a:ext cx="2701221" cy="941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atin typeface="+mj-lt"/>
              </a:rPr>
              <a:t>Identificación de protocolos de comunicación</a:t>
            </a:r>
          </a:p>
        </p:txBody>
      </p:sp>
      <p:cxnSp>
        <p:nvCxnSpPr>
          <p:cNvPr id="17" name="Conector recto de flecha 16"/>
          <p:cNvCxnSpPr>
            <a:cxnSpLocks/>
            <a:stCxn id="8" idx="2"/>
            <a:endCxn id="9" idx="0"/>
          </p:cNvCxnSpPr>
          <p:nvPr/>
        </p:nvCxnSpPr>
        <p:spPr>
          <a:xfrm>
            <a:off x="9774590" y="2716225"/>
            <a:ext cx="0" cy="319728"/>
          </a:xfrm>
          <a:prstGeom prst="straightConnector1">
            <a:avLst/>
          </a:prstGeom>
          <a:ln w="25400"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cxnSpLocks/>
            <a:stCxn id="9" idx="2"/>
            <a:endCxn id="10" idx="0"/>
          </p:cNvCxnSpPr>
          <p:nvPr/>
        </p:nvCxnSpPr>
        <p:spPr>
          <a:xfrm>
            <a:off x="9774590" y="3856009"/>
            <a:ext cx="0" cy="321450"/>
          </a:xfrm>
          <a:prstGeom prst="straightConnector1">
            <a:avLst/>
          </a:prstGeom>
          <a:ln w="25400"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cxnSpLocks/>
            <a:stCxn id="10" idx="2"/>
            <a:endCxn id="11" idx="0"/>
          </p:cNvCxnSpPr>
          <p:nvPr/>
        </p:nvCxnSpPr>
        <p:spPr>
          <a:xfrm flipH="1">
            <a:off x="9744110" y="4804913"/>
            <a:ext cx="30480" cy="321450"/>
          </a:xfrm>
          <a:prstGeom prst="straightConnector1">
            <a:avLst/>
          </a:prstGeom>
          <a:ln w="25400"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ítulo 1">
            <a:extLst>
              <a:ext uri="{FF2B5EF4-FFF2-40B4-BE49-F238E27FC236}">
                <a16:creationId xmlns:a16="http://schemas.microsoft.com/office/drawing/2014/main" id="{FCF77D21-4622-4A81-BD1F-91E26CD7377C}"/>
              </a:ext>
            </a:extLst>
          </p:cNvPr>
          <p:cNvSpPr txBox="1">
            <a:spLocks/>
          </p:cNvSpPr>
          <p:nvPr/>
        </p:nvSpPr>
        <p:spPr>
          <a:xfrm>
            <a:off x="709863" y="26416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Diseño del Modelo de Agentes</a:t>
            </a:r>
          </a:p>
        </p:txBody>
      </p:sp>
    </p:spTree>
    <p:extLst>
      <p:ext uri="{BB962C8B-B14F-4D97-AF65-F5344CB8AC3E}">
        <p14:creationId xmlns:p14="http://schemas.microsoft.com/office/powerpoint/2010/main" val="407071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9863" y="264164"/>
            <a:ext cx="9875520" cy="1356360"/>
          </a:xfrm>
        </p:spPr>
        <p:txBody>
          <a:bodyPr/>
          <a:lstStyle/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Tabla de 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9863" y="1780945"/>
            <a:ext cx="10058400" cy="4023360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s-CO" sz="2600" dirty="0"/>
              <a:t>Contextualización de la problemática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s-CO" sz="2600" dirty="0"/>
              <a:t>Formulación de Objetivos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s-CO" sz="2600" dirty="0"/>
              <a:t>Metodología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s-CO" sz="2600" dirty="0"/>
              <a:t>Descripción del caso de estudio seleccionado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s-CO" sz="2600" dirty="0"/>
              <a:t>Diseño del Modelo de Agentes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s-CO" sz="2600" dirty="0"/>
              <a:t>Diseño del Modelo de Inteligencia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s-CO" sz="2600" dirty="0"/>
              <a:t>Desarrollo del protocolo experimental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s-CO" sz="2600" dirty="0"/>
              <a:t>Resultados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s-CO" sz="2600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286530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277399"/>
              </p:ext>
            </p:extLst>
          </p:nvPr>
        </p:nvGraphicFramePr>
        <p:xfrm>
          <a:off x="822157" y="1986042"/>
          <a:ext cx="10615864" cy="41434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4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5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1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751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200" b="1" dirty="0">
                          <a:solidFill>
                            <a:schemeClr val="tx2"/>
                          </a:solidFill>
                          <a:effectLst/>
                        </a:rPr>
                        <a:t>Código</a:t>
                      </a:r>
                      <a:endParaRPr lang="es-CO" sz="2200" b="1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463" marR="28463" marT="18975" marB="1897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200" b="1" dirty="0">
                          <a:solidFill>
                            <a:schemeClr val="tx2"/>
                          </a:solidFill>
                          <a:effectLst/>
                        </a:rPr>
                        <a:t>Nombre</a:t>
                      </a:r>
                      <a:endParaRPr lang="es-CO" sz="2200" b="1" dirty="0">
                        <a:solidFill>
                          <a:schemeClr val="tx2"/>
                        </a:solidFill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28463" marR="28463" marT="18975" marB="1897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200" b="1" dirty="0">
                          <a:solidFill>
                            <a:schemeClr val="tx2"/>
                          </a:solidFill>
                          <a:effectLst/>
                        </a:rPr>
                        <a:t>Agente</a:t>
                      </a:r>
                      <a:endParaRPr lang="es-CO" sz="2200" b="1" dirty="0">
                        <a:solidFill>
                          <a:schemeClr val="tx2"/>
                        </a:solidFill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28463" marR="28463" marT="18975" marB="189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552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b="1" dirty="0">
                          <a:solidFill>
                            <a:schemeClr val="tx2"/>
                          </a:solidFill>
                          <a:effectLst/>
                        </a:rPr>
                        <a:t>1.1.1.1</a:t>
                      </a:r>
                      <a:endParaRPr lang="es-CO" sz="2000" b="1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463" marR="28463" marT="18975" marB="1897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Capturar imágenes de las cámaras dentro del sistema</a:t>
                      </a:r>
                      <a:endParaRPr lang="es-CO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463" marR="28463" marT="18975" marB="1897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A1. Agente Captura</a:t>
                      </a:r>
                      <a:endParaRPr lang="es-CO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463" marR="28463" marT="18975" marB="1897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456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b="1" dirty="0">
                          <a:solidFill>
                            <a:schemeClr val="tx2"/>
                          </a:solidFill>
                          <a:effectLst/>
                        </a:rPr>
                        <a:t>1.1.1.2</a:t>
                      </a:r>
                      <a:endParaRPr lang="es-CO" sz="2000" b="1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463" marR="28463" marT="18975" marB="1897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Identificar el esqueleto de la persona</a:t>
                      </a:r>
                      <a:endParaRPr lang="es-CO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463" marR="28463" marT="18975" marB="1897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A2. Agente Pose</a:t>
                      </a:r>
                      <a:endParaRPr lang="es-CO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463" marR="28463" marT="18975" marB="18975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552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b="1" dirty="0">
                          <a:solidFill>
                            <a:schemeClr val="tx2"/>
                          </a:solidFill>
                          <a:effectLst/>
                        </a:rPr>
                        <a:t>1.1.1.3.1</a:t>
                      </a:r>
                      <a:endParaRPr lang="es-CO" sz="2000" b="1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463" marR="28463" marT="18975" marB="1897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Extracción de descriptores de la persona</a:t>
                      </a:r>
                      <a:endParaRPr lang="es-CO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463" marR="28463" marT="18975" marB="1897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A3. Agente Descriptores</a:t>
                      </a:r>
                      <a:endParaRPr lang="es-CO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463" marR="28463" marT="18975" marB="1897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552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b="1" dirty="0">
                          <a:solidFill>
                            <a:schemeClr val="tx2"/>
                          </a:solidFill>
                          <a:effectLst/>
                        </a:rPr>
                        <a:t>1.1.1.3.3</a:t>
                      </a:r>
                      <a:endParaRPr lang="es-CO" sz="2000" b="1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463" marR="28463" marT="18975" marB="1897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Aplicar algoritmos de reidentificación de personas</a:t>
                      </a:r>
                      <a:endParaRPr lang="es-CO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463" marR="28463" marT="18975" marB="1897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A4. Agente Reidentificación</a:t>
                      </a:r>
                      <a:endParaRPr lang="es-CO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463" marR="28463" marT="18975" marB="1897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639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b="1" dirty="0">
                          <a:solidFill>
                            <a:schemeClr val="tx2"/>
                          </a:solidFill>
                          <a:effectLst/>
                        </a:rPr>
                        <a:t>1.1.1.3.4</a:t>
                      </a:r>
                      <a:endParaRPr lang="es-CO" sz="2000" b="1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463" marR="28463" marT="18975" marB="18975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Separación de la actividad en acciones</a:t>
                      </a:r>
                      <a:endParaRPr lang="es-CO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463" marR="28463" marT="18975" marB="18975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A5. Agente Organizador</a:t>
                      </a:r>
                      <a:endParaRPr lang="es-CO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463" marR="28463" marT="18975" marB="18975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751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b="1" dirty="0">
                          <a:solidFill>
                            <a:schemeClr val="tx2"/>
                          </a:solidFill>
                          <a:effectLst/>
                        </a:rPr>
                        <a:t>1.1.1.4</a:t>
                      </a:r>
                      <a:endParaRPr lang="es-CO" sz="2000" b="1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463" marR="28463" marT="18975" marB="18975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Clasificación de acciones</a:t>
                      </a:r>
                      <a:endParaRPr lang="es-CO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463" marR="28463" marT="18975" marB="18975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A6. Agente clasificación</a:t>
                      </a:r>
                      <a:endParaRPr lang="es-CO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463" marR="28463" marT="18975" marB="18975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751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b="1" dirty="0">
                          <a:solidFill>
                            <a:schemeClr val="tx2"/>
                          </a:solidFill>
                          <a:effectLst/>
                        </a:rPr>
                        <a:t>1.1.1.3.2</a:t>
                      </a:r>
                      <a:endParaRPr lang="es-CO" sz="2000" b="1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463" marR="28463" marT="18975" marB="18975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Clasificación de pose de la persona</a:t>
                      </a:r>
                      <a:endParaRPr lang="es-CO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463" marR="28463" marT="18975" marB="18975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A6. Agente clasificación</a:t>
                      </a:r>
                      <a:endParaRPr lang="es-CO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463" marR="28463" marT="18975" marB="18975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160408"/>
                  </a:ext>
                </a:extLst>
              </a:tr>
              <a:tr h="189751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b="1" dirty="0">
                          <a:solidFill>
                            <a:schemeClr val="tx2"/>
                          </a:solidFill>
                          <a:effectLst/>
                        </a:rPr>
                        <a:t>1.1.1.5</a:t>
                      </a:r>
                      <a:endParaRPr lang="es-CO" sz="2000" b="1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463" marR="28463" marT="18975" marB="18975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Clasificación de actividades</a:t>
                      </a:r>
                      <a:endParaRPr lang="es-CO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463" marR="28463" marT="18975" marB="18975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A6. Agente clasificación</a:t>
                      </a:r>
                      <a:endParaRPr lang="es-CO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463" marR="28463" marT="18975" marB="18975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866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b="1" dirty="0">
                          <a:solidFill>
                            <a:schemeClr val="tx2"/>
                          </a:solidFill>
                          <a:effectLst/>
                        </a:rPr>
                        <a:t>1.1.1.6</a:t>
                      </a:r>
                      <a:endParaRPr lang="es-CO" sz="2000" b="1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463" marR="28463" marT="18975" marB="18975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Ejecución de técnicas de ensamble</a:t>
                      </a:r>
                      <a:endParaRPr lang="es-CO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463" marR="28463" marT="18975" marB="18975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A7. Agente Ensamble</a:t>
                      </a:r>
                      <a:endParaRPr lang="es-CO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463" marR="28463" marT="18975" marB="18975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b="1" dirty="0">
                          <a:solidFill>
                            <a:schemeClr val="tx2"/>
                          </a:solidFill>
                          <a:effectLst/>
                        </a:rPr>
                        <a:t>1.1.2</a:t>
                      </a:r>
                      <a:endParaRPr lang="es-CO" sz="2000" b="1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463" marR="28463" marT="18975" marB="1897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Identificar actividades como usuales o inusuales</a:t>
                      </a:r>
                      <a:endParaRPr lang="es-CO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463" marR="28463" marT="18975" marB="1897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A8. Agente Interfaz</a:t>
                      </a:r>
                      <a:endParaRPr lang="es-CO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463" marR="28463" marT="18975" marB="1897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601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b="1" dirty="0">
                          <a:solidFill>
                            <a:schemeClr val="tx2"/>
                          </a:solidFill>
                          <a:effectLst/>
                        </a:rPr>
                        <a:t>1.2</a:t>
                      </a:r>
                      <a:endParaRPr lang="es-CO" sz="2000" b="1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463" marR="28463" marT="18975" marB="1897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Gestionar la Interfaz de usuario</a:t>
                      </a:r>
                      <a:endParaRPr lang="es-CO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463" marR="28463" marT="18975" marB="1897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A8. Agente Interfaz</a:t>
                      </a:r>
                      <a:endParaRPr lang="es-CO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463" marR="28463" marT="18975" marB="1897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Título 1">
            <a:extLst>
              <a:ext uri="{FF2B5EF4-FFF2-40B4-BE49-F238E27FC236}">
                <a16:creationId xmlns:a16="http://schemas.microsoft.com/office/drawing/2014/main" id="{E00CC6BC-808A-45E1-91C2-49807B3B43BD}"/>
              </a:ext>
            </a:extLst>
          </p:cNvPr>
          <p:cNvSpPr txBox="1">
            <a:spLocks/>
          </p:cNvSpPr>
          <p:nvPr/>
        </p:nvSpPr>
        <p:spPr>
          <a:xfrm>
            <a:off x="709863" y="26416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Diseño del Modelo de Agentes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29A6ADF-8244-428F-B6D1-34EB4130C671}"/>
              </a:ext>
            </a:extLst>
          </p:cNvPr>
          <p:cNvSpPr txBox="1"/>
          <p:nvPr/>
        </p:nvSpPr>
        <p:spPr>
          <a:xfrm>
            <a:off x="709863" y="1319749"/>
            <a:ext cx="85785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Modelo Extendido de Clasificación de Actividades</a:t>
            </a:r>
            <a:endParaRPr lang="es-CO" sz="22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4196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13" y="345358"/>
            <a:ext cx="10427611" cy="6124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3871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13" y="345358"/>
            <a:ext cx="10427611" cy="61247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FC38D19-A01F-4277-B53A-0A3751F6F295}"/>
              </a:ext>
            </a:extLst>
          </p:cNvPr>
          <p:cNvSpPr/>
          <p:nvPr/>
        </p:nvSpPr>
        <p:spPr>
          <a:xfrm>
            <a:off x="847114" y="1227221"/>
            <a:ext cx="5649940" cy="21416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06CDC8-21BC-4395-8E95-4352382ADC27}"/>
              </a:ext>
            </a:extLst>
          </p:cNvPr>
          <p:cNvSpPr txBox="1"/>
          <p:nvPr/>
        </p:nvSpPr>
        <p:spPr>
          <a:xfrm>
            <a:off x="6840355" y="1797784"/>
            <a:ext cx="4434369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Procesamiento por zonas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dirty="0"/>
              <a:t>Distribución por zonas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dirty="0"/>
              <a:t>Vínculos de cooperación para el cambio de agentes por zonas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AA644A3-7AB2-45EA-9C97-1A78935EEF1A}"/>
              </a:ext>
            </a:extLst>
          </p:cNvPr>
          <p:cNvSpPr/>
          <p:nvPr/>
        </p:nvSpPr>
        <p:spPr>
          <a:xfrm>
            <a:off x="5144795" y="1511969"/>
            <a:ext cx="1512680" cy="44075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7915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13" y="345358"/>
            <a:ext cx="10427611" cy="61247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FC38D19-A01F-4277-B53A-0A3751F6F295}"/>
              </a:ext>
            </a:extLst>
          </p:cNvPr>
          <p:cNvSpPr/>
          <p:nvPr/>
        </p:nvSpPr>
        <p:spPr>
          <a:xfrm>
            <a:off x="917276" y="641683"/>
            <a:ext cx="5649940" cy="6256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06CDC8-21BC-4395-8E95-4352382ADC27}"/>
              </a:ext>
            </a:extLst>
          </p:cNvPr>
          <p:cNvSpPr txBox="1"/>
          <p:nvPr/>
        </p:nvSpPr>
        <p:spPr>
          <a:xfrm>
            <a:off x="6968693" y="1934975"/>
            <a:ext cx="4790171" cy="3600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Sincronización de Relojes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dirty="0"/>
              <a:t>El agente de captura adiciona la marca de tiempo de la imagen.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dirty="0"/>
              <a:t>El agente reidentificación fija el reloj del agente de captura (NTP).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dirty="0"/>
              <a:t>Selección de un reloj global a partir del algoritmo de </a:t>
            </a:r>
            <a:r>
              <a:rPr lang="es-CO" sz="2200" b="1" dirty="0"/>
              <a:t>Berkeley.</a:t>
            </a:r>
            <a:endParaRPr lang="es-CO" sz="22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dirty="0"/>
              <a:t>La selección del coordinador del algoritmo de </a:t>
            </a:r>
            <a:r>
              <a:rPr lang="es-CO" sz="2200" b="1" dirty="0"/>
              <a:t>Berkeley</a:t>
            </a:r>
            <a:r>
              <a:rPr lang="es-CO" sz="2200" dirty="0"/>
              <a:t> se selecciona a través del método </a:t>
            </a:r>
            <a:r>
              <a:rPr lang="es-CO" sz="2200" b="1" dirty="0" err="1"/>
              <a:t>Bully</a:t>
            </a:r>
            <a:r>
              <a:rPr lang="es-CO" sz="2200" dirty="0"/>
              <a:t>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04DF1D3-58D6-484C-95FF-5559A5184751}"/>
              </a:ext>
            </a:extLst>
          </p:cNvPr>
          <p:cNvSpPr/>
          <p:nvPr/>
        </p:nvSpPr>
        <p:spPr>
          <a:xfrm>
            <a:off x="5037220" y="1788696"/>
            <a:ext cx="1529995" cy="38581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48451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13" y="345358"/>
            <a:ext cx="10427611" cy="61247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FC38D19-A01F-4277-B53A-0A3751F6F295}"/>
              </a:ext>
            </a:extLst>
          </p:cNvPr>
          <p:cNvSpPr/>
          <p:nvPr/>
        </p:nvSpPr>
        <p:spPr>
          <a:xfrm>
            <a:off x="1219200" y="1074820"/>
            <a:ext cx="4074695" cy="11710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D76AA8A-DE5A-4030-9868-BB40A928A9A4}"/>
              </a:ext>
            </a:extLst>
          </p:cNvPr>
          <p:cNvSpPr txBox="1"/>
          <p:nvPr/>
        </p:nvSpPr>
        <p:spPr>
          <a:xfrm>
            <a:off x="5665982" y="1293291"/>
            <a:ext cx="5050144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Arquitectura Pipeline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dirty="0"/>
              <a:t>Distribución del procesamiento a partir de múltiples agentes.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dirty="0"/>
              <a:t>La división en agentes permite implementar de forma intuitiva el sistema en diferentes máquinas o hilos de procesamiento.</a:t>
            </a:r>
          </a:p>
        </p:txBody>
      </p:sp>
    </p:spTree>
    <p:extLst>
      <p:ext uri="{BB962C8B-B14F-4D97-AF65-F5344CB8AC3E}">
        <p14:creationId xmlns:p14="http://schemas.microsoft.com/office/powerpoint/2010/main" val="2321031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13" y="345358"/>
            <a:ext cx="10427611" cy="61247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FC38D19-A01F-4277-B53A-0A3751F6F295}"/>
              </a:ext>
            </a:extLst>
          </p:cNvPr>
          <p:cNvSpPr/>
          <p:nvPr/>
        </p:nvSpPr>
        <p:spPr>
          <a:xfrm>
            <a:off x="7844590" y="1171073"/>
            <a:ext cx="2598822" cy="26629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50D709A-5E8B-496E-BCB0-EA67773265BE}"/>
              </a:ext>
            </a:extLst>
          </p:cNvPr>
          <p:cNvSpPr txBox="1"/>
          <p:nvPr/>
        </p:nvSpPr>
        <p:spPr>
          <a:xfrm>
            <a:off x="1511076" y="1068265"/>
            <a:ext cx="5050144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Uso de Técnicas de Ensamble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dirty="0"/>
              <a:t>El uso de técnicas de ensamble genera una mejor respuesta que el uso de clasificadores individuales [DIT, 2000].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dirty="0"/>
              <a:t>Selección de la respuesta de la actividad a partir de un mecanismo de votación.</a:t>
            </a:r>
          </a:p>
        </p:txBody>
      </p:sp>
    </p:spTree>
    <p:extLst>
      <p:ext uri="{BB962C8B-B14F-4D97-AF65-F5344CB8AC3E}">
        <p14:creationId xmlns:p14="http://schemas.microsoft.com/office/powerpoint/2010/main" val="2798024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712655E-B9F0-4777-9ADC-02A806964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129" y="2051910"/>
            <a:ext cx="3706128" cy="275418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9958087-C6D0-46B7-A0ED-91AC8B9E2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106" y="5062764"/>
            <a:ext cx="1489726" cy="1439227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5140B654-B8F9-45C3-9BA5-51DD47C6EA85}"/>
              </a:ext>
            </a:extLst>
          </p:cNvPr>
          <p:cNvSpPr/>
          <p:nvPr/>
        </p:nvSpPr>
        <p:spPr>
          <a:xfrm>
            <a:off x="9467032" y="3196390"/>
            <a:ext cx="1828800" cy="72189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A290A50-DFC8-4AC0-A79A-D2E5B9D3273D}"/>
              </a:ext>
            </a:extLst>
          </p:cNvPr>
          <p:cNvSpPr txBox="1"/>
          <p:nvPr/>
        </p:nvSpPr>
        <p:spPr>
          <a:xfrm>
            <a:off x="709863" y="2251545"/>
            <a:ext cx="62962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Características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dirty="0"/>
              <a:t>Identifica las personas que se encuentran en la escena.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dirty="0"/>
              <a:t>Almacena una lista de descriptores por cada una de las personas identificadas en la escena.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dirty="0"/>
              <a:t>Reidentificación de la persona a partir de técnicas de comparación de color y posición.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2CF8C40F-03D4-4F43-B2CB-428B939D826E}"/>
              </a:ext>
            </a:extLst>
          </p:cNvPr>
          <p:cNvSpPr txBox="1">
            <a:spLocks/>
          </p:cNvSpPr>
          <p:nvPr/>
        </p:nvSpPr>
        <p:spPr>
          <a:xfrm>
            <a:off x="709863" y="26416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Diseño del Modelo de Inteligencia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5A6D204-3C77-4CD0-A797-639D7ED1F7D5}"/>
              </a:ext>
            </a:extLst>
          </p:cNvPr>
          <p:cNvSpPr txBox="1"/>
          <p:nvPr/>
        </p:nvSpPr>
        <p:spPr>
          <a:xfrm>
            <a:off x="709863" y="1319749"/>
            <a:ext cx="85785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Agente Pose</a:t>
            </a:r>
            <a:endParaRPr lang="es-CO" sz="22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6870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6760FE4B-CA32-4456-A2C3-D2D2FBFCA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466338"/>
              </p:ext>
            </p:extLst>
          </p:nvPr>
        </p:nvGraphicFramePr>
        <p:xfrm>
          <a:off x="908385" y="2138327"/>
          <a:ext cx="10375230" cy="400621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804651">
                  <a:extLst>
                    <a:ext uri="{9D8B030D-6E8A-4147-A177-3AD203B41FA5}">
                      <a16:colId xmlns:a16="http://schemas.microsoft.com/office/drawing/2014/main" val="717203525"/>
                    </a:ext>
                  </a:extLst>
                </a:gridCol>
                <a:gridCol w="1751100">
                  <a:extLst>
                    <a:ext uri="{9D8B030D-6E8A-4147-A177-3AD203B41FA5}">
                      <a16:colId xmlns:a16="http://schemas.microsoft.com/office/drawing/2014/main" val="2170970624"/>
                    </a:ext>
                  </a:extLst>
                </a:gridCol>
                <a:gridCol w="1957443">
                  <a:extLst>
                    <a:ext uri="{9D8B030D-6E8A-4147-A177-3AD203B41FA5}">
                      <a16:colId xmlns:a16="http://schemas.microsoft.com/office/drawing/2014/main" val="2370820809"/>
                    </a:ext>
                  </a:extLst>
                </a:gridCol>
                <a:gridCol w="1452296">
                  <a:extLst>
                    <a:ext uri="{9D8B030D-6E8A-4147-A177-3AD203B41FA5}">
                      <a16:colId xmlns:a16="http://schemas.microsoft.com/office/drawing/2014/main" val="3272851210"/>
                    </a:ext>
                  </a:extLst>
                </a:gridCol>
                <a:gridCol w="1704870">
                  <a:extLst>
                    <a:ext uri="{9D8B030D-6E8A-4147-A177-3AD203B41FA5}">
                      <a16:colId xmlns:a16="http://schemas.microsoft.com/office/drawing/2014/main" val="3855911236"/>
                    </a:ext>
                  </a:extLst>
                </a:gridCol>
                <a:gridCol w="1704870">
                  <a:extLst>
                    <a:ext uri="{9D8B030D-6E8A-4147-A177-3AD203B41FA5}">
                      <a16:colId xmlns:a16="http://schemas.microsoft.com/office/drawing/2014/main" val="2669144549"/>
                    </a:ext>
                  </a:extLst>
                </a:gridCol>
              </a:tblGrid>
              <a:tr h="33496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>
                          <a:effectLst/>
                        </a:rPr>
                        <a:t>Autor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>
                          <a:effectLst/>
                        </a:rPr>
                        <a:t>Categoría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>
                          <a:effectLst/>
                        </a:rPr>
                        <a:t>Técnica Utilizada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>
                          <a:effectLst/>
                        </a:rPr>
                        <a:t>Velocidad de Respuesta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>
                          <a:effectLst/>
                        </a:rPr>
                        <a:t>Framework de</a:t>
                      </a:r>
                    </a:p>
                    <a:p>
                      <a:pPr algn="ctr" fontAlgn="ctr"/>
                      <a:r>
                        <a:rPr lang="es-CO" sz="1800" b="1" u="none" strike="noStrike" dirty="0">
                          <a:effectLst/>
                        </a:rPr>
                        <a:t>Desarrollo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>
                          <a:effectLst/>
                        </a:rPr>
                        <a:t>Resultados Experimentales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7674893"/>
                  </a:ext>
                </a:extLst>
              </a:tr>
              <a:tr h="33496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 err="1">
                          <a:effectLst/>
                          <a:latin typeface="+mn-lt"/>
                        </a:rPr>
                        <a:t>Kaewtrakulpong</a:t>
                      </a:r>
                      <a:r>
                        <a:rPr lang="es-CO" sz="1800" b="1" u="none" strike="noStrike" dirty="0">
                          <a:effectLst/>
                          <a:latin typeface="+mn-lt"/>
                        </a:rPr>
                        <a:t> et al [2001]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Extracción de Fondo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Mezcla de Gaussianas (MOG)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Alta 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No Reporta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9165771"/>
                  </a:ext>
                </a:extLst>
              </a:tr>
              <a:tr h="33496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Bloisi</a:t>
                      </a:r>
                      <a:r>
                        <a:rPr lang="es-CO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et al [2015]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Extracción de Fondo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Adaptación de filtros GMM (MOG2)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OpenCV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2237040"/>
                  </a:ext>
                </a:extLst>
              </a:tr>
              <a:tr h="33496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Bloisi</a:t>
                      </a:r>
                      <a:r>
                        <a:rPr lang="es-CO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et al [2015]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Extracción de Fondo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Filtros KNN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OpenCV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5615948"/>
                  </a:ext>
                </a:extLst>
              </a:tr>
              <a:tr h="33496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Marcomini</a:t>
                      </a:r>
                      <a:r>
                        <a:rPr lang="es-CO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et al [2018]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Extracción de Fondo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Modelos estadísticos (GMG)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OpenCV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0915054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 err="1">
                          <a:effectLst/>
                          <a:latin typeface="+mn-lt"/>
                        </a:rPr>
                        <a:t>Zeevi</a:t>
                      </a:r>
                      <a:r>
                        <a:rPr lang="es-CO" sz="1800" b="1" u="none" strike="noStrike" dirty="0">
                          <a:effectLst/>
                          <a:latin typeface="+mn-lt"/>
                        </a:rPr>
                        <a:t> [2016]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Extracción de Fondo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Conteo de Pixeles (CNT)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Muy Alta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 err="1">
                          <a:effectLst/>
                          <a:latin typeface="+mn-lt"/>
                        </a:rPr>
                        <a:t>OpenCV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964422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 err="1">
                          <a:effectLst/>
                          <a:latin typeface="+mn-lt"/>
                        </a:rPr>
                        <a:t>Qiao</a:t>
                      </a:r>
                      <a:r>
                        <a:rPr lang="es-CO" sz="1800" b="1" u="none" strike="noStrike" dirty="0">
                          <a:effectLst/>
                          <a:latin typeface="+mn-lt"/>
                        </a:rPr>
                        <a:t> et al [2017]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>
                          <a:effectLst/>
                          <a:latin typeface="+mn-lt"/>
                        </a:rPr>
                        <a:t>Imagen única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Deep Learning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Baja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OpenPose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2278836"/>
                  </a:ext>
                </a:extLst>
              </a:tr>
            </a:tbl>
          </a:graphicData>
        </a:graphic>
      </p:graphicFrame>
      <p:sp>
        <p:nvSpPr>
          <p:cNvPr id="26" name="Título 1">
            <a:extLst>
              <a:ext uri="{FF2B5EF4-FFF2-40B4-BE49-F238E27FC236}">
                <a16:creationId xmlns:a16="http://schemas.microsoft.com/office/drawing/2014/main" id="{266AC38A-78A9-4B6D-8D86-69F439508F32}"/>
              </a:ext>
            </a:extLst>
          </p:cNvPr>
          <p:cNvSpPr txBox="1">
            <a:spLocks/>
          </p:cNvSpPr>
          <p:nvPr/>
        </p:nvSpPr>
        <p:spPr>
          <a:xfrm>
            <a:off x="709863" y="26416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Diseño del Modelo de Inteligencia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33E234C-A3B4-4EC1-B666-C64A9571B226}"/>
              </a:ext>
            </a:extLst>
          </p:cNvPr>
          <p:cNvSpPr txBox="1"/>
          <p:nvPr/>
        </p:nvSpPr>
        <p:spPr>
          <a:xfrm>
            <a:off x="709863" y="1319749"/>
            <a:ext cx="85785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Detección de personas – Estado del Arte</a:t>
            </a:r>
            <a:endParaRPr lang="es-CO" sz="22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6649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4.googleusercontent.com/-5G-Rmu2pJ2-3Iu9jDOeRBQQNShKPQd7OZUgOPiJW8rdCXmdldqrCpzaRpucA_WDv496COsW6Hn9gzFKlXOzeLO_nqt3dE7KVv5519zdOb5_haEDqdE3l8eauzjg98Qwr5INQ2KL-cQ">
            <a:extLst>
              <a:ext uri="{FF2B5EF4-FFF2-40B4-BE49-F238E27FC236}">
                <a16:creationId xmlns:a16="http://schemas.microsoft.com/office/drawing/2014/main" id="{46823809-12CA-454B-8A3C-41FA50679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59" y="1877443"/>
            <a:ext cx="2900692" cy="216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https://lh3.googleusercontent.com/ZnIlTpUtGt1WMSC6VCVlJma2bb5DV9jAlUEh9x9MaYIAaO27Cv5oLkNEH-yigyBde9O1vvthLw1PEdyHV0kPDscO0WdXj_K378j70b418VoHTvFJfdT-3EKPUnn2Fh3tjeSiYWmjyqQ">
            <a:extLst>
              <a:ext uri="{FF2B5EF4-FFF2-40B4-BE49-F238E27FC236}">
                <a16:creationId xmlns:a16="http://schemas.microsoft.com/office/drawing/2014/main" id="{48704418-4F8C-4837-AFC1-0CE60B451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63" y="4124164"/>
            <a:ext cx="2900692" cy="21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9801E0C-BB2B-431E-BCC8-FDDB06B607BB}"/>
              </a:ext>
            </a:extLst>
          </p:cNvPr>
          <p:cNvSpPr txBox="1"/>
          <p:nvPr/>
        </p:nvSpPr>
        <p:spPr>
          <a:xfrm>
            <a:off x="4092421" y="2175279"/>
            <a:ext cx="67478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6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Extracción de Fondo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b="1" dirty="0">
                <a:solidFill>
                  <a:srgbClr val="00B050"/>
                </a:solidFill>
              </a:rPr>
              <a:t>Tiempo de respuesta rápido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dirty="0"/>
              <a:t>Mala adaptación frente a cambios de iluminación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dirty="0"/>
              <a:t>Dificultad en la extracción de la silueta de la persona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6136FE7-C496-47B5-9983-4261DF590925}"/>
              </a:ext>
            </a:extLst>
          </p:cNvPr>
          <p:cNvSpPr txBox="1"/>
          <p:nvPr/>
        </p:nvSpPr>
        <p:spPr>
          <a:xfrm>
            <a:off x="4092421" y="4238139"/>
            <a:ext cx="674785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6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Extracción de Pose - OpenPose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dirty="0"/>
              <a:t>Detección de silueta en entornos de poca iluminación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dirty="0"/>
              <a:t>Robusto frente a oclusiones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b="1" dirty="0">
                <a:solidFill>
                  <a:srgbClr val="FF0000"/>
                </a:solidFill>
              </a:rPr>
              <a:t>Tiempo de respuesta mayores a la extracción de fondo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2E7036A-0D4B-4756-BB6E-8C1756A6A749}"/>
              </a:ext>
            </a:extLst>
          </p:cNvPr>
          <p:cNvSpPr txBox="1">
            <a:spLocks/>
          </p:cNvSpPr>
          <p:nvPr/>
        </p:nvSpPr>
        <p:spPr>
          <a:xfrm>
            <a:off x="709863" y="26416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Diseño del Modelo de Inteligencia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854947-212B-4F81-8DBB-6B263EA8CC9F}"/>
              </a:ext>
            </a:extLst>
          </p:cNvPr>
          <p:cNvSpPr txBox="1"/>
          <p:nvPr/>
        </p:nvSpPr>
        <p:spPr>
          <a:xfrm>
            <a:off x="709863" y="1319749"/>
            <a:ext cx="94608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Detección de personas – Resultados Experimentales</a:t>
            </a:r>
            <a:endParaRPr lang="es-CO" sz="22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3437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A01393CA-779D-4F6D-A391-615C8A556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9178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dirty="0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341507EC-DC98-4CDA-AF51-AD778612D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899012"/>
              </p:ext>
            </p:extLst>
          </p:nvPr>
        </p:nvGraphicFramePr>
        <p:xfrm>
          <a:off x="1564585" y="2519131"/>
          <a:ext cx="9062829" cy="28906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1573">
                  <a:extLst>
                    <a:ext uri="{9D8B030D-6E8A-4147-A177-3AD203B41FA5}">
                      <a16:colId xmlns:a16="http://schemas.microsoft.com/office/drawing/2014/main" val="369583370"/>
                    </a:ext>
                  </a:extLst>
                </a:gridCol>
                <a:gridCol w="929171">
                  <a:extLst>
                    <a:ext uri="{9D8B030D-6E8A-4147-A177-3AD203B41FA5}">
                      <a16:colId xmlns:a16="http://schemas.microsoft.com/office/drawing/2014/main" val="4112849011"/>
                    </a:ext>
                  </a:extLst>
                </a:gridCol>
                <a:gridCol w="1091038">
                  <a:extLst>
                    <a:ext uri="{9D8B030D-6E8A-4147-A177-3AD203B41FA5}">
                      <a16:colId xmlns:a16="http://schemas.microsoft.com/office/drawing/2014/main" val="3931553344"/>
                    </a:ext>
                  </a:extLst>
                </a:gridCol>
                <a:gridCol w="818420">
                  <a:extLst>
                    <a:ext uri="{9D8B030D-6E8A-4147-A177-3AD203B41FA5}">
                      <a16:colId xmlns:a16="http://schemas.microsoft.com/office/drawing/2014/main" val="817894731"/>
                    </a:ext>
                  </a:extLst>
                </a:gridCol>
                <a:gridCol w="920651">
                  <a:extLst>
                    <a:ext uri="{9D8B030D-6E8A-4147-A177-3AD203B41FA5}">
                      <a16:colId xmlns:a16="http://schemas.microsoft.com/office/drawing/2014/main" val="2236874193"/>
                    </a:ext>
                  </a:extLst>
                </a:gridCol>
                <a:gridCol w="775825">
                  <a:extLst>
                    <a:ext uri="{9D8B030D-6E8A-4147-A177-3AD203B41FA5}">
                      <a16:colId xmlns:a16="http://schemas.microsoft.com/office/drawing/2014/main" val="3993837481"/>
                    </a:ext>
                  </a:extLst>
                </a:gridCol>
                <a:gridCol w="1656151">
                  <a:extLst>
                    <a:ext uri="{9D8B030D-6E8A-4147-A177-3AD203B41FA5}">
                      <a16:colId xmlns:a16="http://schemas.microsoft.com/office/drawing/2014/main" val="996712589"/>
                    </a:ext>
                  </a:extLst>
                </a:gridCol>
              </a:tblGrid>
              <a:tr h="41637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u="none" strike="noStrike" dirty="0">
                          <a:effectLst/>
                        </a:rPr>
                        <a:t> </a:t>
                      </a:r>
                      <a:endParaRPr lang="es-CO" sz="3200" dirty="0">
                        <a:effectLst/>
                      </a:endParaRPr>
                    </a:p>
                  </a:txBody>
                  <a:tcPr marL="12995" marR="12995" marT="12995" marB="62378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b="1" u="none" strike="noStrike" dirty="0">
                          <a:effectLst/>
                        </a:rPr>
                        <a:t>MOG</a:t>
                      </a:r>
                      <a:endParaRPr lang="es-CO" sz="3200" b="1" dirty="0">
                        <a:effectLst/>
                      </a:endParaRPr>
                    </a:p>
                  </a:txBody>
                  <a:tcPr marL="12995" marR="12995" marT="12995" marB="62378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b="1" u="none" strike="noStrike" dirty="0">
                          <a:effectLst/>
                        </a:rPr>
                        <a:t>MOG2</a:t>
                      </a:r>
                      <a:endParaRPr lang="es-CO" sz="3200" b="1" dirty="0">
                        <a:effectLst/>
                      </a:endParaRPr>
                    </a:p>
                  </a:txBody>
                  <a:tcPr marL="12995" marR="12995" marT="12995" marB="62378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b="1" u="none" strike="noStrike" dirty="0">
                          <a:effectLst/>
                        </a:rPr>
                        <a:t>KNN</a:t>
                      </a:r>
                      <a:endParaRPr lang="es-CO" sz="3200" b="1" dirty="0">
                        <a:effectLst/>
                      </a:endParaRPr>
                    </a:p>
                  </a:txBody>
                  <a:tcPr marL="12995" marR="12995" marT="12995" marB="62378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b="1" u="none" strike="noStrike" dirty="0">
                          <a:effectLst/>
                        </a:rPr>
                        <a:t>GMG</a:t>
                      </a:r>
                      <a:endParaRPr lang="es-CO" sz="3200" b="1" dirty="0">
                        <a:effectLst/>
                      </a:endParaRPr>
                    </a:p>
                  </a:txBody>
                  <a:tcPr marL="12995" marR="12995" marT="12995" marB="62378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b="1" u="none" strike="noStrike" dirty="0">
                          <a:effectLst/>
                        </a:rPr>
                        <a:t>CNT</a:t>
                      </a:r>
                      <a:endParaRPr lang="es-CO" sz="3200" b="1" dirty="0">
                        <a:effectLst/>
                      </a:endParaRPr>
                    </a:p>
                  </a:txBody>
                  <a:tcPr marL="12995" marR="12995" marT="12995" marB="62378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b="1" u="none" strike="noStrike" dirty="0">
                          <a:effectLst/>
                        </a:rPr>
                        <a:t>OPENPOSE</a:t>
                      </a:r>
                      <a:endParaRPr lang="es-CO" sz="3200" b="1" dirty="0">
                        <a:effectLst/>
                      </a:endParaRPr>
                    </a:p>
                  </a:txBody>
                  <a:tcPr marL="12995" marR="12995" marT="12995" marB="62378"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497347"/>
                  </a:ext>
                </a:extLst>
              </a:tr>
              <a:tr h="41637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000" u="none" strike="noStrike" dirty="0">
                          <a:effectLst/>
                        </a:rPr>
                        <a:t>Siluetas (3)</a:t>
                      </a:r>
                      <a:endParaRPr lang="es-CO" sz="3200" dirty="0">
                        <a:effectLst/>
                      </a:endParaRPr>
                    </a:p>
                  </a:txBody>
                  <a:tcPr marL="12995" marR="12995" marT="12995" marB="62378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u="none" strike="noStrike" dirty="0">
                          <a:effectLst/>
                        </a:rPr>
                        <a:t>2</a:t>
                      </a:r>
                      <a:endParaRPr lang="es-CO" sz="3200" dirty="0">
                        <a:effectLst/>
                      </a:endParaRPr>
                    </a:p>
                  </a:txBody>
                  <a:tcPr marL="12995" marR="12995" marT="12995" marB="62378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u="none" strike="noStrike" dirty="0">
                          <a:effectLst/>
                        </a:rPr>
                        <a:t>3</a:t>
                      </a:r>
                      <a:endParaRPr lang="es-CO" sz="3200" dirty="0">
                        <a:effectLst/>
                      </a:endParaRPr>
                    </a:p>
                  </a:txBody>
                  <a:tcPr marL="12995" marR="12995" marT="12995" marB="62378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u="none" strike="noStrike" dirty="0">
                          <a:effectLst/>
                        </a:rPr>
                        <a:t>3</a:t>
                      </a:r>
                      <a:endParaRPr lang="es-CO" sz="3200" dirty="0">
                        <a:effectLst/>
                      </a:endParaRPr>
                    </a:p>
                  </a:txBody>
                  <a:tcPr marL="12995" marR="12995" marT="12995" marB="62378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u="none" strike="noStrike" dirty="0">
                          <a:effectLst/>
                        </a:rPr>
                        <a:t>3</a:t>
                      </a:r>
                      <a:endParaRPr lang="es-CO" sz="3200" dirty="0">
                        <a:effectLst/>
                      </a:endParaRPr>
                    </a:p>
                  </a:txBody>
                  <a:tcPr marL="12995" marR="12995" marT="12995" marB="62378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u="none" strike="noStrike" dirty="0">
                          <a:effectLst/>
                        </a:rPr>
                        <a:t>3</a:t>
                      </a:r>
                      <a:endParaRPr lang="es-CO" sz="3200" dirty="0">
                        <a:effectLst/>
                      </a:endParaRPr>
                    </a:p>
                  </a:txBody>
                  <a:tcPr marL="12995" marR="12995" marT="12995" marB="62378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u="none" strike="noStrike" dirty="0">
                          <a:effectLst/>
                        </a:rPr>
                        <a:t>5</a:t>
                      </a:r>
                      <a:endParaRPr lang="es-CO" sz="3200" dirty="0">
                        <a:effectLst/>
                      </a:endParaRPr>
                    </a:p>
                  </a:txBody>
                  <a:tcPr marL="12995" marR="12995" marT="12995" marB="62378"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832813"/>
                  </a:ext>
                </a:extLst>
              </a:tr>
              <a:tr h="41637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000" u="none" strike="noStrike" dirty="0">
                          <a:effectLst/>
                        </a:rPr>
                        <a:t>Ruido Generado (2)</a:t>
                      </a:r>
                      <a:endParaRPr lang="es-CO" sz="3200" dirty="0">
                        <a:effectLst/>
                      </a:endParaRPr>
                    </a:p>
                  </a:txBody>
                  <a:tcPr marL="12995" marR="12995" marT="12995" marB="62378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u="none" strike="noStrike" dirty="0">
                          <a:effectLst/>
                        </a:rPr>
                        <a:t>4</a:t>
                      </a:r>
                      <a:endParaRPr lang="es-CO" sz="3200" dirty="0">
                        <a:effectLst/>
                      </a:endParaRPr>
                    </a:p>
                  </a:txBody>
                  <a:tcPr marL="12995" marR="12995" marT="12995" marB="62378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u="none" strike="noStrike" dirty="0">
                          <a:effectLst/>
                        </a:rPr>
                        <a:t>2</a:t>
                      </a:r>
                      <a:endParaRPr lang="es-CO" sz="3200" dirty="0">
                        <a:effectLst/>
                      </a:endParaRPr>
                    </a:p>
                  </a:txBody>
                  <a:tcPr marL="12995" marR="12995" marT="12995" marB="62378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u="none" strike="noStrike" dirty="0">
                          <a:effectLst/>
                        </a:rPr>
                        <a:t>2</a:t>
                      </a:r>
                      <a:endParaRPr lang="es-CO" sz="3200" dirty="0">
                        <a:effectLst/>
                      </a:endParaRPr>
                    </a:p>
                  </a:txBody>
                  <a:tcPr marL="12995" marR="12995" marT="12995" marB="62378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u="none" strike="noStrike" dirty="0">
                          <a:effectLst/>
                        </a:rPr>
                        <a:t>1</a:t>
                      </a:r>
                      <a:endParaRPr lang="es-CO" sz="3200" dirty="0">
                        <a:effectLst/>
                      </a:endParaRPr>
                    </a:p>
                  </a:txBody>
                  <a:tcPr marL="12995" marR="12995" marT="12995" marB="62378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u="none" strike="noStrike" dirty="0">
                          <a:effectLst/>
                        </a:rPr>
                        <a:t>2</a:t>
                      </a:r>
                      <a:endParaRPr lang="es-CO" sz="3200" dirty="0">
                        <a:effectLst/>
                      </a:endParaRPr>
                    </a:p>
                  </a:txBody>
                  <a:tcPr marL="12995" marR="12995" marT="12995" marB="62378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u="none" strike="noStrike" dirty="0">
                          <a:effectLst/>
                        </a:rPr>
                        <a:t>4</a:t>
                      </a:r>
                      <a:endParaRPr lang="es-CO" sz="3200" dirty="0">
                        <a:effectLst/>
                      </a:endParaRPr>
                    </a:p>
                  </a:txBody>
                  <a:tcPr marL="12995" marR="12995" marT="12995" marB="62378"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942789"/>
                  </a:ext>
                </a:extLst>
              </a:tr>
              <a:tr h="62429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000" u="none" strike="noStrike" dirty="0">
                          <a:effectLst/>
                        </a:rPr>
                        <a:t>Tolerancia - Cambios de Iluminación (1)</a:t>
                      </a:r>
                      <a:endParaRPr lang="es-CO" sz="3200" dirty="0">
                        <a:effectLst/>
                      </a:endParaRPr>
                    </a:p>
                  </a:txBody>
                  <a:tcPr marL="12995" marR="12995" marT="12995" marB="62378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u="none" strike="noStrike" dirty="0">
                          <a:effectLst/>
                        </a:rPr>
                        <a:t>4</a:t>
                      </a:r>
                      <a:endParaRPr lang="es-CO" sz="3200" dirty="0">
                        <a:effectLst/>
                      </a:endParaRPr>
                    </a:p>
                  </a:txBody>
                  <a:tcPr marL="12995" marR="12995" marT="12995" marB="62378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u="none" strike="noStrike" dirty="0">
                          <a:effectLst/>
                        </a:rPr>
                        <a:t>2</a:t>
                      </a:r>
                      <a:endParaRPr lang="es-CO" sz="3200" dirty="0">
                        <a:effectLst/>
                      </a:endParaRPr>
                    </a:p>
                  </a:txBody>
                  <a:tcPr marL="12995" marR="12995" marT="12995" marB="62378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u="none" strike="noStrike" dirty="0">
                          <a:effectLst/>
                        </a:rPr>
                        <a:t>2</a:t>
                      </a:r>
                      <a:endParaRPr lang="es-CO" sz="3200" dirty="0">
                        <a:effectLst/>
                      </a:endParaRPr>
                    </a:p>
                  </a:txBody>
                  <a:tcPr marL="12995" marR="12995" marT="12995" marB="62378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u="none" strike="noStrike" dirty="0">
                          <a:effectLst/>
                        </a:rPr>
                        <a:t>1</a:t>
                      </a:r>
                      <a:endParaRPr lang="es-CO" sz="3200" dirty="0">
                        <a:effectLst/>
                      </a:endParaRPr>
                    </a:p>
                  </a:txBody>
                  <a:tcPr marL="12995" marR="12995" marT="12995" marB="62378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u="none" strike="noStrike" dirty="0">
                          <a:effectLst/>
                        </a:rPr>
                        <a:t>2</a:t>
                      </a:r>
                      <a:endParaRPr lang="es-CO" sz="3200" dirty="0">
                        <a:effectLst/>
                      </a:endParaRPr>
                    </a:p>
                  </a:txBody>
                  <a:tcPr marL="12995" marR="12995" marT="12995" marB="62378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u="none" strike="noStrike" dirty="0">
                          <a:effectLst/>
                        </a:rPr>
                        <a:t>5</a:t>
                      </a:r>
                      <a:endParaRPr lang="es-CO" sz="3200" dirty="0">
                        <a:effectLst/>
                      </a:endParaRPr>
                    </a:p>
                  </a:txBody>
                  <a:tcPr marL="12995" marR="12995" marT="12995" marB="62378"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86951"/>
                  </a:ext>
                </a:extLst>
              </a:tr>
              <a:tr h="41637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000" u="none" strike="noStrike" dirty="0">
                          <a:effectLst/>
                        </a:rPr>
                        <a:t>Manejo de Sombras (2)</a:t>
                      </a:r>
                      <a:endParaRPr lang="es-CO" sz="3200" dirty="0">
                        <a:effectLst/>
                      </a:endParaRPr>
                    </a:p>
                  </a:txBody>
                  <a:tcPr marL="12995" marR="12995" marT="12995" marB="62378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u="none" strike="noStrike" dirty="0">
                          <a:effectLst/>
                        </a:rPr>
                        <a:t>3</a:t>
                      </a:r>
                      <a:endParaRPr lang="es-CO" sz="3200" dirty="0">
                        <a:effectLst/>
                      </a:endParaRPr>
                    </a:p>
                  </a:txBody>
                  <a:tcPr marL="12995" marR="12995" marT="12995" marB="62378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u="none" strike="noStrike" dirty="0">
                          <a:effectLst/>
                        </a:rPr>
                        <a:t>2</a:t>
                      </a:r>
                      <a:endParaRPr lang="es-CO" sz="3200" dirty="0">
                        <a:effectLst/>
                      </a:endParaRPr>
                    </a:p>
                  </a:txBody>
                  <a:tcPr marL="12995" marR="12995" marT="12995" marB="62378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u="none" strike="noStrike" dirty="0">
                          <a:effectLst/>
                        </a:rPr>
                        <a:t>2</a:t>
                      </a:r>
                      <a:endParaRPr lang="es-CO" sz="3200" dirty="0">
                        <a:effectLst/>
                      </a:endParaRPr>
                    </a:p>
                  </a:txBody>
                  <a:tcPr marL="12995" marR="12995" marT="12995" marB="62378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u="none" strike="noStrike" dirty="0">
                          <a:effectLst/>
                        </a:rPr>
                        <a:t>2</a:t>
                      </a:r>
                      <a:endParaRPr lang="es-CO" sz="3200" dirty="0">
                        <a:effectLst/>
                      </a:endParaRPr>
                    </a:p>
                  </a:txBody>
                  <a:tcPr marL="12995" marR="12995" marT="12995" marB="62378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u="none" strike="noStrike" dirty="0">
                          <a:effectLst/>
                        </a:rPr>
                        <a:t>1</a:t>
                      </a:r>
                      <a:endParaRPr lang="es-CO" sz="3200" dirty="0">
                        <a:effectLst/>
                      </a:endParaRPr>
                    </a:p>
                  </a:txBody>
                  <a:tcPr marL="12995" marR="12995" marT="12995" marB="62378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u="none" strike="noStrike" dirty="0">
                          <a:effectLst/>
                        </a:rPr>
                        <a:t>5</a:t>
                      </a:r>
                      <a:endParaRPr lang="es-CO" sz="3200" dirty="0">
                        <a:effectLst/>
                      </a:endParaRPr>
                    </a:p>
                  </a:txBody>
                  <a:tcPr marL="12995" marR="12995" marT="12995" marB="62378"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708146"/>
                  </a:ext>
                </a:extLst>
              </a:tr>
              <a:tr h="41637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000" u="none" strike="noStrike" dirty="0">
                          <a:effectLst/>
                        </a:rPr>
                        <a:t>TOTAL (PONDERADO)</a:t>
                      </a:r>
                      <a:endParaRPr lang="es-CO" sz="3200" dirty="0">
                        <a:effectLst/>
                      </a:endParaRPr>
                    </a:p>
                  </a:txBody>
                  <a:tcPr marL="12995" marR="12995" marT="12995" marB="62378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u="none" strike="noStrike" dirty="0">
                          <a:effectLst/>
                        </a:rPr>
                        <a:t>24</a:t>
                      </a:r>
                      <a:endParaRPr lang="es-CO" sz="3200" dirty="0">
                        <a:effectLst/>
                      </a:endParaRPr>
                    </a:p>
                  </a:txBody>
                  <a:tcPr marL="12995" marR="12995" marT="12995" marB="62378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u="none" strike="noStrike" dirty="0">
                          <a:effectLst/>
                        </a:rPr>
                        <a:t>19</a:t>
                      </a:r>
                      <a:endParaRPr lang="es-CO" sz="3200" dirty="0">
                        <a:effectLst/>
                      </a:endParaRPr>
                    </a:p>
                  </a:txBody>
                  <a:tcPr marL="12995" marR="12995" marT="12995" marB="62378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u="none" strike="noStrike" dirty="0">
                          <a:effectLst/>
                        </a:rPr>
                        <a:t>19</a:t>
                      </a:r>
                      <a:endParaRPr lang="es-CO" sz="3200" dirty="0">
                        <a:effectLst/>
                      </a:endParaRPr>
                    </a:p>
                  </a:txBody>
                  <a:tcPr marL="12995" marR="12995" marT="12995" marB="62378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u="none" strike="noStrike" dirty="0">
                          <a:effectLst/>
                        </a:rPr>
                        <a:t>16</a:t>
                      </a:r>
                      <a:endParaRPr lang="es-CO" sz="3200" dirty="0">
                        <a:effectLst/>
                      </a:endParaRPr>
                    </a:p>
                  </a:txBody>
                  <a:tcPr marL="12995" marR="12995" marT="12995" marB="62378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u="none" strike="noStrike" dirty="0">
                          <a:effectLst/>
                        </a:rPr>
                        <a:t>17</a:t>
                      </a:r>
                      <a:endParaRPr lang="es-CO" sz="3200" dirty="0">
                        <a:effectLst/>
                      </a:endParaRPr>
                    </a:p>
                  </a:txBody>
                  <a:tcPr marL="12995" marR="12995" marT="12995" marB="62378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u="none" strike="noStrike" dirty="0">
                          <a:effectLst/>
                        </a:rPr>
                        <a:t>38</a:t>
                      </a:r>
                      <a:endParaRPr lang="es-CO" sz="3200" dirty="0">
                        <a:effectLst/>
                      </a:endParaRPr>
                    </a:p>
                  </a:txBody>
                  <a:tcPr marL="12995" marR="12995" marT="12995" marB="62378" anchor="b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00451"/>
                  </a:ext>
                </a:extLst>
              </a:tr>
            </a:tbl>
          </a:graphicData>
        </a:graphic>
      </p:graphicFrame>
      <p:sp>
        <p:nvSpPr>
          <p:cNvPr id="15" name="Título 1">
            <a:extLst>
              <a:ext uri="{FF2B5EF4-FFF2-40B4-BE49-F238E27FC236}">
                <a16:creationId xmlns:a16="http://schemas.microsoft.com/office/drawing/2014/main" id="{26E2E0CB-1DA0-4EB8-BFC0-8ECBA4B591CF}"/>
              </a:ext>
            </a:extLst>
          </p:cNvPr>
          <p:cNvSpPr txBox="1">
            <a:spLocks/>
          </p:cNvSpPr>
          <p:nvPr/>
        </p:nvSpPr>
        <p:spPr>
          <a:xfrm>
            <a:off x="709863" y="26416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Diseño del Modelo de Inteligencia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FC31139-7502-478C-880C-5FEE27170A49}"/>
              </a:ext>
            </a:extLst>
          </p:cNvPr>
          <p:cNvSpPr txBox="1"/>
          <p:nvPr/>
        </p:nvSpPr>
        <p:spPr>
          <a:xfrm>
            <a:off x="709863" y="1319749"/>
            <a:ext cx="85785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Detección de personas – Análisis Cualitativo</a:t>
            </a:r>
            <a:endParaRPr lang="es-CO" sz="22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183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704072" y="2045590"/>
            <a:ext cx="56485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Inseguridad Ciudadana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200" dirty="0"/>
              <a:t>El 11.3% de las personas de 15 años o más fueron víctimas de hurto en el año 2015 [DAN2015]</a:t>
            </a:r>
            <a:endParaRPr lang="es-CO" sz="22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04073" y="4001575"/>
            <a:ext cx="56485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Delitos Frecuentes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200" dirty="0"/>
              <a:t>Hurto de celulares (71%)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200" dirty="0"/>
              <a:t>Hurto de dinero en efectivo, tarjetas (45,2%)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200" dirty="0"/>
              <a:t>Artículos de uso personal (21%)</a:t>
            </a:r>
          </a:p>
        </p:txBody>
      </p:sp>
      <p:pic>
        <p:nvPicPr>
          <p:cNvPr id="2050" name="Picture 2" descr="https://lh5.googleusercontent.com/z5rDk4tVHk7jhkrCGT3JnAf7beG8DE8soevTN3UbGYSp5ms-p9R8j7qCY2YkuGhCcW0hZyn4H7k5pkTZIps-AHi9FqciCG8px5UftvniyzSMgl3O09psVvYSgcGaw6WK8NfU9UKcfT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589" y="1780945"/>
            <a:ext cx="5076393" cy="379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6616138" y="5571235"/>
            <a:ext cx="5080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Inversión en empresas de seguridad y vigilancia privada [SUP2015]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C1B4ECF-54E3-401B-9180-D9A97DAFD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863" y="264164"/>
            <a:ext cx="9875520" cy="1356360"/>
          </a:xfrm>
        </p:spPr>
        <p:txBody>
          <a:bodyPr/>
          <a:lstStyle/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Contextualización de la Problemática</a:t>
            </a:r>
          </a:p>
        </p:txBody>
      </p:sp>
    </p:spTree>
    <p:extLst>
      <p:ext uri="{BB962C8B-B14F-4D97-AF65-F5344CB8AC3E}">
        <p14:creationId xmlns:p14="http://schemas.microsoft.com/office/powerpoint/2010/main" val="4118770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712655E-B9F0-4777-9ADC-02A806964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129" y="2051910"/>
            <a:ext cx="3706128" cy="275418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5140B654-B8F9-45C3-9BA5-51DD47C6EA85}"/>
              </a:ext>
            </a:extLst>
          </p:cNvPr>
          <p:cNvSpPr/>
          <p:nvPr/>
        </p:nvSpPr>
        <p:spPr>
          <a:xfrm>
            <a:off x="9448800" y="3870809"/>
            <a:ext cx="1757218" cy="72189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A290A50-DFC8-4AC0-A79A-D2E5B9D3273D}"/>
              </a:ext>
            </a:extLst>
          </p:cNvPr>
          <p:cNvSpPr txBox="1"/>
          <p:nvPr/>
        </p:nvSpPr>
        <p:spPr>
          <a:xfrm>
            <a:off x="709863" y="2251545"/>
            <a:ext cx="62962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Características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dirty="0"/>
              <a:t>Filtra las poses incompletas, generadas por oclusiones o falta de iluminación.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dirty="0"/>
              <a:t>Extrae el vector de descriptores de la persona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CO" sz="2200" dirty="0"/>
              <a:t>Color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CO" sz="2200" dirty="0"/>
              <a:t>Articulaciones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dirty="0"/>
              <a:t>Extracción de la posición global de la persona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2CF8C40F-03D4-4F43-B2CB-428B939D826E}"/>
              </a:ext>
            </a:extLst>
          </p:cNvPr>
          <p:cNvSpPr txBox="1">
            <a:spLocks/>
          </p:cNvSpPr>
          <p:nvPr/>
        </p:nvSpPr>
        <p:spPr>
          <a:xfrm>
            <a:off x="709863" y="26416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Diseño del Modelo de Inteligencia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5A6D204-3C77-4CD0-A797-639D7ED1F7D5}"/>
              </a:ext>
            </a:extLst>
          </p:cNvPr>
          <p:cNvSpPr txBox="1"/>
          <p:nvPr/>
        </p:nvSpPr>
        <p:spPr>
          <a:xfrm>
            <a:off x="709863" y="1319749"/>
            <a:ext cx="85785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Agente Descriptores</a:t>
            </a:r>
            <a:endParaRPr lang="es-CO" sz="22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46C511E-48DF-4E8C-A150-2B0AB397F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3680" y="4984253"/>
            <a:ext cx="15906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25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C62C741-13F9-436B-8C81-46E3266841EB}"/>
              </a:ext>
            </a:extLst>
          </p:cNvPr>
          <p:cNvSpPr txBox="1">
            <a:spLocks/>
          </p:cNvSpPr>
          <p:nvPr/>
        </p:nvSpPr>
        <p:spPr>
          <a:xfrm>
            <a:off x="709863" y="26416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Diseño del Modelo de Inteligencia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C8BAF04-D43F-45BE-8D85-501FD054ABCB}"/>
              </a:ext>
            </a:extLst>
          </p:cNvPr>
          <p:cNvSpPr txBox="1"/>
          <p:nvPr/>
        </p:nvSpPr>
        <p:spPr>
          <a:xfrm>
            <a:off x="709863" y="1319749"/>
            <a:ext cx="85785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Agente Descriptores</a:t>
            </a:r>
            <a:endParaRPr lang="es-CO" sz="22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CBB9B0E-03F6-4C74-AB31-11E54DD0B771}"/>
              </a:ext>
            </a:extLst>
          </p:cNvPr>
          <p:cNvSpPr txBox="1"/>
          <p:nvPr/>
        </p:nvSpPr>
        <p:spPr>
          <a:xfrm>
            <a:off x="709863" y="1877227"/>
            <a:ext cx="988958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Descriptores de Posición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200" dirty="0"/>
              <a:t>La posición global permite obtener la trayectoria de la persona en la escena.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200" dirty="0"/>
              <a:t>Uso de homografía: Transformación proyectiva para el cálculo de la posición global, a partir de la posición local.</a:t>
            </a:r>
          </a:p>
        </p:txBody>
      </p:sp>
      <p:pic>
        <p:nvPicPr>
          <p:cNvPr id="7" name="Picture 2" descr="https://lh6.googleusercontent.com/x2_H_Qc6E_Y6jCrO-3akwYX53gaDE1g3Q5a66uU34JhnWK0gwbA3geDavOqDeJZVFlZtIXy6ZzOzTBwPlj2ujKt8RBUdgG2glmrQGCw60YrH4ZPbrVefHAFHK_u9K6cjwRLGKPZ4uyI">
            <a:extLst>
              <a:ext uri="{FF2B5EF4-FFF2-40B4-BE49-F238E27FC236}">
                <a16:creationId xmlns:a16="http://schemas.microsoft.com/office/drawing/2014/main" id="{09D580DD-A2B3-4E70-A778-F7B313DC9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76" y="3617929"/>
            <a:ext cx="3643532" cy="273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7044A35-4F38-4589-B81E-A1DB257B5F3A}"/>
              </a:ext>
            </a:extLst>
          </p:cNvPr>
          <p:cNvSpPr txBox="1"/>
          <p:nvPr/>
        </p:nvSpPr>
        <p:spPr>
          <a:xfrm>
            <a:off x="4882231" y="3885113"/>
            <a:ext cx="586388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Posición local – Técnica de la plomada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dirty="0"/>
              <a:t>Los pies no generan un descriptor confiable.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dirty="0"/>
              <a:t>Se traza una línea desde el punto de la cadera, basado en la distancia del fémur.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dirty="0"/>
              <a:t>No aplica si la persona se encuentra agachada</a:t>
            </a:r>
          </a:p>
        </p:txBody>
      </p:sp>
    </p:spTree>
    <p:extLst>
      <p:ext uri="{BB962C8B-B14F-4D97-AF65-F5344CB8AC3E}">
        <p14:creationId xmlns:p14="http://schemas.microsoft.com/office/powerpoint/2010/main" val="3790170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C62C741-13F9-436B-8C81-46E3266841EB}"/>
              </a:ext>
            </a:extLst>
          </p:cNvPr>
          <p:cNvSpPr txBox="1">
            <a:spLocks/>
          </p:cNvSpPr>
          <p:nvPr/>
        </p:nvSpPr>
        <p:spPr>
          <a:xfrm>
            <a:off x="709863" y="26416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Diseño del Modelo de Inteligencia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C8BAF04-D43F-45BE-8D85-501FD054ABCB}"/>
              </a:ext>
            </a:extLst>
          </p:cNvPr>
          <p:cNvSpPr txBox="1"/>
          <p:nvPr/>
        </p:nvSpPr>
        <p:spPr>
          <a:xfrm>
            <a:off x="709863" y="1319749"/>
            <a:ext cx="85785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Agente Descriptores</a:t>
            </a:r>
            <a:endParaRPr lang="es-CO" sz="22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CBB9B0E-03F6-4C74-AB31-11E54DD0B771}"/>
              </a:ext>
            </a:extLst>
          </p:cNvPr>
          <p:cNvSpPr txBox="1"/>
          <p:nvPr/>
        </p:nvSpPr>
        <p:spPr>
          <a:xfrm>
            <a:off x="709863" y="1877227"/>
            <a:ext cx="988958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Posición Global – Transformación Proyectiva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400" dirty="0"/>
              <a:t>Cálculo de la posición global a partir de la posición local de la persona.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400" dirty="0"/>
              <a:t>Se establece a partir de un proceso de calibración de 4 puntos</a:t>
            </a:r>
          </a:p>
        </p:txBody>
      </p:sp>
      <p:pic>
        <p:nvPicPr>
          <p:cNvPr id="9" name="Picture 2" descr="https://lh6.googleusercontent.com/x2_H_Qc6E_Y6jCrO-3akwYX53gaDE1g3Q5a66uU34JhnWK0gwbA3geDavOqDeJZVFlZtIXy6ZzOzTBwPlj2ujKt8RBUdgG2glmrQGCw60YrH4ZPbrVefHAFHK_u9K6cjwRLGKPZ4uyI">
            <a:extLst>
              <a:ext uri="{FF2B5EF4-FFF2-40B4-BE49-F238E27FC236}">
                <a16:creationId xmlns:a16="http://schemas.microsoft.com/office/drawing/2014/main" id="{DFE37F35-54B9-4D3E-AA5E-1C4E10ADD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290" y="3741673"/>
            <a:ext cx="3061657" cy="229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https://lh4.googleusercontent.com/t1fKcPkcFL8vClBvZTTG1Vxl6rtls7Ut8IZ5yrkV6vITOrBIGP9fVsIjbe79oyoLz_090vcMlvPZfHs5VRi0V-fctwo7IIlLRD3LjPPea13wM-U1m622yA8asoPI2Cia6aidj0FOe3I">
            <a:extLst>
              <a:ext uri="{FF2B5EF4-FFF2-40B4-BE49-F238E27FC236}">
                <a16:creationId xmlns:a16="http://schemas.microsoft.com/office/drawing/2014/main" id="{66460BEF-62BE-44B6-B971-B69FEFBF3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239" y="3741673"/>
            <a:ext cx="3080674" cy="229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lh3.googleusercontent.com/qHRBvUmaZCbxOus4AR4sw7L3xne6OvN4A85i95ZFS6vb-yIJk00jd2OBqk91nsKT3iCUhPK3ejtDPQa7_ecZ1Nnjjb2f9j2twcs5FKv4451i-PyRQElH8HWt08ENrwzraR-qN1GUjVg">
            <a:extLst>
              <a:ext uri="{FF2B5EF4-FFF2-40B4-BE49-F238E27FC236}">
                <a16:creationId xmlns:a16="http://schemas.microsoft.com/office/drawing/2014/main" id="{9FA92D73-E7AC-467F-8F91-420DD7829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204" y="3740101"/>
            <a:ext cx="3110257" cy="229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1469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C03B773-A1A2-4C27-B093-73DBD5130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2108" y="4956495"/>
            <a:ext cx="1752600" cy="162489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E5191E1-1CE5-44A1-8406-7042D3EB7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5143" y="1693000"/>
            <a:ext cx="2816994" cy="3082748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B0523D27-90E6-4965-8D89-42386FB41DF1}"/>
              </a:ext>
            </a:extLst>
          </p:cNvPr>
          <p:cNvSpPr/>
          <p:nvPr/>
        </p:nvSpPr>
        <p:spPr>
          <a:xfrm>
            <a:off x="8869559" y="2331230"/>
            <a:ext cx="2408162" cy="2083287"/>
          </a:xfrm>
          <a:prstGeom prst="rect">
            <a:avLst/>
          </a:prstGeom>
          <a:noFill/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9977B25-55CC-4D30-972F-19B0E4F4D637}"/>
              </a:ext>
            </a:extLst>
          </p:cNvPr>
          <p:cNvSpPr txBox="1"/>
          <p:nvPr/>
        </p:nvSpPr>
        <p:spPr>
          <a:xfrm>
            <a:off x="709863" y="2234978"/>
            <a:ext cx="71228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Características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dirty="0"/>
              <a:t>Realiza el rastreo de la persona, desde su aparición en escena hasta su desaparición.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dirty="0"/>
              <a:t>Almacena una lista de descriptores por cada una de las personas identificadas en la escena.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dirty="0"/>
              <a:t>Reidentificación de la persona a partir de técnicas de comparación de color y posición.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B2ED08AE-98B8-4857-A4D8-00A0B4EF22C4}"/>
              </a:ext>
            </a:extLst>
          </p:cNvPr>
          <p:cNvSpPr txBox="1">
            <a:spLocks/>
          </p:cNvSpPr>
          <p:nvPr/>
        </p:nvSpPr>
        <p:spPr>
          <a:xfrm>
            <a:off x="709863" y="26416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Diseño del Modelo de Inteligencia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A45E844-4BE4-4A9B-AB74-DC49FD6DD491}"/>
              </a:ext>
            </a:extLst>
          </p:cNvPr>
          <p:cNvSpPr txBox="1"/>
          <p:nvPr/>
        </p:nvSpPr>
        <p:spPr>
          <a:xfrm>
            <a:off x="709863" y="1319749"/>
            <a:ext cx="85785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Agente Reidentificación</a:t>
            </a:r>
            <a:endParaRPr lang="es-CO" sz="22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8224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9CFAFB7D-E99D-4A86-BABA-584065BF3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19095"/>
              </p:ext>
            </p:extLst>
          </p:nvPr>
        </p:nvGraphicFramePr>
        <p:xfrm>
          <a:off x="709863" y="2177411"/>
          <a:ext cx="10760242" cy="38569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19841">
                  <a:extLst>
                    <a:ext uri="{9D8B030D-6E8A-4147-A177-3AD203B41FA5}">
                      <a16:colId xmlns:a16="http://schemas.microsoft.com/office/drawing/2014/main" val="2465452922"/>
                    </a:ext>
                  </a:extLst>
                </a:gridCol>
                <a:gridCol w="2426615">
                  <a:extLst>
                    <a:ext uri="{9D8B030D-6E8A-4147-A177-3AD203B41FA5}">
                      <a16:colId xmlns:a16="http://schemas.microsoft.com/office/drawing/2014/main" val="1153114558"/>
                    </a:ext>
                  </a:extLst>
                </a:gridCol>
                <a:gridCol w="2454080">
                  <a:extLst>
                    <a:ext uri="{9D8B030D-6E8A-4147-A177-3AD203B41FA5}">
                      <a16:colId xmlns:a16="http://schemas.microsoft.com/office/drawing/2014/main" val="1175893281"/>
                    </a:ext>
                  </a:extLst>
                </a:gridCol>
                <a:gridCol w="2310063">
                  <a:extLst>
                    <a:ext uri="{9D8B030D-6E8A-4147-A177-3AD203B41FA5}">
                      <a16:colId xmlns:a16="http://schemas.microsoft.com/office/drawing/2014/main" val="415528910"/>
                    </a:ext>
                  </a:extLst>
                </a:gridCol>
                <a:gridCol w="2149643">
                  <a:extLst>
                    <a:ext uri="{9D8B030D-6E8A-4147-A177-3AD203B41FA5}">
                      <a16:colId xmlns:a16="http://schemas.microsoft.com/office/drawing/2014/main" val="3184305261"/>
                    </a:ext>
                  </a:extLst>
                </a:gridCol>
              </a:tblGrid>
              <a:tr h="73200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b="1" u="none" strike="noStrike" dirty="0">
                          <a:effectLst/>
                        </a:rPr>
                        <a:t>Autor</a:t>
                      </a:r>
                      <a:endParaRPr lang="es-CO" sz="2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787" marR="12787" marT="12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b="1" u="none" strike="noStrike">
                          <a:effectLst/>
                        </a:rPr>
                        <a:t>Categoría</a:t>
                      </a:r>
                      <a:endParaRPr lang="es-CO" sz="2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787" marR="12787" marT="12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b="1" u="none" strike="noStrike" dirty="0">
                          <a:effectLst/>
                        </a:rPr>
                        <a:t>Técnica Utilizada</a:t>
                      </a:r>
                      <a:endParaRPr lang="es-CO" sz="2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787" marR="12787" marT="12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b="1" u="none" strike="noStrike" dirty="0">
                          <a:effectLst/>
                        </a:rPr>
                        <a:t>Robustez frente al ángulo de visión</a:t>
                      </a:r>
                      <a:endParaRPr lang="es-CO" sz="2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787" marR="12787" marT="12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b="1" u="none" strike="noStrike" dirty="0">
                          <a:effectLst/>
                        </a:rPr>
                        <a:t>Uso de información topológica</a:t>
                      </a:r>
                      <a:endParaRPr lang="es-CO" sz="2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787" marR="12787" marT="12787" marB="0" anchor="ctr"/>
                </a:tc>
                <a:extLst>
                  <a:ext uri="{0D108BD9-81ED-4DB2-BD59-A6C34878D82A}">
                    <a16:rowId xmlns:a16="http://schemas.microsoft.com/office/drawing/2014/main" val="2560979976"/>
                  </a:ext>
                </a:extLst>
              </a:tr>
              <a:tr h="66635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b="1" u="none" strike="noStrike" dirty="0" err="1">
                          <a:effectLst/>
                        </a:rPr>
                        <a:t>Jang</a:t>
                      </a:r>
                      <a:r>
                        <a:rPr lang="es-CO" sz="2000" b="1" u="none" strike="noStrike" dirty="0">
                          <a:effectLst/>
                        </a:rPr>
                        <a:t> et al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787" marR="12787" marT="12787" marB="0"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effectLst/>
                        </a:rPr>
                        <a:t>Cámaras no sobrelapadas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787" marR="12787" marT="12787" marB="0"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effectLst/>
                        </a:rPr>
                        <a:t>Comparación de Histogramas de color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787" marR="12787" marT="12787" marB="0"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effectLst/>
                        </a:rPr>
                        <a:t>Si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787" marR="12787" marT="12787" marB="0"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effectLst/>
                        </a:rPr>
                        <a:t>No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787" marR="12787" marT="12787" marB="0"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373237"/>
                  </a:ext>
                </a:extLst>
              </a:tr>
              <a:tr h="80372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b="1" u="none" strike="noStrike" dirty="0" err="1">
                          <a:effectLst/>
                        </a:rPr>
                        <a:t>Aziz</a:t>
                      </a:r>
                      <a:r>
                        <a:rPr lang="es-CO" sz="2000" b="1" u="none" strike="noStrike" dirty="0">
                          <a:effectLst/>
                        </a:rPr>
                        <a:t> et al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787" marR="12787" marT="1278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effectLst/>
                        </a:rPr>
                        <a:t>Cámaras no sobrelapadas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787" marR="12787" marT="1278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effectLst/>
                        </a:rPr>
                        <a:t>Comparación de descriptores SURF y SIFT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787" marR="12787" marT="1278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effectLst/>
                        </a:rPr>
                        <a:t>No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787" marR="12787" marT="1278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effectLst/>
                        </a:rPr>
                        <a:t>Si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787" marR="12787" marT="1278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2247462"/>
                  </a:ext>
                </a:extLst>
              </a:tr>
              <a:tr h="41883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b="1" u="none" strike="noStrike" dirty="0" err="1">
                          <a:effectLst/>
                        </a:rPr>
                        <a:t>Eshel</a:t>
                      </a:r>
                      <a:r>
                        <a:rPr lang="es-CO" sz="2000" b="1" u="none" strike="noStrike" dirty="0">
                          <a:effectLst/>
                        </a:rPr>
                        <a:t> et al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787" marR="12787" marT="12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Cámaras sobrelapadas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787" marR="12787" marT="12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effectLst/>
                        </a:rPr>
                        <a:t>Trayectoria, Homografía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787" marR="12787" marT="12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Si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787" marR="12787" marT="12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Si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787" marR="12787" marT="12787" marB="0" anchor="ctr"/>
                </a:tc>
                <a:extLst>
                  <a:ext uri="{0D108BD9-81ED-4DB2-BD59-A6C34878D82A}">
                    <a16:rowId xmlns:a16="http://schemas.microsoft.com/office/drawing/2014/main" val="1528955387"/>
                  </a:ext>
                </a:extLst>
              </a:tr>
              <a:tr h="37030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b="1" u="none" strike="noStrike" dirty="0">
                          <a:effectLst/>
                        </a:rPr>
                        <a:t>Khan et al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787" marR="12787" marT="12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effectLst/>
                        </a:rPr>
                        <a:t>Cámara sobrelapadas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787" marR="12787" marT="12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effectLst/>
                        </a:rPr>
                        <a:t>Trayectoria, Homografía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787" marR="12787" marT="12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Si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787" marR="12787" marT="12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effectLst/>
                        </a:rPr>
                        <a:t>Si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787" marR="12787" marT="12787" marB="0" anchor="ctr"/>
                </a:tc>
                <a:extLst>
                  <a:ext uri="{0D108BD9-81ED-4DB2-BD59-A6C34878D82A}">
                    <a16:rowId xmlns:a16="http://schemas.microsoft.com/office/drawing/2014/main" val="838260753"/>
                  </a:ext>
                </a:extLst>
              </a:tr>
            </a:tbl>
          </a:graphicData>
        </a:graphic>
      </p:graphicFrame>
      <p:sp>
        <p:nvSpPr>
          <p:cNvPr id="22" name="Título 1">
            <a:extLst>
              <a:ext uri="{FF2B5EF4-FFF2-40B4-BE49-F238E27FC236}">
                <a16:creationId xmlns:a16="http://schemas.microsoft.com/office/drawing/2014/main" id="{F1B0DE90-431C-413C-BBE1-C99E6D689F8C}"/>
              </a:ext>
            </a:extLst>
          </p:cNvPr>
          <p:cNvSpPr txBox="1">
            <a:spLocks/>
          </p:cNvSpPr>
          <p:nvPr/>
        </p:nvSpPr>
        <p:spPr>
          <a:xfrm>
            <a:off x="709863" y="26416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Diseño del Modelo de Inteligencia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0144319-FA20-4D25-BD97-E493730E4859}"/>
              </a:ext>
            </a:extLst>
          </p:cNvPr>
          <p:cNvSpPr txBox="1"/>
          <p:nvPr/>
        </p:nvSpPr>
        <p:spPr>
          <a:xfrm>
            <a:off x="709863" y="1319749"/>
            <a:ext cx="85785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Estado del Arte – Técnicas de Nivel Medio</a:t>
            </a:r>
            <a:endParaRPr lang="es-CO" sz="22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2996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995652DF-E2E3-471B-AB17-9892C5CD269C}"/>
              </a:ext>
            </a:extLst>
          </p:cNvPr>
          <p:cNvSpPr txBox="1"/>
          <p:nvPr/>
        </p:nvSpPr>
        <p:spPr>
          <a:xfrm>
            <a:off x="709863" y="1512582"/>
            <a:ext cx="751973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Comparación de Color [JAN, 2014]</a:t>
            </a:r>
            <a:endParaRPr lang="es-CO" sz="22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dirty="0"/>
              <a:t>Comparación de color por secciones (torso, piernas).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dirty="0"/>
              <a:t>Extracción de colores dominantes.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dirty="0"/>
              <a:t>Mala respuesta por el uso del espacio de color HSV frente a tonos grises.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dirty="0"/>
              <a:t>Mala respuesta frente a variaciones en la iluminación.</a:t>
            </a:r>
          </a:p>
        </p:txBody>
      </p:sp>
      <p:pic>
        <p:nvPicPr>
          <p:cNvPr id="7176" name="Picture 8" descr="https://lh6.googleusercontent.com/jY1XaF_i9sVgGNUCFUWWEkNBeLwTmZRMcj1LurRxtbVqY3ZN5ZxLzE0QNzOI0shkD5BqNUAcFPrv9LI0_OVezS-Ly3FQSChctd1_F3182_-6o9gE66d8hv58Nj80TGEBI6jAu5QwSys">
            <a:extLst>
              <a:ext uri="{FF2B5EF4-FFF2-40B4-BE49-F238E27FC236}">
                <a16:creationId xmlns:a16="http://schemas.microsoft.com/office/drawing/2014/main" id="{CE9E777A-83CB-46F2-8EF8-E8D12138B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484" y="4237422"/>
            <a:ext cx="1466641" cy="226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https://lh6.googleusercontent.com/qF4t6JtRyhLP-7yHf4aMN48pgh4JzgCvGjA9ZmzedD-0S5wy84wSyzNS-RMx2gX8DkqAw61ypx3lOmGsrWZfFKO6GZfDC1yTHxhLJnLflJA_dtMQjYJs_UmXeY1K1Ll8Bv_SmD6hEz0">
            <a:extLst>
              <a:ext uri="{FF2B5EF4-FFF2-40B4-BE49-F238E27FC236}">
                <a16:creationId xmlns:a16="http://schemas.microsoft.com/office/drawing/2014/main" id="{2E45F5AF-E9B1-409C-BF2B-CDB79DC7C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445" y="4237423"/>
            <a:ext cx="1422283" cy="22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821C5E5-B415-45C9-9E15-045E9A0FB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484" y="2863007"/>
            <a:ext cx="3140244" cy="1131985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E9193AEA-355C-465D-A6BE-C1EF0CB09511}"/>
              </a:ext>
            </a:extLst>
          </p:cNvPr>
          <p:cNvSpPr txBox="1">
            <a:spLocks/>
          </p:cNvSpPr>
          <p:nvPr/>
        </p:nvSpPr>
        <p:spPr>
          <a:xfrm>
            <a:off x="709863" y="26416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Diseño del Modelo de Inteligencia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397BCE4-EE3E-4C66-B5B4-F214B3D84E95}"/>
              </a:ext>
            </a:extLst>
          </p:cNvPr>
          <p:cNvSpPr txBox="1"/>
          <p:nvPr/>
        </p:nvSpPr>
        <p:spPr>
          <a:xfrm>
            <a:off x="709861" y="4032337"/>
            <a:ext cx="785662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Ajustes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dirty="0"/>
              <a:t>Uso de la región del torso para la extracción de color.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dirty="0"/>
              <a:t>Uso del algoritmo K-</a:t>
            </a:r>
            <a:r>
              <a:rPr lang="es-CO" sz="2200" dirty="0" err="1"/>
              <a:t>Means</a:t>
            </a:r>
            <a:r>
              <a:rPr lang="es-CO" sz="2200" dirty="0"/>
              <a:t> para la extracción de colores dominantes.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dirty="0"/>
              <a:t>Comparación de color a partir del Algoritmo CIEDE2000.</a:t>
            </a:r>
          </a:p>
        </p:txBody>
      </p:sp>
    </p:spTree>
    <p:extLst>
      <p:ext uri="{BB962C8B-B14F-4D97-AF65-F5344CB8AC3E}">
        <p14:creationId xmlns:p14="http://schemas.microsoft.com/office/powerpoint/2010/main" val="34124944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1A7494BF-38BC-4FAC-A465-6A7D599A5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429237"/>
              </p:ext>
            </p:extLst>
          </p:nvPr>
        </p:nvGraphicFramePr>
        <p:xfrm>
          <a:off x="936259" y="2484191"/>
          <a:ext cx="5000084" cy="2917803"/>
        </p:xfrm>
        <a:graphic>
          <a:graphicData uri="http://schemas.openxmlformats.org/drawingml/2006/table">
            <a:tbl>
              <a:tblPr/>
              <a:tblGrid>
                <a:gridCol w="544198">
                  <a:extLst>
                    <a:ext uri="{9D8B030D-6E8A-4147-A177-3AD203B41FA5}">
                      <a16:colId xmlns:a16="http://schemas.microsoft.com/office/drawing/2014/main" val="4083439226"/>
                    </a:ext>
                  </a:extLst>
                </a:gridCol>
                <a:gridCol w="839223">
                  <a:extLst>
                    <a:ext uri="{9D8B030D-6E8A-4147-A177-3AD203B41FA5}">
                      <a16:colId xmlns:a16="http://schemas.microsoft.com/office/drawing/2014/main" val="1360975117"/>
                    </a:ext>
                  </a:extLst>
                </a:gridCol>
                <a:gridCol w="482990">
                  <a:extLst>
                    <a:ext uri="{9D8B030D-6E8A-4147-A177-3AD203B41FA5}">
                      <a16:colId xmlns:a16="http://schemas.microsoft.com/office/drawing/2014/main" val="1667275560"/>
                    </a:ext>
                  </a:extLst>
                </a:gridCol>
                <a:gridCol w="482990">
                  <a:extLst>
                    <a:ext uri="{9D8B030D-6E8A-4147-A177-3AD203B41FA5}">
                      <a16:colId xmlns:a16="http://schemas.microsoft.com/office/drawing/2014/main" val="401834517"/>
                    </a:ext>
                  </a:extLst>
                </a:gridCol>
                <a:gridCol w="482990">
                  <a:extLst>
                    <a:ext uri="{9D8B030D-6E8A-4147-A177-3AD203B41FA5}">
                      <a16:colId xmlns:a16="http://schemas.microsoft.com/office/drawing/2014/main" val="2276589729"/>
                    </a:ext>
                  </a:extLst>
                </a:gridCol>
                <a:gridCol w="482990">
                  <a:extLst>
                    <a:ext uri="{9D8B030D-6E8A-4147-A177-3AD203B41FA5}">
                      <a16:colId xmlns:a16="http://schemas.microsoft.com/office/drawing/2014/main" val="732201850"/>
                    </a:ext>
                  </a:extLst>
                </a:gridCol>
                <a:gridCol w="482990">
                  <a:extLst>
                    <a:ext uri="{9D8B030D-6E8A-4147-A177-3AD203B41FA5}">
                      <a16:colId xmlns:a16="http://schemas.microsoft.com/office/drawing/2014/main" val="139917733"/>
                    </a:ext>
                  </a:extLst>
                </a:gridCol>
                <a:gridCol w="594850">
                  <a:extLst>
                    <a:ext uri="{9D8B030D-6E8A-4147-A177-3AD203B41FA5}">
                      <a16:colId xmlns:a16="http://schemas.microsoft.com/office/drawing/2014/main" val="3337864882"/>
                    </a:ext>
                  </a:extLst>
                </a:gridCol>
                <a:gridCol w="606863">
                  <a:extLst>
                    <a:ext uri="{9D8B030D-6E8A-4147-A177-3AD203B41FA5}">
                      <a16:colId xmlns:a16="http://schemas.microsoft.com/office/drawing/2014/main" val="2643992979"/>
                    </a:ext>
                  </a:extLst>
                </a:gridCol>
              </a:tblGrid>
              <a:tr h="254899">
                <a:tc>
                  <a:txBody>
                    <a:bodyPr/>
                    <a:lstStyle/>
                    <a:p>
                      <a:pPr algn="l" fontAlgn="b"/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PREDICCIÓN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435415"/>
                  </a:ext>
                </a:extLst>
              </a:tr>
              <a:tr h="254899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s-CO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CLASIFICACIÓN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737124"/>
                  </a:ext>
                </a:extLst>
              </a:tr>
              <a:tr h="25489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999727"/>
                  </a:ext>
                </a:extLst>
              </a:tr>
              <a:tr h="25489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554121"/>
                  </a:ext>
                </a:extLst>
              </a:tr>
              <a:tr h="25489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093396"/>
                  </a:ext>
                </a:extLst>
              </a:tr>
              <a:tr h="25489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501927"/>
                  </a:ext>
                </a:extLst>
              </a:tr>
              <a:tr h="25489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892349"/>
                  </a:ext>
                </a:extLst>
              </a:tr>
              <a:tr h="25489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68584"/>
                  </a:ext>
                </a:extLst>
              </a:tr>
              <a:tr h="25489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344178"/>
                  </a:ext>
                </a:extLst>
              </a:tr>
              <a:tr h="594766">
                <a:tc>
                  <a:txBody>
                    <a:bodyPr/>
                    <a:lstStyle/>
                    <a:p>
                      <a:pPr algn="l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Ejemplos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3814"/>
                  </a:ext>
                </a:extLst>
              </a:tr>
            </a:tbl>
          </a:graphicData>
        </a:graphic>
      </p:graphicFrame>
      <p:pic>
        <p:nvPicPr>
          <p:cNvPr id="8194" name="Picture 2" descr="https://lh6.googleusercontent.com/k7BUKuU-keceO4MLoWme2yyB_6ymuJ8BMhxbR8nQlgI05y1TArGhT5bk8kYiagWSnKA-xVLiH-tEe3W-DMVWuhsW_oZVZSW9cOAq11lEWmJ5eD6qkWKWLqp9hG10Dk_rDX8ZpRHctx0">
            <a:extLst>
              <a:ext uri="{FF2B5EF4-FFF2-40B4-BE49-F238E27FC236}">
                <a16:creationId xmlns:a16="http://schemas.microsoft.com/office/drawing/2014/main" id="{06229F97-503A-4888-AD84-E0105C07C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369" y="2667070"/>
            <a:ext cx="1112363" cy="256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https://lh3.googleusercontent.com/7vyf8SmotzaMxGfp8nSuAlqQCBsDf_2LkCYAvfufZ7ugnJw2rx9P7e0QNXiKZGyeRkmtYVe85NiLpZGOqn9NgOKHWyYN413PO0zKk0bshnkrMpVWwTECIvIvP3Bt_Wb30dU41usqIs8">
            <a:extLst>
              <a:ext uri="{FF2B5EF4-FFF2-40B4-BE49-F238E27FC236}">
                <a16:creationId xmlns:a16="http://schemas.microsoft.com/office/drawing/2014/main" id="{A4DE9EC5-9958-4CBD-8104-F43A37B5B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685" y="2667070"/>
            <a:ext cx="1030303" cy="256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DD49DB1C-B542-4169-B3EA-99FAAF943E69}"/>
              </a:ext>
            </a:extLst>
          </p:cNvPr>
          <p:cNvSpPr txBox="1"/>
          <p:nvPr/>
        </p:nvSpPr>
        <p:spPr>
          <a:xfrm>
            <a:off x="7864904" y="5303521"/>
            <a:ext cx="1160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Clase 0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590EDCF-166D-4CAF-9562-1DBAE33CA100}"/>
              </a:ext>
            </a:extLst>
          </p:cNvPr>
          <p:cNvSpPr txBox="1"/>
          <p:nvPr/>
        </p:nvSpPr>
        <p:spPr>
          <a:xfrm>
            <a:off x="9515422" y="5303521"/>
            <a:ext cx="1160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Clase 5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E1053ADE-2419-4DFF-A605-70CEAF8AB008}"/>
              </a:ext>
            </a:extLst>
          </p:cNvPr>
          <p:cNvSpPr/>
          <p:nvPr/>
        </p:nvSpPr>
        <p:spPr>
          <a:xfrm>
            <a:off x="2235423" y="2693288"/>
            <a:ext cx="638406" cy="280673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02C9135D-4680-4701-AD7F-1B4BB8C78A5C}"/>
              </a:ext>
            </a:extLst>
          </p:cNvPr>
          <p:cNvSpPr txBox="1">
            <a:spLocks/>
          </p:cNvSpPr>
          <p:nvPr/>
        </p:nvSpPr>
        <p:spPr>
          <a:xfrm>
            <a:off x="709863" y="26416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Diseño del Modelo de Inteligencia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1DAE1B7-EBF9-4638-98CB-F0DD630AEB01}"/>
              </a:ext>
            </a:extLst>
          </p:cNvPr>
          <p:cNvSpPr txBox="1"/>
          <p:nvPr/>
        </p:nvSpPr>
        <p:spPr>
          <a:xfrm>
            <a:off x="709862" y="1319749"/>
            <a:ext cx="97014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Pruebas – Ajustes del Modelo de Comparación de Color </a:t>
            </a:r>
            <a:endParaRPr lang="es-CO" sz="22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8B3DAAE-414E-4D96-A1C5-08EFCE732821}"/>
              </a:ext>
            </a:extLst>
          </p:cNvPr>
          <p:cNvSpPr/>
          <p:nvPr/>
        </p:nvSpPr>
        <p:spPr>
          <a:xfrm>
            <a:off x="4669309" y="2707803"/>
            <a:ext cx="744520" cy="32568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49746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7573C4B-A082-4937-A643-5CA27A414FCC}"/>
              </a:ext>
            </a:extLst>
          </p:cNvPr>
          <p:cNvSpPr txBox="1"/>
          <p:nvPr/>
        </p:nvSpPr>
        <p:spPr>
          <a:xfrm>
            <a:off x="709862" y="3748129"/>
            <a:ext cx="988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Score de similitud de poses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A324BD9-DA8D-4550-829E-1BBC65D34929}"/>
                  </a:ext>
                </a:extLst>
              </p:cNvPr>
              <p:cNvSpPr txBox="1"/>
              <p:nvPr/>
            </p:nvSpPr>
            <p:spPr>
              <a:xfrm>
                <a:off x="3554425" y="4348075"/>
                <a:ext cx="43692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 ∝∗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𝑆𝑐𝑜𝑟𝑒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1 − ∝</m:t>
                          </m:r>
                        </m:e>
                      </m:d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𝑆𝑐𝑜𝑟𝑒</m:t>
                          </m:r>
                        </m:sub>
                      </m:sSub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A324BD9-DA8D-4550-829E-1BBC65D34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425" y="4348075"/>
                <a:ext cx="4369273" cy="369332"/>
              </a:xfrm>
              <a:prstGeom prst="rect">
                <a:avLst/>
              </a:prstGeom>
              <a:blipFill>
                <a:blip r:embed="rId2"/>
                <a:stretch>
                  <a:fillRect l="-1116" r="-139" b="-1475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3CD5B23-518A-447D-9236-25221A85E54D}"/>
                  </a:ext>
                </a:extLst>
              </p:cNvPr>
              <p:cNvSpPr txBox="1"/>
              <p:nvPr/>
            </p:nvSpPr>
            <p:spPr>
              <a:xfrm>
                <a:off x="709862" y="4985440"/>
                <a:ext cx="1005840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CO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𝑆𝑐𝑜𝑟𝑒</m:t>
                        </m:r>
                      </m:sub>
                    </m:sSub>
                  </m:oMath>
                </a14:m>
                <a:r>
                  <a:rPr lang="es-CO" sz="2200" dirty="0"/>
                  <a:t>: Score de lejanía entre los objetos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C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s-CO" sz="20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O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𝑆𝑐𝑜𝑟𝑒</m:t>
                        </m:r>
                      </m:sub>
                    </m:sSub>
                  </m:oMath>
                </a14:m>
                <a:r>
                  <a:rPr lang="es-CO" sz="2200" dirty="0"/>
                  <a:t>: Score de diferencia de color entre los objetos</a:t>
                </a:r>
                <a14:m>
                  <m:oMath xmlns:m="http://schemas.openxmlformats.org/officeDocument/2006/math">
                    <m:r>
                      <a:rPr lang="es-CO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C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 1]</m:t>
                    </m:r>
                  </m:oMath>
                </a14:m>
                <a:endParaRPr lang="es-CO" sz="2200" dirty="0"/>
              </a:p>
              <a:p>
                <a14:m>
                  <m:oMath xmlns:m="http://schemas.openxmlformats.org/officeDocument/2006/math">
                    <m:r>
                      <a:rPr lang="es-CO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s-CO" sz="2200" dirty="0"/>
                  <a:t>: Factor de ponderación </a:t>
                </a:r>
                <a14:m>
                  <m:oMath xmlns:m="http://schemas.openxmlformats.org/officeDocument/2006/math">
                    <m:r>
                      <a:rPr lang="es-C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 1]</m:t>
                    </m:r>
                  </m:oMath>
                </a14:m>
                <a:r>
                  <a:rPr lang="es-CO" sz="2200" dirty="0"/>
                  <a:t> </a:t>
                </a: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3CD5B23-518A-447D-9236-25221A85E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62" y="4985440"/>
                <a:ext cx="10058400" cy="1107996"/>
              </a:xfrm>
              <a:prstGeom prst="rect">
                <a:avLst/>
              </a:prstGeom>
              <a:blipFill>
                <a:blip r:embed="rId3"/>
                <a:stretch>
                  <a:fillRect l="-61" t="-3846" b="-98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185ACE1D-1375-4030-879A-BB098133432C}"/>
              </a:ext>
            </a:extLst>
          </p:cNvPr>
          <p:cNvSpPr txBox="1"/>
          <p:nvPr/>
        </p:nvSpPr>
        <p:spPr>
          <a:xfrm>
            <a:off x="709862" y="2075944"/>
            <a:ext cx="9889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Reidentificación de color y posición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200" dirty="0"/>
              <a:t>El uso de descriptores de color no es suficiente para realizar la reidentificación.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200" dirty="0"/>
              <a:t>La proximidad entre una persona en el instante 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0665EBDE-1A66-4EC7-AE9E-11D0F32F3EC8}"/>
              </a:ext>
            </a:extLst>
          </p:cNvPr>
          <p:cNvSpPr txBox="1">
            <a:spLocks/>
          </p:cNvSpPr>
          <p:nvPr/>
        </p:nvSpPr>
        <p:spPr>
          <a:xfrm>
            <a:off x="709863" y="26416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Diseño del Modelo de Inteligencia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D016246-12F3-48CD-A78F-6B6E06B23517}"/>
              </a:ext>
            </a:extLst>
          </p:cNvPr>
          <p:cNvSpPr txBox="1"/>
          <p:nvPr/>
        </p:nvSpPr>
        <p:spPr>
          <a:xfrm>
            <a:off x="709862" y="1319749"/>
            <a:ext cx="97014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Pruebas – Ajustes del Modelo de Reidentificación</a:t>
            </a:r>
            <a:endParaRPr lang="es-CO" sz="22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50077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AAEB3FF-414F-4992-816C-BDB6B30B8610}"/>
              </a:ext>
            </a:extLst>
          </p:cNvPr>
          <p:cNvSpPr txBox="1">
            <a:spLocks/>
          </p:cNvSpPr>
          <p:nvPr/>
        </p:nvSpPr>
        <p:spPr>
          <a:xfrm>
            <a:off x="709863" y="26416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Diseño del Modelo de Inteligencia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015F579-D11D-4F88-B18C-FB2FB59E503B}"/>
              </a:ext>
            </a:extLst>
          </p:cNvPr>
          <p:cNvSpPr txBox="1"/>
          <p:nvPr/>
        </p:nvSpPr>
        <p:spPr>
          <a:xfrm>
            <a:off x="709862" y="1319749"/>
            <a:ext cx="97014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Clasificación de Actividades</a:t>
            </a:r>
            <a:endParaRPr lang="es-CO" sz="22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Rectángulo redondeado 7">
            <a:extLst>
              <a:ext uri="{FF2B5EF4-FFF2-40B4-BE49-F238E27FC236}">
                <a16:creationId xmlns:a16="http://schemas.microsoft.com/office/drawing/2014/main" id="{2C186523-F171-41A0-BCA7-B161E881B06A}"/>
              </a:ext>
            </a:extLst>
          </p:cNvPr>
          <p:cNvSpPr/>
          <p:nvPr/>
        </p:nvSpPr>
        <p:spPr>
          <a:xfrm>
            <a:off x="709865" y="2276627"/>
            <a:ext cx="2762178" cy="652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200" b="1" dirty="0">
                <a:latin typeface="+mj-lt"/>
              </a:rPr>
              <a:t>Comportamiento</a:t>
            </a:r>
          </a:p>
          <a:p>
            <a:pPr algn="ctr"/>
            <a:r>
              <a:rPr lang="es-CO" sz="2200" b="1" dirty="0">
                <a:latin typeface="+mj-lt"/>
              </a:rPr>
              <a:t>(Usual, Inusual)</a:t>
            </a:r>
          </a:p>
        </p:txBody>
      </p:sp>
      <p:sp>
        <p:nvSpPr>
          <p:cNvPr id="7" name="Rectángulo redondeado 8">
            <a:extLst>
              <a:ext uri="{FF2B5EF4-FFF2-40B4-BE49-F238E27FC236}">
                <a16:creationId xmlns:a16="http://schemas.microsoft.com/office/drawing/2014/main" id="{77E3BDDB-1AA0-4DA9-B035-67E86C9F0392}"/>
              </a:ext>
            </a:extLst>
          </p:cNvPr>
          <p:cNvSpPr/>
          <p:nvPr/>
        </p:nvSpPr>
        <p:spPr>
          <a:xfrm>
            <a:off x="709864" y="3208281"/>
            <a:ext cx="2762179" cy="759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200" b="1" dirty="0">
                <a:latin typeface="+mj-lt"/>
              </a:rPr>
              <a:t>Actividad</a:t>
            </a:r>
          </a:p>
        </p:txBody>
      </p:sp>
      <p:sp>
        <p:nvSpPr>
          <p:cNvPr id="8" name="Rectángulo redondeado 9">
            <a:extLst>
              <a:ext uri="{FF2B5EF4-FFF2-40B4-BE49-F238E27FC236}">
                <a16:creationId xmlns:a16="http://schemas.microsoft.com/office/drawing/2014/main" id="{5C11875E-31B2-4B0F-AA57-CCD8A48E282E}"/>
              </a:ext>
            </a:extLst>
          </p:cNvPr>
          <p:cNvSpPr/>
          <p:nvPr/>
        </p:nvSpPr>
        <p:spPr>
          <a:xfrm>
            <a:off x="709863" y="4288856"/>
            <a:ext cx="2762179" cy="627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200" b="1" dirty="0">
                <a:latin typeface="+mj-lt"/>
              </a:rPr>
              <a:t>Acción</a:t>
            </a:r>
          </a:p>
        </p:txBody>
      </p:sp>
      <p:sp>
        <p:nvSpPr>
          <p:cNvPr id="9" name="Rectángulo redondeado 10">
            <a:extLst>
              <a:ext uri="{FF2B5EF4-FFF2-40B4-BE49-F238E27FC236}">
                <a16:creationId xmlns:a16="http://schemas.microsoft.com/office/drawing/2014/main" id="{8BDC4F98-EEE4-4459-9052-076607C1BF13}"/>
              </a:ext>
            </a:extLst>
          </p:cNvPr>
          <p:cNvSpPr/>
          <p:nvPr/>
        </p:nvSpPr>
        <p:spPr>
          <a:xfrm>
            <a:off x="709862" y="5237761"/>
            <a:ext cx="2762179" cy="627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200" b="1" dirty="0">
                <a:latin typeface="+mj-lt"/>
              </a:rPr>
              <a:t>Pose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195428F-A1B3-4906-B806-5801F74B85A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090954" y="2929332"/>
            <a:ext cx="0" cy="278949"/>
          </a:xfrm>
          <a:prstGeom prst="straightConnector1">
            <a:avLst/>
          </a:prstGeom>
          <a:ln w="25400"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C58D5CB-9DC7-4DCF-BAF9-DC2A64F34DE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2090953" y="3967405"/>
            <a:ext cx="1" cy="321451"/>
          </a:xfrm>
          <a:prstGeom prst="straightConnector1">
            <a:avLst/>
          </a:prstGeom>
          <a:ln w="25400"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7D0A0B9-962F-4922-A83D-81B87A4797D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2090952" y="4916310"/>
            <a:ext cx="1" cy="321451"/>
          </a:xfrm>
          <a:prstGeom prst="straightConnector1">
            <a:avLst/>
          </a:prstGeom>
          <a:ln w="25400"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F2161ED-9687-422C-A92B-D7580DD4C110}"/>
              </a:ext>
            </a:extLst>
          </p:cNvPr>
          <p:cNvSpPr txBox="1"/>
          <p:nvPr/>
        </p:nvSpPr>
        <p:spPr>
          <a:xfrm>
            <a:off x="3960094" y="2182301"/>
            <a:ext cx="4631528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Modelo de Saad et al</a:t>
            </a:r>
            <a:endParaRPr lang="es-CO" sz="21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200" dirty="0"/>
              <a:t>Modelo de alto nivel para la identificación de actividades.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200" dirty="0"/>
              <a:t>El comportamiento de la persona (usual, inusual), depende de la naturaleza de la actividad.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200" dirty="0"/>
              <a:t>La actividad de una persona se define en función de: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s-CO" sz="2200" dirty="0"/>
              <a:t>Acciones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s-CO" sz="2200" dirty="0"/>
              <a:t>Poses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399F14C-3C0C-48D6-A090-CE111AF82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981" y="2413120"/>
            <a:ext cx="2596129" cy="2322166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044AB82F-FE3E-4DF8-8E2F-BC804338022F}"/>
              </a:ext>
            </a:extLst>
          </p:cNvPr>
          <p:cNvSpPr/>
          <p:nvPr/>
        </p:nvSpPr>
        <p:spPr>
          <a:xfrm>
            <a:off x="9065104" y="2992515"/>
            <a:ext cx="2035366" cy="143510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490B722-0E30-402C-BE3A-472D4E86B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556" y="4875875"/>
            <a:ext cx="1340723" cy="130401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B74E3924-C669-4662-B94E-1161526F9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5562" y="4916310"/>
            <a:ext cx="1506575" cy="126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0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ítulo 1">
            <a:extLst>
              <a:ext uri="{FF2B5EF4-FFF2-40B4-BE49-F238E27FC236}">
                <a16:creationId xmlns:a16="http://schemas.microsoft.com/office/drawing/2014/main" id="{EDBB0E49-2364-4C07-8610-2B14F88ADE83}"/>
              </a:ext>
            </a:extLst>
          </p:cNvPr>
          <p:cNvSpPr txBox="1">
            <a:spLocks/>
          </p:cNvSpPr>
          <p:nvPr/>
        </p:nvSpPr>
        <p:spPr>
          <a:xfrm>
            <a:off x="709863" y="26416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Diseño del Modelo de Inteligencia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737D8E59-B54C-461D-B325-55A15C6E5D38}"/>
              </a:ext>
            </a:extLst>
          </p:cNvPr>
          <p:cNvSpPr txBox="1"/>
          <p:nvPr/>
        </p:nvSpPr>
        <p:spPr>
          <a:xfrm>
            <a:off x="709862" y="1319749"/>
            <a:ext cx="97014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Detección de Poses – Estado del Arte</a:t>
            </a:r>
            <a:endParaRPr lang="es-CO" sz="22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3" name="Rectángulo redondeado 7">
            <a:extLst>
              <a:ext uri="{FF2B5EF4-FFF2-40B4-BE49-F238E27FC236}">
                <a16:creationId xmlns:a16="http://schemas.microsoft.com/office/drawing/2014/main" id="{CAC0F8BB-E535-42A2-9CE3-382BBBDA0C84}"/>
              </a:ext>
            </a:extLst>
          </p:cNvPr>
          <p:cNvSpPr/>
          <p:nvPr/>
        </p:nvSpPr>
        <p:spPr>
          <a:xfrm>
            <a:off x="10111953" y="312662"/>
            <a:ext cx="1776661" cy="300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b="1" dirty="0">
                <a:latin typeface="+mj-lt"/>
              </a:rPr>
              <a:t>Comportamiento</a:t>
            </a:r>
          </a:p>
        </p:txBody>
      </p:sp>
      <p:sp>
        <p:nvSpPr>
          <p:cNvPr id="54" name="Rectángulo redondeado 8">
            <a:extLst>
              <a:ext uri="{FF2B5EF4-FFF2-40B4-BE49-F238E27FC236}">
                <a16:creationId xmlns:a16="http://schemas.microsoft.com/office/drawing/2014/main" id="{0BCCA159-5480-4C54-96E5-2B30BF72F31E}"/>
              </a:ext>
            </a:extLst>
          </p:cNvPr>
          <p:cNvSpPr/>
          <p:nvPr/>
        </p:nvSpPr>
        <p:spPr>
          <a:xfrm>
            <a:off x="10111950" y="799389"/>
            <a:ext cx="1776662" cy="300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b="1" dirty="0">
                <a:latin typeface="+mj-lt"/>
              </a:rPr>
              <a:t>Actividad</a:t>
            </a:r>
          </a:p>
        </p:txBody>
      </p:sp>
      <p:sp>
        <p:nvSpPr>
          <p:cNvPr id="55" name="Rectángulo redondeado 9">
            <a:extLst>
              <a:ext uri="{FF2B5EF4-FFF2-40B4-BE49-F238E27FC236}">
                <a16:creationId xmlns:a16="http://schemas.microsoft.com/office/drawing/2014/main" id="{FC8B6006-1BBE-4981-A505-8CD7B2AAAC9C}"/>
              </a:ext>
            </a:extLst>
          </p:cNvPr>
          <p:cNvSpPr/>
          <p:nvPr/>
        </p:nvSpPr>
        <p:spPr>
          <a:xfrm>
            <a:off x="10111950" y="1275197"/>
            <a:ext cx="1776662" cy="300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b="1" dirty="0">
                <a:latin typeface="+mj-lt"/>
              </a:rPr>
              <a:t>Acción</a:t>
            </a:r>
          </a:p>
        </p:txBody>
      </p:sp>
      <p:sp>
        <p:nvSpPr>
          <p:cNvPr id="56" name="Rectángulo redondeado 10">
            <a:extLst>
              <a:ext uri="{FF2B5EF4-FFF2-40B4-BE49-F238E27FC236}">
                <a16:creationId xmlns:a16="http://schemas.microsoft.com/office/drawing/2014/main" id="{65C03FF5-1F44-4862-AF7F-2272E6D0EFEF}"/>
              </a:ext>
            </a:extLst>
          </p:cNvPr>
          <p:cNvSpPr/>
          <p:nvPr/>
        </p:nvSpPr>
        <p:spPr>
          <a:xfrm>
            <a:off x="10111950" y="1766978"/>
            <a:ext cx="1776662" cy="275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b="1" dirty="0">
                <a:latin typeface="+mj-lt"/>
              </a:rPr>
              <a:t>Pose</a:t>
            </a: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50C6DBDF-825A-4EC6-9035-28DFAF3C7D69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11000281" y="613439"/>
            <a:ext cx="3" cy="185950"/>
          </a:xfrm>
          <a:prstGeom prst="straightConnector1">
            <a:avLst/>
          </a:prstGeom>
          <a:ln w="9525"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57E795E5-F9E7-45EE-A1A9-D4CE2023F2B2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11000281" y="1100165"/>
            <a:ext cx="0" cy="175032"/>
          </a:xfrm>
          <a:prstGeom prst="straightConnector1">
            <a:avLst/>
          </a:prstGeom>
          <a:ln w="9525"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7C29BCFE-43FD-4F8D-ABF9-08DFE83C6070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11000281" y="1575973"/>
            <a:ext cx="0" cy="191005"/>
          </a:xfrm>
          <a:prstGeom prst="straightConnector1">
            <a:avLst/>
          </a:prstGeom>
          <a:ln w="9525"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2" name="Tabla 61">
            <a:extLst>
              <a:ext uri="{FF2B5EF4-FFF2-40B4-BE49-F238E27FC236}">
                <a16:creationId xmlns:a16="http://schemas.microsoft.com/office/drawing/2014/main" id="{74B3243E-8606-459F-88B2-E1262BE98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364835"/>
              </p:ext>
            </p:extLst>
          </p:nvPr>
        </p:nvGraphicFramePr>
        <p:xfrm>
          <a:off x="709862" y="2326834"/>
          <a:ext cx="9248461" cy="3333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3717">
                  <a:extLst>
                    <a:ext uri="{9D8B030D-6E8A-4147-A177-3AD203B41FA5}">
                      <a16:colId xmlns:a16="http://schemas.microsoft.com/office/drawing/2014/main" val="448724721"/>
                    </a:ext>
                  </a:extLst>
                </a:gridCol>
                <a:gridCol w="1816780">
                  <a:extLst>
                    <a:ext uri="{9D8B030D-6E8A-4147-A177-3AD203B41FA5}">
                      <a16:colId xmlns:a16="http://schemas.microsoft.com/office/drawing/2014/main" val="4120309556"/>
                    </a:ext>
                  </a:extLst>
                </a:gridCol>
                <a:gridCol w="2786849">
                  <a:extLst>
                    <a:ext uri="{9D8B030D-6E8A-4147-A177-3AD203B41FA5}">
                      <a16:colId xmlns:a16="http://schemas.microsoft.com/office/drawing/2014/main" val="3760562745"/>
                    </a:ext>
                  </a:extLst>
                </a:gridCol>
                <a:gridCol w="2711115">
                  <a:extLst>
                    <a:ext uri="{9D8B030D-6E8A-4147-A177-3AD203B41FA5}">
                      <a16:colId xmlns:a16="http://schemas.microsoft.com/office/drawing/2014/main" val="2824591340"/>
                    </a:ext>
                  </a:extLst>
                </a:gridCol>
              </a:tblGrid>
              <a:tr h="49843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b="1" u="none" strike="noStrike" dirty="0">
                          <a:effectLst/>
                          <a:latin typeface="+mj-lt"/>
                        </a:rPr>
                        <a:t>Autor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b="1" u="none" strike="noStrike" dirty="0">
                          <a:effectLst/>
                          <a:latin typeface="+mj-lt"/>
                        </a:rPr>
                        <a:t>Categoría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b="1" u="none" strike="noStrike" dirty="0">
                          <a:effectLst/>
                          <a:latin typeface="+mj-lt"/>
                        </a:rPr>
                        <a:t>Técnica de IA Utilizada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b="1" u="none" strike="noStrike" dirty="0">
                          <a:effectLst/>
                          <a:latin typeface="+mj-lt"/>
                        </a:rPr>
                        <a:t>Descriptores Utilizados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/>
                </a:tc>
                <a:extLst>
                  <a:ext uri="{0D108BD9-81ED-4DB2-BD59-A6C34878D82A}">
                    <a16:rowId xmlns:a16="http://schemas.microsoft.com/office/drawing/2014/main" val="762932029"/>
                  </a:ext>
                </a:extLst>
              </a:tr>
              <a:tr h="57171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>
                          <a:effectLst/>
                          <a:latin typeface="+mj-lt"/>
                        </a:rPr>
                        <a:t>Gedat et al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u="none" strike="noStrike" dirty="0">
                          <a:effectLst/>
                          <a:latin typeface="+mj-lt"/>
                        </a:rPr>
                        <a:t>Poses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u="none" strike="noStrike" dirty="0">
                          <a:effectLst/>
                          <a:latin typeface="+mj-lt"/>
                        </a:rPr>
                        <a:t>NN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u="none" strike="noStrike" dirty="0">
                          <a:effectLst/>
                          <a:latin typeface="+mj-lt"/>
                        </a:rPr>
                        <a:t>Ángulo de articulaciones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95966"/>
                  </a:ext>
                </a:extLst>
              </a:tr>
              <a:tr h="57171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>
                          <a:effectLst/>
                          <a:latin typeface="+mj-lt"/>
                        </a:rPr>
                        <a:t>Du et al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u="none" strike="noStrike" dirty="0">
                          <a:effectLst/>
                          <a:latin typeface="+mj-lt"/>
                        </a:rPr>
                        <a:t>Poses, Acciones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u="none" strike="noStrike" dirty="0">
                          <a:effectLst/>
                          <a:latin typeface="+mj-lt"/>
                        </a:rPr>
                        <a:t>CNN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u="none" strike="noStrike" dirty="0">
                          <a:effectLst/>
                          <a:latin typeface="+mj-lt"/>
                        </a:rPr>
                        <a:t>Posición de las articulaciones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694240"/>
                  </a:ext>
                </a:extLst>
              </a:tr>
              <a:tr h="57171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>
                          <a:effectLst/>
                          <a:latin typeface="+mj-lt"/>
                        </a:rPr>
                        <a:t>Xia et al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u="none" strike="noStrike" dirty="0">
                          <a:effectLst/>
                          <a:latin typeface="+mj-lt"/>
                        </a:rPr>
                        <a:t>Poses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u="none" strike="noStrike" dirty="0">
                          <a:effectLst/>
                          <a:latin typeface="+mj-lt"/>
                        </a:rPr>
                        <a:t>KNN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u="none" strike="noStrike" dirty="0">
                          <a:effectLst/>
                          <a:latin typeface="+mj-lt"/>
                        </a:rPr>
                        <a:t>Posición de las articulaciones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51494"/>
                  </a:ext>
                </a:extLst>
              </a:tr>
              <a:tr h="52027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Hassan et al</a:t>
                      </a:r>
                    </a:p>
                  </a:txBody>
                  <a:tcPr marL="11369" marR="11369" marT="113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Poses</a:t>
                      </a:r>
                    </a:p>
                  </a:txBody>
                  <a:tcPr marL="11369" marR="11369" marT="113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SVM</a:t>
                      </a:r>
                    </a:p>
                  </a:txBody>
                  <a:tcPr marL="11369" marR="11369" marT="11369" marB="0"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Contorno de la silueta de la persona</a:t>
                      </a:r>
                    </a:p>
                  </a:txBody>
                  <a:tcPr marL="11369" marR="11369" marT="11369" marB="0" anchor="ctr"/>
                </a:tc>
                <a:extLst>
                  <a:ext uri="{0D108BD9-81ED-4DB2-BD59-A6C34878D82A}">
                    <a16:rowId xmlns:a16="http://schemas.microsoft.com/office/drawing/2014/main" val="4042069434"/>
                  </a:ext>
                </a:extLst>
              </a:tr>
              <a:tr h="52027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11369" marR="11369" marT="1136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11369" marR="11369" marT="1136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11369" marR="11369" marT="1136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Ángulos + Posición de las articulaciones</a:t>
                      </a:r>
                    </a:p>
                  </a:txBody>
                  <a:tcPr marL="11369" marR="11369" marT="1136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176834"/>
                  </a:ext>
                </a:extLst>
              </a:tr>
            </a:tbl>
          </a:graphicData>
        </a:graphic>
      </p:graphicFrame>
      <p:pic>
        <p:nvPicPr>
          <p:cNvPr id="63" name="Imagen 62">
            <a:extLst>
              <a:ext uri="{FF2B5EF4-FFF2-40B4-BE49-F238E27FC236}">
                <a16:creationId xmlns:a16="http://schemas.microsoft.com/office/drawing/2014/main" id="{C42D7EE0-7037-4FA1-8409-5F15579E9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005" y="5241521"/>
            <a:ext cx="1554552" cy="130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5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09863" y="1777011"/>
            <a:ext cx="63645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Sistemas CCTV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09862" y="2356077"/>
            <a:ext cx="59572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B050"/>
                </a:solidFill>
              </a:rPr>
              <a:t>Ventajas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dirty="0">
                <a:solidFill>
                  <a:srgbClr val="00B050"/>
                </a:solidFill>
              </a:rPr>
              <a:t>Optimiza la operación de los vigilantes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dirty="0">
                <a:solidFill>
                  <a:srgbClr val="00B050"/>
                </a:solidFill>
              </a:rPr>
              <a:t>Ayuda a efectuar una detección oportuna de las acciones criminales [CAR2008]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09862" y="3889452"/>
            <a:ext cx="603363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FF0000"/>
                </a:solidFill>
              </a:rPr>
              <a:t>Desventajas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dirty="0">
                <a:solidFill>
                  <a:srgbClr val="FF0000"/>
                </a:solidFill>
              </a:rPr>
              <a:t>Gran cantidad de cámaras a monitorear por el vigilante, especialmente en recintos cerrados.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dirty="0">
                <a:solidFill>
                  <a:srgbClr val="FF0000"/>
                </a:solidFill>
              </a:rPr>
              <a:t>Falta de atención del personal ocasionado por largas jornadas laborales [HER2010].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dirty="0">
                <a:solidFill>
                  <a:srgbClr val="FF0000"/>
                </a:solidFill>
              </a:rPr>
              <a:t>Desempeño de múltiples funciones que generan distracción </a:t>
            </a:r>
          </a:p>
        </p:txBody>
      </p:sp>
      <p:pic>
        <p:nvPicPr>
          <p:cNvPr id="3076" name="Picture 4" descr="Image result for big cctv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049" y="3816735"/>
            <a:ext cx="3346844" cy="229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h5.googleusercontent.com/O56-HLviO8EmoUMD-e6T7-NTuOEsqIb0vRlRVXK2rORIeWI-6Fi7Zib6YDo5nKNDu2IpQ_AzOS6rYn7G7gzkohVfUry-I9X-5hNyuLEqHv_nGhuXaYJRQlsG22kTctpWN1Svji5y2R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125" y="1760641"/>
            <a:ext cx="3084147" cy="161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7035702" y="3429000"/>
            <a:ext cx="4813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Componentes de los sistemas CCTV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6851427" y="6140140"/>
            <a:ext cx="5182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>
                <a:solidFill>
                  <a:srgbClr val="FF0000"/>
                </a:solidFill>
                <a:latin typeface="+mj-lt"/>
              </a:rPr>
              <a:t>Operación normal del personal de seguridad y vigilancia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95F15011-F607-4621-84C0-63FEA1FB0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863" y="264164"/>
            <a:ext cx="9875520" cy="1356360"/>
          </a:xfrm>
        </p:spPr>
        <p:txBody>
          <a:bodyPr/>
          <a:lstStyle/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Contextualización de la Problemática</a:t>
            </a:r>
          </a:p>
        </p:txBody>
      </p:sp>
    </p:spTree>
    <p:extLst>
      <p:ext uri="{BB962C8B-B14F-4D97-AF65-F5344CB8AC3E}">
        <p14:creationId xmlns:p14="http://schemas.microsoft.com/office/powerpoint/2010/main" val="13480640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10CB4FB7-5D27-4645-B8D6-FD28C4B07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991428"/>
              </p:ext>
            </p:extLst>
          </p:nvPr>
        </p:nvGraphicFramePr>
        <p:xfrm>
          <a:off x="3397104" y="2125258"/>
          <a:ext cx="5397792" cy="416060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15458">
                  <a:extLst>
                    <a:ext uri="{9D8B030D-6E8A-4147-A177-3AD203B41FA5}">
                      <a16:colId xmlns:a16="http://schemas.microsoft.com/office/drawing/2014/main" val="493613118"/>
                    </a:ext>
                  </a:extLst>
                </a:gridCol>
                <a:gridCol w="1798456">
                  <a:extLst>
                    <a:ext uri="{9D8B030D-6E8A-4147-A177-3AD203B41FA5}">
                      <a16:colId xmlns:a16="http://schemas.microsoft.com/office/drawing/2014/main" val="2705726993"/>
                    </a:ext>
                  </a:extLst>
                </a:gridCol>
                <a:gridCol w="1723802">
                  <a:extLst>
                    <a:ext uri="{9D8B030D-6E8A-4147-A177-3AD203B41FA5}">
                      <a16:colId xmlns:a16="http://schemas.microsoft.com/office/drawing/2014/main" val="2624772868"/>
                    </a:ext>
                  </a:extLst>
                </a:gridCol>
                <a:gridCol w="1160076">
                  <a:extLst>
                    <a:ext uri="{9D8B030D-6E8A-4147-A177-3AD203B41FA5}">
                      <a16:colId xmlns:a16="http://schemas.microsoft.com/office/drawing/2014/main" val="37953943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Id</a:t>
                      </a:r>
                      <a:endParaRPr lang="es-CO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Nombre</a:t>
                      </a:r>
                      <a:endParaRPr lang="es-CO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Subcategoría</a:t>
                      </a:r>
                      <a:endParaRPr lang="es-CO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Ejemplo</a:t>
                      </a:r>
                      <a:endParaRPr lang="es-CO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extLst>
                  <a:ext uri="{0D108BD9-81ED-4DB2-BD59-A6C34878D82A}">
                    <a16:rowId xmlns:a16="http://schemas.microsoft.com/office/drawing/2014/main" val="34965271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1</a:t>
                      </a:r>
                      <a:endParaRPr lang="es-CO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ctr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De Pie</a:t>
                      </a:r>
                      <a:endParaRPr lang="es-CO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Frente</a:t>
                      </a:r>
                      <a:endParaRPr lang="es-CO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ctr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extLst>
                  <a:ext uri="{0D108BD9-81ED-4DB2-BD59-A6C34878D82A}">
                    <a16:rowId xmlns:a16="http://schemas.microsoft.com/office/drawing/2014/main" val="16365343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2</a:t>
                      </a:r>
                      <a:endParaRPr lang="es-CO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Detrás</a:t>
                      </a:r>
                      <a:endParaRPr lang="es-CO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3225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3</a:t>
                      </a:r>
                      <a:endParaRPr lang="es-CO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Izquierda</a:t>
                      </a:r>
                      <a:endParaRPr lang="es-CO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27713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4</a:t>
                      </a:r>
                      <a:endParaRPr lang="es-CO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Derecha</a:t>
                      </a:r>
                      <a:endParaRPr lang="es-CO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852485"/>
                  </a:ext>
                </a:extLst>
              </a:tr>
              <a:tr h="5758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5</a:t>
                      </a:r>
                      <a:endParaRPr lang="es-CO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Brazos al frente</a:t>
                      </a:r>
                      <a:endParaRPr lang="es-CO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Izquierda</a:t>
                      </a:r>
                      <a:endParaRPr lang="es-CO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extLst>
                  <a:ext uri="{0D108BD9-81ED-4DB2-BD59-A6C34878D82A}">
                    <a16:rowId xmlns:a16="http://schemas.microsoft.com/office/drawing/2014/main" val="3509550475"/>
                  </a:ext>
                </a:extLst>
              </a:tr>
              <a:tr h="4241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6</a:t>
                      </a:r>
                      <a:endParaRPr lang="es-CO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ctr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Derecha</a:t>
                      </a:r>
                      <a:endParaRPr lang="es-CO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ctr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extLst>
                  <a:ext uri="{0D108BD9-81ED-4DB2-BD59-A6C34878D82A}">
                    <a16:rowId xmlns:a16="http://schemas.microsoft.com/office/drawing/2014/main" val="194405613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7</a:t>
                      </a:r>
                      <a:endParaRPr lang="es-CO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Agacharse</a:t>
                      </a:r>
                      <a:endParaRPr lang="es-CO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Izquierda</a:t>
                      </a:r>
                      <a:endParaRPr lang="es-CO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extLst>
                  <a:ext uri="{0D108BD9-81ED-4DB2-BD59-A6C34878D82A}">
                    <a16:rowId xmlns:a16="http://schemas.microsoft.com/office/drawing/2014/main" val="2801132297"/>
                  </a:ext>
                </a:extLst>
              </a:tr>
              <a:tr h="15735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8</a:t>
                      </a:r>
                      <a:endParaRPr lang="es-CO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Derecha</a:t>
                      </a:r>
                      <a:endParaRPr lang="es-CO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234381"/>
                  </a:ext>
                </a:extLst>
              </a:tr>
              <a:tr h="381905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ctr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Derecha</a:t>
                      </a:r>
                      <a:endParaRPr lang="es-CO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ctr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extLst>
                  <a:ext uri="{0D108BD9-81ED-4DB2-BD59-A6C34878D82A}">
                    <a16:rowId xmlns:a16="http://schemas.microsoft.com/office/drawing/2014/main" val="3838170251"/>
                  </a:ext>
                </a:extLst>
              </a:tr>
              <a:tr h="4902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9</a:t>
                      </a:r>
                      <a:endParaRPr lang="es-CO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Brazo Estirado</a:t>
                      </a:r>
                      <a:endParaRPr lang="es-CO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Izquierda</a:t>
                      </a:r>
                      <a:endParaRPr lang="es-CO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extLst>
                  <a:ext uri="{0D108BD9-81ED-4DB2-BD59-A6C34878D82A}">
                    <a16:rowId xmlns:a16="http://schemas.microsoft.com/office/drawing/2014/main" val="34666351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10</a:t>
                      </a:r>
                      <a:endParaRPr lang="es-CO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ctr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Derecha</a:t>
                      </a:r>
                      <a:endParaRPr lang="es-CO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ctr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extLst>
                  <a:ext uri="{0D108BD9-81ED-4DB2-BD59-A6C34878D82A}">
                    <a16:rowId xmlns:a16="http://schemas.microsoft.com/office/drawing/2014/main" val="1957469773"/>
                  </a:ext>
                </a:extLst>
              </a:tr>
            </a:tbl>
          </a:graphicData>
        </a:graphic>
      </p:graphicFrame>
      <p:pic>
        <p:nvPicPr>
          <p:cNvPr id="4104" name="Imagen 23" descr="https://lh3.googleusercontent.com/tzbb-JfMWPHHuaSSTnaZNMAjAcRAmNSNJPzHzpxO99uD_3syHteJ49rqDUjWoYsDEuhvVgxuFKvjtczTHU2s4mCyTYQhQC8Xl0OFT4k5SQwZ6uW9291lBA2200hOePdJYIWeqEPK">
            <a:extLst>
              <a:ext uri="{FF2B5EF4-FFF2-40B4-BE49-F238E27FC236}">
                <a16:creationId xmlns:a16="http://schemas.microsoft.com/office/drawing/2014/main" id="{7A317223-4765-46F2-81AD-419F6EB45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003" y="2529864"/>
            <a:ext cx="313378" cy="9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Imagen 22" descr="https://lh4.googleusercontent.com/4J5krXdpD7lAOaD3ij74nyaEO17xiuLU4t4PZkkZDz8-gLQZ0mI5sT3Q_pBbiV6XCMxAPGVuWq0He5vYZlqKkina34h4nCq9dv6_qQDkeJj7mqtwew7fhtPPoU_aik_E7W3xu--P">
            <a:extLst>
              <a:ext uri="{FF2B5EF4-FFF2-40B4-BE49-F238E27FC236}">
                <a16:creationId xmlns:a16="http://schemas.microsoft.com/office/drawing/2014/main" id="{1A5B3B31-1EAE-421F-9EA8-28934FCFE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825" y="3615859"/>
            <a:ext cx="288498" cy="96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Imagen 21" descr="https://lh3.googleusercontent.com/kye5a8MgKN_EoCtBcRIPSlIAxobR2XHorhQUB-eRPZ9IoCF5p2S4IchBd6Pxzboe5SGZJstre5KGTJ7-48f3B-Cpq3t4D-jssCqAg3KhU9OLatLTV_n7AxhNu9gaLtY3mjOlNeke">
            <a:extLst>
              <a:ext uri="{FF2B5EF4-FFF2-40B4-BE49-F238E27FC236}">
                <a16:creationId xmlns:a16="http://schemas.microsoft.com/office/drawing/2014/main" id="{50319C8E-7597-48AD-891E-DAE7CE1E8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825" y="4637162"/>
            <a:ext cx="387364" cy="73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Imagen 20" descr="https://lh6.googleusercontent.com/1RvDPO0JEdwsoy2oknSafZhjLZShdpxTb73cpk_PYcuF9bvzndRaZIYNY6lMkYRF4ZtIBfFiAlQySLaWt8kttxl3yj3dKamgWlpNjRBnG03ajJXF7DSLPlC1xrWOt-qN3zMj4CCV">
            <a:extLst>
              <a:ext uri="{FF2B5EF4-FFF2-40B4-BE49-F238E27FC236}">
                <a16:creationId xmlns:a16="http://schemas.microsoft.com/office/drawing/2014/main" id="{A8986097-B1C4-4964-BD7E-F29ACD802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825" y="5445585"/>
            <a:ext cx="443244" cy="82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ítulo 1">
            <a:extLst>
              <a:ext uri="{FF2B5EF4-FFF2-40B4-BE49-F238E27FC236}">
                <a16:creationId xmlns:a16="http://schemas.microsoft.com/office/drawing/2014/main" id="{EDBB0E49-2364-4C07-8610-2B14F88ADE83}"/>
              </a:ext>
            </a:extLst>
          </p:cNvPr>
          <p:cNvSpPr txBox="1">
            <a:spLocks/>
          </p:cNvSpPr>
          <p:nvPr/>
        </p:nvSpPr>
        <p:spPr>
          <a:xfrm>
            <a:off x="709863" y="26416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Diseño del Modelo de Inteligencia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737D8E59-B54C-461D-B325-55A15C6E5D38}"/>
              </a:ext>
            </a:extLst>
          </p:cNvPr>
          <p:cNvSpPr txBox="1"/>
          <p:nvPr/>
        </p:nvSpPr>
        <p:spPr>
          <a:xfrm>
            <a:off x="709862" y="1319749"/>
            <a:ext cx="97014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Definición de Poses Clave </a:t>
            </a:r>
            <a:endParaRPr lang="es-CO" sz="22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0" name="Rectángulo redondeado 7">
            <a:extLst>
              <a:ext uri="{FF2B5EF4-FFF2-40B4-BE49-F238E27FC236}">
                <a16:creationId xmlns:a16="http://schemas.microsoft.com/office/drawing/2014/main" id="{F53827A0-EE86-4CCC-827B-9B5893C68CC6}"/>
              </a:ext>
            </a:extLst>
          </p:cNvPr>
          <p:cNvSpPr/>
          <p:nvPr/>
        </p:nvSpPr>
        <p:spPr>
          <a:xfrm>
            <a:off x="10111953" y="312662"/>
            <a:ext cx="1776661" cy="300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b="1" dirty="0">
                <a:latin typeface="+mj-lt"/>
              </a:rPr>
              <a:t>Comportamiento</a:t>
            </a:r>
          </a:p>
        </p:txBody>
      </p:sp>
      <p:sp>
        <p:nvSpPr>
          <p:cNvPr id="61" name="Rectángulo redondeado 8">
            <a:extLst>
              <a:ext uri="{FF2B5EF4-FFF2-40B4-BE49-F238E27FC236}">
                <a16:creationId xmlns:a16="http://schemas.microsoft.com/office/drawing/2014/main" id="{0A027D25-D77E-4D7B-973B-98562E9E604D}"/>
              </a:ext>
            </a:extLst>
          </p:cNvPr>
          <p:cNvSpPr/>
          <p:nvPr/>
        </p:nvSpPr>
        <p:spPr>
          <a:xfrm>
            <a:off x="10111950" y="799389"/>
            <a:ext cx="1776662" cy="300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b="1" dirty="0">
                <a:latin typeface="+mj-lt"/>
              </a:rPr>
              <a:t>Actividad</a:t>
            </a:r>
          </a:p>
        </p:txBody>
      </p:sp>
      <p:sp>
        <p:nvSpPr>
          <p:cNvPr id="62" name="Rectángulo redondeado 9">
            <a:extLst>
              <a:ext uri="{FF2B5EF4-FFF2-40B4-BE49-F238E27FC236}">
                <a16:creationId xmlns:a16="http://schemas.microsoft.com/office/drawing/2014/main" id="{FB2F135A-99FA-415F-951B-3203FBC853B6}"/>
              </a:ext>
            </a:extLst>
          </p:cNvPr>
          <p:cNvSpPr/>
          <p:nvPr/>
        </p:nvSpPr>
        <p:spPr>
          <a:xfrm>
            <a:off x="10111950" y="1275197"/>
            <a:ext cx="1776662" cy="300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b="1" dirty="0">
                <a:latin typeface="+mj-lt"/>
              </a:rPr>
              <a:t>Acción</a:t>
            </a:r>
          </a:p>
        </p:txBody>
      </p:sp>
      <p:sp>
        <p:nvSpPr>
          <p:cNvPr id="63" name="Rectángulo redondeado 10">
            <a:extLst>
              <a:ext uri="{FF2B5EF4-FFF2-40B4-BE49-F238E27FC236}">
                <a16:creationId xmlns:a16="http://schemas.microsoft.com/office/drawing/2014/main" id="{6E91AAD3-41E9-434E-A10A-5B8E480DE7A4}"/>
              </a:ext>
            </a:extLst>
          </p:cNvPr>
          <p:cNvSpPr/>
          <p:nvPr/>
        </p:nvSpPr>
        <p:spPr>
          <a:xfrm>
            <a:off x="10111950" y="1766978"/>
            <a:ext cx="1776662" cy="275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b="1" dirty="0">
                <a:latin typeface="+mj-lt"/>
              </a:rPr>
              <a:t>Pose</a:t>
            </a:r>
          </a:p>
        </p:txBody>
      </p: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32925685-EE01-4ADC-BE80-D99E2FE98B0D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 flipH="1">
            <a:off x="11000281" y="613439"/>
            <a:ext cx="3" cy="185950"/>
          </a:xfrm>
          <a:prstGeom prst="straightConnector1">
            <a:avLst/>
          </a:prstGeom>
          <a:ln w="9525"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9FF92DBF-B20D-4E59-9165-15061AF12220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11000281" y="1100165"/>
            <a:ext cx="0" cy="175032"/>
          </a:xfrm>
          <a:prstGeom prst="straightConnector1">
            <a:avLst/>
          </a:prstGeom>
          <a:ln w="9525"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09A3A8AF-48F5-4D7E-95DE-2B886ACDC54A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>
            <a:off x="11000281" y="1575973"/>
            <a:ext cx="0" cy="191005"/>
          </a:xfrm>
          <a:prstGeom prst="straightConnector1">
            <a:avLst/>
          </a:prstGeom>
          <a:ln w="9525"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Imagen 69">
            <a:extLst>
              <a:ext uri="{FF2B5EF4-FFF2-40B4-BE49-F238E27FC236}">
                <a16:creationId xmlns:a16="http://schemas.microsoft.com/office/drawing/2014/main" id="{89AA41C1-2666-4520-ACAB-AF1993A1D4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3005" y="5241521"/>
            <a:ext cx="1554552" cy="1303817"/>
          </a:xfrm>
          <a:prstGeom prst="rect">
            <a:avLst/>
          </a:prstGeom>
        </p:spPr>
      </p:pic>
      <p:pic>
        <p:nvPicPr>
          <p:cNvPr id="4100" name="Imagen 23" descr="https://lh3.googleusercontent.com/tzbb-JfMWPHHuaSSTnaZNMAjAcRAmNSNJPzHzpxO99uD_3syHteJ49rqDUjWoYsDEuhvVgxuFKvjtczTHU2s4mCyTYQhQC8Xl0OFT4k5SQwZ6uW9291lBA2200hOePdJYIWeqEPK">
            <a:extLst>
              <a:ext uri="{FF2B5EF4-FFF2-40B4-BE49-F238E27FC236}">
                <a16:creationId xmlns:a16="http://schemas.microsoft.com/office/drawing/2014/main" id="{C1729711-9854-4BE0-8624-8CFEE8B38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907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Imagen 22" descr="https://lh4.googleusercontent.com/4J5krXdpD7lAOaD3ij74nyaEO17xiuLU4t4PZkkZDz8-gLQZ0mI5sT3Q_pBbiV6XCMxAPGVuWq0He5vYZlqKkina34h4nCq9dv6_qQDkeJj7mqtwew7fhtPPoU_aik_E7W3xu--P">
            <a:extLst>
              <a:ext uri="{FF2B5EF4-FFF2-40B4-BE49-F238E27FC236}">
                <a16:creationId xmlns:a16="http://schemas.microsoft.com/office/drawing/2014/main" id="{A88B8D37-BC6B-4F8C-9670-B1A7C880C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Imagen 21" descr="https://lh3.googleusercontent.com/kye5a8MgKN_EoCtBcRIPSlIAxobR2XHorhQUB-eRPZ9IoCF5p2S4IchBd6Pxzboe5SGZJstre5KGTJ7-48f3B-Cpq3t4D-jssCqAg3KhU9OLatLTV_n7AxhNu9gaLtY3mjOlNeke">
            <a:extLst>
              <a:ext uri="{FF2B5EF4-FFF2-40B4-BE49-F238E27FC236}">
                <a16:creationId xmlns:a16="http://schemas.microsoft.com/office/drawing/2014/main" id="{0B496585-B960-4F14-9154-3244919FE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67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Imagen 20" descr="https://lh6.googleusercontent.com/1RvDPO0JEdwsoy2oknSafZhjLZShdpxTb73cpk_PYcuF9bvzndRaZIYNY6lMkYRF4ZtIBfFiAlQySLaWt8kttxl3yj3dKamgWlpNjRBnG03ajJXF7DSLPlC1xrWOt-qN3zMj4CCV">
            <a:extLst>
              <a:ext uri="{FF2B5EF4-FFF2-40B4-BE49-F238E27FC236}">
                <a16:creationId xmlns:a16="http://schemas.microsoft.com/office/drawing/2014/main" id="{567B7A6E-769D-4F02-941F-F24EFA36C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71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1082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ítulo 1">
            <a:extLst>
              <a:ext uri="{FF2B5EF4-FFF2-40B4-BE49-F238E27FC236}">
                <a16:creationId xmlns:a16="http://schemas.microsoft.com/office/drawing/2014/main" id="{EDBB0E49-2364-4C07-8610-2B14F88ADE83}"/>
              </a:ext>
            </a:extLst>
          </p:cNvPr>
          <p:cNvSpPr txBox="1">
            <a:spLocks/>
          </p:cNvSpPr>
          <p:nvPr/>
        </p:nvSpPr>
        <p:spPr>
          <a:xfrm>
            <a:off x="709863" y="26416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Diseño del Modelo de Inteligencia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737D8E59-B54C-461D-B325-55A15C6E5D38}"/>
              </a:ext>
            </a:extLst>
          </p:cNvPr>
          <p:cNvSpPr txBox="1"/>
          <p:nvPr/>
        </p:nvSpPr>
        <p:spPr>
          <a:xfrm>
            <a:off x="709863" y="1319749"/>
            <a:ext cx="921418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Selección del Descriptor de Pose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b="1" dirty="0">
                <a:solidFill>
                  <a:schemeClr val="tx2"/>
                </a:solidFill>
                <a:latin typeface="+mj-lt"/>
              </a:rPr>
              <a:t>Tipo de clasificador: </a:t>
            </a:r>
            <a:r>
              <a:rPr lang="es-CO" sz="2200" dirty="0">
                <a:solidFill>
                  <a:schemeClr val="tx2"/>
                </a:solidFill>
                <a:latin typeface="+mj-lt"/>
              </a:rPr>
              <a:t>Red Neuronal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b="1" dirty="0">
                <a:solidFill>
                  <a:schemeClr val="tx2"/>
                </a:solidFill>
                <a:latin typeface="+mj-lt"/>
              </a:rPr>
              <a:t>Total de clases: </a:t>
            </a:r>
            <a:r>
              <a:rPr lang="es-CO" sz="2200" dirty="0">
                <a:solidFill>
                  <a:schemeClr val="tx2"/>
                </a:solidFill>
                <a:latin typeface="+mj-lt"/>
              </a:rPr>
              <a:t>10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b="1" dirty="0">
                <a:solidFill>
                  <a:schemeClr val="tx2"/>
                </a:solidFill>
                <a:latin typeface="+mj-lt"/>
              </a:rPr>
              <a:t>Total ejemplos de entrenamiento: 80 por pose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b="1" dirty="0">
                <a:solidFill>
                  <a:schemeClr val="tx2"/>
                </a:solidFill>
                <a:latin typeface="+mj-lt"/>
              </a:rPr>
              <a:t>Total ejemplos de validación: 20 por pose</a:t>
            </a:r>
          </a:p>
        </p:txBody>
      </p:sp>
      <p:sp>
        <p:nvSpPr>
          <p:cNvPr id="60" name="Rectángulo redondeado 7">
            <a:extLst>
              <a:ext uri="{FF2B5EF4-FFF2-40B4-BE49-F238E27FC236}">
                <a16:creationId xmlns:a16="http://schemas.microsoft.com/office/drawing/2014/main" id="{F53827A0-EE86-4CCC-827B-9B5893C68CC6}"/>
              </a:ext>
            </a:extLst>
          </p:cNvPr>
          <p:cNvSpPr/>
          <p:nvPr/>
        </p:nvSpPr>
        <p:spPr>
          <a:xfrm>
            <a:off x="10111953" y="312662"/>
            <a:ext cx="1776661" cy="300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b="1" dirty="0">
                <a:latin typeface="+mj-lt"/>
              </a:rPr>
              <a:t>Comportamiento</a:t>
            </a:r>
          </a:p>
        </p:txBody>
      </p:sp>
      <p:sp>
        <p:nvSpPr>
          <p:cNvPr id="61" name="Rectángulo redondeado 8">
            <a:extLst>
              <a:ext uri="{FF2B5EF4-FFF2-40B4-BE49-F238E27FC236}">
                <a16:creationId xmlns:a16="http://schemas.microsoft.com/office/drawing/2014/main" id="{0A027D25-D77E-4D7B-973B-98562E9E604D}"/>
              </a:ext>
            </a:extLst>
          </p:cNvPr>
          <p:cNvSpPr/>
          <p:nvPr/>
        </p:nvSpPr>
        <p:spPr>
          <a:xfrm>
            <a:off x="10111950" y="799389"/>
            <a:ext cx="1776662" cy="300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b="1" dirty="0">
                <a:latin typeface="+mj-lt"/>
              </a:rPr>
              <a:t>Actividad</a:t>
            </a:r>
          </a:p>
        </p:txBody>
      </p:sp>
      <p:sp>
        <p:nvSpPr>
          <p:cNvPr id="62" name="Rectángulo redondeado 9">
            <a:extLst>
              <a:ext uri="{FF2B5EF4-FFF2-40B4-BE49-F238E27FC236}">
                <a16:creationId xmlns:a16="http://schemas.microsoft.com/office/drawing/2014/main" id="{FB2F135A-99FA-415F-951B-3203FBC853B6}"/>
              </a:ext>
            </a:extLst>
          </p:cNvPr>
          <p:cNvSpPr/>
          <p:nvPr/>
        </p:nvSpPr>
        <p:spPr>
          <a:xfrm>
            <a:off x="10111950" y="1275197"/>
            <a:ext cx="1776662" cy="300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b="1" dirty="0">
                <a:latin typeface="+mj-lt"/>
              </a:rPr>
              <a:t>Acción</a:t>
            </a:r>
          </a:p>
        </p:txBody>
      </p:sp>
      <p:sp>
        <p:nvSpPr>
          <p:cNvPr id="63" name="Rectángulo redondeado 10">
            <a:extLst>
              <a:ext uri="{FF2B5EF4-FFF2-40B4-BE49-F238E27FC236}">
                <a16:creationId xmlns:a16="http://schemas.microsoft.com/office/drawing/2014/main" id="{6E91AAD3-41E9-434E-A10A-5B8E480DE7A4}"/>
              </a:ext>
            </a:extLst>
          </p:cNvPr>
          <p:cNvSpPr/>
          <p:nvPr/>
        </p:nvSpPr>
        <p:spPr>
          <a:xfrm>
            <a:off x="10111950" y="1766978"/>
            <a:ext cx="1776662" cy="275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b="1" dirty="0">
                <a:latin typeface="+mj-lt"/>
              </a:rPr>
              <a:t>Pose</a:t>
            </a:r>
          </a:p>
        </p:txBody>
      </p: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32925685-EE01-4ADC-BE80-D99E2FE98B0D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 flipH="1">
            <a:off x="11000281" y="613439"/>
            <a:ext cx="3" cy="185950"/>
          </a:xfrm>
          <a:prstGeom prst="straightConnector1">
            <a:avLst/>
          </a:prstGeom>
          <a:ln w="9525"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9FF92DBF-B20D-4E59-9165-15061AF12220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11000281" y="1100165"/>
            <a:ext cx="0" cy="175032"/>
          </a:xfrm>
          <a:prstGeom prst="straightConnector1">
            <a:avLst/>
          </a:prstGeom>
          <a:ln w="9525"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09A3A8AF-48F5-4D7E-95DE-2B886ACDC54A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>
            <a:off x="11000281" y="1575973"/>
            <a:ext cx="0" cy="191005"/>
          </a:xfrm>
          <a:prstGeom prst="straightConnector1">
            <a:avLst/>
          </a:prstGeom>
          <a:ln w="9525"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2D4D119E-FEBC-4741-A8E9-677A9A357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443980"/>
              </p:ext>
            </p:extLst>
          </p:nvPr>
        </p:nvGraphicFramePr>
        <p:xfrm>
          <a:off x="709863" y="3429000"/>
          <a:ext cx="8552847" cy="274612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173352">
                  <a:extLst>
                    <a:ext uri="{9D8B030D-6E8A-4147-A177-3AD203B41FA5}">
                      <a16:colId xmlns:a16="http://schemas.microsoft.com/office/drawing/2014/main" val="2754191086"/>
                    </a:ext>
                  </a:extLst>
                </a:gridCol>
                <a:gridCol w="2294021">
                  <a:extLst>
                    <a:ext uri="{9D8B030D-6E8A-4147-A177-3AD203B41FA5}">
                      <a16:colId xmlns:a16="http://schemas.microsoft.com/office/drawing/2014/main" val="4271470051"/>
                    </a:ext>
                  </a:extLst>
                </a:gridCol>
                <a:gridCol w="2085474">
                  <a:extLst>
                    <a:ext uri="{9D8B030D-6E8A-4147-A177-3AD203B41FA5}">
                      <a16:colId xmlns:a16="http://schemas.microsoft.com/office/drawing/2014/main" val="3140407817"/>
                    </a:ext>
                  </a:extLst>
                </a:gridCol>
              </a:tblGrid>
              <a:tr h="457687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 b="1">
                          <a:effectLst/>
                          <a:latin typeface="+mj-lt"/>
                        </a:rPr>
                        <a:t>Tipo de Descriptor</a:t>
                      </a:r>
                      <a:endParaRPr lang="es-CO" sz="3200" b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 b="1">
                          <a:effectLst/>
                          <a:latin typeface="+mj-lt"/>
                        </a:rPr>
                        <a:t>Loss</a:t>
                      </a:r>
                      <a:endParaRPr lang="es-CO" sz="3200" b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 b="1" dirty="0">
                          <a:effectLst/>
                          <a:latin typeface="+mj-lt"/>
                        </a:rPr>
                        <a:t>Precisión</a:t>
                      </a:r>
                      <a:endParaRPr lang="es-CO" sz="3200" b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877218196"/>
                  </a:ext>
                </a:extLst>
              </a:tr>
              <a:tr h="388602"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Ángulos</a:t>
                      </a:r>
                      <a:endParaRPr lang="es-CO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0.4668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82.30%</a:t>
                      </a:r>
                      <a:endParaRPr lang="es-CO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493471239"/>
                  </a:ext>
                </a:extLst>
              </a:tr>
              <a:tr h="388602"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Transformación de ángulos</a:t>
                      </a:r>
                      <a:endParaRPr lang="es-CO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0.347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86.60%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611237726"/>
                  </a:ext>
                </a:extLst>
              </a:tr>
              <a:tr h="388602"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Posición de articulaciones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0.424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90.50%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947328"/>
                  </a:ext>
                </a:extLst>
              </a:tr>
              <a:tr h="388602"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Posición de articulaciones + Ángulos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0.4025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88.40%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692736"/>
                  </a:ext>
                </a:extLst>
              </a:tr>
              <a:tr h="734027"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Posición de articulaciones + Transformación de ángulos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0.3732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89.70%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509775832"/>
                  </a:ext>
                </a:extLst>
              </a:tr>
            </a:tbl>
          </a:graphicData>
        </a:graphic>
      </p:graphicFrame>
      <p:pic>
        <p:nvPicPr>
          <p:cNvPr id="17" name="Imagen 16">
            <a:extLst>
              <a:ext uri="{FF2B5EF4-FFF2-40B4-BE49-F238E27FC236}">
                <a16:creationId xmlns:a16="http://schemas.microsoft.com/office/drawing/2014/main" id="{CCEF927C-5D50-4B72-B0C7-C41043E22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005" y="5241521"/>
            <a:ext cx="1554552" cy="130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552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redondeado 7">
            <a:extLst>
              <a:ext uri="{FF2B5EF4-FFF2-40B4-BE49-F238E27FC236}">
                <a16:creationId xmlns:a16="http://schemas.microsoft.com/office/drawing/2014/main" id="{01875AD5-0576-4BF3-B2F8-AA9C2DDEDE72}"/>
              </a:ext>
            </a:extLst>
          </p:cNvPr>
          <p:cNvSpPr/>
          <p:nvPr/>
        </p:nvSpPr>
        <p:spPr>
          <a:xfrm>
            <a:off x="10111953" y="312662"/>
            <a:ext cx="1776661" cy="300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b="1" dirty="0">
                <a:latin typeface="+mj-lt"/>
              </a:rPr>
              <a:t>Comportamiento</a:t>
            </a:r>
          </a:p>
        </p:txBody>
      </p:sp>
      <p:sp>
        <p:nvSpPr>
          <p:cNvPr id="30" name="Rectángulo redondeado 8">
            <a:extLst>
              <a:ext uri="{FF2B5EF4-FFF2-40B4-BE49-F238E27FC236}">
                <a16:creationId xmlns:a16="http://schemas.microsoft.com/office/drawing/2014/main" id="{514F2B38-471D-44AB-9108-09FB0AC1D31C}"/>
              </a:ext>
            </a:extLst>
          </p:cNvPr>
          <p:cNvSpPr/>
          <p:nvPr/>
        </p:nvSpPr>
        <p:spPr>
          <a:xfrm>
            <a:off x="10111950" y="799389"/>
            <a:ext cx="1776662" cy="300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b="1" dirty="0">
                <a:latin typeface="+mj-lt"/>
              </a:rPr>
              <a:t>Actividad</a:t>
            </a:r>
          </a:p>
        </p:txBody>
      </p:sp>
      <p:sp>
        <p:nvSpPr>
          <p:cNvPr id="31" name="Rectángulo redondeado 9">
            <a:extLst>
              <a:ext uri="{FF2B5EF4-FFF2-40B4-BE49-F238E27FC236}">
                <a16:creationId xmlns:a16="http://schemas.microsoft.com/office/drawing/2014/main" id="{F024D645-1C2C-4F53-B79E-1841F136A9E2}"/>
              </a:ext>
            </a:extLst>
          </p:cNvPr>
          <p:cNvSpPr/>
          <p:nvPr/>
        </p:nvSpPr>
        <p:spPr>
          <a:xfrm>
            <a:off x="10111950" y="1275197"/>
            <a:ext cx="1776662" cy="30077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b="1" dirty="0">
                <a:latin typeface="+mj-lt"/>
              </a:rPr>
              <a:t>Acción</a:t>
            </a:r>
          </a:p>
        </p:txBody>
      </p:sp>
      <p:sp>
        <p:nvSpPr>
          <p:cNvPr id="32" name="Rectángulo redondeado 10">
            <a:extLst>
              <a:ext uri="{FF2B5EF4-FFF2-40B4-BE49-F238E27FC236}">
                <a16:creationId xmlns:a16="http://schemas.microsoft.com/office/drawing/2014/main" id="{4FF9268C-3569-4757-8D96-215B5E5EA6A7}"/>
              </a:ext>
            </a:extLst>
          </p:cNvPr>
          <p:cNvSpPr/>
          <p:nvPr/>
        </p:nvSpPr>
        <p:spPr>
          <a:xfrm>
            <a:off x="10111950" y="1766978"/>
            <a:ext cx="1776662" cy="2759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b="1" dirty="0">
                <a:latin typeface="+mj-lt"/>
              </a:rPr>
              <a:t>Pose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4FCDA615-ADA0-441A-82BD-D9C3B6B3A131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11000281" y="613439"/>
            <a:ext cx="3" cy="185950"/>
          </a:xfrm>
          <a:prstGeom prst="straightConnector1">
            <a:avLst/>
          </a:prstGeom>
          <a:ln w="9525"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63DFCBD5-D004-4B47-9380-51214AD4D319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11000281" y="1100165"/>
            <a:ext cx="0" cy="175032"/>
          </a:xfrm>
          <a:prstGeom prst="straightConnector1">
            <a:avLst/>
          </a:prstGeom>
          <a:ln w="9525"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CEC16993-E093-4931-8D57-2AD956F17553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11000281" y="1575973"/>
            <a:ext cx="0" cy="191005"/>
          </a:xfrm>
          <a:prstGeom prst="straightConnector1">
            <a:avLst/>
          </a:prstGeom>
          <a:ln w="9525"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ítulo 1">
            <a:extLst>
              <a:ext uri="{FF2B5EF4-FFF2-40B4-BE49-F238E27FC236}">
                <a16:creationId xmlns:a16="http://schemas.microsoft.com/office/drawing/2014/main" id="{B6D6ED14-A0F6-439D-B4AC-92C1F8ADC7D0}"/>
              </a:ext>
            </a:extLst>
          </p:cNvPr>
          <p:cNvSpPr txBox="1">
            <a:spLocks/>
          </p:cNvSpPr>
          <p:nvPr/>
        </p:nvSpPr>
        <p:spPr>
          <a:xfrm>
            <a:off x="709863" y="26416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Diseño del Modelo de Inteligencia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D1B5E3C-B585-4696-9580-7681F98A1DC9}"/>
              </a:ext>
            </a:extLst>
          </p:cNvPr>
          <p:cNvSpPr txBox="1"/>
          <p:nvPr/>
        </p:nvSpPr>
        <p:spPr>
          <a:xfrm>
            <a:off x="709862" y="1319749"/>
            <a:ext cx="97014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Detección de Acciones</a:t>
            </a:r>
            <a:endParaRPr lang="es-CO" sz="22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354787DC-4F34-42D7-86B4-DBCA6A128CAC}"/>
              </a:ext>
            </a:extLst>
          </p:cNvPr>
          <p:cNvSpPr txBox="1"/>
          <p:nvPr/>
        </p:nvSpPr>
        <p:spPr>
          <a:xfrm>
            <a:off x="709861" y="1927410"/>
            <a:ext cx="83539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400" dirty="0"/>
              <a:t>El estado del arte no muestra una clara limitación entre el concepto de acción y actividad [CIP2016].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400" b="1" dirty="0"/>
              <a:t>Acción: </a:t>
            </a:r>
            <a:r>
              <a:rPr lang="es-CO" sz="2400" dirty="0"/>
              <a:t>secuencia de poses ejecutada por un actor, que contiene una implicación significativa [SAA2012]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400" b="1" dirty="0"/>
              <a:t>Implicación: </a:t>
            </a:r>
            <a:r>
              <a:rPr lang="es-CO" sz="2400" dirty="0"/>
              <a:t>identificada a partir de la información del movimiento de la persona [CRI2012]</a:t>
            </a: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05391547-1C8B-4469-B189-67EF473DB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1" y="4277096"/>
            <a:ext cx="5386139" cy="1996587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77AD5B58-DECA-4187-B250-496129DC5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9919" y="5105828"/>
            <a:ext cx="1340723" cy="130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004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redondeado 7">
            <a:extLst>
              <a:ext uri="{FF2B5EF4-FFF2-40B4-BE49-F238E27FC236}">
                <a16:creationId xmlns:a16="http://schemas.microsoft.com/office/drawing/2014/main" id="{01875AD5-0576-4BF3-B2F8-AA9C2DDEDE72}"/>
              </a:ext>
            </a:extLst>
          </p:cNvPr>
          <p:cNvSpPr/>
          <p:nvPr/>
        </p:nvSpPr>
        <p:spPr>
          <a:xfrm>
            <a:off x="10111953" y="312662"/>
            <a:ext cx="1776661" cy="300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b="1" dirty="0">
                <a:latin typeface="+mj-lt"/>
              </a:rPr>
              <a:t>Comportamiento</a:t>
            </a:r>
          </a:p>
        </p:txBody>
      </p:sp>
      <p:sp>
        <p:nvSpPr>
          <p:cNvPr id="30" name="Rectángulo redondeado 8">
            <a:extLst>
              <a:ext uri="{FF2B5EF4-FFF2-40B4-BE49-F238E27FC236}">
                <a16:creationId xmlns:a16="http://schemas.microsoft.com/office/drawing/2014/main" id="{514F2B38-471D-44AB-9108-09FB0AC1D31C}"/>
              </a:ext>
            </a:extLst>
          </p:cNvPr>
          <p:cNvSpPr/>
          <p:nvPr/>
        </p:nvSpPr>
        <p:spPr>
          <a:xfrm>
            <a:off x="10111950" y="799389"/>
            <a:ext cx="1776662" cy="300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b="1" dirty="0">
                <a:latin typeface="+mj-lt"/>
              </a:rPr>
              <a:t>Actividad</a:t>
            </a:r>
          </a:p>
        </p:txBody>
      </p:sp>
      <p:sp>
        <p:nvSpPr>
          <p:cNvPr id="31" name="Rectángulo redondeado 9">
            <a:extLst>
              <a:ext uri="{FF2B5EF4-FFF2-40B4-BE49-F238E27FC236}">
                <a16:creationId xmlns:a16="http://schemas.microsoft.com/office/drawing/2014/main" id="{F024D645-1C2C-4F53-B79E-1841F136A9E2}"/>
              </a:ext>
            </a:extLst>
          </p:cNvPr>
          <p:cNvSpPr/>
          <p:nvPr/>
        </p:nvSpPr>
        <p:spPr>
          <a:xfrm>
            <a:off x="10111950" y="1275197"/>
            <a:ext cx="1776662" cy="30077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b="1" dirty="0">
                <a:latin typeface="+mj-lt"/>
              </a:rPr>
              <a:t>Acción</a:t>
            </a:r>
          </a:p>
        </p:txBody>
      </p:sp>
      <p:sp>
        <p:nvSpPr>
          <p:cNvPr id="32" name="Rectángulo redondeado 10">
            <a:extLst>
              <a:ext uri="{FF2B5EF4-FFF2-40B4-BE49-F238E27FC236}">
                <a16:creationId xmlns:a16="http://schemas.microsoft.com/office/drawing/2014/main" id="{4FF9268C-3569-4757-8D96-215B5E5EA6A7}"/>
              </a:ext>
            </a:extLst>
          </p:cNvPr>
          <p:cNvSpPr/>
          <p:nvPr/>
        </p:nvSpPr>
        <p:spPr>
          <a:xfrm>
            <a:off x="10111950" y="1766978"/>
            <a:ext cx="1776662" cy="2759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b="1" dirty="0">
                <a:latin typeface="+mj-lt"/>
              </a:rPr>
              <a:t>Pose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4FCDA615-ADA0-441A-82BD-D9C3B6B3A131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11000281" y="613439"/>
            <a:ext cx="3" cy="185950"/>
          </a:xfrm>
          <a:prstGeom prst="straightConnector1">
            <a:avLst/>
          </a:prstGeom>
          <a:ln w="9525"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63DFCBD5-D004-4B47-9380-51214AD4D319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11000281" y="1100165"/>
            <a:ext cx="0" cy="175032"/>
          </a:xfrm>
          <a:prstGeom prst="straightConnector1">
            <a:avLst/>
          </a:prstGeom>
          <a:ln w="9525"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CEC16993-E093-4931-8D57-2AD956F17553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11000281" y="1575973"/>
            <a:ext cx="0" cy="191005"/>
          </a:xfrm>
          <a:prstGeom prst="straightConnector1">
            <a:avLst/>
          </a:prstGeom>
          <a:ln w="9525"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ítulo 1">
            <a:extLst>
              <a:ext uri="{FF2B5EF4-FFF2-40B4-BE49-F238E27FC236}">
                <a16:creationId xmlns:a16="http://schemas.microsoft.com/office/drawing/2014/main" id="{B6D6ED14-A0F6-439D-B4AC-92C1F8ADC7D0}"/>
              </a:ext>
            </a:extLst>
          </p:cNvPr>
          <p:cNvSpPr txBox="1">
            <a:spLocks/>
          </p:cNvSpPr>
          <p:nvPr/>
        </p:nvSpPr>
        <p:spPr>
          <a:xfrm>
            <a:off x="709863" y="26416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Diseño del Modelo de Inteligencia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D1B5E3C-B585-4696-9580-7681F98A1DC9}"/>
              </a:ext>
            </a:extLst>
          </p:cNvPr>
          <p:cNvSpPr txBox="1"/>
          <p:nvPr/>
        </p:nvSpPr>
        <p:spPr>
          <a:xfrm>
            <a:off x="709862" y="1319749"/>
            <a:ext cx="97014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Segmentación de Acciones</a:t>
            </a:r>
            <a:endParaRPr lang="es-CO" sz="22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77AD5B58-DECA-4187-B250-496129DC5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919" y="4940547"/>
            <a:ext cx="1340723" cy="130401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33650AA-BA42-4778-9FD3-245840832A5C}"/>
              </a:ext>
            </a:extLst>
          </p:cNvPr>
          <p:cNvSpPr txBox="1"/>
          <p:nvPr/>
        </p:nvSpPr>
        <p:spPr>
          <a:xfrm>
            <a:off x="709862" y="2042884"/>
            <a:ext cx="675249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Objetivo</a:t>
            </a:r>
            <a:endParaRPr lang="es-CO" sz="21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400" dirty="0"/>
              <a:t>Separar la secuencia de descriptores (actividad) identificada para una persona, en acciones identificando su naturaleza: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s-CO" sz="2400" dirty="0"/>
              <a:t>Estática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s-CO" sz="2400" dirty="0"/>
              <a:t>Con Movimiento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38DD4C4-0132-4279-AC73-4E24B85FE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647" y="4581901"/>
            <a:ext cx="2373374" cy="127586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193E25F7-DA02-41ED-A3E9-855916769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241" y="4723244"/>
            <a:ext cx="3817155" cy="893648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DB8BC003-1899-47E5-842B-F8BE241A3BED}"/>
              </a:ext>
            </a:extLst>
          </p:cNvPr>
          <p:cNvSpPr txBox="1"/>
          <p:nvPr/>
        </p:nvSpPr>
        <p:spPr>
          <a:xfrm>
            <a:off x="2455172" y="5857761"/>
            <a:ext cx="2626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Acción Estática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6FAFF14-C8C4-4487-90F4-D6F02C7B2481}"/>
              </a:ext>
            </a:extLst>
          </p:cNvPr>
          <p:cNvSpPr txBox="1"/>
          <p:nvPr/>
        </p:nvSpPr>
        <p:spPr>
          <a:xfrm>
            <a:off x="5319895" y="5857761"/>
            <a:ext cx="3547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Acción con Movimiento</a:t>
            </a:r>
          </a:p>
        </p:txBody>
      </p:sp>
    </p:spTree>
    <p:extLst>
      <p:ext uri="{BB962C8B-B14F-4D97-AF65-F5344CB8AC3E}">
        <p14:creationId xmlns:p14="http://schemas.microsoft.com/office/powerpoint/2010/main" val="26694310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redondeado 7">
            <a:extLst>
              <a:ext uri="{FF2B5EF4-FFF2-40B4-BE49-F238E27FC236}">
                <a16:creationId xmlns:a16="http://schemas.microsoft.com/office/drawing/2014/main" id="{01875AD5-0576-4BF3-B2F8-AA9C2DDEDE72}"/>
              </a:ext>
            </a:extLst>
          </p:cNvPr>
          <p:cNvSpPr/>
          <p:nvPr/>
        </p:nvSpPr>
        <p:spPr>
          <a:xfrm>
            <a:off x="10111953" y="312662"/>
            <a:ext cx="1776661" cy="300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b="1" dirty="0">
                <a:latin typeface="+mj-lt"/>
              </a:rPr>
              <a:t>Comportamiento</a:t>
            </a:r>
          </a:p>
        </p:txBody>
      </p:sp>
      <p:sp>
        <p:nvSpPr>
          <p:cNvPr id="30" name="Rectángulo redondeado 8">
            <a:extLst>
              <a:ext uri="{FF2B5EF4-FFF2-40B4-BE49-F238E27FC236}">
                <a16:creationId xmlns:a16="http://schemas.microsoft.com/office/drawing/2014/main" id="{514F2B38-471D-44AB-9108-09FB0AC1D31C}"/>
              </a:ext>
            </a:extLst>
          </p:cNvPr>
          <p:cNvSpPr/>
          <p:nvPr/>
        </p:nvSpPr>
        <p:spPr>
          <a:xfrm>
            <a:off x="10111950" y="799389"/>
            <a:ext cx="1776662" cy="300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b="1" dirty="0">
                <a:latin typeface="+mj-lt"/>
              </a:rPr>
              <a:t>Actividad</a:t>
            </a:r>
          </a:p>
        </p:txBody>
      </p:sp>
      <p:sp>
        <p:nvSpPr>
          <p:cNvPr id="31" name="Rectángulo redondeado 9">
            <a:extLst>
              <a:ext uri="{FF2B5EF4-FFF2-40B4-BE49-F238E27FC236}">
                <a16:creationId xmlns:a16="http://schemas.microsoft.com/office/drawing/2014/main" id="{F024D645-1C2C-4F53-B79E-1841F136A9E2}"/>
              </a:ext>
            </a:extLst>
          </p:cNvPr>
          <p:cNvSpPr/>
          <p:nvPr/>
        </p:nvSpPr>
        <p:spPr>
          <a:xfrm>
            <a:off x="10111950" y="1275197"/>
            <a:ext cx="1776662" cy="30077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b="1" dirty="0">
                <a:latin typeface="+mj-lt"/>
              </a:rPr>
              <a:t>Acción</a:t>
            </a:r>
          </a:p>
        </p:txBody>
      </p:sp>
      <p:sp>
        <p:nvSpPr>
          <p:cNvPr id="32" name="Rectángulo redondeado 10">
            <a:extLst>
              <a:ext uri="{FF2B5EF4-FFF2-40B4-BE49-F238E27FC236}">
                <a16:creationId xmlns:a16="http://schemas.microsoft.com/office/drawing/2014/main" id="{4FF9268C-3569-4757-8D96-215B5E5EA6A7}"/>
              </a:ext>
            </a:extLst>
          </p:cNvPr>
          <p:cNvSpPr/>
          <p:nvPr/>
        </p:nvSpPr>
        <p:spPr>
          <a:xfrm>
            <a:off x="10111950" y="1766978"/>
            <a:ext cx="1776662" cy="2759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b="1" dirty="0">
                <a:latin typeface="+mj-lt"/>
              </a:rPr>
              <a:t>Pose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4FCDA615-ADA0-441A-82BD-D9C3B6B3A131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11000281" y="613439"/>
            <a:ext cx="3" cy="185950"/>
          </a:xfrm>
          <a:prstGeom prst="straightConnector1">
            <a:avLst/>
          </a:prstGeom>
          <a:ln w="9525"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63DFCBD5-D004-4B47-9380-51214AD4D319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11000281" y="1100165"/>
            <a:ext cx="0" cy="175032"/>
          </a:xfrm>
          <a:prstGeom prst="straightConnector1">
            <a:avLst/>
          </a:prstGeom>
          <a:ln w="9525"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CEC16993-E093-4931-8D57-2AD956F17553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11000281" y="1575973"/>
            <a:ext cx="0" cy="191005"/>
          </a:xfrm>
          <a:prstGeom prst="straightConnector1">
            <a:avLst/>
          </a:prstGeom>
          <a:ln w="9525"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ítulo 1">
            <a:extLst>
              <a:ext uri="{FF2B5EF4-FFF2-40B4-BE49-F238E27FC236}">
                <a16:creationId xmlns:a16="http://schemas.microsoft.com/office/drawing/2014/main" id="{B6D6ED14-A0F6-439D-B4AC-92C1F8ADC7D0}"/>
              </a:ext>
            </a:extLst>
          </p:cNvPr>
          <p:cNvSpPr txBox="1">
            <a:spLocks/>
          </p:cNvSpPr>
          <p:nvPr/>
        </p:nvSpPr>
        <p:spPr>
          <a:xfrm>
            <a:off x="709863" y="26416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Diseño del Modelo de Inteligencia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D1B5E3C-B585-4696-9580-7681F98A1DC9}"/>
              </a:ext>
            </a:extLst>
          </p:cNvPr>
          <p:cNvSpPr txBox="1"/>
          <p:nvPr/>
        </p:nvSpPr>
        <p:spPr>
          <a:xfrm>
            <a:off x="709862" y="1319749"/>
            <a:ext cx="97014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Segmentación de Acciones</a:t>
            </a:r>
            <a:endParaRPr lang="es-CO" sz="22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77AD5B58-DECA-4187-B250-496129DC5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919" y="4940547"/>
            <a:ext cx="1340723" cy="1304014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21E21806-AE05-4036-AB56-01D9F77A85D1}"/>
              </a:ext>
            </a:extLst>
          </p:cNvPr>
          <p:cNvSpPr txBox="1"/>
          <p:nvPr/>
        </p:nvSpPr>
        <p:spPr>
          <a:xfrm>
            <a:off x="709861" y="2093331"/>
            <a:ext cx="896352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Acciones con Movimiento</a:t>
            </a:r>
            <a:endParaRPr lang="es-CO" sz="21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400" dirty="0"/>
              <a:t>Los cambios de direcciones en la trayectoria indican la intención de la actividad.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400" dirty="0"/>
              <a:t>El agente separa las acciones de movimiento de acuerdo a los cambios de trayectoria.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2B132556-1F70-4374-917C-59FF5417E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61" y="4402284"/>
            <a:ext cx="6728316" cy="1842277"/>
          </a:xfrm>
          <a:prstGeom prst="rect">
            <a:avLst/>
          </a:prstGeom>
        </p:spPr>
      </p:pic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92535487-7D2C-4D63-9306-383170C35A1E}"/>
              </a:ext>
            </a:extLst>
          </p:cNvPr>
          <p:cNvSpPr/>
          <p:nvPr/>
        </p:nvSpPr>
        <p:spPr>
          <a:xfrm>
            <a:off x="2853702" y="5059710"/>
            <a:ext cx="770022" cy="474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000300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redondeado 7">
            <a:extLst>
              <a:ext uri="{FF2B5EF4-FFF2-40B4-BE49-F238E27FC236}">
                <a16:creationId xmlns:a16="http://schemas.microsoft.com/office/drawing/2014/main" id="{01875AD5-0576-4BF3-B2F8-AA9C2DDEDE72}"/>
              </a:ext>
            </a:extLst>
          </p:cNvPr>
          <p:cNvSpPr/>
          <p:nvPr/>
        </p:nvSpPr>
        <p:spPr>
          <a:xfrm>
            <a:off x="10111953" y="312662"/>
            <a:ext cx="1776661" cy="300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b="1" dirty="0">
                <a:latin typeface="+mj-lt"/>
              </a:rPr>
              <a:t>Comportamiento</a:t>
            </a:r>
          </a:p>
        </p:txBody>
      </p:sp>
      <p:sp>
        <p:nvSpPr>
          <p:cNvPr id="30" name="Rectángulo redondeado 8">
            <a:extLst>
              <a:ext uri="{FF2B5EF4-FFF2-40B4-BE49-F238E27FC236}">
                <a16:creationId xmlns:a16="http://schemas.microsoft.com/office/drawing/2014/main" id="{514F2B38-471D-44AB-9108-09FB0AC1D31C}"/>
              </a:ext>
            </a:extLst>
          </p:cNvPr>
          <p:cNvSpPr/>
          <p:nvPr/>
        </p:nvSpPr>
        <p:spPr>
          <a:xfrm>
            <a:off x="10111950" y="799389"/>
            <a:ext cx="1776662" cy="300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b="1" dirty="0">
                <a:latin typeface="+mj-lt"/>
              </a:rPr>
              <a:t>Actividad</a:t>
            </a:r>
          </a:p>
        </p:txBody>
      </p:sp>
      <p:sp>
        <p:nvSpPr>
          <p:cNvPr id="31" name="Rectángulo redondeado 9">
            <a:extLst>
              <a:ext uri="{FF2B5EF4-FFF2-40B4-BE49-F238E27FC236}">
                <a16:creationId xmlns:a16="http://schemas.microsoft.com/office/drawing/2014/main" id="{F024D645-1C2C-4F53-B79E-1841F136A9E2}"/>
              </a:ext>
            </a:extLst>
          </p:cNvPr>
          <p:cNvSpPr/>
          <p:nvPr/>
        </p:nvSpPr>
        <p:spPr>
          <a:xfrm>
            <a:off x="10111950" y="1275197"/>
            <a:ext cx="1776662" cy="30077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b="1" dirty="0">
                <a:latin typeface="+mj-lt"/>
              </a:rPr>
              <a:t>Acción</a:t>
            </a:r>
          </a:p>
        </p:txBody>
      </p:sp>
      <p:sp>
        <p:nvSpPr>
          <p:cNvPr id="32" name="Rectángulo redondeado 10">
            <a:extLst>
              <a:ext uri="{FF2B5EF4-FFF2-40B4-BE49-F238E27FC236}">
                <a16:creationId xmlns:a16="http://schemas.microsoft.com/office/drawing/2014/main" id="{4FF9268C-3569-4757-8D96-215B5E5EA6A7}"/>
              </a:ext>
            </a:extLst>
          </p:cNvPr>
          <p:cNvSpPr/>
          <p:nvPr/>
        </p:nvSpPr>
        <p:spPr>
          <a:xfrm>
            <a:off x="10111950" y="1766978"/>
            <a:ext cx="1776662" cy="2759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b="1" dirty="0">
                <a:latin typeface="+mj-lt"/>
              </a:rPr>
              <a:t>Pose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4FCDA615-ADA0-441A-82BD-D9C3B6B3A131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11000281" y="613439"/>
            <a:ext cx="3" cy="185950"/>
          </a:xfrm>
          <a:prstGeom prst="straightConnector1">
            <a:avLst/>
          </a:prstGeom>
          <a:ln w="9525"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63DFCBD5-D004-4B47-9380-51214AD4D319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11000281" y="1100165"/>
            <a:ext cx="0" cy="175032"/>
          </a:xfrm>
          <a:prstGeom prst="straightConnector1">
            <a:avLst/>
          </a:prstGeom>
          <a:ln w="9525"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CEC16993-E093-4931-8D57-2AD956F17553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11000281" y="1575973"/>
            <a:ext cx="0" cy="191005"/>
          </a:xfrm>
          <a:prstGeom prst="straightConnector1">
            <a:avLst/>
          </a:prstGeom>
          <a:ln w="9525"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ítulo 1">
            <a:extLst>
              <a:ext uri="{FF2B5EF4-FFF2-40B4-BE49-F238E27FC236}">
                <a16:creationId xmlns:a16="http://schemas.microsoft.com/office/drawing/2014/main" id="{B6D6ED14-A0F6-439D-B4AC-92C1F8ADC7D0}"/>
              </a:ext>
            </a:extLst>
          </p:cNvPr>
          <p:cNvSpPr txBox="1">
            <a:spLocks/>
          </p:cNvSpPr>
          <p:nvPr/>
        </p:nvSpPr>
        <p:spPr>
          <a:xfrm>
            <a:off x="709863" y="26416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Diseño del Modelo de Inteligencia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D1B5E3C-B585-4696-9580-7681F98A1DC9}"/>
              </a:ext>
            </a:extLst>
          </p:cNvPr>
          <p:cNvSpPr txBox="1"/>
          <p:nvPr/>
        </p:nvSpPr>
        <p:spPr>
          <a:xfrm>
            <a:off x="709862" y="1319749"/>
            <a:ext cx="97014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Clasificador de Acciones con Movimiento</a:t>
            </a:r>
            <a:endParaRPr lang="es-CO" sz="22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1E21806-AE05-4036-AB56-01D9F77A85D1}"/>
              </a:ext>
            </a:extLst>
          </p:cNvPr>
          <p:cNvSpPr txBox="1"/>
          <p:nvPr/>
        </p:nvSpPr>
        <p:spPr>
          <a:xfrm>
            <a:off x="772870" y="1975536"/>
            <a:ext cx="6752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100" dirty="0"/>
              <a:t>Sobre cada acción identificada se adiciona la información del contexto.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100" dirty="0"/>
              <a:t>La información del contexto depende del caso de estudio seleccionado.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100" dirty="0"/>
              <a:t>Para el CCTV del centro comercial, el contexto está determinado por la cercanía a un vehículo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986D067-C726-4EB5-970D-6075A4EDE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415" y="5290019"/>
            <a:ext cx="1554552" cy="1303817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806819BB-A681-4B90-A7DF-F5722939D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540" y="2955007"/>
            <a:ext cx="3042396" cy="932347"/>
          </a:xfrm>
          <a:prstGeom prst="rect">
            <a:avLst/>
          </a:prstGeom>
        </p:spPr>
      </p:pic>
      <p:pic>
        <p:nvPicPr>
          <p:cNvPr id="41986" name="Picture 2" descr="Resultado de imagen para car image icon">
            <a:extLst>
              <a:ext uri="{FF2B5EF4-FFF2-40B4-BE49-F238E27FC236}">
                <a16:creationId xmlns:a16="http://schemas.microsoft.com/office/drawing/2014/main" id="{EAD7FFE9-BB5C-4406-A79F-5F32AE263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430" y="2955007"/>
            <a:ext cx="737270" cy="73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A5F0BF93-B058-4465-9E79-8B78B3533950}"/>
              </a:ext>
            </a:extLst>
          </p:cNvPr>
          <p:cNvSpPr/>
          <p:nvPr/>
        </p:nvSpPr>
        <p:spPr>
          <a:xfrm>
            <a:off x="9607988" y="2742978"/>
            <a:ext cx="1860884" cy="1161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120BD0E-5CF2-44E8-8975-77B849EA77B3}"/>
              </a:ext>
            </a:extLst>
          </p:cNvPr>
          <p:cNvSpPr txBox="1"/>
          <p:nvPr/>
        </p:nvSpPr>
        <p:spPr>
          <a:xfrm>
            <a:off x="7111663" y="4006182"/>
            <a:ext cx="5080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Región de cercanía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6373F3B-0B07-4DEF-8CD9-A0E8F03BB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759736"/>
              </p:ext>
            </p:extLst>
          </p:nvPr>
        </p:nvGraphicFramePr>
        <p:xfrm>
          <a:off x="772870" y="4270209"/>
          <a:ext cx="5788351" cy="21005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50421">
                  <a:extLst>
                    <a:ext uri="{9D8B030D-6E8A-4147-A177-3AD203B41FA5}">
                      <a16:colId xmlns:a16="http://schemas.microsoft.com/office/drawing/2014/main" val="3583226272"/>
                    </a:ext>
                  </a:extLst>
                </a:gridCol>
                <a:gridCol w="3170111">
                  <a:extLst>
                    <a:ext uri="{9D8B030D-6E8A-4147-A177-3AD203B41FA5}">
                      <a16:colId xmlns:a16="http://schemas.microsoft.com/office/drawing/2014/main" val="2898565971"/>
                    </a:ext>
                  </a:extLst>
                </a:gridCol>
                <a:gridCol w="1967819">
                  <a:extLst>
                    <a:ext uri="{9D8B030D-6E8A-4147-A177-3AD203B41FA5}">
                      <a16:colId xmlns:a16="http://schemas.microsoft.com/office/drawing/2014/main" val="420699385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400" b="1" dirty="0">
                          <a:effectLst/>
                        </a:rPr>
                        <a:t>ID</a:t>
                      </a:r>
                      <a:endParaRPr lang="es-CO" sz="2400" b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400" b="1" dirty="0">
                          <a:effectLst/>
                        </a:rPr>
                        <a:t>Nombre</a:t>
                      </a:r>
                      <a:endParaRPr lang="es-CO" sz="2400" b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400" b="1" dirty="0">
                          <a:effectLst/>
                        </a:rPr>
                        <a:t>Categoría</a:t>
                      </a:r>
                      <a:endParaRPr lang="es-CO" sz="2400" b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extLst>
                  <a:ext uri="{0D108BD9-81ED-4DB2-BD59-A6C34878D82A}">
                    <a16:rowId xmlns:a16="http://schemas.microsoft.com/office/drawing/2014/main" val="24736693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1</a:t>
                      </a:r>
                      <a:endParaRPr lang="es-CO" sz="18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Acercarse al lado del vehículo</a:t>
                      </a:r>
                      <a:endParaRPr lang="es-CO" sz="1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Desplazamiento</a:t>
                      </a:r>
                      <a:endParaRPr lang="es-CO" sz="1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extLst>
                  <a:ext uri="{0D108BD9-81ED-4DB2-BD59-A6C34878D82A}">
                    <a16:rowId xmlns:a16="http://schemas.microsoft.com/office/drawing/2014/main" val="36418973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2</a:t>
                      </a:r>
                      <a:endParaRPr lang="es-CO" sz="18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Alejarse del lado del vehículo</a:t>
                      </a:r>
                      <a:endParaRPr lang="es-CO" sz="1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Desplazamiento</a:t>
                      </a:r>
                      <a:endParaRPr lang="es-CO" sz="18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extLst>
                  <a:ext uri="{0D108BD9-81ED-4DB2-BD59-A6C34878D82A}">
                    <a16:rowId xmlns:a16="http://schemas.microsoft.com/office/drawing/2014/main" val="2296847075"/>
                  </a:ext>
                </a:extLst>
              </a:tr>
              <a:tr h="2992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3</a:t>
                      </a:r>
                      <a:endParaRPr lang="es-CO" sz="1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Desplazarse entre zonas sin vehículo</a:t>
                      </a:r>
                      <a:endParaRPr lang="es-CO" sz="1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Desplazamiento</a:t>
                      </a:r>
                      <a:endParaRPr lang="es-CO" sz="1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extLst>
                  <a:ext uri="{0D108BD9-81ED-4DB2-BD59-A6C34878D82A}">
                    <a16:rowId xmlns:a16="http://schemas.microsoft.com/office/drawing/2014/main" val="4063684937"/>
                  </a:ext>
                </a:extLst>
              </a:tr>
              <a:tr h="3005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4</a:t>
                      </a:r>
                      <a:endParaRPr lang="es-CO" sz="18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Desplazarse entre zonas con vehículo</a:t>
                      </a:r>
                      <a:endParaRPr lang="es-CO" sz="1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Desplazamiento</a:t>
                      </a:r>
                      <a:endParaRPr lang="es-CO" sz="1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extLst>
                  <a:ext uri="{0D108BD9-81ED-4DB2-BD59-A6C34878D82A}">
                    <a16:rowId xmlns:a16="http://schemas.microsoft.com/office/drawing/2014/main" val="2184583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7063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7C8AFC0F-F8E9-4F14-85D5-938DF3B0F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720677"/>
              </p:ext>
            </p:extLst>
          </p:nvPr>
        </p:nvGraphicFramePr>
        <p:xfrm>
          <a:off x="2133599" y="2614056"/>
          <a:ext cx="7924801" cy="236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5242">
                  <a:extLst>
                    <a:ext uri="{9D8B030D-6E8A-4147-A177-3AD203B41FA5}">
                      <a16:colId xmlns:a16="http://schemas.microsoft.com/office/drawing/2014/main" val="928134004"/>
                    </a:ext>
                  </a:extLst>
                </a:gridCol>
                <a:gridCol w="1395664">
                  <a:extLst>
                    <a:ext uri="{9D8B030D-6E8A-4147-A177-3AD203B41FA5}">
                      <a16:colId xmlns:a16="http://schemas.microsoft.com/office/drawing/2014/main" val="1810205852"/>
                    </a:ext>
                  </a:extLst>
                </a:gridCol>
                <a:gridCol w="1660517">
                  <a:extLst>
                    <a:ext uri="{9D8B030D-6E8A-4147-A177-3AD203B41FA5}">
                      <a16:colId xmlns:a16="http://schemas.microsoft.com/office/drawing/2014/main" val="1620405625"/>
                    </a:ext>
                  </a:extLst>
                </a:gridCol>
                <a:gridCol w="1856704">
                  <a:extLst>
                    <a:ext uri="{9D8B030D-6E8A-4147-A177-3AD203B41FA5}">
                      <a16:colId xmlns:a16="http://schemas.microsoft.com/office/drawing/2014/main" val="2575233366"/>
                    </a:ext>
                  </a:extLst>
                </a:gridCol>
                <a:gridCol w="1776674">
                  <a:extLst>
                    <a:ext uri="{9D8B030D-6E8A-4147-A177-3AD203B41FA5}">
                      <a16:colId xmlns:a16="http://schemas.microsoft.com/office/drawing/2014/main" val="4047778077"/>
                    </a:ext>
                  </a:extLst>
                </a:gridCol>
              </a:tblGrid>
              <a:tr h="52645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b="1" u="none" strike="noStrike" dirty="0">
                          <a:effectLst/>
                          <a:latin typeface="+mj-lt"/>
                        </a:rPr>
                        <a:t>Autor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b="1" u="none" strike="noStrike" dirty="0">
                          <a:effectLst/>
                          <a:latin typeface="+mj-lt"/>
                        </a:rPr>
                        <a:t>Descriptor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b="1" u="none" strike="noStrike" dirty="0">
                          <a:effectLst/>
                          <a:latin typeface="+mj-lt"/>
                        </a:rPr>
                        <a:t>Técnica de IA Utilizada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b="1" u="none" strike="noStrike" dirty="0">
                          <a:effectLst/>
                          <a:latin typeface="+mj-lt"/>
                        </a:rPr>
                        <a:t>Resultado de la clasificación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b="1" u="none" strike="noStrike" dirty="0">
                          <a:effectLst/>
                          <a:latin typeface="+mj-lt"/>
                        </a:rPr>
                        <a:t>Resultado de la clasificación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/>
                </a:tc>
                <a:extLst>
                  <a:ext uri="{0D108BD9-81ED-4DB2-BD59-A6C34878D82A}">
                    <a16:rowId xmlns:a16="http://schemas.microsoft.com/office/drawing/2014/main" val="2202951819"/>
                  </a:ext>
                </a:extLst>
              </a:tr>
              <a:tr h="30207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>
                          <a:effectLst/>
                        </a:rPr>
                        <a:t>Gedat et al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Poses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HMM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Acciones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N/A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/>
                </a:tc>
                <a:extLst>
                  <a:ext uri="{0D108BD9-81ED-4DB2-BD59-A6C34878D82A}">
                    <a16:rowId xmlns:a16="http://schemas.microsoft.com/office/drawing/2014/main" val="1467423810"/>
                  </a:ext>
                </a:extLst>
              </a:tr>
              <a:tr h="47477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>
                          <a:effectLst/>
                        </a:rPr>
                        <a:t>Du et al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Posición Articulaciones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CNN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Acciones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Redimensión de descriptores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550587"/>
                  </a:ext>
                </a:extLst>
              </a:tr>
              <a:tr h="31941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>
                          <a:effectLst/>
                        </a:rPr>
                        <a:t>Xia et al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Poses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HMM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Acciones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u="none" strike="noStrike" kern="1200" dirty="0">
                          <a:effectLst/>
                        </a:rPr>
                        <a:t>N/A</a:t>
                      </a:r>
                      <a:endParaRPr lang="es-CO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1369" marR="11369" marT="11369" marB="0" anchor="ctr"/>
                </a:tc>
                <a:extLst>
                  <a:ext uri="{0D108BD9-81ED-4DB2-BD59-A6C34878D82A}">
                    <a16:rowId xmlns:a16="http://schemas.microsoft.com/office/drawing/2014/main" val="1938385846"/>
                  </a:ext>
                </a:extLst>
              </a:tr>
              <a:tr h="47477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i="0" u="none" strike="noStrike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11369" marR="11369" marT="113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Poses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NN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Acciones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369" marR="11369" marT="113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Redimensión de descriptores</a:t>
                      </a:r>
                      <a:endParaRPr lang="es-CO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369" marR="11369" marT="113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922324"/>
                  </a:ext>
                </a:extLst>
              </a:tr>
            </a:tbl>
          </a:graphicData>
        </a:graphic>
      </p:graphicFrame>
      <p:sp>
        <p:nvSpPr>
          <p:cNvPr id="7" name="Título 1">
            <a:extLst>
              <a:ext uri="{FF2B5EF4-FFF2-40B4-BE49-F238E27FC236}">
                <a16:creationId xmlns:a16="http://schemas.microsoft.com/office/drawing/2014/main" id="{E81FCFA3-230D-4F25-A555-FBB32D25FBEB}"/>
              </a:ext>
            </a:extLst>
          </p:cNvPr>
          <p:cNvSpPr txBox="1">
            <a:spLocks/>
          </p:cNvSpPr>
          <p:nvPr/>
        </p:nvSpPr>
        <p:spPr>
          <a:xfrm>
            <a:off x="709863" y="26416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Diseño del Modelo de Inteligencia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C34ED8E-D498-457C-B206-7EEB77E27070}"/>
              </a:ext>
            </a:extLst>
          </p:cNvPr>
          <p:cNvSpPr txBox="1"/>
          <p:nvPr/>
        </p:nvSpPr>
        <p:spPr>
          <a:xfrm>
            <a:off x="709863" y="1257696"/>
            <a:ext cx="86747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Clasificación de Acciones – Estado del Arte</a:t>
            </a:r>
            <a:endParaRPr lang="es-CO" sz="22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15EEFAA-0667-4F5D-8D75-6E531EB2A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060" y="5290019"/>
            <a:ext cx="1554552" cy="130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828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redondeado 7">
            <a:extLst>
              <a:ext uri="{FF2B5EF4-FFF2-40B4-BE49-F238E27FC236}">
                <a16:creationId xmlns:a16="http://schemas.microsoft.com/office/drawing/2014/main" id="{01875AD5-0576-4BF3-B2F8-AA9C2DDEDE72}"/>
              </a:ext>
            </a:extLst>
          </p:cNvPr>
          <p:cNvSpPr/>
          <p:nvPr/>
        </p:nvSpPr>
        <p:spPr>
          <a:xfrm>
            <a:off x="10111953" y="312662"/>
            <a:ext cx="1776661" cy="300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b="1" dirty="0">
                <a:latin typeface="+mj-lt"/>
              </a:rPr>
              <a:t>Comportamiento</a:t>
            </a:r>
          </a:p>
        </p:txBody>
      </p:sp>
      <p:sp>
        <p:nvSpPr>
          <p:cNvPr id="30" name="Rectángulo redondeado 8">
            <a:extLst>
              <a:ext uri="{FF2B5EF4-FFF2-40B4-BE49-F238E27FC236}">
                <a16:creationId xmlns:a16="http://schemas.microsoft.com/office/drawing/2014/main" id="{514F2B38-471D-44AB-9108-09FB0AC1D31C}"/>
              </a:ext>
            </a:extLst>
          </p:cNvPr>
          <p:cNvSpPr/>
          <p:nvPr/>
        </p:nvSpPr>
        <p:spPr>
          <a:xfrm>
            <a:off x="10111950" y="799389"/>
            <a:ext cx="1776662" cy="300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b="1" dirty="0">
                <a:latin typeface="+mj-lt"/>
              </a:rPr>
              <a:t>Actividad</a:t>
            </a:r>
          </a:p>
        </p:txBody>
      </p:sp>
      <p:sp>
        <p:nvSpPr>
          <p:cNvPr id="31" name="Rectángulo redondeado 9">
            <a:extLst>
              <a:ext uri="{FF2B5EF4-FFF2-40B4-BE49-F238E27FC236}">
                <a16:creationId xmlns:a16="http://schemas.microsoft.com/office/drawing/2014/main" id="{F024D645-1C2C-4F53-B79E-1841F136A9E2}"/>
              </a:ext>
            </a:extLst>
          </p:cNvPr>
          <p:cNvSpPr/>
          <p:nvPr/>
        </p:nvSpPr>
        <p:spPr>
          <a:xfrm>
            <a:off x="10111950" y="1275197"/>
            <a:ext cx="1776662" cy="30077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b="1" dirty="0">
                <a:latin typeface="+mj-lt"/>
              </a:rPr>
              <a:t>Acción</a:t>
            </a:r>
          </a:p>
        </p:txBody>
      </p:sp>
      <p:sp>
        <p:nvSpPr>
          <p:cNvPr id="32" name="Rectángulo redondeado 10">
            <a:extLst>
              <a:ext uri="{FF2B5EF4-FFF2-40B4-BE49-F238E27FC236}">
                <a16:creationId xmlns:a16="http://schemas.microsoft.com/office/drawing/2014/main" id="{4FF9268C-3569-4757-8D96-215B5E5EA6A7}"/>
              </a:ext>
            </a:extLst>
          </p:cNvPr>
          <p:cNvSpPr/>
          <p:nvPr/>
        </p:nvSpPr>
        <p:spPr>
          <a:xfrm>
            <a:off x="10111950" y="1766978"/>
            <a:ext cx="1776662" cy="2759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b="1" dirty="0">
                <a:latin typeface="+mj-lt"/>
              </a:rPr>
              <a:t>Pose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4FCDA615-ADA0-441A-82BD-D9C3B6B3A131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11000281" y="613439"/>
            <a:ext cx="3" cy="185950"/>
          </a:xfrm>
          <a:prstGeom prst="straightConnector1">
            <a:avLst/>
          </a:prstGeom>
          <a:ln w="9525"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63DFCBD5-D004-4B47-9380-51214AD4D319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11000281" y="1100165"/>
            <a:ext cx="0" cy="175032"/>
          </a:xfrm>
          <a:prstGeom prst="straightConnector1">
            <a:avLst/>
          </a:prstGeom>
          <a:ln w="9525"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CEC16993-E093-4931-8D57-2AD956F17553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11000281" y="1575973"/>
            <a:ext cx="0" cy="191005"/>
          </a:xfrm>
          <a:prstGeom prst="straightConnector1">
            <a:avLst/>
          </a:prstGeom>
          <a:ln w="9525"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ítulo 1">
            <a:extLst>
              <a:ext uri="{FF2B5EF4-FFF2-40B4-BE49-F238E27FC236}">
                <a16:creationId xmlns:a16="http://schemas.microsoft.com/office/drawing/2014/main" id="{B6D6ED14-A0F6-439D-B4AC-92C1F8ADC7D0}"/>
              </a:ext>
            </a:extLst>
          </p:cNvPr>
          <p:cNvSpPr txBox="1">
            <a:spLocks/>
          </p:cNvSpPr>
          <p:nvPr/>
        </p:nvSpPr>
        <p:spPr>
          <a:xfrm>
            <a:off x="709863" y="26416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Diseño del Modelo de Inteligencia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D1B5E3C-B585-4696-9580-7681F98A1DC9}"/>
              </a:ext>
            </a:extLst>
          </p:cNvPr>
          <p:cNvSpPr txBox="1"/>
          <p:nvPr/>
        </p:nvSpPr>
        <p:spPr>
          <a:xfrm>
            <a:off x="709863" y="1319749"/>
            <a:ext cx="86747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Clasificación de Acciones – CNN [DU, 2017]</a:t>
            </a:r>
            <a:endParaRPr lang="es-CO" sz="22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EF6D83C-BD79-4395-837D-8E066B4BC074}"/>
              </a:ext>
            </a:extLst>
          </p:cNvPr>
          <p:cNvSpPr txBox="1"/>
          <p:nvPr/>
        </p:nvSpPr>
        <p:spPr>
          <a:xfrm>
            <a:off x="709862" y="2036238"/>
            <a:ext cx="98755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Características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200" dirty="0">
                <a:solidFill>
                  <a:schemeClr val="tx2"/>
                </a:solidFill>
                <a:latin typeface="+mj-lt"/>
              </a:rPr>
              <a:t>Codificación del vector de descriptores sobre una imagen.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s-CO" sz="2200" dirty="0">
                <a:solidFill>
                  <a:schemeClr val="tx2"/>
                </a:solidFill>
                <a:latin typeface="+mj-lt"/>
              </a:rPr>
              <a:t>Columnas: Características espaciales – Posición de articulaciones por Pose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s-CO" sz="2200" dirty="0">
                <a:solidFill>
                  <a:schemeClr val="tx2"/>
                </a:solidFill>
                <a:latin typeface="+mj-lt"/>
              </a:rPr>
              <a:t>Filas: Características temporales – Evolución de los descriptores en el tiempo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200" dirty="0">
                <a:solidFill>
                  <a:schemeClr val="tx2"/>
                </a:solidFill>
                <a:latin typeface="+mj-lt"/>
              </a:rPr>
              <a:t>Tamaño de las imágenes: 28 x 28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200" dirty="0">
                <a:solidFill>
                  <a:srgbClr val="00B050"/>
                </a:solidFill>
                <a:latin typeface="+mj-lt"/>
              </a:rPr>
              <a:t>Las poses se encuentran embebidas en los descriptores de posición.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7AC2710-0E18-489E-A634-2E84D185D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35" y="4670772"/>
            <a:ext cx="1554552" cy="155455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B7662C0-1534-47C5-8863-2E1475493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642" y="4595672"/>
            <a:ext cx="568471" cy="169762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082FBE9-3192-4CB9-8515-68503C6BD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019" y="4553917"/>
            <a:ext cx="1001888" cy="178113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5A89DC3-7629-4CF4-A2CB-9507D2C187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0134" y="4654731"/>
            <a:ext cx="1096082" cy="165268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C114172-9E42-4065-AEB2-A9422EF785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0443" y="4590564"/>
            <a:ext cx="662597" cy="1858714"/>
          </a:xfrm>
          <a:prstGeom prst="rect">
            <a:avLst/>
          </a:prstGeom>
        </p:spPr>
      </p:pic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EE6F557C-4FB5-495C-81FB-112E68094901}"/>
              </a:ext>
            </a:extLst>
          </p:cNvPr>
          <p:cNvSpPr/>
          <p:nvPr/>
        </p:nvSpPr>
        <p:spPr>
          <a:xfrm>
            <a:off x="4737668" y="5155727"/>
            <a:ext cx="898358" cy="577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6C2D2A1E-2968-4180-BB1F-A9855E3C7E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34060" y="5290019"/>
            <a:ext cx="1554552" cy="130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205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7">
            <a:extLst>
              <a:ext uri="{FF2B5EF4-FFF2-40B4-BE49-F238E27FC236}">
                <a16:creationId xmlns:a16="http://schemas.microsoft.com/office/drawing/2014/main" id="{19157593-8C0A-43BF-B7AC-F5E0D2D9814F}"/>
              </a:ext>
            </a:extLst>
          </p:cNvPr>
          <p:cNvSpPr/>
          <p:nvPr/>
        </p:nvSpPr>
        <p:spPr>
          <a:xfrm>
            <a:off x="10111953" y="312662"/>
            <a:ext cx="1776661" cy="300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b="1" dirty="0">
                <a:latin typeface="+mj-lt"/>
              </a:rPr>
              <a:t>Comportamiento</a:t>
            </a:r>
          </a:p>
        </p:txBody>
      </p:sp>
      <p:sp>
        <p:nvSpPr>
          <p:cNvPr id="5" name="Rectángulo redondeado 8">
            <a:extLst>
              <a:ext uri="{FF2B5EF4-FFF2-40B4-BE49-F238E27FC236}">
                <a16:creationId xmlns:a16="http://schemas.microsoft.com/office/drawing/2014/main" id="{49F485C2-5449-4B6A-BE0C-47AA5D4E3B36}"/>
              </a:ext>
            </a:extLst>
          </p:cNvPr>
          <p:cNvSpPr/>
          <p:nvPr/>
        </p:nvSpPr>
        <p:spPr>
          <a:xfrm>
            <a:off x="10111950" y="799389"/>
            <a:ext cx="1776662" cy="300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b="1" dirty="0">
                <a:latin typeface="+mj-lt"/>
              </a:rPr>
              <a:t>Actividad</a:t>
            </a:r>
          </a:p>
        </p:txBody>
      </p:sp>
      <p:sp>
        <p:nvSpPr>
          <p:cNvPr id="6" name="Rectángulo redondeado 9">
            <a:extLst>
              <a:ext uri="{FF2B5EF4-FFF2-40B4-BE49-F238E27FC236}">
                <a16:creationId xmlns:a16="http://schemas.microsoft.com/office/drawing/2014/main" id="{DCA2980E-81F7-4E10-BEAA-817F662E96D5}"/>
              </a:ext>
            </a:extLst>
          </p:cNvPr>
          <p:cNvSpPr/>
          <p:nvPr/>
        </p:nvSpPr>
        <p:spPr>
          <a:xfrm>
            <a:off x="10111950" y="1275197"/>
            <a:ext cx="1776662" cy="30077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b="1" dirty="0">
                <a:latin typeface="+mj-lt"/>
              </a:rPr>
              <a:t>Acción</a:t>
            </a:r>
          </a:p>
        </p:txBody>
      </p:sp>
      <p:sp>
        <p:nvSpPr>
          <p:cNvPr id="7" name="Rectángulo redondeado 10">
            <a:extLst>
              <a:ext uri="{FF2B5EF4-FFF2-40B4-BE49-F238E27FC236}">
                <a16:creationId xmlns:a16="http://schemas.microsoft.com/office/drawing/2014/main" id="{0BDC2E41-0FC7-4D56-8A61-2C8C65A85F63}"/>
              </a:ext>
            </a:extLst>
          </p:cNvPr>
          <p:cNvSpPr/>
          <p:nvPr/>
        </p:nvSpPr>
        <p:spPr>
          <a:xfrm>
            <a:off x="10111950" y="1766978"/>
            <a:ext cx="1776662" cy="2759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b="1" dirty="0">
                <a:latin typeface="+mj-lt"/>
              </a:rPr>
              <a:t>Pose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31ED389-D6E5-4F6D-90B7-73A2BDFA8F8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1000281" y="613439"/>
            <a:ext cx="3" cy="185950"/>
          </a:xfrm>
          <a:prstGeom prst="straightConnector1">
            <a:avLst/>
          </a:prstGeom>
          <a:ln w="9525"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A2BCDCF-73E9-47F3-A317-ABC0614C372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1000281" y="1100165"/>
            <a:ext cx="0" cy="175032"/>
          </a:xfrm>
          <a:prstGeom prst="straightConnector1">
            <a:avLst/>
          </a:prstGeom>
          <a:ln w="9525"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B7614FB-2A88-40F7-9FF9-C6EC9A1A16A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1000281" y="1575973"/>
            <a:ext cx="0" cy="191005"/>
          </a:xfrm>
          <a:prstGeom prst="straightConnector1">
            <a:avLst/>
          </a:prstGeom>
          <a:ln w="9525"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69DE5531-1DEB-4858-94C4-73671FFADD65}"/>
              </a:ext>
            </a:extLst>
          </p:cNvPr>
          <p:cNvSpPr txBox="1">
            <a:spLocks/>
          </p:cNvSpPr>
          <p:nvPr/>
        </p:nvSpPr>
        <p:spPr>
          <a:xfrm>
            <a:off x="709863" y="26416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Diseño del Modelo de Inteligencia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286E11D-A1EB-4B07-9AA7-764A7739BBF5}"/>
              </a:ext>
            </a:extLst>
          </p:cNvPr>
          <p:cNvSpPr txBox="1"/>
          <p:nvPr/>
        </p:nvSpPr>
        <p:spPr>
          <a:xfrm>
            <a:off x="709864" y="1610019"/>
            <a:ext cx="928435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Clasificadores de Acciones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200" dirty="0">
                <a:solidFill>
                  <a:schemeClr val="tx2"/>
                </a:solidFill>
                <a:latin typeface="+mj-lt"/>
              </a:rPr>
              <a:t>La información del contexto es adicionada a la acción.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200" dirty="0">
                <a:solidFill>
                  <a:schemeClr val="tx2"/>
                </a:solidFill>
                <a:latin typeface="+mj-lt"/>
              </a:rPr>
              <a:t>Se identifica si la acción es ejecutada en la región de cercanía. </a:t>
            </a:r>
          </a:p>
        </p:txBody>
      </p:sp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630C672F-576B-4D67-A975-72C362DCF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246987"/>
              </p:ext>
            </p:extLst>
          </p:nvPr>
        </p:nvGraphicFramePr>
        <p:xfrm>
          <a:off x="1308021" y="3368174"/>
          <a:ext cx="3819433" cy="297006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068340032"/>
                    </a:ext>
                  </a:extLst>
                </a:gridCol>
                <a:gridCol w="3209833">
                  <a:extLst>
                    <a:ext uri="{9D8B030D-6E8A-4147-A177-3AD203B41FA5}">
                      <a16:colId xmlns:a16="http://schemas.microsoft.com/office/drawing/2014/main" val="78294444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400" b="1" dirty="0">
                          <a:effectLst/>
                        </a:rPr>
                        <a:t>ID</a:t>
                      </a:r>
                      <a:endParaRPr lang="es-CO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400" b="1" dirty="0">
                          <a:effectLst/>
                        </a:rPr>
                        <a:t>Nombre</a:t>
                      </a:r>
                      <a:endParaRPr lang="es-CO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extLst>
                  <a:ext uri="{0D108BD9-81ED-4DB2-BD59-A6C34878D82A}">
                    <a16:rowId xmlns:a16="http://schemas.microsoft.com/office/drawing/2014/main" val="28198736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5</a:t>
                      </a:r>
                      <a:endParaRPr lang="es-CO" sz="2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Agacharse, Sin Vehículo</a:t>
                      </a:r>
                      <a:endParaRPr lang="es-CO" sz="2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extLst>
                  <a:ext uri="{0D108BD9-81ED-4DB2-BD59-A6C34878D82A}">
                    <a16:rowId xmlns:a16="http://schemas.microsoft.com/office/drawing/2014/main" val="39092268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6</a:t>
                      </a:r>
                      <a:endParaRPr lang="es-CO" sz="20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Agacharse, Con Vehículo</a:t>
                      </a:r>
                      <a:endParaRPr lang="es-CO" sz="2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extLst>
                  <a:ext uri="{0D108BD9-81ED-4DB2-BD59-A6C34878D82A}">
                    <a16:rowId xmlns:a16="http://schemas.microsoft.com/office/drawing/2014/main" val="13202521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7</a:t>
                      </a:r>
                      <a:endParaRPr lang="es-CO" sz="20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Manipular, Sin Vehículo</a:t>
                      </a:r>
                      <a:endParaRPr lang="es-CO" sz="2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extLst>
                  <a:ext uri="{0D108BD9-81ED-4DB2-BD59-A6C34878D82A}">
                    <a16:rowId xmlns:a16="http://schemas.microsoft.com/office/drawing/2014/main" val="27290896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8</a:t>
                      </a:r>
                      <a:endParaRPr lang="es-CO" sz="20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Manipular, Con Vehículo</a:t>
                      </a:r>
                      <a:endParaRPr lang="es-CO" sz="2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extLst>
                  <a:ext uri="{0D108BD9-81ED-4DB2-BD59-A6C34878D82A}">
                    <a16:rowId xmlns:a16="http://schemas.microsoft.com/office/drawing/2014/main" val="2250133298"/>
                  </a:ext>
                </a:extLst>
              </a:tr>
              <a:tr h="3284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9</a:t>
                      </a:r>
                      <a:endParaRPr lang="es-CO" sz="20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Estirar Brazos, Sin Vehículo</a:t>
                      </a:r>
                      <a:endParaRPr lang="es-CO" sz="2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extLst>
                  <a:ext uri="{0D108BD9-81ED-4DB2-BD59-A6C34878D82A}">
                    <a16:rowId xmlns:a16="http://schemas.microsoft.com/office/drawing/2014/main" val="1281306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10</a:t>
                      </a:r>
                      <a:endParaRPr lang="es-CO" sz="2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dirty="0">
                          <a:effectLst/>
                        </a:rPr>
                        <a:t>Estirar Brazos, Con Vehículo</a:t>
                      </a:r>
                      <a:endParaRPr lang="es-CO" sz="2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extLst>
                  <a:ext uri="{0D108BD9-81ED-4DB2-BD59-A6C34878D82A}">
                    <a16:rowId xmlns:a16="http://schemas.microsoft.com/office/drawing/2014/main" val="578349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11</a:t>
                      </a:r>
                      <a:endParaRPr lang="es-CO" sz="2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dirty="0">
                          <a:effectLst/>
                        </a:rPr>
                        <a:t>Actividad Nula, Sin Vehículo</a:t>
                      </a:r>
                      <a:endParaRPr lang="es-CO" sz="2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extLst>
                  <a:ext uri="{0D108BD9-81ED-4DB2-BD59-A6C34878D82A}">
                    <a16:rowId xmlns:a16="http://schemas.microsoft.com/office/drawing/2014/main" val="2761458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12</a:t>
                      </a:r>
                      <a:endParaRPr lang="es-CO" sz="2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dirty="0">
                          <a:effectLst/>
                        </a:rPr>
                        <a:t>Actividad Nula, Con Vehículo</a:t>
                      </a:r>
                      <a:endParaRPr lang="es-CO" sz="2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extLst>
                  <a:ext uri="{0D108BD9-81ED-4DB2-BD59-A6C34878D82A}">
                    <a16:rowId xmlns:a16="http://schemas.microsoft.com/office/drawing/2014/main" val="670439304"/>
                  </a:ext>
                </a:extLst>
              </a:tr>
            </a:tbl>
          </a:graphicData>
        </a:graphic>
      </p:graphicFrame>
      <p:pic>
        <p:nvPicPr>
          <p:cNvPr id="17" name="Imagen 16">
            <a:extLst>
              <a:ext uri="{FF2B5EF4-FFF2-40B4-BE49-F238E27FC236}">
                <a16:creationId xmlns:a16="http://schemas.microsoft.com/office/drawing/2014/main" id="{EC76F735-A16D-4FAF-B95F-375C25011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060" y="5241521"/>
            <a:ext cx="1554552" cy="130381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FBD22EA9-041F-464D-9583-86691465D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047" y="3710719"/>
            <a:ext cx="2039789" cy="1096534"/>
          </a:xfrm>
          <a:prstGeom prst="rect">
            <a:avLst/>
          </a:prstGeom>
        </p:spPr>
      </p:pic>
      <p:pic>
        <p:nvPicPr>
          <p:cNvPr id="19" name="Picture 2" descr="Resultado de imagen para car image icon">
            <a:extLst>
              <a:ext uri="{FF2B5EF4-FFF2-40B4-BE49-F238E27FC236}">
                <a16:creationId xmlns:a16="http://schemas.microsoft.com/office/drawing/2014/main" id="{3414ED81-978C-48D3-81C4-6AE32AEA0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104" y="3890351"/>
            <a:ext cx="737270" cy="73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1CC42A3D-36ED-46B0-B15D-B90FF5F6FF6B}"/>
              </a:ext>
            </a:extLst>
          </p:cNvPr>
          <p:cNvSpPr/>
          <p:nvPr/>
        </p:nvSpPr>
        <p:spPr>
          <a:xfrm>
            <a:off x="6544047" y="3678322"/>
            <a:ext cx="3052076" cy="1161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9E939DA-C142-4074-A07A-065752AB60B0}"/>
              </a:ext>
            </a:extLst>
          </p:cNvPr>
          <p:cNvSpPr txBox="1"/>
          <p:nvPr/>
        </p:nvSpPr>
        <p:spPr>
          <a:xfrm>
            <a:off x="5529916" y="4853205"/>
            <a:ext cx="5080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Región de cercanía</a:t>
            </a:r>
          </a:p>
        </p:txBody>
      </p:sp>
    </p:spTree>
    <p:extLst>
      <p:ext uri="{BB962C8B-B14F-4D97-AF65-F5344CB8AC3E}">
        <p14:creationId xmlns:p14="http://schemas.microsoft.com/office/powerpoint/2010/main" val="32883099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redondeado 7">
            <a:extLst>
              <a:ext uri="{FF2B5EF4-FFF2-40B4-BE49-F238E27FC236}">
                <a16:creationId xmlns:a16="http://schemas.microsoft.com/office/drawing/2014/main" id="{01875AD5-0576-4BF3-B2F8-AA9C2DDEDE72}"/>
              </a:ext>
            </a:extLst>
          </p:cNvPr>
          <p:cNvSpPr/>
          <p:nvPr/>
        </p:nvSpPr>
        <p:spPr>
          <a:xfrm>
            <a:off x="10111953" y="312662"/>
            <a:ext cx="1776661" cy="30077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b="1" dirty="0">
                <a:latin typeface="+mj-lt"/>
              </a:rPr>
              <a:t>Comportamiento</a:t>
            </a:r>
          </a:p>
        </p:txBody>
      </p:sp>
      <p:sp>
        <p:nvSpPr>
          <p:cNvPr id="30" name="Rectángulo redondeado 8">
            <a:extLst>
              <a:ext uri="{FF2B5EF4-FFF2-40B4-BE49-F238E27FC236}">
                <a16:creationId xmlns:a16="http://schemas.microsoft.com/office/drawing/2014/main" id="{514F2B38-471D-44AB-9108-09FB0AC1D31C}"/>
              </a:ext>
            </a:extLst>
          </p:cNvPr>
          <p:cNvSpPr/>
          <p:nvPr/>
        </p:nvSpPr>
        <p:spPr>
          <a:xfrm>
            <a:off x="10111950" y="799389"/>
            <a:ext cx="1776662" cy="30077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b="1" dirty="0">
                <a:latin typeface="+mj-lt"/>
              </a:rPr>
              <a:t>Actividad</a:t>
            </a:r>
          </a:p>
        </p:txBody>
      </p:sp>
      <p:sp>
        <p:nvSpPr>
          <p:cNvPr id="31" name="Rectángulo redondeado 9">
            <a:extLst>
              <a:ext uri="{FF2B5EF4-FFF2-40B4-BE49-F238E27FC236}">
                <a16:creationId xmlns:a16="http://schemas.microsoft.com/office/drawing/2014/main" id="{F024D645-1C2C-4F53-B79E-1841F136A9E2}"/>
              </a:ext>
            </a:extLst>
          </p:cNvPr>
          <p:cNvSpPr/>
          <p:nvPr/>
        </p:nvSpPr>
        <p:spPr>
          <a:xfrm>
            <a:off x="10111950" y="1275197"/>
            <a:ext cx="1776662" cy="300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b="1" dirty="0">
                <a:latin typeface="+mj-lt"/>
              </a:rPr>
              <a:t>Acción</a:t>
            </a:r>
          </a:p>
        </p:txBody>
      </p:sp>
      <p:sp>
        <p:nvSpPr>
          <p:cNvPr id="32" name="Rectángulo redondeado 10">
            <a:extLst>
              <a:ext uri="{FF2B5EF4-FFF2-40B4-BE49-F238E27FC236}">
                <a16:creationId xmlns:a16="http://schemas.microsoft.com/office/drawing/2014/main" id="{4FF9268C-3569-4757-8D96-215B5E5EA6A7}"/>
              </a:ext>
            </a:extLst>
          </p:cNvPr>
          <p:cNvSpPr/>
          <p:nvPr/>
        </p:nvSpPr>
        <p:spPr>
          <a:xfrm>
            <a:off x="10111950" y="1766978"/>
            <a:ext cx="1776662" cy="2759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b="1" dirty="0">
                <a:latin typeface="+mj-lt"/>
              </a:rPr>
              <a:t>Pose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4FCDA615-ADA0-441A-82BD-D9C3B6B3A131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11000281" y="613439"/>
            <a:ext cx="3" cy="185950"/>
          </a:xfrm>
          <a:prstGeom prst="straightConnector1">
            <a:avLst/>
          </a:prstGeom>
          <a:ln w="9525"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63DFCBD5-D004-4B47-9380-51214AD4D319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11000281" y="1100165"/>
            <a:ext cx="0" cy="175032"/>
          </a:xfrm>
          <a:prstGeom prst="straightConnector1">
            <a:avLst/>
          </a:prstGeom>
          <a:ln w="9525"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CEC16993-E093-4931-8D57-2AD956F17553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11000281" y="1575973"/>
            <a:ext cx="0" cy="191005"/>
          </a:xfrm>
          <a:prstGeom prst="straightConnector1">
            <a:avLst/>
          </a:prstGeom>
          <a:ln w="9525"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ítulo 1">
            <a:extLst>
              <a:ext uri="{FF2B5EF4-FFF2-40B4-BE49-F238E27FC236}">
                <a16:creationId xmlns:a16="http://schemas.microsoft.com/office/drawing/2014/main" id="{B6D6ED14-A0F6-439D-B4AC-92C1F8ADC7D0}"/>
              </a:ext>
            </a:extLst>
          </p:cNvPr>
          <p:cNvSpPr txBox="1">
            <a:spLocks/>
          </p:cNvSpPr>
          <p:nvPr/>
        </p:nvSpPr>
        <p:spPr>
          <a:xfrm>
            <a:off x="709863" y="26416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Diseño del Modelo de Inteligencia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D1B5E3C-B585-4696-9580-7681F98A1DC9}"/>
              </a:ext>
            </a:extLst>
          </p:cNvPr>
          <p:cNvSpPr txBox="1"/>
          <p:nvPr/>
        </p:nvSpPr>
        <p:spPr>
          <a:xfrm>
            <a:off x="709863" y="1425585"/>
            <a:ext cx="86747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Clasificación de Actividades – Estado del Arte</a:t>
            </a:r>
            <a:endParaRPr lang="es-CO" sz="22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986D067-C726-4EB5-970D-6075A4EDE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005" y="5290019"/>
            <a:ext cx="1554552" cy="1303817"/>
          </a:xfrm>
          <a:prstGeom prst="rect">
            <a:avLst/>
          </a:prstGeom>
        </p:spPr>
      </p:pic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C32CC3E0-0535-44FD-8E5B-93FCD86F0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077031"/>
              </p:ext>
            </p:extLst>
          </p:nvPr>
        </p:nvGraphicFramePr>
        <p:xfrm>
          <a:off x="1183296" y="2724958"/>
          <a:ext cx="9402087" cy="1569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6726">
                  <a:extLst>
                    <a:ext uri="{9D8B030D-6E8A-4147-A177-3AD203B41FA5}">
                      <a16:colId xmlns:a16="http://schemas.microsoft.com/office/drawing/2014/main" val="448724721"/>
                    </a:ext>
                  </a:extLst>
                </a:gridCol>
                <a:gridCol w="1901097">
                  <a:extLst>
                    <a:ext uri="{9D8B030D-6E8A-4147-A177-3AD203B41FA5}">
                      <a16:colId xmlns:a16="http://schemas.microsoft.com/office/drawing/2014/main" val="4120309556"/>
                    </a:ext>
                  </a:extLst>
                </a:gridCol>
                <a:gridCol w="2910706">
                  <a:extLst>
                    <a:ext uri="{9D8B030D-6E8A-4147-A177-3AD203B41FA5}">
                      <a16:colId xmlns:a16="http://schemas.microsoft.com/office/drawing/2014/main" val="3760562745"/>
                    </a:ext>
                  </a:extLst>
                </a:gridCol>
                <a:gridCol w="2903558">
                  <a:extLst>
                    <a:ext uri="{9D8B030D-6E8A-4147-A177-3AD203B41FA5}">
                      <a16:colId xmlns:a16="http://schemas.microsoft.com/office/drawing/2014/main" val="2824591340"/>
                    </a:ext>
                  </a:extLst>
                </a:gridCol>
              </a:tblGrid>
              <a:tr h="48365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b="1" u="none" strike="noStrike" dirty="0">
                          <a:effectLst/>
                        </a:rPr>
                        <a:t>Autor</a:t>
                      </a:r>
                      <a:endParaRPr lang="es-CO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369" marR="11369" marT="113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b="1" u="none" strike="noStrike" dirty="0">
                          <a:effectLst/>
                        </a:rPr>
                        <a:t>Dependencia</a:t>
                      </a:r>
                      <a:endParaRPr lang="es-CO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369" marR="11369" marT="113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b="1" u="none" strike="noStrike" dirty="0">
                          <a:effectLst/>
                        </a:rPr>
                        <a:t>Técnica de IA Utilizada</a:t>
                      </a:r>
                      <a:endParaRPr lang="es-CO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369" marR="11369" marT="113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b="1" u="none" strike="noStrike" dirty="0">
                          <a:effectLst/>
                        </a:rPr>
                        <a:t>Descriptores Utilizados</a:t>
                      </a:r>
                      <a:endParaRPr lang="es-CO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369" marR="11369" marT="11369" marB="0" anchor="ctr"/>
                </a:tc>
                <a:extLst>
                  <a:ext uri="{0D108BD9-81ED-4DB2-BD59-A6C34878D82A}">
                    <a16:rowId xmlns:a16="http://schemas.microsoft.com/office/drawing/2014/main" val="762932029"/>
                  </a:ext>
                </a:extLst>
              </a:tr>
              <a:tr h="31635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effectLst/>
                        </a:rPr>
                        <a:t>Ng et al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369" marR="11369" marT="11369" marB="0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effectLst/>
                        </a:rPr>
                        <a:t>Trayectoria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369" marR="11369" marT="11369" marB="0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effectLst/>
                        </a:rPr>
                        <a:t>Árboles de Decisión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369" marR="11369" marT="11369" marB="0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effectLst/>
                        </a:rPr>
                        <a:t>Cambios de zona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369" marR="11369" marT="11369" marB="0" anchor="ctr"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401192"/>
                  </a:ext>
                </a:extLst>
              </a:tr>
              <a:tr h="39604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Liu et al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369" marR="11369" marT="113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Acciones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369" marR="11369" marT="113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Bag of Words (BoW)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369" marR="11369" marT="113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Uso de n-gramas. N=1, 2, 3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369" marR="11369" marT="11369" marB="0" anchor="ctr"/>
                </a:tc>
                <a:extLst>
                  <a:ext uri="{0D108BD9-81ED-4DB2-BD59-A6C34878D82A}">
                    <a16:rowId xmlns:a16="http://schemas.microsoft.com/office/drawing/2014/main" val="3757525653"/>
                  </a:ext>
                </a:extLst>
              </a:tr>
              <a:tr h="37369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-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369" marR="11369" marT="1136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-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369" marR="11369" marT="1136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HMM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369" marR="11369" marT="1136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Secuencia de acciones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369" marR="11369" marT="1136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51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525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364765" y="217414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940EE0C-C31F-4F9E-A8DF-9D27C6D1E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863" y="264164"/>
            <a:ext cx="9875520" cy="1356360"/>
          </a:xfrm>
        </p:spPr>
        <p:txBody>
          <a:bodyPr/>
          <a:lstStyle/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Contextualización de la Problemática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7917DDB2-6C4B-495E-B970-79895E9D8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296827"/>
              </p:ext>
            </p:extLst>
          </p:nvPr>
        </p:nvGraphicFramePr>
        <p:xfrm>
          <a:off x="876125" y="2135176"/>
          <a:ext cx="10439750" cy="349932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07608">
                  <a:extLst>
                    <a:ext uri="{9D8B030D-6E8A-4147-A177-3AD203B41FA5}">
                      <a16:colId xmlns:a16="http://schemas.microsoft.com/office/drawing/2014/main" val="2945887260"/>
                    </a:ext>
                  </a:extLst>
                </a:gridCol>
                <a:gridCol w="969192">
                  <a:extLst>
                    <a:ext uri="{9D8B030D-6E8A-4147-A177-3AD203B41FA5}">
                      <a16:colId xmlns:a16="http://schemas.microsoft.com/office/drawing/2014/main" val="2703346070"/>
                    </a:ext>
                  </a:extLst>
                </a:gridCol>
                <a:gridCol w="1066446">
                  <a:extLst>
                    <a:ext uri="{9D8B030D-6E8A-4147-A177-3AD203B41FA5}">
                      <a16:colId xmlns:a16="http://schemas.microsoft.com/office/drawing/2014/main" val="340992205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402865589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3923553558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18041999"/>
                    </a:ext>
                  </a:extLst>
                </a:gridCol>
                <a:gridCol w="1143704">
                  <a:extLst>
                    <a:ext uri="{9D8B030D-6E8A-4147-A177-3AD203B41FA5}">
                      <a16:colId xmlns:a16="http://schemas.microsoft.com/office/drawing/2014/main" val="2572754657"/>
                    </a:ext>
                  </a:extLst>
                </a:gridCol>
              </a:tblGrid>
              <a:tr h="15366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1" u="none" strike="noStrike" dirty="0">
                          <a:effectLst/>
                        </a:rPr>
                        <a:t> </a:t>
                      </a:r>
                      <a:endParaRPr lang="es-CO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1" u="none" strike="noStrike" dirty="0">
                          <a:effectLst/>
                        </a:rPr>
                        <a:t>[TUN, 2011]</a:t>
                      </a:r>
                      <a:endParaRPr lang="es-CO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1" u="none" strike="noStrike">
                          <a:effectLst/>
                        </a:rPr>
                        <a:t>[SUR, 2013]</a:t>
                      </a:r>
                      <a:endParaRPr lang="es-CO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1" u="none" strike="noStrike" dirty="0">
                          <a:effectLst/>
                        </a:rPr>
                        <a:t>[EJA, 2012]</a:t>
                      </a:r>
                      <a:endParaRPr lang="es-CO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1" u="none" strike="noStrike" dirty="0">
                          <a:effectLst/>
                        </a:rPr>
                        <a:t>[CHA, 2013]</a:t>
                      </a:r>
                      <a:endParaRPr lang="es-CO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1" u="none" strike="noStrike" dirty="0">
                          <a:effectLst/>
                        </a:rPr>
                        <a:t>[CRIS, 2012]</a:t>
                      </a:r>
                      <a:endParaRPr lang="es-CO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1" u="none" strike="noStrike" dirty="0">
                          <a:effectLst/>
                        </a:rPr>
                        <a:t>[KOO, 2016]</a:t>
                      </a:r>
                      <a:endParaRPr lang="es-CO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/>
                </a:tc>
                <a:extLst>
                  <a:ext uri="{0D108BD9-81ED-4DB2-BD59-A6C34878D82A}">
                    <a16:rowId xmlns:a16="http://schemas.microsoft.com/office/drawing/2014/main" val="2299503272"/>
                  </a:ext>
                </a:extLst>
              </a:tr>
              <a:tr h="304314">
                <a:tc>
                  <a:txBody>
                    <a:bodyPr/>
                    <a:lstStyle/>
                    <a:p>
                      <a:pPr algn="l" fontAlgn="ctr"/>
                      <a:r>
                        <a:rPr lang="es-CO" sz="2200" u="none" strike="noStrike">
                          <a:effectLst/>
                        </a:rPr>
                        <a:t>Procesamiento Bajo Nivel</a:t>
                      </a:r>
                      <a:endParaRPr lang="es-CO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u="none" strike="noStrike">
                          <a:effectLst/>
                        </a:rPr>
                        <a:t>X</a:t>
                      </a:r>
                      <a:endParaRPr lang="es-CO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u="none" strike="noStrike">
                          <a:effectLst/>
                        </a:rPr>
                        <a:t>X</a:t>
                      </a:r>
                      <a:endParaRPr lang="es-CO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u="none" strike="noStrike" dirty="0">
                          <a:effectLst/>
                        </a:rPr>
                        <a:t>X</a:t>
                      </a:r>
                      <a:endParaRPr lang="es-CO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u="none" strike="noStrike">
                          <a:effectLst/>
                        </a:rPr>
                        <a:t> </a:t>
                      </a:r>
                      <a:endParaRPr lang="es-CO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u="none" strike="noStrike">
                          <a:effectLst/>
                        </a:rPr>
                        <a:t> </a:t>
                      </a:r>
                      <a:endParaRPr lang="es-CO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u="none" strike="noStrike">
                          <a:effectLst/>
                        </a:rPr>
                        <a:t> </a:t>
                      </a:r>
                      <a:endParaRPr lang="es-CO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/>
                </a:tc>
                <a:extLst>
                  <a:ext uri="{0D108BD9-81ED-4DB2-BD59-A6C34878D82A}">
                    <a16:rowId xmlns:a16="http://schemas.microsoft.com/office/drawing/2014/main" val="3896008593"/>
                  </a:ext>
                </a:extLst>
              </a:tr>
              <a:tr h="304314">
                <a:tc>
                  <a:txBody>
                    <a:bodyPr/>
                    <a:lstStyle/>
                    <a:p>
                      <a:pPr algn="l" fontAlgn="ctr"/>
                      <a:r>
                        <a:rPr lang="es-CO" sz="2200" u="none" strike="noStrike" dirty="0">
                          <a:effectLst/>
                        </a:rPr>
                        <a:t>Procesamiento Alto Nivel</a:t>
                      </a:r>
                      <a:endParaRPr lang="es-CO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u="none" strike="noStrike">
                          <a:effectLst/>
                        </a:rPr>
                        <a:t> </a:t>
                      </a:r>
                      <a:endParaRPr lang="es-CO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u="none" strike="noStrike">
                          <a:effectLst/>
                        </a:rPr>
                        <a:t> </a:t>
                      </a:r>
                      <a:endParaRPr lang="es-CO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u="none" strike="noStrike" dirty="0">
                          <a:effectLst/>
                        </a:rPr>
                        <a:t> </a:t>
                      </a:r>
                      <a:endParaRPr lang="es-CO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u="none" strike="noStrike">
                          <a:effectLst/>
                        </a:rPr>
                        <a:t>X</a:t>
                      </a:r>
                      <a:endParaRPr lang="es-CO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u="none" strike="noStrike">
                          <a:effectLst/>
                        </a:rPr>
                        <a:t>X</a:t>
                      </a:r>
                      <a:endParaRPr lang="es-CO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u="none" strike="noStrike">
                          <a:effectLst/>
                        </a:rPr>
                        <a:t>X</a:t>
                      </a:r>
                      <a:endParaRPr lang="es-CO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/>
                </a:tc>
                <a:extLst>
                  <a:ext uri="{0D108BD9-81ED-4DB2-BD59-A6C34878D82A}">
                    <a16:rowId xmlns:a16="http://schemas.microsoft.com/office/drawing/2014/main" val="1246006111"/>
                  </a:ext>
                </a:extLst>
              </a:tr>
              <a:tr h="153663">
                <a:tc>
                  <a:txBody>
                    <a:bodyPr/>
                    <a:lstStyle/>
                    <a:p>
                      <a:pPr algn="l" fontAlgn="ctr"/>
                      <a:r>
                        <a:rPr lang="es-CO" sz="2200" b="1" u="none" strike="noStrike" dirty="0">
                          <a:effectLst/>
                        </a:rPr>
                        <a:t>Espacios Cerrados</a:t>
                      </a:r>
                      <a:endParaRPr lang="es-CO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u="none" strike="noStrike">
                          <a:effectLst/>
                        </a:rPr>
                        <a:t> </a:t>
                      </a:r>
                      <a:endParaRPr lang="es-CO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u="none" strike="noStrike">
                          <a:effectLst/>
                        </a:rPr>
                        <a:t>X</a:t>
                      </a:r>
                      <a:endParaRPr lang="es-CO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u="none" strike="noStrike" dirty="0">
                          <a:effectLst/>
                        </a:rPr>
                        <a:t>X</a:t>
                      </a:r>
                      <a:endParaRPr lang="es-CO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u="none" strike="noStrike">
                          <a:effectLst/>
                        </a:rPr>
                        <a:t> </a:t>
                      </a:r>
                      <a:endParaRPr lang="es-CO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u="none" strike="noStrike">
                          <a:effectLst/>
                        </a:rPr>
                        <a:t> </a:t>
                      </a:r>
                      <a:endParaRPr lang="es-CO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u="none" strike="noStrike" dirty="0">
                          <a:effectLst/>
                        </a:rPr>
                        <a:t> </a:t>
                      </a:r>
                      <a:endParaRPr lang="es-CO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877758"/>
                  </a:ext>
                </a:extLst>
              </a:tr>
              <a:tr h="153663">
                <a:tc>
                  <a:txBody>
                    <a:bodyPr/>
                    <a:lstStyle/>
                    <a:p>
                      <a:pPr algn="l" fontAlgn="ctr"/>
                      <a:r>
                        <a:rPr lang="es-CO" sz="2200" u="none" strike="noStrike">
                          <a:effectLst/>
                        </a:rPr>
                        <a:t>Espacios Abiertos</a:t>
                      </a:r>
                      <a:endParaRPr lang="es-CO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u="none" strike="noStrike">
                          <a:effectLst/>
                        </a:rPr>
                        <a:t>X</a:t>
                      </a:r>
                      <a:endParaRPr lang="es-CO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u="none" strike="noStrike">
                          <a:effectLst/>
                        </a:rPr>
                        <a:t> </a:t>
                      </a:r>
                      <a:endParaRPr lang="es-CO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u="none" strike="noStrike">
                          <a:effectLst/>
                        </a:rPr>
                        <a:t> </a:t>
                      </a:r>
                      <a:endParaRPr lang="es-CO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u="none" strike="noStrike">
                          <a:effectLst/>
                        </a:rPr>
                        <a:t>X</a:t>
                      </a:r>
                      <a:endParaRPr lang="es-CO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u="none" strike="noStrike">
                          <a:effectLst/>
                        </a:rPr>
                        <a:t>X</a:t>
                      </a:r>
                      <a:endParaRPr lang="es-CO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u="none" strike="noStrike">
                          <a:effectLst/>
                        </a:rPr>
                        <a:t>X</a:t>
                      </a:r>
                      <a:endParaRPr lang="es-CO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/>
                </a:tc>
                <a:extLst>
                  <a:ext uri="{0D108BD9-81ED-4DB2-BD59-A6C34878D82A}">
                    <a16:rowId xmlns:a16="http://schemas.microsoft.com/office/drawing/2014/main" val="1579466691"/>
                  </a:ext>
                </a:extLst>
              </a:tr>
              <a:tr h="304314">
                <a:tc>
                  <a:txBody>
                    <a:bodyPr/>
                    <a:lstStyle/>
                    <a:p>
                      <a:pPr algn="l" fontAlgn="ctr"/>
                      <a:r>
                        <a:rPr lang="es-CO" sz="2200" u="none" strike="noStrike">
                          <a:effectLst/>
                        </a:rPr>
                        <a:t>Arquitectura Centralizada</a:t>
                      </a:r>
                      <a:endParaRPr lang="es-CO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u="none" strike="noStrike">
                          <a:effectLst/>
                        </a:rPr>
                        <a:t>X</a:t>
                      </a:r>
                      <a:endParaRPr lang="es-CO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u="none" strike="noStrike">
                          <a:effectLst/>
                        </a:rPr>
                        <a:t>X</a:t>
                      </a:r>
                      <a:endParaRPr lang="es-CO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u="none" strike="noStrike" dirty="0">
                          <a:effectLst/>
                        </a:rPr>
                        <a:t> </a:t>
                      </a:r>
                      <a:endParaRPr lang="es-CO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u="none" strike="noStrike">
                          <a:effectLst/>
                        </a:rPr>
                        <a:t>X</a:t>
                      </a:r>
                      <a:endParaRPr lang="es-CO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u="none" strike="noStrike">
                          <a:effectLst/>
                        </a:rPr>
                        <a:t>X</a:t>
                      </a:r>
                      <a:endParaRPr lang="es-CO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u="none" strike="noStrike">
                          <a:effectLst/>
                        </a:rPr>
                        <a:t>X</a:t>
                      </a:r>
                      <a:endParaRPr lang="es-CO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/>
                </a:tc>
                <a:extLst>
                  <a:ext uri="{0D108BD9-81ED-4DB2-BD59-A6C34878D82A}">
                    <a16:rowId xmlns:a16="http://schemas.microsoft.com/office/drawing/2014/main" val="2128092719"/>
                  </a:ext>
                </a:extLst>
              </a:tr>
              <a:tr h="304314">
                <a:tc>
                  <a:txBody>
                    <a:bodyPr/>
                    <a:lstStyle/>
                    <a:p>
                      <a:pPr algn="l" fontAlgn="ctr"/>
                      <a:r>
                        <a:rPr lang="es-CO" sz="2200" u="none" strike="noStrike">
                          <a:effectLst/>
                        </a:rPr>
                        <a:t>Arquitectura Semi-Centralizada</a:t>
                      </a:r>
                      <a:endParaRPr lang="es-CO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u="none" strike="noStrike">
                          <a:effectLst/>
                        </a:rPr>
                        <a:t> </a:t>
                      </a:r>
                      <a:endParaRPr lang="es-CO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u="none" strike="noStrike">
                          <a:effectLst/>
                        </a:rPr>
                        <a:t> </a:t>
                      </a:r>
                      <a:endParaRPr lang="es-CO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u="none" strike="noStrike" dirty="0">
                          <a:effectLst/>
                        </a:rPr>
                        <a:t>X</a:t>
                      </a:r>
                      <a:endParaRPr lang="es-CO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u="none" strike="noStrike">
                          <a:effectLst/>
                        </a:rPr>
                        <a:t> </a:t>
                      </a:r>
                      <a:endParaRPr lang="es-CO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u="none" strike="noStrike">
                          <a:effectLst/>
                        </a:rPr>
                        <a:t> </a:t>
                      </a:r>
                      <a:endParaRPr lang="es-CO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u="none" strike="noStrike">
                          <a:effectLst/>
                        </a:rPr>
                        <a:t> </a:t>
                      </a:r>
                      <a:endParaRPr lang="es-CO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/>
                </a:tc>
                <a:extLst>
                  <a:ext uri="{0D108BD9-81ED-4DB2-BD59-A6C34878D82A}">
                    <a16:rowId xmlns:a16="http://schemas.microsoft.com/office/drawing/2014/main" val="3656994951"/>
                  </a:ext>
                </a:extLst>
              </a:tr>
              <a:tr h="304314">
                <a:tc>
                  <a:txBody>
                    <a:bodyPr/>
                    <a:lstStyle/>
                    <a:p>
                      <a:pPr algn="l" fontAlgn="ctr"/>
                      <a:r>
                        <a:rPr lang="es-CO" sz="2200" b="1" u="none" strike="noStrike" dirty="0">
                          <a:effectLst/>
                        </a:rPr>
                        <a:t>Arquitectura Distribuida</a:t>
                      </a:r>
                      <a:endParaRPr lang="es-CO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u="none" strike="noStrike" dirty="0">
                          <a:effectLst/>
                        </a:rPr>
                        <a:t> </a:t>
                      </a:r>
                      <a:endParaRPr lang="es-CO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u="none" strike="noStrike" dirty="0">
                          <a:effectLst/>
                        </a:rPr>
                        <a:t> </a:t>
                      </a:r>
                      <a:endParaRPr lang="es-CO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u="none" strike="noStrike" dirty="0">
                          <a:effectLst/>
                        </a:rPr>
                        <a:t> </a:t>
                      </a:r>
                      <a:endParaRPr lang="es-CO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u="none" strike="noStrike" dirty="0">
                          <a:effectLst/>
                        </a:rPr>
                        <a:t> </a:t>
                      </a:r>
                      <a:endParaRPr lang="es-CO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u="none" strike="noStrike" dirty="0">
                          <a:effectLst/>
                        </a:rPr>
                        <a:t> </a:t>
                      </a:r>
                      <a:endParaRPr lang="es-CO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u="none" strike="noStrike" dirty="0">
                          <a:effectLst/>
                        </a:rPr>
                        <a:t> </a:t>
                      </a:r>
                      <a:endParaRPr lang="es-CO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36403"/>
                  </a:ext>
                </a:extLst>
              </a:tr>
              <a:tr h="379639">
                <a:tc>
                  <a:txBody>
                    <a:bodyPr/>
                    <a:lstStyle/>
                    <a:p>
                      <a:pPr algn="l" fontAlgn="ctr"/>
                      <a:r>
                        <a:rPr lang="es-CO" sz="2200" u="none" strike="noStrike" dirty="0">
                          <a:effectLst/>
                        </a:rPr>
                        <a:t>Arquitectura Orientada a Agentes</a:t>
                      </a:r>
                      <a:endParaRPr lang="es-CO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200" u="none" strike="noStrike" dirty="0">
                          <a:effectLst/>
                        </a:rPr>
                        <a:t> </a:t>
                      </a:r>
                      <a:endParaRPr lang="es-CO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200" u="none" strike="noStrike">
                          <a:effectLst/>
                        </a:rPr>
                        <a:t> </a:t>
                      </a:r>
                      <a:endParaRPr lang="es-CO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u="none" strike="noStrike" dirty="0">
                          <a:effectLst/>
                        </a:rPr>
                        <a:t>X</a:t>
                      </a:r>
                      <a:endParaRPr lang="es-CO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200" u="none" strike="noStrike">
                          <a:effectLst/>
                        </a:rPr>
                        <a:t> </a:t>
                      </a:r>
                      <a:endParaRPr lang="es-CO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200" u="none" strike="noStrike">
                          <a:effectLst/>
                        </a:rPr>
                        <a:t> </a:t>
                      </a:r>
                      <a:endParaRPr lang="es-CO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200" u="none" strike="noStrike" dirty="0">
                          <a:effectLst/>
                        </a:rPr>
                        <a:t> </a:t>
                      </a:r>
                      <a:endParaRPr lang="es-CO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1" marR="5151" marT="5151" marB="0" anchor="b"/>
                </a:tc>
                <a:extLst>
                  <a:ext uri="{0D108BD9-81ED-4DB2-BD59-A6C34878D82A}">
                    <a16:rowId xmlns:a16="http://schemas.microsoft.com/office/drawing/2014/main" val="1830159200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E10666CA-FFCA-4E3F-BD81-5A82E3BC25A1}"/>
              </a:ext>
            </a:extLst>
          </p:cNvPr>
          <p:cNvSpPr txBox="1"/>
          <p:nvPr/>
        </p:nvSpPr>
        <p:spPr>
          <a:xfrm>
            <a:off x="709862" y="1223497"/>
            <a:ext cx="94437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Actividades Inusuales – Artículos Relacionados</a:t>
            </a:r>
            <a:endParaRPr lang="es-CO" sz="22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24329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redondeado 7">
            <a:extLst>
              <a:ext uri="{FF2B5EF4-FFF2-40B4-BE49-F238E27FC236}">
                <a16:creationId xmlns:a16="http://schemas.microsoft.com/office/drawing/2014/main" id="{01875AD5-0576-4BF3-B2F8-AA9C2DDEDE72}"/>
              </a:ext>
            </a:extLst>
          </p:cNvPr>
          <p:cNvSpPr/>
          <p:nvPr/>
        </p:nvSpPr>
        <p:spPr>
          <a:xfrm>
            <a:off x="10111953" y="312662"/>
            <a:ext cx="1776661" cy="30077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b="1" dirty="0">
                <a:latin typeface="+mj-lt"/>
              </a:rPr>
              <a:t>Comportamiento</a:t>
            </a:r>
          </a:p>
        </p:txBody>
      </p:sp>
      <p:sp>
        <p:nvSpPr>
          <p:cNvPr id="30" name="Rectángulo redondeado 8">
            <a:extLst>
              <a:ext uri="{FF2B5EF4-FFF2-40B4-BE49-F238E27FC236}">
                <a16:creationId xmlns:a16="http://schemas.microsoft.com/office/drawing/2014/main" id="{514F2B38-471D-44AB-9108-09FB0AC1D31C}"/>
              </a:ext>
            </a:extLst>
          </p:cNvPr>
          <p:cNvSpPr/>
          <p:nvPr/>
        </p:nvSpPr>
        <p:spPr>
          <a:xfrm>
            <a:off x="10111950" y="799389"/>
            <a:ext cx="1776662" cy="30077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b="1" dirty="0">
                <a:latin typeface="+mj-lt"/>
              </a:rPr>
              <a:t>Actividad</a:t>
            </a:r>
          </a:p>
        </p:txBody>
      </p:sp>
      <p:sp>
        <p:nvSpPr>
          <p:cNvPr id="31" name="Rectángulo redondeado 9">
            <a:extLst>
              <a:ext uri="{FF2B5EF4-FFF2-40B4-BE49-F238E27FC236}">
                <a16:creationId xmlns:a16="http://schemas.microsoft.com/office/drawing/2014/main" id="{F024D645-1C2C-4F53-B79E-1841F136A9E2}"/>
              </a:ext>
            </a:extLst>
          </p:cNvPr>
          <p:cNvSpPr/>
          <p:nvPr/>
        </p:nvSpPr>
        <p:spPr>
          <a:xfrm>
            <a:off x="10111950" y="1275197"/>
            <a:ext cx="1776662" cy="300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b="1" dirty="0">
                <a:latin typeface="+mj-lt"/>
              </a:rPr>
              <a:t>Acción</a:t>
            </a:r>
          </a:p>
        </p:txBody>
      </p:sp>
      <p:sp>
        <p:nvSpPr>
          <p:cNvPr id="32" name="Rectángulo redondeado 10">
            <a:extLst>
              <a:ext uri="{FF2B5EF4-FFF2-40B4-BE49-F238E27FC236}">
                <a16:creationId xmlns:a16="http://schemas.microsoft.com/office/drawing/2014/main" id="{4FF9268C-3569-4757-8D96-215B5E5EA6A7}"/>
              </a:ext>
            </a:extLst>
          </p:cNvPr>
          <p:cNvSpPr/>
          <p:nvPr/>
        </p:nvSpPr>
        <p:spPr>
          <a:xfrm>
            <a:off x="10111950" y="1766978"/>
            <a:ext cx="1776662" cy="2759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b="1" dirty="0">
                <a:latin typeface="+mj-lt"/>
              </a:rPr>
              <a:t>Pose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4FCDA615-ADA0-441A-82BD-D9C3B6B3A131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11000281" y="613439"/>
            <a:ext cx="3" cy="185950"/>
          </a:xfrm>
          <a:prstGeom prst="straightConnector1">
            <a:avLst/>
          </a:prstGeom>
          <a:ln w="9525"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63DFCBD5-D004-4B47-9380-51214AD4D319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11000281" y="1100165"/>
            <a:ext cx="0" cy="175032"/>
          </a:xfrm>
          <a:prstGeom prst="straightConnector1">
            <a:avLst/>
          </a:prstGeom>
          <a:ln w="9525"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CEC16993-E093-4931-8D57-2AD956F17553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11000281" y="1575973"/>
            <a:ext cx="0" cy="191005"/>
          </a:xfrm>
          <a:prstGeom prst="straightConnector1">
            <a:avLst/>
          </a:prstGeom>
          <a:ln w="9525"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ítulo 1">
            <a:extLst>
              <a:ext uri="{FF2B5EF4-FFF2-40B4-BE49-F238E27FC236}">
                <a16:creationId xmlns:a16="http://schemas.microsoft.com/office/drawing/2014/main" id="{B6D6ED14-A0F6-439D-B4AC-92C1F8ADC7D0}"/>
              </a:ext>
            </a:extLst>
          </p:cNvPr>
          <p:cNvSpPr txBox="1">
            <a:spLocks/>
          </p:cNvSpPr>
          <p:nvPr/>
        </p:nvSpPr>
        <p:spPr>
          <a:xfrm>
            <a:off x="709863" y="26416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Diseño del Modelo de Inteligencia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D1B5E3C-B585-4696-9580-7681F98A1DC9}"/>
              </a:ext>
            </a:extLst>
          </p:cNvPr>
          <p:cNvSpPr txBox="1"/>
          <p:nvPr/>
        </p:nvSpPr>
        <p:spPr>
          <a:xfrm>
            <a:off x="709863" y="1319749"/>
            <a:ext cx="86747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Clasificación de Actividades</a:t>
            </a:r>
            <a:endParaRPr lang="es-CO" sz="22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986D067-C726-4EB5-970D-6075A4EDE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060" y="5241521"/>
            <a:ext cx="1554552" cy="1303817"/>
          </a:xfrm>
          <a:prstGeom prst="rect">
            <a:avLst/>
          </a:prstGeom>
        </p:spPr>
      </p:pic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D770B889-55F9-4498-BC96-088050C49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835790"/>
              </p:ext>
            </p:extLst>
          </p:nvPr>
        </p:nvGraphicFramePr>
        <p:xfrm>
          <a:off x="3419926" y="2929332"/>
          <a:ext cx="5352147" cy="272467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0829">
                  <a:extLst>
                    <a:ext uri="{9D8B030D-6E8A-4147-A177-3AD203B41FA5}">
                      <a16:colId xmlns:a16="http://schemas.microsoft.com/office/drawing/2014/main" val="2477020463"/>
                    </a:ext>
                  </a:extLst>
                </a:gridCol>
                <a:gridCol w="2447949">
                  <a:extLst>
                    <a:ext uri="{9D8B030D-6E8A-4147-A177-3AD203B41FA5}">
                      <a16:colId xmlns:a16="http://schemas.microsoft.com/office/drawing/2014/main" val="3356535321"/>
                    </a:ext>
                  </a:extLst>
                </a:gridCol>
                <a:gridCol w="2363369">
                  <a:extLst>
                    <a:ext uri="{9D8B030D-6E8A-4147-A177-3AD203B41FA5}">
                      <a16:colId xmlns:a16="http://schemas.microsoft.com/office/drawing/2014/main" val="3315470112"/>
                    </a:ext>
                  </a:extLst>
                </a:gridCol>
              </a:tblGrid>
              <a:tr h="2959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200" b="1" dirty="0">
                          <a:effectLst/>
                        </a:rPr>
                        <a:t>ID</a:t>
                      </a:r>
                      <a:endParaRPr lang="es-CO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06" marR="8606" marT="8606" marB="8606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200" b="1" dirty="0">
                          <a:effectLst/>
                        </a:rPr>
                        <a:t>Nombre</a:t>
                      </a:r>
                      <a:endParaRPr lang="es-CO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06" marR="8606" marT="8606" marB="8606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200" b="1" dirty="0">
                          <a:effectLst/>
                        </a:rPr>
                        <a:t>Comportamiento</a:t>
                      </a:r>
                      <a:endParaRPr lang="es-CO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06" marR="8606" marT="8606" marB="8606" anchor="ctr"/>
                </a:tc>
                <a:extLst>
                  <a:ext uri="{0D108BD9-81ED-4DB2-BD59-A6C34878D82A}">
                    <a16:rowId xmlns:a16="http://schemas.microsoft.com/office/drawing/2014/main" val="651633115"/>
                  </a:ext>
                </a:extLst>
              </a:tr>
              <a:tr h="3291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 b="1" dirty="0">
                          <a:effectLst/>
                        </a:rPr>
                        <a:t>1</a:t>
                      </a:r>
                      <a:endParaRPr lang="es-CO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06" marR="8606" marT="8606" marB="8606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Subirse Vehículo</a:t>
                      </a:r>
                      <a:endParaRPr lang="es-CO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06" marR="8606" marT="8606" marB="8606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Usual</a:t>
                      </a:r>
                      <a:endParaRPr lang="es-CO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06" marR="8606" marT="8606" marB="8606" anchor="ctr"/>
                </a:tc>
                <a:extLst>
                  <a:ext uri="{0D108BD9-81ED-4DB2-BD59-A6C34878D82A}">
                    <a16:rowId xmlns:a16="http://schemas.microsoft.com/office/drawing/2014/main" val="899714086"/>
                  </a:ext>
                </a:extLst>
              </a:tr>
              <a:tr h="3291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 b="1" dirty="0">
                          <a:effectLst/>
                        </a:rPr>
                        <a:t>2</a:t>
                      </a:r>
                      <a:endParaRPr lang="es-CO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06" marR="8606" marT="8606" marB="8606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Bajarse Vehículo</a:t>
                      </a:r>
                      <a:endParaRPr lang="es-CO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06" marR="8606" marT="8606" marB="8606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Usual</a:t>
                      </a:r>
                      <a:endParaRPr lang="es-CO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06" marR="8606" marT="8606" marB="8606" anchor="ctr"/>
                </a:tc>
                <a:extLst>
                  <a:ext uri="{0D108BD9-81ED-4DB2-BD59-A6C34878D82A}">
                    <a16:rowId xmlns:a16="http://schemas.microsoft.com/office/drawing/2014/main" val="1550860687"/>
                  </a:ext>
                </a:extLst>
              </a:tr>
              <a:tr h="2959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 b="1" dirty="0">
                          <a:effectLst/>
                        </a:rPr>
                        <a:t>3</a:t>
                      </a:r>
                      <a:endParaRPr lang="es-CO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06" marR="8606" marT="8606" marB="8606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Caminar</a:t>
                      </a:r>
                      <a:endParaRPr lang="es-CO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06" marR="8606" marT="8606" marB="8606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Usual</a:t>
                      </a:r>
                      <a:endParaRPr lang="es-CO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06" marR="8606" marT="8606" marB="8606" anchor="ctr"/>
                </a:tc>
                <a:extLst>
                  <a:ext uri="{0D108BD9-81ED-4DB2-BD59-A6C34878D82A}">
                    <a16:rowId xmlns:a16="http://schemas.microsoft.com/office/drawing/2014/main" val="3163478191"/>
                  </a:ext>
                </a:extLst>
              </a:tr>
              <a:tr h="2959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 b="1" dirty="0">
                          <a:effectLst/>
                        </a:rPr>
                        <a:t>4</a:t>
                      </a:r>
                      <a:endParaRPr lang="es-CO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06" marR="8606" marT="8606" marB="8606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Forcejear Puerta</a:t>
                      </a:r>
                      <a:endParaRPr lang="es-CO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06" marR="8606" marT="8606" marB="8606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Sospechoso</a:t>
                      </a:r>
                      <a:endParaRPr lang="es-CO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06" marR="8606" marT="8606" marB="8606" anchor="ctr"/>
                </a:tc>
                <a:extLst>
                  <a:ext uri="{0D108BD9-81ED-4DB2-BD59-A6C34878D82A}">
                    <a16:rowId xmlns:a16="http://schemas.microsoft.com/office/drawing/2014/main" val="113207322"/>
                  </a:ext>
                </a:extLst>
              </a:tr>
              <a:tr h="408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 b="1" dirty="0">
                          <a:effectLst/>
                        </a:rPr>
                        <a:t>5</a:t>
                      </a:r>
                      <a:endParaRPr lang="es-CO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06" marR="8606" marT="8606" marB="8606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Forcejear Llanta</a:t>
                      </a:r>
                      <a:endParaRPr lang="es-CO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06" marR="8606" marT="8606" marB="8606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Sospechoso</a:t>
                      </a:r>
                      <a:endParaRPr lang="es-CO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06" marR="8606" marT="8606" marB="8606" anchor="ctr"/>
                </a:tc>
                <a:extLst>
                  <a:ext uri="{0D108BD9-81ED-4DB2-BD59-A6C34878D82A}">
                    <a16:rowId xmlns:a16="http://schemas.microsoft.com/office/drawing/2014/main" val="2101316445"/>
                  </a:ext>
                </a:extLst>
              </a:tr>
              <a:tr h="417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 b="1" dirty="0">
                          <a:effectLst/>
                        </a:rPr>
                        <a:t>6</a:t>
                      </a:r>
                      <a:endParaRPr lang="es-CO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06" marR="8606" marT="8606" marB="8606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Forcejear Plumillas</a:t>
                      </a:r>
                      <a:endParaRPr lang="es-CO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06" marR="8606" marT="8606" marB="8606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Sospechoso</a:t>
                      </a:r>
                      <a:endParaRPr lang="es-CO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06" marR="8606" marT="8606" marB="8606" anchor="ctr"/>
                </a:tc>
                <a:extLst>
                  <a:ext uri="{0D108BD9-81ED-4DB2-BD59-A6C34878D82A}">
                    <a16:rowId xmlns:a16="http://schemas.microsoft.com/office/drawing/2014/main" val="2401527068"/>
                  </a:ext>
                </a:extLst>
              </a:tr>
              <a:tr h="2959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 b="1" dirty="0">
                          <a:effectLst/>
                        </a:rPr>
                        <a:t>7</a:t>
                      </a:r>
                      <a:endParaRPr lang="es-CO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06" marR="8606" marT="8606" marB="8606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Merodear</a:t>
                      </a:r>
                      <a:endParaRPr lang="es-CO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06" marR="8606" marT="8606" marB="8606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Sospechoso</a:t>
                      </a:r>
                      <a:endParaRPr lang="es-CO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06" marR="8606" marT="8606" marB="8606" anchor="ctr"/>
                </a:tc>
                <a:extLst>
                  <a:ext uri="{0D108BD9-81ED-4DB2-BD59-A6C34878D82A}">
                    <a16:rowId xmlns:a16="http://schemas.microsoft.com/office/drawing/2014/main" val="271797773"/>
                  </a:ext>
                </a:extLst>
              </a:tr>
            </a:tbl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A14A7099-C182-4481-9E60-112081A7B3CF}"/>
              </a:ext>
            </a:extLst>
          </p:cNvPr>
          <p:cNvSpPr txBox="1"/>
          <p:nvPr/>
        </p:nvSpPr>
        <p:spPr>
          <a:xfrm>
            <a:off x="3857497" y="2393681"/>
            <a:ext cx="37982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2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Definición de Actividades</a:t>
            </a:r>
          </a:p>
        </p:txBody>
      </p:sp>
    </p:spTree>
    <p:extLst>
      <p:ext uri="{BB962C8B-B14F-4D97-AF65-F5344CB8AC3E}">
        <p14:creationId xmlns:p14="http://schemas.microsoft.com/office/powerpoint/2010/main" val="21874296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ítulo 1">
            <a:extLst>
              <a:ext uri="{FF2B5EF4-FFF2-40B4-BE49-F238E27FC236}">
                <a16:creationId xmlns:a16="http://schemas.microsoft.com/office/drawing/2014/main" id="{B6D6ED14-A0F6-439D-B4AC-92C1F8ADC7D0}"/>
              </a:ext>
            </a:extLst>
          </p:cNvPr>
          <p:cNvSpPr txBox="1">
            <a:spLocks/>
          </p:cNvSpPr>
          <p:nvPr/>
        </p:nvSpPr>
        <p:spPr>
          <a:xfrm>
            <a:off x="709863" y="26416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Diseño del Modelo de Inteligencia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D1B5E3C-B585-4696-9580-7681F98A1DC9}"/>
              </a:ext>
            </a:extLst>
          </p:cNvPr>
          <p:cNvSpPr txBox="1"/>
          <p:nvPr/>
        </p:nvSpPr>
        <p:spPr>
          <a:xfrm>
            <a:off x="709863" y="1319749"/>
            <a:ext cx="86747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Técnicas de Ensamble – Estado del Arte</a:t>
            </a:r>
            <a:endParaRPr lang="es-CO" sz="22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4" name="Rectángulo redondeado 7">
            <a:extLst>
              <a:ext uri="{FF2B5EF4-FFF2-40B4-BE49-F238E27FC236}">
                <a16:creationId xmlns:a16="http://schemas.microsoft.com/office/drawing/2014/main" id="{21CB1F91-5E03-4846-A798-2FF0FBCE0C7E}"/>
              </a:ext>
            </a:extLst>
          </p:cNvPr>
          <p:cNvSpPr/>
          <p:nvPr/>
        </p:nvSpPr>
        <p:spPr>
          <a:xfrm>
            <a:off x="10111953" y="312662"/>
            <a:ext cx="1776661" cy="30077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b="1" dirty="0">
                <a:latin typeface="+mj-lt"/>
              </a:rPr>
              <a:t>Comportamiento</a:t>
            </a:r>
          </a:p>
        </p:txBody>
      </p:sp>
      <p:sp>
        <p:nvSpPr>
          <p:cNvPr id="16" name="Rectángulo redondeado 8">
            <a:extLst>
              <a:ext uri="{FF2B5EF4-FFF2-40B4-BE49-F238E27FC236}">
                <a16:creationId xmlns:a16="http://schemas.microsoft.com/office/drawing/2014/main" id="{42BF2A18-8855-404E-B393-4580137DE52E}"/>
              </a:ext>
            </a:extLst>
          </p:cNvPr>
          <p:cNvSpPr/>
          <p:nvPr/>
        </p:nvSpPr>
        <p:spPr>
          <a:xfrm>
            <a:off x="10111950" y="799389"/>
            <a:ext cx="1776662" cy="30077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b="1" dirty="0">
                <a:latin typeface="+mj-lt"/>
              </a:rPr>
              <a:t>Actividad</a:t>
            </a:r>
          </a:p>
        </p:txBody>
      </p:sp>
      <p:sp>
        <p:nvSpPr>
          <p:cNvPr id="17" name="Rectángulo redondeado 9">
            <a:extLst>
              <a:ext uri="{FF2B5EF4-FFF2-40B4-BE49-F238E27FC236}">
                <a16:creationId xmlns:a16="http://schemas.microsoft.com/office/drawing/2014/main" id="{C406DBC3-73F2-4B3B-B8B7-3085D4B2CE69}"/>
              </a:ext>
            </a:extLst>
          </p:cNvPr>
          <p:cNvSpPr/>
          <p:nvPr/>
        </p:nvSpPr>
        <p:spPr>
          <a:xfrm>
            <a:off x="10111950" y="1275197"/>
            <a:ext cx="1776662" cy="300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b="1" dirty="0">
                <a:latin typeface="+mj-lt"/>
              </a:rPr>
              <a:t>Acción</a:t>
            </a:r>
          </a:p>
        </p:txBody>
      </p:sp>
      <p:sp>
        <p:nvSpPr>
          <p:cNvPr id="18" name="Rectángulo redondeado 10">
            <a:extLst>
              <a:ext uri="{FF2B5EF4-FFF2-40B4-BE49-F238E27FC236}">
                <a16:creationId xmlns:a16="http://schemas.microsoft.com/office/drawing/2014/main" id="{4B0C7BDC-2F1F-4A18-96FE-7761F4C97280}"/>
              </a:ext>
            </a:extLst>
          </p:cNvPr>
          <p:cNvSpPr/>
          <p:nvPr/>
        </p:nvSpPr>
        <p:spPr>
          <a:xfrm>
            <a:off x="10111950" y="1766978"/>
            <a:ext cx="1776662" cy="2759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b="1" dirty="0">
                <a:latin typeface="+mj-lt"/>
              </a:rPr>
              <a:t>Pose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A2970F0-C1C0-4281-B410-7D01F7D124FA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11000281" y="613439"/>
            <a:ext cx="3" cy="185950"/>
          </a:xfrm>
          <a:prstGeom prst="straightConnector1">
            <a:avLst/>
          </a:prstGeom>
          <a:ln w="9525"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7A89293A-1A83-4A3C-B41F-713E10790376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1000281" y="1100165"/>
            <a:ext cx="0" cy="175032"/>
          </a:xfrm>
          <a:prstGeom prst="straightConnector1">
            <a:avLst/>
          </a:prstGeom>
          <a:ln w="9525"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76A40D91-B8B2-46ED-8275-38F9A44B2B6E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11000281" y="1575973"/>
            <a:ext cx="0" cy="191005"/>
          </a:xfrm>
          <a:prstGeom prst="straightConnector1">
            <a:avLst/>
          </a:prstGeom>
          <a:ln w="9525"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a 22">
            <a:extLst>
              <a:ext uri="{FF2B5EF4-FFF2-40B4-BE49-F238E27FC236}">
                <a16:creationId xmlns:a16="http://schemas.microsoft.com/office/drawing/2014/main" id="{5C9A586B-9C19-4B13-A8D8-6019C04CE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208567"/>
              </p:ext>
            </p:extLst>
          </p:nvPr>
        </p:nvGraphicFramePr>
        <p:xfrm>
          <a:off x="1319270" y="2336856"/>
          <a:ext cx="9266113" cy="20598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5395">
                  <a:extLst>
                    <a:ext uri="{9D8B030D-6E8A-4147-A177-3AD203B41FA5}">
                      <a16:colId xmlns:a16="http://schemas.microsoft.com/office/drawing/2014/main" val="448724721"/>
                    </a:ext>
                  </a:extLst>
                </a:gridCol>
                <a:gridCol w="1600370">
                  <a:extLst>
                    <a:ext uri="{9D8B030D-6E8A-4147-A177-3AD203B41FA5}">
                      <a16:colId xmlns:a16="http://schemas.microsoft.com/office/drawing/2014/main" val="4120309556"/>
                    </a:ext>
                  </a:extLst>
                </a:gridCol>
                <a:gridCol w="3241487">
                  <a:extLst>
                    <a:ext uri="{9D8B030D-6E8A-4147-A177-3AD203B41FA5}">
                      <a16:colId xmlns:a16="http://schemas.microsoft.com/office/drawing/2014/main" val="3760562745"/>
                    </a:ext>
                  </a:extLst>
                </a:gridCol>
                <a:gridCol w="1898861">
                  <a:extLst>
                    <a:ext uri="{9D8B030D-6E8A-4147-A177-3AD203B41FA5}">
                      <a16:colId xmlns:a16="http://schemas.microsoft.com/office/drawing/2014/main" val="2824591340"/>
                    </a:ext>
                  </a:extLst>
                </a:gridCol>
              </a:tblGrid>
              <a:tr h="71822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b="1" u="none" strike="noStrike" dirty="0">
                          <a:effectLst/>
                        </a:rPr>
                        <a:t>Autor</a:t>
                      </a:r>
                      <a:endParaRPr lang="es-CO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369" marR="11369" marT="113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b="1" u="none" strike="noStrike" dirty="0">
                          <a:effectLst/>
                        </a:rPr>
                        <a:t>Método de Ensamble</a:t>
                      </a:r>
                      <a:endParaRPr lang="es-CO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369" marR="11369" marT="113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b="1" u="none" strike="noStrike" dirty="0">
                          <a:effectLst/>
                        </a:rPr>
                        <a:t>Generación de Modelos</a:t>
                      </a:r>
                      <a:endParaRPr lang="es-CO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369" marR="11369" marT="113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200" b="1" u="none" strike="noStrike" dirty="0">
                          <a:effectLst/>
                        </a:rPr>
                        <a:t>Clasificación de Actividades</a:t>
                      </a:r>
                      <a:endParaRPr lang="es-CO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369" marR="11369" marT="11369" marB="0" anchor="ctr"/>
                </a:tc>
                <a:extLst>
                  <a:ext uri="{0D108BD9-81ED-4DB2-BD59-A6C34878D82A}">
                    <a16:rowId xmlns:a16="http://schemas.microsoft.com/office/drawing/2014/main" val="762932029"/>
                  </a:ext>
                </a:extLst>
              </a:tr>
              <a:tr h="33299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900" b="0" u="none" strike="noStrike" dirty="0">
                          <a:effectLst/>
                          <a:latin typeface="+mn-lt"/>
                        </a:rPr>
                        <a:t>Panda et al [2009]</a:t>
                      </a:r>
                      <a:endParaRPr lang="es-CO" sz="1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369" marR="11369" marT="1136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900" b="0" u="none" strike="noStrike" dirty="0">
                          <a:effectLst/>
                          <a:latin typeface="+mn-lt"/>
                        </a:rPr>
                        <a:t>Votación</a:t>
                      </a:r>
                      <a:endParaRPr lang="es-CO" sz="1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369" marR="11369" marT="1136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Bagging, Boosting</a:t>
                      </a:r>
                    </a:p>
                  </a:txBody>
                  <a:tcPr marL="11369" marR="11369" marT="1136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900" b="0" u="none" strike="noStrike" dirty="0">
                          <a:effectLst/>
                          <a:latin typeface="+mn-lt"/>
                        </a:rPr>
                        <a:t>Si</a:t>
                      </a:r>
                      <a:endParaRPr lang="es-CO" sz="1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369" marR="11369" marT="1136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401192"/>
                  </a:ext>
                </a:extLst>
              </a:tr>
              <a:tr h="36414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Dietterich et al [2000]</a:t>
                      </a:r>
                    </a:p>
                  </a:txBody>
                  <a:tcPr marL="11369" marR="11369" marT="1136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900" b="0" u="none" strike="noStrike" dirty="0">
                          <a:effectLst/>
                          <a:latin typeface="+mn-lt"/>
                        </a:rPr>
                        <a:t>Votación</a:t>
                      </a:r>
                      <a:endParaRPr lang="es-CO" sz="1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369" marR="11369" marT="1136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900" b="0" u="none" strike="noStrike" dirty="0">
                          <a:effectLst/>
                          <a:latin typeface="+mn-lt"/>
                        </a:rPr>
                        <a:t>Bagging</a:t>
                      </a:r>
                      <a:endParaRPr lang="es-CO" sz="1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369" marR="11369" marT="1136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900" b="0" u="none" strike="noStrike" dirty="0">
                          <a:effectLst/>
                          <a:latin typeface="+mn-lt"/>
                        </a:rPr>
                        <a:t>No</a:t>
                      </a:r>
                      <a:endParaRPr lang="es-CO" sz="1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369" marR="11369" marT="1136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525653"/>
                  </a:ext>
                </a:extLst>
              </a:tr>
              <a:tr h="3436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Daghistani</a:t>
                      </a:r>
                      <a:r>
                        <a:rPr lang="es-CO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[2016]</a:t>
                      </a:r>
                    </a:p>
                  </a:txBody>
                  <a:tcPr marL="11369" marR="11369" marT="1136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Votación</a:t>
                      </a:r>
                    </a:p>
                  </a:txBody>
                  <a:tcPr marL="11369" marR="11369" marT="1136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900" b="0" u="none" strike="noStrike" dirty="0">
                          <a:effectLst/>
                          <a:latin typeface="+mn-lt"/>
                        </a:rPr>
                        <a:t>Boosting</a:t>
                      </a:r>
                      <a:endParaRPr lang="es-CO" sz="1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369" marR="11369" marT="1136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</a:t>
                      </a:r>
                    </a:p>
                  </a:txBody>
                  <a:tcPr marL="11369" marR="11369" marT="1136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9751494"/>
                  </a:ext>
                </a:extLst>
              </a:tr>
              <a:tr h="30089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11369" marR="11369" marT="1136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Votación</a:t>
                      </a:r>
                    </a:p>
                  </a:txBody>
                  <a:tcPr marL="11369" marR="11369" marT="1136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Combinación de Métodos de IA</a:t>
                      </a:r>
                    </a:p>
                  </a:txBody>
                  <a:tcPr marL="11369" marR="11369" marT="1136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</a:t>
                      </a:r>
                    </a:p>
                  </a:txBody>
                  <a:tcPr marL="11369" marR="11369" marT="1136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781574"/>
                  </a:ext>
                </a:extLst>
              </a:tr>
            </a:tbl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C327DAFB-287D-42A8-AF8F-101EEF206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743" y="4521144"/>
            <a:ext cx="7296552" cy="196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324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41CB9EB-1A63-4A1F-A6C5-3C1E06AB5180}"/>
              </a:ext>
            </a:extLst>
          </p:cNvPr>
          <p:cNvSpPr txBox="1">
            <a:spLocks/>
          </p:cNvSpPr>
          <p:nvPr/>
        </p:nvSpPr>
        <p:spPr>
          <a:xfrm>
            <a:off x="709863" y="26416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Protocolo Experimental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38CBBE8-EA14-4300-8624-E14CE6A08E50}"/>
              </a:ext>
            </a:extLst>
          </p:cNvPr>
          <p:cNvSpPr txBox="1"/>
          <p:nvPr/>
        </p:nvSpPr>
        <p:spPr>
          <a:xfrm>
            <a:off x="709863" y="1620524"/>
            <a:ext cx="538613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Captura de videos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200" dirty="0">
                <a:latin typeface="+mj-lt"/>
              </a:rPr>
              <a:t>Ejecutados por 3 actores.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200" dirty="0">
                <a:latin typeface="+mj-lt"/>
              </a:rPr>
              <a:t>Cada actividad fue ejecutada por cada actor un máximo de 30 veces.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200" dirty="0">
                <a:latin typeface="+mj-lt"/>
              </a:rPr>
              <a:t>Las acciones fueron ejecutadas modificando los puntos de entrada, salida y trayectoria.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200" dirty="0">
                <a:latin typeface="+mj-lt"/>
              </a:rPr>
              <a:t>Uso de una sección de 6 cámaras del CCTV.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200" dirty="0">
                <a:latin typeface="+mj-lt"/>
              </a:rPr>
              <a:t>Agrupación de videos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s-CO" sz="2200" dirty="0">
                <a:latin typeface="+mj-lt"/>
              </a:rPr>
              <a:t>Entrenamiento: 60%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s-CO" sz="2200" dirty="0">
                <a:latin typeface="+mj-lt"/>
              </a:rPr>
              <a:t>Validación: 20%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s-CO" sz="2200" dirty="0">
                <a:latin typeface="+mj-lt"/>
              </a:rPr>
              <a:t>Pruebas: 20%</a:t>
            </a:r>
          </a:p>
        </p:txBody>
      </p:sp>
      <p:pic>
        <p:nvPicPr>
          <p:cNvPr id="9" name="Imagen 8" descr="https://lh6.googleusercontent.com/6XH0RSoamfOU49pyRb2U-CjLBNoJ7yF7jkeurVrlytOFNgWUceup679TmHBQCQdBh73Hjm9eE9zfh_Yl4ZlWmcdfqTKS3Aim9g-89nujLKi85CG4glXbVYgK_XNlk_teoTRQL-t7">
            <a:extLst>
              <a:ext uri="{FF2B5EF4-FFF2-40B4-BE49-F238E27FC236}">
                <a16:creationId xmlns:a16="http://schemas.microsoft.com/office/drawing/2014/main" id="{8588AB56-BE7F-4270-BA46-C72D214D158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836" y="1512555"/>
            <a:ext cx="5415213" cy="4832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1808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41CB9EB-1A63-4A1F-A6C5-3C1E06AB5180}"/>
              </a:ext>
            </a:extLst>
          </p:cNvPr>
          <p:cNvSpPr txBox="1">
            <a:spLocks/>
          </p:cNvSpPr>
          <p:nvPr/>
        </p:nvSpPr>
        <p:spPr>
          <a:xfrm>
            <a:off x="709863" y="26416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Protocolo Experimental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38CBBE8-EA14-4300-8624-E14CE6A08E50}"/>
              </a:ext>
            </a:extLst>
          </p:cNvPr>
          <p:cNvSpPr txBox="1"/>
          <p:nvPr/>
        </p:nvSpPr>
        <p:spPr>
          <a:xfrm>
            <a:off x="709863" y="1772924"/>
            <a:ext cx="67196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Implementación del Modelo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400" b="1" dirty="0">
                <a:latin typeface="+mj-lt"/>
              </a:rPr>
              <a:t>Herramientas Utilizadas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s-CO" sz="2200" dirty="0">
                <a:latin typeface="+mj-lt"/>
              </a:rPr>
              <a:t>Lenguaje de programación: Python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s-CO" sz="2200" dirty="0">
                <a:latin typeface="+mj-lt"/>
              </a:rPr>
              <a:t>Librerías de IA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s-CO" sz="2200" dirty="0" err="1">
                <a:latin typeface="+mj-lt"/>
              </a:rPr>
              <a:t>OpenCV</a:t>
            </a:r>
            <a:r>
              <a:rPr lang="es-CO" sz="2200" dirty="0">
                <a:latin typeface="+mj-lt"/>
              </a:rPr>
              <a:t>, </a:t>
            </a:r>
            <a:r>
              <a:rPr lang="es-CO" sz="2200" dirty="0" err="1">
                <a:latin typeface="+mj-lt"/>
              </a:rPr>
              <a:t>TensorFlow</a:t>
            </a:r>
            <a:r>
              <a:rPr lang="es-CO" sz="2200" dirty="0">
                <a:latin typeface="+mj-lt"/>
              </a:rPr>
              <a:t>, OpenPose, </a:t>
            </a:r>
            <a:r>
              <a:rPr lang="es-CO" sz="2200" dirty="0" err="1">
                <a:latin typeface="+mj-lt"/>
              </a:rPr>
              <a:t>scikit-learn</a:t>
            </a:r>
            <a:endParaRPr lang="es-CO" sz="2200" dirty="0">
              <a:latin typeface="+mj-lt"/>
            </a:endParaRPr>
          </a:p>
          <a:p>
            <a:pPr lvl="2"/>
            <a:endParaRPr lang="es-CO" sz="2200" b="1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200" b="1" dirty="0">
                <a:latin typeface="+mj-lt"/>
              </a:rPr>
              <a:t>Características Computacionales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s-CO" sz="2200" dirty="0">
                <a:latin typeface="+mj-lt"/>
              </a:rPr>
              <a:t>Procesador: Intel Core I7 6500U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s-CO" sz="2200" dirty="0">
                <a:latin typeface="+mj-lt"/>
              </a:rPr>
              <a:t>Memoria RAM: 8GB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s-CO" sz="2200" dirty="0">
                <a:latin typeface="+mj-lt"/>
              </a:rPr>
              <a:t>Sistema Operativo: Linux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s-CO" sz="2200" dirty="0">
                <a:latin typeface="+mj-lt"/>
              </a:rPr>
              <a:t>Tarjeta Gráfica: NVIDIA 940MX</a:t>
            </a:r>
          </a:p>
        </p:txBody>
      </p:sp>
      <p:pic>
        <p:nvPicPr>
          <p:cNvPr id="58370" name="Picture 2" descr="Resultado de imagen para opencv images">
            <a:extLst>
              <a:ext uri="{FF2B5EF4-FFF2-40B4-BE49-F238E27FC236}">
                <a16:creationId xmlns:a16="http://schemas.microsoft.com/office/drawing/2014/main" id="{A7670FC8-7AF3-4B9F-88C0-7D7025F64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3339" y="1620524"/>
            <a:ext cx="1475599" cy="181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372" name="Picture 4" descr="Resultado de imagen para python">
            <a:extLst>
              <a:ext uri="{FF2B5EF4-FFF2-40B4-BE49-F238E27FC236}">
                <a16:creationId xmlns:a16="http://schemas.microsoft.com/office/drawing/2014/main" id="{22F5174B-4817-4C79-80B2-F707FDAFE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001" y="1620524"/>
            <a:ext cx="1589401" cy="158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374" name="Picture 6" descr="Resultado de imagen para tensorflow">
            <a:extLst>
              <a:ext uri="{FF2B5EF4-FFF2-40B4-BE49-F238E27FC236}">
                <a16:creationId xmlns:a16="http://schemas.microsoft.com/office/drawing/2014/main" id="{12C095EB-BCFB-4826-BC1D-122A823B3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401" y="4032331"/>
            <a:ext cx="1295400" cy="138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376" name="Picture 8" descr="https://github.com/CMU-Perceptual-Computing-Lab/openpose/raw/master/.github/Logo_main_black.png">
            <a:extLst>
              <a:ext uri="{FF2B5EF4-FFF2-40B4-BE49-F238E27FC236}">
                <a16:creationId xmlns:a16="http://schemas.microsoft.com/office/drawing/2014/main" id="{581FB2C9-5C50-4679-9946-6AB685A5F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231" y="3857625"/>
            <a:ext cx="1819906" cy="181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8233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05B74DE-2139-433A-A0BA-02673B640A9E}"/>
              </a:ext>
            </a:extLst>
          </p:cNvPr>
          <p:cNvSpPr txBox="1">
            <a:spLocks/>
          </p:cNvSpPr>
          <p:nvPr/>
        </p:nvSpPr>
        <p:spPr>
          <a:xfrm>
            <a:off x="709863" y="26416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Protocolo Experimental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22D3168-EADE-4FB9-AB35-0742BA4BCBA1}"/>
              </a:ext>
            </a:extLst>
          </p:cNvPr>
          <p:cNvSpPr txBox="1"/>
          <p:nvPr/>
        </p:nvSpPr>
        <p:spPr>
          <a:xfrm>
            <a:off x="709859" y="1402817"/>
            <a:ext cx="887228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Variables Independientes (12 experimentos)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400" b="1" dirty="0">
                <a:latin typeface="+mj-lt"/>
              </a:rPr>
              <a:t>Tipo de clasificador: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s-CO" sz="2200" dirty="0">
                <a:latin typeface="+mj-lt"/>
              </a:rPr>
              <a:t>Nivel Bajo: SVM, NN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s-CO" sz="2200" dirty="0">
                <a:latin typeface="+mj-lt"/>
              </a:rPr>
              <a:t>Nivel Medio: CNN, HMM, NN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s-CO" sz="2200" dirty="0">
                <a:latin typeface="+mj-lt"/>
              </a:rPr>
              <a:t>Nivel Alto: BoW; HMM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200" b="1" dirty="0">
                <a:latin typeface="+mj-lt"/>
              </a:rPr>
              <a:t>Uso de técnicas de ensamble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BE9B81C-5FCC-47AE-BF08-2B6C612E882A}"/>
              </a:ext>
            </a:extLst>
          </p:cNvPr>
          <p:cNvSpPr txBox="1"/>
          <p:nvPr/>
        </p:nvSpPr>
        <p:spPr>
          <a:xfrm>
            <a:off x="709859" y="3867314"/>
            <a:ext cx="887228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Variables Dependientes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200" b="1" dirty="0">
                <a:latin typeface="+mj-lt"/>
              </a:rPr>
              <a:t>Precisión del clasificador de actividades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200" b="1" dirty="0">
                <a:latin typeface="+mj-lt"/>
              </a:rPr>
              <a:t>Matriz de confusión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F67343C-40B8-477F-A6DF-22387EECADE8}"/>
              </a:ext>
            </a:extLst>
          </p:cNvPr>
          <p:cNvSpPr txBox="1"/>
          <p:nvPr/>
        </p:nvSpPr>
        <p:spPr>
          <a:xfrm>
            <a:off x="709859" y="5175253"/>
            <a:ext cx="887228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Variables Intervinientes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200" b="1" dirty="0">
                <a:latin typeface="+mj-lt"/>
              </a:rPr>
              <a:t>Condiciones de luz en la escena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200" b="1" dirty="0">
                <a:latin typeface="+mj-lt"/>
              </a:rPr>
              <a:t>Características intrínsecas de las cámaras</a:t>
            </a:r>
          </a:p>
        </p:txBody>
      </p:sp>
    </p:spTree>
    <p:extLst>
      <p:ext uri="{BB962C8B-B14F-4D97-AF65-F5344CB8AC3E}">
        <p14:creationId xmlns:p14="http://schemas.microsoft.com/office/powerpoint/2010/main" val="18805633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ítulo 1">
            <a:extLst>
              <a:ext uri="{FF2B5EF4-FFF2-40B4-BE49-F238E27FC236}">
                <a16:creationId xmlns:a16="http://schemas.microsoft.com/office/drawing/2014/main" id="{B6D6ED14-A0F6-439D-B4AC-92C1F8ADC7D0}"/>
              </a:ext>
            </a:extLst>
          </p:cNvPr>
          <p:cNvSpPr txBox="1">
            <a:spLocks/>
          </p:cNvSpPr>
          <p:nvPr/>
        </p:nvSpPr>
        <p:spPr>
          <a:xfrm>
            <a:off x="709863" y="26416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Resultados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9C4D120-B90A-47FD-8A6D-7F8E98D01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779989"/>
              </p:ext>
            </p:extLst>
          </p:nvPr>
        </p:nvGraphicFramePr>
        <p:xfrm>
          <a:off x="1093183" y="2062613"/>
          <a:ext cx="10005634" cy="41757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01127">
                  <a:extLst>
                    <a:ext uri="{9D8B030D-6E8A-4147-A177-3AD203B41FA5}">
                      <a16:colId xmlns:a16="http://schemas.microsoft.com/office/drawing/2014/main" val="3425938204"/>
                    </a:ext>
                  </a:extLst>
                </a:gridCol>
                <a:gridCol w="2001127">
                  <a:extLst>
                    <a:ext uri="{9D8B030D-6E8A-4147-A177-3AD203B41FA5}">
                      <a16:colId xmlns:a16="http://schemas.microsoft.com/office/drawing/2014/main" val="3651600500"/>
                    </a:ext>
                  </a:extLst>
                </a:gridCol>
                <a:gridCol w="2001127">
                  <a:extLst>
                    <a:ext uri="{9D8B030D-6E8A-4147-A177-3AD203B41FA5}">
                      <a16:colId xmlns:a16="http://schemas.microsoft.com/office/drawing/2014/main" val="160398413"/>
                    </a:ext>
                  </a:extLst>
                </a:gridCol>
                <a:gridCol w="1809322">
                  <a:extLst>
                    <a:ext uri="{9D8B030D-6E8A-4147-A177-3AD203B41FA5}">
                      <a16:colId xmlns:a16="http://schemas.microsoft.com/office/drawing/2014/main" val="1468989922"/>
                    </a:ext>
                  </a:extLst>
                </a:gridCol>
                <a:gridCol w="2192931">
                  <a:extLst>
                    <a:ext uri="{9D8B030D-6E8A-4147-A177-3AD203B41FA5}">
                      <a16:colId xmlns:a16="http://schemas.microsoft.com/office/drawing/2014/main" val="18915373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200" b="1" dirty="0">
                          <a:effectLst/>
                        </a:rPr>
                        <a:t>Experimento</a:t>
                      </a:r>
                      <a:endParaRPr lang="es-CO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200" b="1" dirty="0">
                          <a:effectLst/>
                        </a:rPr>
                        <a:t>Modelo Poses</a:t>
                      </a:r>
                      <a:endParaRPr lang="es-CO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200" b="1" dirty="0">
                          <a:effectLst/>
                        </a:rPr>
                        <a:t>Modelo Acciones</a:t>
                      </a:r>
                      <a:endParaRPr lang="es-CO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200" b="1" dirty="0">
                          <a:effectLst/>
                        </a:rPr>
                        <a:t>Modelo Actividades</a:t>
                      </a:r>
                      <a:endParaRPr lang="es-CO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200" b="1" dirty="0">
                          <a:effectLst/>
                        </a:rPr>
                        <a:t>Precisión </a:t>
                      </a:r>
                      <a:endParaRPr lang="es-CO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965476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800" b="1" dirty="0">
                          <a:effectLst/>
                        </a:rPr>
                        <a:t>1</a:t>
                      </a:r>
                      <a:endParaRPr lang="es-CO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 rowSpan="4"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b="1">
                          <a:effectLst/>
                        </a:rPr>
                        <a:t>NN</a:t>
                      </a:r>
                      <a:endParaRPr lang="es-CO" sz="3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 rowSpan="2"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NN</a:t>
                      </a:r>
                      <a:endParaRPr lang="es-CO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HMM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68.10%</a:t>
                      </a:r>
                      <a:endParaRPr lang="es-CO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745538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800" b="1" dirty="0">
                          <a:effectLst/>
                        </a:rPr>
                        <a:t>2</a:t>
                      </a:r>
                      <a:endParaRPr lang="es-CO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BoW</a:t>
                      </a:r>
                      <a:endParaRPr lang="es-CO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88.90%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856614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800" b="1" dirty="0">
                          <a:effectLst/>
                        </a:rPr>
                        <a:t>3</a:t>
                      </a:r>
                      <a:endParaRPr lang="es-CO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b="1">
                          <a:effectLst/>
                        </a:rPr>
                        <a:t>HMM</a:t>
                      </a:r>
                      <a:endParaRPr lang="es-CO" sz="3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HMM</a:t>
                      </a:r>
                      <a:endParaRPr lang="es-CO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68.10%</a:t>
                      </a:r>
                      <a:endParaRPr lang="es-CO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824889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800" b="1" dirty="0">
                          <a:effectLst/>
                        </a:rPr>
                        <a:t>4</a:t>
                      </a:r>
                      <a:endParaRPr lang="es-CO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BoW</a:t>
                      </a:r>
                      <a:endParaRPr lang="es-CO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87.93%</a:t>
                      </a:r>
                      <a:endParaRPr lang="es-CO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418483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800" b="1">
                          <a:effectLst/>
                        </a:rPr>
                        <a:t>5</a:t>
                      </a:r>
                      <a:endParaRPr lang="es-CO" sz="2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 rowSpan="4"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b="1" dirty="0">
                          <a:effectLst/>
                        </a:rPr>
                        <a:t>SVM</a:t>
                      </a:r>
                      <a:endParaRPr lang="es-CO" sz="3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ctr">
                    <a:solidFill>
                      <a:srgbClr val="FF99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b="1" dirty="0">
                          <a:effectLst/>
                        </a:rPr>
                        <a:t>NN</a:t>
                      </a:r>
                      <a:endParaRPr lang="es-CO" sz="3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HMM</a:t>
                      </a:r>
                      <a:endParaRPr lang="es-CO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69.80%</a:t>
                      </a:r>
                      <a:endParaRPr lang="es-CO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745789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800" b="1" dirty="0">
                          <a:effectLst/>
                        </a:rPr>
                        <a:t>6</a:t>
                      </a:r>
                      <a:endParaRPr lang="es-CO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BoW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90.51%</a:t>
                      </a:r>
                      <a:endParaRPr lang="es-CO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621738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800" b="1" dirty="0">
                          <a:effectLst/>
                        </a:rPr>
                        <a:t>7</a:t>
                      </a:r>
                      <a:endParaRPr lang="es-CO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ctr">
                    <a:solidFill>
                      <a:srgbClr val="FF99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b="1">
                          <a:effectLst/>
                        </a:rPr>
                        <a:t>HMM</a:t>
                      </a:r>
                      <a:endParaRPr lang="es-CO" sz="3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HMM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64.65%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837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800" b="1">
                          <a:effectLst/>
                        </a:rPr>
                        <a:t>8</a:t>
                      </a:r>
                      <a:endParaRPr lang="es-CO" sz="2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BoW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83.86%</a:t>
                      </a:r>
                      <a:endParaRPr lang="es-CO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025050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800" b="1">
                          <a:effectLst/>
                        </a:rPr>
                        <a:t>9</a:t>
                      </a:r>
                      <a:endParaRPr lang="es-CO" sz="2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 rowSpan="2" gridSpan="2"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b="1" dirty="0">
                          <a:effectLst/>
                        </a:rPr>
                        <a:t>CNN</a:t>
                      </a:r>
                      <a:endParaRPr lang="es-CO" sz="3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ctr">
                    <a:solidFill>
                      <a:srgbClr val="CCFFC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HMM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72.40%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64053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800" b="1" dirty="0">
                          <a:effectLst/>
                        </a:rPr>
                        <a:t>10</a:t>
                      </a:r>
                      <a:endParaRPr lang="es-CO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ctr">
                    <a:solidFill>
                      <a:srgbClr val="CCFFCC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BoW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93.10%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459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800" b="1" dirty="0">
                          <a:effectLst/>
                        </a:rPr>
                        <a:t>11</a:t>
                      </a:r>
                      <a:endParaRPr lang="es-CO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 gridSpan="3"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b="1" dirty="0">
                          <a:effectLst/>
                        </a:rPr>
                        <a:t>Ensamble</a:t>
                      </a:r>
                      <a:endParaRPr lang="es-CO" sz="3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91.37%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737830983"/>
                  </a:ext>
                </a:extLst>
              </a:tr>
            </a:tbl>
          </a:graphicData>
        </a:graphic>
      </p:graphicFrame>
      <p:sp>
        <p:nvSpPr>
          <p:cNvPr id="16" name="CuadroTexto 15">
            <a:extLst>
              <a:ext uri="{FF2B5EF4-FFF2-40B4-BE49-F238E27FC236}">
                <a16:creationId xmlns:a16="http://schemas.microsoft.com/office/drawing/2014/main" id="{E420980B-92BA-4CD6-B5A4-D8D3B663ECA5}"/>
              </a:ext>
            </a:extLst>
          </p:cNvPr>
          <p:cNvSpPr txBox="1"/>
          <p:nvPr/>
        </p:nvSpPr>
        <p:spPr>
          <a:xfrm>
            <a:off x="709863" y="1319749"/>
            <a:ext cx="100056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Resultados – Clasificación de Actividades</a:t>
            </a:r>
            <a:endParaRPr lang="es-CO" sz="22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0401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ítulo 1">
            <a:extLst>
              <a:ext uri="{FF2B5EF4-FFF2-40B4-BE49-F238E27FC236}">
                <a16:creationId xmlns:a16="http://schemas.microsoft.com/office/drawing/2014/main" id="{B6D6ED14-A0F6-439D-B4AC-92C1F8ADC7D0}"/>
              </a:ext>
            </a:extLst>
          </p:cNvPr>
          <p:cNvSpPr txBox="1">
            <a:spLocks/>
          </p:cNvSpPr>
          <p:nvPr/>
        </p:nvSpPr>
        <p:spPr>
          <a:xfrm>
            <a:off x="709863" y="26416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Resultados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420980B-92BA-4CD6-B5A4-D8D3B663ECA5}"/>
              </a:ext>
            </a:extLst>
          </p:cNvPr>
          <p:cNvSpPr txBox="1"/>
          <p:nvPr/>
        </p:nvSpPr>
        <p:spPr>
          <a:xfrm>
            <a:off x="709863" y="1319749"/>
            <a:ext cx="86747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Clasificación de Actividades</a:t>
            </a:r>
            <a:endParaRPr lang="es-CO" sz="22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84D0291-0A57-455F-9B60-AB5DDAE4C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451494"/>
              </p:ext>
            </p:extLst>
          </p:nvPr>
        </p:nvGraphicFramePr>
        <p:xfrm>
          <a:off x="1404887" y="2246411"/>
          <a:ext cx="9382225" cy="32918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121837">
                  <a:extLst>
                    <a:ext uri="{9D8B030D-6E8A-4147-A177-3AD203B41FA5}">
                      <a16:colId xmlns:a16="http://schemas.microsoft.com/office/drawing/2014/main" val="2195871201"/>
                    </a:ext>
                  </a:extLst>
                </a:gridCol>
                <a:gridCol w="666983">
                  <a:extLst>
                    <a:ext uri="{9D8B030D-6E8A-4147-A177-3AD203B41FA5}">
                      <a16:colId xmlns:a16="http://schemas.microsoft.com/office/drawing/2014/main" val="1803109213"/>
                    </a:ext>
                  </a:extLst>
                </a:gridCol>
                <a:gridCol w="635614">
                  <a:extLst>
                    <a:ext uri="{9D8B030D-6E8A-4147-A177-3AD203B41FA5}">
                      <a16:colId xmlns:a16="http://schemas.microsoft.com/office/drawing/2014/main" val="3227455885"/>
                    </a:ext>
                  </a:extLst>
                </a:gridCol>
                <a:gridCol w="593240">
                  <a:extLst>
                    <a:ext uri="{9D8B030D-6E8A-4147-A177-3AD203B41FA5}">
                      <a16:colId xmlns:a16="http://schemas.microsoft.com/office/drawing/2014/main" val="211190747"/>
                    </a:ext>
                  </a:extLst>
                </a:gridCol>
                <a:gridCol w="550866">
                  <a:extLst>
                    <a:ext uri="{9D8B030D-6E8A-4147-A177-3AD203B41FA5}">
                      <a16:colId xmlns:a16="http://schemas.microsoft.com/office/drawing/2014/main" val="2410889202"/>
                    </a:ext>
                  </a:extLst>
                </a:gridCol>
                <a:gridCol w="593240">
                  <a:extLst>
                    <a:ext uri="{9D8B030D-6E8A-4147-A177-3AD203B41FA5}">
                      <a16:colId xmlns:a16="http://schemas.microsoft.com/office/drawing/2014/main" val="3669362680"/>
                    </a:ext>
                  </a:extLst>
                </a:gridCol>
                <a:gridCol w="656802">
                  <a:extLst>
                    <a:ext uri="{9D8B030D-6E8A-4147-A177-3AD203B41FA5}">
                      <a16:colId xmlns:a16="http://schemas.microsoft.com/office/drawing/2014/main" val="4203049057"/>
                    </a:ext>
                  </a:extLst>
                </a:gridCol>
                <a:gridCol w="635614">
                  <a:extLst>
                    <a:ext uri="{9D8B030D-6E8A-4147-A177-3AD203B41FA5}">
                      <a16:colId xmlns:a16="http://schemas.microsoft.com/office/drawing/2014/main" val="1377441463"/>
                    </a:ext>
                  </a:extLst>
                </a:gridCol>
                <a:gridCol w="1928029">
                  <a:extLst>
                    <a:ext uri="{9D8B030D-6E8A-4147-A177-3AD203B41FA5}">
                      <a16:colId xmlns:a16="http://schemas.microsoft.com/office/drawing/2014/main" val="401296639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800" dirty="0">
                          <a:effectLst/>
                        </a:rPr>
                        <a:t>|</a:t>
                      </a:r>
                      <a:endParaRPr lang="es-CO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 b="1" dirty="0" err="1">
                          <a:effectLst/>
                        </a:rPr>
                        <a:t>FPu</a:t>
                      </a:r>
                      <a:endParaRPr lang="es-CO" sz="3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 b="1" dirty="0">
                          <a:effectLst/>
                        </a:rPr>
                        <a:t>BV</a:t>
                      </a:r>
                      <a:endParaRPr lang="es-CO" sz="3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 b="1" dirty="0">
                          <a:effectLst/>
                        </a:rPr>
                        <a:t>ME</a:t>
                      </a:r>
                      <a:endParaRPr lang="es-CO" sz="3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 b="1" dirty="0" err="1">
                          <a:effectLst/>
                        </a:rPr>
                        <a:t>FPl</a:t>
                      </a:r>
                      <a:endParaRPr lang="es-CO" sz="3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 b="1">
                          <a:effectLst/>
                        </a:rPr>
                        <a:t> FL</a:t>
                      </a:r>
                      <a:endParaRPr lang="es-CO" sz="3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 b="1" dirty="0">
                          <a:effectLst/>
                        </a:rPr>
                        <a:t>SV</a:t>
                      </a:r>
                      <a:endParaRPr lang="es-CO" sz="3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 b="1" dirty="0">
                          <a:effectLst/>
                        </a:rPr>
                        <a:t>CA</a:t>
                      </a:r>
                      <a:endParaRPr lang="es-CO" sz="3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 b="1" dirty="0">
                          <a:effectLst/>
                        </a:rPr>
                        <a:t>Precisión</a:t>
                      </a:r>
                      <a:endParaRPr lang="es-CO" sz="3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01733732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</a:rPr>
                        <a:t>Forcejear Puerta (</a:t>
                      </a:r>
                      <a:r>
                        <a:rPr lang="es-CO" sz="2400" dirty="0" err="1">
                          <a:effectLst/>
                        </a:rPr>
                        <a:t>FPu</a:t>
                      </a:r>
                      <a:r>
                        <a:rPr lang="es-CO" sz="2400" dirty="0">
                          <a:effectLst/>
                        </a:rPr>
                        <a:t>)</a:t>
                      </a:r>
                      <a:endParaRPr lang="es-CO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</a:rPr>
                        <a:t>16</a:t>
                      </a:r>
                      <a:endParaRPr lang="es-CO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>
                          <a:effectLst/>
                        </a:rPr>
                        <a:t>0</a:t>
                      </a:r>
                      <a:endParaRPr lang="es-CO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</a:rPr>
                        <a:t>0</a:t>
                      </a:r>
                      <a:endParaRPr lang="es-CO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>
                          <a:effectLst/>
                        </a:rPr>
                        <a:t>0</a:t>
                      </a:r>
                      <a:endParaRPr lang="es-CO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>
                          <a:effectLst/>
                        </a:rPr>
                        <a:t>1</a:t>
                      </a:r>
                      <a:endParaRPr lang="es-CO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>
                          <a:effectLst/>
                        </a:rPr>
                        <a:t>0</a:t>
                      </a:r>
                      <a:endParaRPr lang="es-CO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>
                          <a:effectLst/>
                        </a:rPr>
                        <a:t>0</a:t>
                      </a:r>
                      <a:endParaRPr lang="es-CO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</a:rPr>
                        <a:t>94.12%</a:t>
                      </a:r>
                      <a:endParaRPr lang="es-CO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565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</a:rPr>
                        <a:t>Bajarse vehículo (BV)</a:t>
                      </a:r>
                      <a:endParaRPr lang="es-CO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</a:rPr>
                        <a:t>1</a:t>
                      </a:r>
                      <a:endParaRPr lang="es-CO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</a:rPr>
                        <a:t>12</a:t>
                      </a:r>
                      <a:endParaRPr lang="es-CO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>
                          <a:effectLst/>
                        </a:rPr>
                        <a:t>0</a:t>
                      </a:r>
                      <a:endParaRPr lang="es-CO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</a:rPr>
                        <a:t>0</a:t>
                      </a:r>
                      <a:endParaRPr lang="es-CO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>
                          <a:effectLst/>
                        </a:rPr>
                        <a:t>0</a:t>
                      </a:r>
                      <a:endParaRPr lang="es-CO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>
                          <a:effectLst/>
                        </a:rPr>
                        <a:t>4</a:t>
                      </a:r>
                      <a:endParaRPr lang="es-CO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>
                          <a:effectLst/>
                        </a:rPr>
                        <a:t>0</a:t>
                      </a:r>
                      <a:endParaRPr lang="es-CO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</a:rPr>
                        <a:t>70.59%</a:t>
                      </a:r>
                      <a:endParaRPr lang="es-CO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27439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</a:rPr>
                        <a:t>Merodear (ME)</a:t>
                      </a:r>
                      <a:endParaRPr lang="es-CO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>
                          <a:effectLst/>
                        </a:rPr>
                        <a:t>0</a:t>
                      </a:r>
                      <a:endParaRPr lang="es-CO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</a:rPr>
                        <a:t>0</a:t>
                      </a:r>
                      <a:endParaRPr lang="es-CO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</a:rPr>
                        <a:t>16</a:t>
                      </a:r>
                      <a:endParaRPr lang="es-CO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</a:rPr>
                        <a:t>0</a:t>
                      </a:r>
                      <a:endParaRPr lang="es-CO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</a:rPr>
                        <a:t>0</a:t>
                      </a:r>
                      <a:endParaRPr lang="es-CO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</a:rPr>
                        <a:t>0</a:t>
                      </a:r>
                      <a:endParaRPr lang="es-CO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>
                          <a:effectLst/>
                        </a:rPr>
                        <a:t>0</a:t>
                      </a:r>
                      <a:endParaRPr lang="es-CO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</a:rPr>
                        <a:t>100.00%</a:t>
                      </a:r>
                      <a:endParaRPr lang="es-CO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41953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</a:rPr>
                        <a:t>Forcejear Plumillas (FPI)</a:t>
                      </a:r>
                      <a:endParaRPr lang="es-CO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>
                          <a:effectLst/>
                        </a:rPr>
                        <a:t>0</a:t>
                      </a:r>
                      <a:endParaRPr lang="es-CO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>
                          <a:effectLst/>
                        </a:rPr>
                        <a:t>0</a:t>
                      </a:r>
                      <a:endParaRPr lang="es-CO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</a:rPr>
                        <a:t>0</a:t>
                      </a:r>
                      <a:endParaRPr lang="es-CO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</a:rPr>
                        <a:t>17</a:t>
                      </a:r>
                      <a:endParaRPr lang="es-CO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>
                          <a:effectLst/>
                        </a:rPr>
                        <a:t>0</a:t>
                      </a:r>
                      <a:endParaRPr lang="es-CO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</a:rPr>
                        <a:t>0</a:t>
                      </a:r>
                      <a:endParaRPr lang="es-CO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</a:rPr>
                        <a:t>0</a:t>
                      </a:r>
                      <a:endParaRPr lang="es-CO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</a:rPr>
                        <a:t>100.00%</a:t>
                      </a:r>
                      <a:endParaRPr lang="es-CO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93155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</a:rPr>
                        <a:t>Forcejear Llantas (FL)</a:t>
                      </a:r>
                      <a:endParaRPr lang="es-CO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>
                          <a:effectLst/>
                        </a:rPr>
                        <a:t>0</a:t>
                      </a:r>
                      <a:endParaRPr lang="es-CO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>
                          <a:effectLst/>
                        </a:rPr>
                        <a:t>0</a:t>
                      </a:r>
                      <a:endParaRPr lang="es-CO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>
                          <a:effectLst/>
                        </a:rPr>
                        <a:t>0</a:t>
                      </a:r>
                      <a:endParaRPr lang="es-CO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</a:rPr>
                        <a:t>0</a:t>
                      </a:r>
                      <a:endParaRPr lang="es-CO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</a:rPr>
                        <a:t>15</a:t>
                      </a:r>
                      <a:endParaRPr lang="es-CO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</a:rPr>
                        <a:t>0</a:t>
                      </a:r>
                      <a:endParaRPr lang="es-CO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</a:rPr>
                        <a:t>0</a:t>
                      </a:r>
                      <a:endParaRPr lang="es-CO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</a:rPr>
                        <a:t>100.00%</a:t>
                      </a:r>
                      <a:endParaRPr lang="es-CO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610494"/>
                  </a:ext>
                </a:extLst>
              </a:tr>
              <a:tr h="267618"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</a:rPr>
                        <a:t>Subirse al vehículo (SV)</a:t>
                      </a:r>
                      <a:endParaRPr lang="es-CO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>
                          <a:effectLst/>
                        </a:rPr>
                        <a:t>0</a:t>
                      </a:r>
                      <a:endParaRPr lang="es-CO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>
                          <a:effectLst/>
                        </a:rPr>
                        <a:t>0</a:t>
                      </a:r>
                      <a:endParaRPr lang="es-CO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>
                          <a:effectLst/>
                        </a:rPr>
                        <a:t>0</a:t>
                      </a:r>
                      <a:endParaRPr lang="es-CO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>
                          <a:effectLst/>
                        </a:rPr>
                        <a:t>0</a:t>
                      </a:r>
                      <a:endParaRPr lang="es-CO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</a:rPr>
                        <a:t>0</a:t>
                      </a:r>
                      <a:endParaRPr lang="es-CO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</a:rPr>
                        <a:t>16</a:t>
                      </a:r>
                      <a:endParaRPr lang="es-CO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</a:rPr>
                        <a:t>1</a:t>
                      </a:r>
                      <a:endParaRPr lang="es-CO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</a:rPr>
                        <a:t>94.12%</a:t>
                      </a:r>
                      <a:endParaRPr lang="es-CO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55443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</a:rPr>
                        <a:t>Caminar (CA)</a:t>
                      </a:r>
                      <a:endParaRPr lang="es-CO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>
                          <a:effectLst/>
                        </a:rPr>
                        <a:t>0</a:t>
                      </a:r>
                      <a:endParaRPr lang="es-CO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>
                          <a:effectLst/>
                        </a:rPr>
                        <a:t>1</a:t>
                      </a:r>
                      <a:endParaRPr lang="es-CO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>
                          <a:effectLst/>
                        </a:rPr>
                        <a:t>0</a:t>
                      </a:r>
                      <a:endParaRPr lang="es-CO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>
                          <a:effectLst/>
                        </a:rPr>
                        <a:t>0</a:t>
                      </a:r>
                      <a:endParaRPr lang="es-CO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>
                          <a:effectLst/>
                        </a:rPr>
                        <a:t>0</a:t>
                      </a:r>
                      <a:endParaRPr lang="es-CO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</a:rPr>
                        <a:t>0</a:t>
                      </a:r>
                      <a:endParaRPr lang="es-CO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</a:rPr>
                        <a:t>16</a:t>
                      </a:r>
                      <a:endParaRPr lang="es-CO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</a:rPr>
                        <a:t>94.12%</a:t>
                      </a:r>
                      <a:endParaRPr lang="es-CO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7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7269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ítulo 1">
            <a:extLst>
              <a:ext uri="{FF2B5EF4-FFF2-40B4-BE49-F238E27FC236}">
                <a16:creationId xmlns:a16="http://schemas.microsoft.com/office/drawing/2014/main" id="{B6D6ED14-A0F6-439D-B4AC-92C1F8ADC7D0}"/>
              </a:ext>
            </a:extLst>
          </p:cNvPr>
          <p:cNvSpPr txBox="1">
            <a:spLocks/>
          </p:cNvSpPr>
          <p:nvPr/>
        </p:nvSpPr>
        <p:spPr>
          <a:xfrm>
            <a:off x="709863" y="26416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Resultados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6C5085B-E287-4D32-B9AB-3C926E2F5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098920"/>
              </p:ext>
            </p:extLst>
          </p:nvPr>
        </p:nvGraphicFramePr>
        <p:xfrm>
          <a:off x="950494" y="2929332"/>
          <a:ext cx="10291012" cy="18059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59304">
                  <a:extLst>
                    <a:ext uri="{9D8B030D-6E8A-4147-A177-3AD203B41FA5}">
                      <a16:colId xmlns:a16="http://schemas.microsoft.com/office/drawing/2014/main" val="3972462264"/>
                    </a:ext>
                  </a:extLst>
                </a:gridCol>
                <a:gridCol w="921769">
                  <a:extLst>
                    <a:ext uri="{9D8B030D-6E8A-4147-A177-3AD203B41FA5}">
                      <a16:colId xmlns:a16="http://schemas.microsoft.com/office/drawing/2014/main" val="493895986"/>
                    </a:ext>
                  </a:extLst>
                </a:gridCol>
                <a:gridCol w="1158563">
                  <a:extLst>
                    <a:ext uri="{9D8B030D-6E8A-4147-A177-3AD203B41FA5}">
                      <a16:colId xmlns:a16="http://schemas.microsoft.com/office/drawing/2014/main" val="1848089764"/>
                    </a:ext>
                  </a:extLst>
                </a:gridCol>
                <a:gridCol w="1304552">
                  <a:extLst>
                    <a:ext uri="{9D8B030D-6E8A-4147-A177-3AD203B41FA5}">
                      <a16:colId xmlns:a16="http://schemas.microsoft.com/office/drawing/2014/main" val="4129333653"/>
                    </a:ext>
                  </a:extLst>
                </a:gridCol>
                <a:gridCol w="1012574">
                  <a:extLst>
                    <a:ext uri="{9D8B030D-6E8A-4147-A177-3AD203B41FA5}">
                      <a16:colId xmlns:a16="http://schemas.microsoft.com/office/drawing/2014/main" val="2552779581"/>
                    </a:ext>
                  </a:extLst>
                </a:gridCol>
                <a:gridCol w="1158563">
                  <a:extLst>
                    <a:ext uri="{9D8B030D-6E8A-4147-A177-3AD203B41FA5}">
                      <a16:colId xmlns:a16="http://schemas.microsoft.com/office/drawing/2014/main" val="2653553579"/>
                    </a:ext>
                  </a:extLst>
                </a:gridCol>
                <a:gridCol w="1363376">
                  <a:extLst>
                    <a:ext uri="{9D8B030D-6E8A-4147-A177-3AD203B41FA5}">
                      <a16:colId xmlns:a16="http://schemas.microsoft.com/office/drawing/2014/main" val="418574172"/>
                    </a:ext>
                  </a:extLst>
                </a:gridCol>
                <a:gridCol w="953748">
                  <a:extLst>
                    <a:ext uri="{9D8B030D-6E8A-4147-A177-3AD203B41FA5}">
                      <a16:colId xmlns:a16="http://schemas.microsoft.com/office/drawing/2014/main" val="4104080827"/>
                    </a:ext>
                  </a:extLst>
                </a:gridCol>
                <a:gridCol w="1158563">
                  <a:extLst>
                    <a:ext uri="{9D8B030D-6E8A-4147-A177-3AD203B41FA5}">
                      <a16:colId xmlns:a16="http://schemas.microsoft.com/office/drawing/2014/main" val="3741839954"/>
                    </a:ext>
                  </a:extLst>
                </a:gridCol>
              </a:tblGrid>
              <a:tr h="175260">
                <a:tc gridSpan="3"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 b="1" dirty="0">
                          <a:effectLst/>
                        </a:rPr>
                        <a:t>Poses</a:t>
                      </a:r>
                      <a:endParaRPr lang="es-CO" sz="3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 b="1" dirty="0">
                          <a:effectLst/>
                        </a:rPr>
                        <a:t>Acciones</a:t>
                      </a:r>
                      <a:endParaRPr lang="es-CO" sz="3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400" b="1" dirty="0">
                          <a:effectLst/>
                        </a:rPr>
                        <a:t>Actividades</a:t>
                      </a:r>
                      <a:endParaRPr lang="es-CO" sz="3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81697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Clasificador</a:t>
                      </a:r>
                      <a:endParaRPr lang="es-CO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Media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Desviación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Clasificador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Media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Desviación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Clasificador</a:t>
                      </a:r>
                      <a:endParaRPr lang="es-CO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Media</a:t>
                      </a:r>
                      <a:endParaRPr lang="es-CO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Desviación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09633243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NN</a:t>
                      </a:r>
                      <a:endParaRPr lang="es-CO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78.26%</a:t>
                      </a:r>
                      <a:endParaRPr lang="es-CO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11.74%</a:t>
                      </a:r>
                      <a:endParaRPr lang="es-CO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NN</a:t>
                      </a:r>
                      <a:endParaRPr lang="es-CO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79.33%</a:t>
                      </a:r>
                      <a:endParaRPr lang="es-CO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12.02%</a:t>
                      </a:r>
                      <a:endParaRPr lang="es-CO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HMM</a:t>
                      </a:r>
                      <a:endParaRPr lang="es-CO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68.61%</a:t>
                      </a:r>
                      <a:endParaRPr lang="es-CO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2.83%</a:t>
                      </a:r>
                      <a:endParaRPr lang="es-CO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5627665"/>
                  </a:ext>
                </a:extLst>
              </a:tr>
              <a:tr h="16984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SVM</a:t>
                      </a:r>
                      <a:endParaRPr lang="es-CO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77.21%</a:t>
                      </a:r>
                      <a:endParaRPr lang="es-CO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12.02%</a:t>
                      </a:r>
                      <a:endParaRPr lang="es-CO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HMM</a:t>
                      </a:r>
                      <a:endParaRPr lang="es-CO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76.14%</a:t>
                      </a:r>
                      <a:endParaRPr lang="es-CO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11.48%</a:t>
                      </a:r>
                      <a:endParaRPr lang="es-CO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BoW</a:t>
                      </a:r>
                      <a:endParaRPr lang="es-CO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88.86%</a:t>
                      </a:r>
                      <a:endParaRPr lang="es-CO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3.41%</a:t>
                      </a:r>
                      <a:endParaRPr lang="es-CO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4454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endParaRPr lang="es-CO" sz="2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endParaRPr lang="es-CO" sz="2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endParaRPr lang="es-CO" sz="2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CNN</a:t>
                      </a:r>
                      <a:endParaRPr lang="es-CO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82.75%</a:t>
                      </a:r>
                      <a:endParaRPr lang="es-CO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14.64%</a:t>
                      </a:r>
                      <a:endParaRPr lang="es-CO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Ensamble</a:t>
                      </a:r>
                      <a:endParaRPr lang="es-CO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91.37%</a:t>
                      </a:r>
                      <a:endParaRPr lang="es-CO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0.00%</a:t>
                      </a:r>
                      <a:endParaRPr lang="es-CO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129055"/>
                  </a:ext>
                </a:extLst>
              </a:tr>
            </a:tbl>
          </a:graphicData>
        </a:graphic>
      </p:graphicFrame>
      <p:sp>
        <p:nvSpPr>
          <p:cNvPr id="16" name="CuadroTexto 15">
            <a:extLst>
              <a:ext uri="{FF2B5EF4-FFF2-40B4-BE49-F238E27FC236}">
                <a16:creationId xmlns:a16="http://schemas.microsoft.com/office/drawing/2014/main" id="{79358815-F1D0-4E24-984E-A1AA3BE10255}"/>
              </a:ext>
            </a:extLst>
          </p:cNvPr>
          <p:cNvSpPr txBox="1"/>
          <p:nvPr/>
        </p:nvSpPr>
        <p:spPr>
          <a:xfrm>
            <a:off x="709863" y="1319749"/>
            <a:ext cx="86747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Desempeño Individual de los Clasificadores</a:t>
            </a:r>
            <a:endParaRPr lang="es-CO" sz="22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01402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ítulo 1">
            <a:extLst>
              <a:ext uri="{FF2B5EF4-FFF2-40B4-BE49-F238E27FC236}">
                <a16:creationId xmlns:a16="http://schemas.microsoft.com/office/drawing/2014/main" id="{B6D6ED14-A0F6-439D-B4AC-92C1F8ADC7D0}"/>
              </a:ext>
            </a:extLst>
          </p:cNvPr>
          <p:cNvSpPr txBox="1">
            <a:spLocks/>
          </p:cNvSpPr>
          <p:nvPr/>
        </p:nvSpPr>
        <p:spPr>
          <a:xfrm>
            <a:off x="709863" y="26416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Resultados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9358815-F1D0-4E24-984E-A1AA3BE10255}"/>
              </a:ext>
            </a:extLst>
          </p:cNvPr>
          <p:cNvSpPr txBox="1"/>
          <p:nvPr/>
        </p:nvSpPr>
        <p:spPr>
          <a:xfrm>
            <a:off x="709863" y="1319749"/>
            <a:ext cx="86747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Tiempos de respuesta de los módulos</a:t>
            </a:r>
            <a:endParaRPr lang="es-CO" sz="22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4E5226ED-B258-485D-9FA7-92E55A105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34068"/>
              </p:ext>
            </p:extLst>
          </p:nvPr>
        </p:nvGraphicFramePr>
        <p:xfrm>
          <a:off x="964532" y="2655570"/>
          <a:ext cx="10262936" cy="15468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82867">
                  <a:extLst>
                    <a:ext uri="{9D8B030D-6E8A-4147-A177-3AD203B41FA5}">
                      <a16:colId xmlns:a16="http://schemas.microsoft.com/office/drawing/2014/main" val="819345918"/>
                    </a:ext>
                  </a:extLst>
                </a:gridCol>
                <a:gridCol w="1119438">
                  <a:extLst>
                    <a:ext uri="{9D8B030D-6E8A-4147-A177-3AD203B41FA5}">
                      <a16:colId xmlns:a16="http://schemas.microsoft.com/office/drawing/2014/main" val="89004628"/>
                    </a:ext>
                  </a:extLst>
                </a:gridCol>
                <a:gridCol w="1446296">
                  <a:extLst>
                    <a:ext uri="{9D8B030D-6E8A-4147-A177-3AD203B41FA5}">
                      <a16:colId xmlns:a16="http://schemas.microsoft.com/office/drawing/2014/main" val="1469607685"/>
                    </a:ext>
                  </a:extLst>
                </a:gridCol>
                <a:gridCol w="1409199">
                  <a:extLst>
                    <a:ext uri="{9D8B030D-6E8A-4147-A177-3AD203B41FA5}">
                      <a16:colId xmlns:a16="http://schemas.microsoft.com/office/drawing/2014/main" val="549286919"/>
                    </a:ext>
                  </a:extLst>
                </a:gridCol>
                <a:gridCol w="1156535">
                  <a:extLst>
                    <a:ext uri="{9D8B030D-6E8A-4147-A177-3AD203B41FA5}">
                      <a16:colId xmlns:a16="http://schemas.microsoft.com/office/drawing/2014/main" val="1278804219"/>
                    </a:ext>
                  </a:extLst>
                </a:gridCol>
                <a:gridCol w="1282867">
                  <a:extLst>
                    <a:ext uri="{9D8B030D-6E8A-4147-A177-3AD203B41FA5}">
                      <a16:colId xmlns:a16="http://schemas.microsoft.com/office/drawing/2014/main" val="1453748703"/>
                    </a:ext>
                  </a:extLst>
                </a:gridCol>
                <a:gridCol w="1282867">
                  <a:extLst>
                    <a:ext uri="{9D8B030D-6E8A-4147-A177-3AD203B41FA5}">
                      <a16:colId xmlns:a16="http://schemas.microsoft.com/office/drawing/2014/main" val="3515783722"/>
                    </a:ext>
                  </a:extLst>
                </a:gridCol>
                <a:gridCol w="1282867">
                  <a:extLst>
                    <a:ext uri="{9D8B030D-6E8A-4147-A177-3AD203B41FA5}">
                      <a16:colId xmlns:a16="http://schemas.microsoft.com/office/drawing/2014/main" val="139442353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800" b="1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Módulo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800" b="1" dirty="0">
                          <a:effectLst/>
                        </a:rPr>
                        <a:t>Poses (ms)</a:t>
                      </a:r>
                      <a:endParaRPr lang="es-CO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800" b="1" dirty="0">
                          <a:effectLst/>
                        </a:rPr>
                        <a:t>Descriptores (ms)</a:t>
                      </a:r>
                      <a:endParaRPr lang="es-CO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800" b="1" dirty="0">
                          <a:effectLst/>
                        </a:rPr>
                        <a:t>Re identificación(ms)</a:t>
                      </a:r>
                      <a:endParaRPr lang="es-CO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800" b="1" dirty="0">
                          <a:effectLst/>
                        </a:rPr>
                        <a:t>NN Poses (ms)</a:t>
                      </a:r>
                      <a:endParaRPr lang="es-CO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800" b="1" dirty="0">
                          <a:effectLst/>
                        </a:rPr>
                        <a:t>SVM-Poses (ms)</a:t>
                      </a:r>
                      <a:endParaRPr lang="es-CO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800" b="1" dirty="0">
                          <a:effectLst/>
                        </a:rPr>
                        <a:t>HMM-Acciones (ms)</a:t>
                      </a:r>
                      <a:endParaRPr lang="es-CO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800" b="1" dirty="0">
                          <a:effectLst/>
                        </a:rPr>
                        <a:t>CNN-Acciones (ms)</a:t>
                      </a:r>
                      <a:endParaRPr lang="es-CO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40182502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b="1" dirty="0">
                          <a:effectLst/>
                        </a:rPr>
                        <a:t>Media</a:t>
                      </a:r>
                      <a:endParaRPr lang="es-CO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b="1" dirty="0">
                          <a:effectLst/>
                        </a:rPr>
                        <a:t>433.2</a:t>
                      </a:r>
                      <a:endParaRPr lang="es-CO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b="1" dirty="0">
                          <a:effectLst/>
                        </a:rPr>
                        <a:t>10.9</a:t>
                      </a:r>
                      <a:endParaRPr lang="es-CO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b="1" dirty="0">
                          <a:effectLst/>
                        </a:rPr>
                        <a:t>157.5</a:t>
                      </a:r>
                      <a:endParaRPr lang="es-CO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b="1" dirty="0">
                          <a:effectLst/>
                        </a:rPr>
                        <a:t>0.6</a:t>
                      </a:r>
                      <a:endParaRPr lang="es-CO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b="1" dirty="0">
                          <a:effectLst/>
                        </a:rPr>
                        <a:t>0.1</a:t>
                      </a:r>
                      <a:endParaRPr lang="es-CO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b="1">
                          <a:effectLst/>
                        </a:rPr>
                        <a:t>0.9</a:t>
                      </a:r>
                      <a:endParaRPr lang="es-CO" sz="2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b="1" dirty="0">
                          <a:effectLst/>
                        </a:rPr>
                        <a:t>7.3</a:t>
                      </a:r>
                      <a:endParaRPr lang="es-CO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081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b="1" dirty="0">
                          <a:effectLst/>
                        </a:rPr>
                        <a:t>Desviación</a:t>
                      </a:r>
                      <a:endParaRPr lang="es-CO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b="1" dirty="0">
                          <a:effectLst/>
                        </a:rPr>
                        <a:t>5.28</a:t>
                      </a:r>
                      <a:endParaRPr lang="es-CO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b="1">
                          <a:effectLst/>
                        </a:rPr>
                        <a:t>2.5</a:t>
                      </a:r>
                      <a:endParaRPr lang="es-CO" sz="2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b="1" dirty="0">
                          <a:effectLst/>
                        </a:rPr>
                        <a:t>14.4</a:t>
                      </a:r>
                      <a:endParaRPr lang="es-CO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b="1">
                          <a:effectLst/>
                        </a:rPr>
                        <a:t>0.3</a:t>
                      </a:r>
                      <a:endParaRPr lang="es-CO" sz="2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b="1" dirty="0">
                          <a:effectLst/>
                        </a:rPr>
                        <a:t>0.0</a:t>
                      </a:r>
                      <a:endParaRPr lang="es-CO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b="1" dirty="0">
                          <a:effectLst/>
                        </a:rPr>
                        <a:t>0.3</a:t>
                      </a:r>
                      <a:endParaRPr lang="es-CO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2000" b="1" dirty="0">
                          <a:effectLst/>
                        </a:rPr>
                        <a:t>1.5</a:t>
                      </a:r>
                      <a:endParaRPr lang="es-CO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681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4654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34F3431-C123-4FA0-82D0-12F5A9B711DA}"/>
              </a:ext>
            </a:extLst>
          </p:cNvPr>
          <p:cNvSpPr txBox="1">
            <a:spLocks/>
          </p:cNvSpPr>
          <p:nvPr/>
        </p:nvSpPr>
        <p:spPr>
          <a:xfrm>
            <a:off x="709863" y="26416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Conclusiones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3D8DF1F-3238-45A2-8ECE-3E8A17D8076D}"/>
              </a:ext>
            </a:extLst>
          </p:cNvPr>
          <p:cNvSpPr txBox="1"/>
          <p:nvPr/>
        </p:nvSpPr>
        <p:spPr>
          <a:xfrm>
            <a:off x="709859" y="1254308"/>
            <a:ext cx="107722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Uso de Sistemas Orientados a Agentes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300" b="1" dirty="0">
                <a:latin typeface="+mj-lt"/>
              </a:rPr>
              <a:t>Las arquitecturas distribuidas de los CCTV hacen que los modelos de Agentes sean idóneos para la implementación de sistemas de clasificación de actividades.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CO" sz="2400" b="1" dirty="0">
              <a:latin typeface="+mj-l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2D0CCFB-15F6-4A68-9E07-9B08EA1C3BAD}"/>
              </a:ext>
            </a:extLst>
          </p:cNvPr>
          <p:cNvSpPr txBox="1"/>
          <p:nvPr/>
        </p:nvSpPr>
        <p:spPr>
          <a:xfrm>
            <a:off x="709859" y="2502945"/>
            <a:ext cx="10772278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Nivel Bajo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300" b="1" dirty="0">
                <a:latin typeface="+mj-lt"/>
              </a:rPr>
              <a:t>El uso de algoritmos de extracción de fondo en la identificación de personas no genera resultados favorables en: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s-CO" sz="2300" b="1" dirty="0">
                <a:latin typeface="+mj-lt"/>
              </a:rPr>
              <a:t>Entonos con alto movimiento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s-CO" sz="2300" b="1" dirty="0">
                <a:latin typeface="+mj-lt"/>
              </a:rPr>
              <a:t>Condiciones cambiantes de iluminación.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s-CO" sz="2300" b="1" dirty="0">
              <a:latin typeface="+mj-l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20C79F5-5DA4-45C0-8695-AB255AA54A9E}"/>
              </a:ext>
            </a:extLst>
          </p:cNvPr>
          <p:cNvSpPr txBox="1"/>
          <p:nvPr/>
        </p:nvSpPr>
        <p:spPr>
          <a:xfrm>
            <a:off x="709859" y="4473667"/>
            <a:ext cx="1077227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Nivel Medio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300" b="1" dirty="0">
                <a:latin typeface="+mj-lt"/>
              </a:rPr>
              <a:t>La componente H en el espacio de color HSV genera ambigüedad al realizar la comparación en escala de grises.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300" b="1" dirty="0">
                <a:latin typeface="+mj-lt"/>
              </a:rPr>
              <a:t>Los descriptores de color no son suficientes para realizar la reidentificación de personas.</a:t>
            </a:r>
          </a:p>
        </p:txBody>
      </p:sp>
    </p:spTree>
    <p:extLst>
      <p:ext uri="{BB962C8B-B14F-4D97-AF65-F5344CB8AC3E}">
        <p14:creationId xmlns:p14="http://schemas.microsoft.com/office/powerpoint/2010/main" val="171159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09861" y="1478213"/>
            <a:ext cx="103848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Objetivo General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400" dirty="0"/>
              <a:t>Desarrollar un sistema para la identificación de </a:t>
            </a:r>
            <a:r>
              <a:rPr lang="es-CO" sz="2400" b="1" dirty="0">
                <a:solidFill>
                  <a:srgbClr val="7030A0"/>
                </a:solidFill>
              </a:rPr>
              <a:t>actividades inusuales</a:t>
            </a:r>
            <a:r>
              <a:rPr lang="es-CO" sz="2400" dirty="0"/>
              <a:t>, a partir de </a:t>
            </a:r>
            <a:r>
              <a:rPr lang="es-CO" sz="2400" b="1" dirty="0">
                <a:solidFill>
                  <a:srgbClr val="7030A0"/>
                </a:solidFill>
              </a:rPr>
              <a:t>imágenes pre-procesadas</a:t>
            </a:r>
            <a:r>
              <a:rPr lang="es-CO" sz="2400" dirty="0"/>
              <a:t>, mediante del uso de técnicas de </a:t>
            </a:r>
            <a:r>
              <a:rPr lang="es-CO" sz="2400" b="1" dirty="0">
                <a:solidFill>
                  <a:srgbClr val="7030A0"/>
                </a:solidFill>
              </a:rPr>
              <a:t>inteligencia artificial </a:t>
            </a:r>
            <a:r>
              <a:rPr lang="es-CO" sz="2400" dirty="0"/>
              <a:t>y </a:t>
            </a:r>
            <a:r>
              <a:rPr lang="es-CO" sz="2400" b="1" dirty="0">
                <a:solidFill>
                  <a:srgbClr val="7030A0"/>
                </a:solidFill>
              </a:rPr>
              <a:t>agentes racionales</a:t>
            </a:r>
            <a:r>
              <a:rPr lang="es-CO" sz="2400" dirty="0"/>
              <a:t>, que pueda ser aplicado a sistemas CCTV instalados en </a:t>
            </a:r>
            <a:r>
              <a:rPr lang="es-CO" sz="2400" b="1" dirty="0">
                <a:solidFill>
                  <a:srgbClr val="7030A0"/>
                </a:solidFill>
              </a:rPr>
              <a:t>recintos cerrados</a:t>
            </a:r>
            <a:r>
              <a:rPr lang="es-CO" sz="2400" dirty="0"/>
              <a:t>.</a:t>
            </a:r>
            <a:endParaRPr lang="es-CO" sz="24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09861" y="3509538"/>
            <a:ext cx="100584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Objetivos Específicos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200" b="1" dirty="0">
                <a:solidFill>
                  <a:srgbClr val="7030A0"/>
                </a:solidFill>
              </a:rPr>
              <a:t>Analizar</a:t>
            </a:r>
            <a:r>
              <a:rPr lang="es-CO" sz="2200" dirty="0"/>
              <a:t> las técnicas actuales de identificación de actividades inusuales para profundizar la problemática y priorizar las oportunidades y requerimientos del sistema.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200" b="1" dirty="0">
                <a:solidFill>
                  <a:srgbClr val="7030A0"/>
                </a:solidFill>
              </a:rPr>
              <a:t>Diseñar</a:t>
            </a:r>
            <a:r>
              <a:rPr lang="es-CO" sz="2200" dirty="0"/>
              <a:t> un modelo basado en agentes racionales que permita la identificación de actividades inusuales a partir de imágenes pre-procesadas.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200" b="1" dirty="0">
                <a:solidFill>
                  <a:srgbClr val="7030A0"/>
                </a:solidFill>
              </a:rPr>
              <a:t>Probar</a:t>
            </a:r>
            <a:r>
              <a:rPr lang="es-CO" sz="2200" dirty="0"/>
              <a:t> la aplicabilidad del modelo para la identificación de eventos sospechosos en el contexto de seguridad y vigilancia.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CB6E773-E1F9-462E-8DA6-B17AD6233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863" y="264164"/>
            <a:ext cx="9875520" cy="1356360"/>
          </a:xfrm>
        </p:spPr>
        <p:txBody>
          <a:bodyPr/>
          <a:lstStyle/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Formulación de Objetivos</a:t>
            </a:r>
          </a:p>
        </p:txBody>
      </p:sp>
    </p:spTree>
    <p:extLst>
      <p:ext uri="{BB962C8B-B14F-4D97-AF65-F5344CB8AC3E}">
        <p14:creationId xmlns:p14="http://schemas.microsoft.com/office/powerpoint/2010/main" val="34885961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34F3431-C123-4FA0-82D0-12F5A9B711DA}"/>
              </a:ext>
            </a:extLst>
          </p:cNvPr>
          <p:cNvSpPr txBox="1">
            <a:spLocks/>
          </p:cNvSpPr>
          <p:nvPr/>
        </p:nvSpPr>
        <p:spPr>
          <a:xfrm>
            <a:off x="709863" y="26416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Conclusiones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4EED11C-F20B-42A3-B377-65B84CB6FFF1}"/>
              </a:ext>
            </a:extLst>
          </p:cNvPr>
          <p:cNvSpPr txBox="1"/>
          <p:nvPr/>
        </p:nvSpPr>
        <p:spPr>
          <a:xfrm>
            <a:off x="709859" y="1353095"/>
            <a:ext cx="1077227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Nivel Alto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300" b="1" dirty="0">
                <a:latin typeface="+mj-lt"/>
              </a:rPr>
              <a:t>El uso de técnicas CNN en la etapa de identificación de actividades, permite omitir el nivel de identificación de pose del modelo de Saad et al.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300" b="1" dirty="0">
                <a:latin typeface="+mj-lt"/>
              </a:rPr>
              <a:t>La separación de acciones a partir del movimiento de la persona elimina la ambigüedad al momento de realizar su separación dentro de una actividad.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A5DA140-2C6C-432B-B1AB-F1C873DAAD23}"/>
              </a:ext>
            </a:extLst>
          </p:cNvPr>
          <p:cNvSpPr txBox="1"/>
          <p:nvPr/>
        </p:nvSpPr>
        <p:spPr>
          <a:xfrm>
            <a:off x="709859" y="3603882"/>
            <a:ext cx="1077227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Técnicas de ensamble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300" b="1" dirty="0">
                <a:latin typeface="+mj-lt"/>
              </a:rPr>
              <a:t>El éxito de las técnicas de ensamble en el desarrollo de los modelos de clasificación no está garantizado y depende de las características intrínsecas de cada clasificador.</a:t>
            </a:r>
          </a:p>
        </p:txBody>
      </p:sp>
    </p:spTree>
    <p:extLst>
      <p:ext uri="{BB962C8B-B14F-4D97-AF65-F5344CB8AC3E}">
        <p14:creationId xmlns:p14="http://schemas.microsoft.com/office/powerpoint/2010/main" val="33810160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34F3431-C123-4FA0-82D0-12F5A9B711DA}"/>
              </a:ext>
            </a:extLst>
          </p:cNvPr>
          <p:cNvSpPr txBox="1">
            <a:spLocks/>
          </p:cNvSpPr>
          <p:nvPr/>
        </p:nvSpPr>
        <p:spPr>
          <a:xfrm>
            <a:off x="709863" y="26416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¿Preguntas?</a:t>
            </a:r>
          </a:p>
        </p:txBody>
      </p:sp>
      <p:pic>
        <p:nvPicPr>
          <p:cNvPr id="60418" name="Picture 2" descr="Resultado de imagen para question">
            <a:extLst>
              <a:ext uri="{FF2B5EF4-FFF2-40B4-BE49-F238E27FC236}">
                <a16:creationId xmlns:a16="http://schemas.microsoft.com/office/drawing/2014/main" id="{2FFCD8E9-9566-4ADA-8696-EC51FAEE8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617" y="1432360"/>
            <a:ext cx="8766108" cy="493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084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34F3431-C123-4FA0-82D0-12F5A9B711DA}"/>
              </a:ext>
            </a:extLst>
          </p:cNvPr>
          <p:cNvSpPr txBox="1">
            <a:spLocks/>
          </p:cNvSpPr>
          <p:nvPr/>
        </p:nvSpPr>
        <p:spPr>
          <a:xfrm>
            <a:off x="709863" y="26416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Referencias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108B532-D20E-4421-978A-85215C4A4985}"/>
              </a:ext>
            </a:extLst>
          </p:cNvPr>
          <p:cNvSpPr/>
          <p:nvPr/>
        </p:nvSpPr>
        <p:spPr>
          <a:xfrm>
            <a:off x="709863" y="1620524"/>
            <a:ext cx="10772274" cy="497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[BBC2016] BBC Mundo. Cuáles son los 6 países de América Latina que están entre los 13 peores índices de criminalidad en el mundo. </a:t>
            </a:r>
            <a:r>
              <a:rPr lang="es-CO" sz="1500" u="sng" dirty="0">
                <a:solidFill>
                  <a:srgbClr val="2998E3"/>
                </a:solidFill>
                <a:latin typeface="Calibri" panose="020F0502020204030204" pitchFamily="34" charset="0"/>
                <a:hlinkClick r:id="rId2"/>
              </a:rPr>
              <a:t>http://www.bbc.com/mundo/noticias-america-latina-38171437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, abril 2017.</a:t>
            </a:r>
            <a:endParaRPr lang="es-CO" sz="15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[BRA2017] Bravo, Flor Ángela.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Interactive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Robot Drama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for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Educational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Purposes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.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Ph.D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.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Research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Proposal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. Universidad Javeriana.</a:t>
            </a:r>
            <a:endParaRPr lang="es-CO" sz="15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[CAR2013] Cardozo M. Mercado de seguridad electrónica en Colombia como una oportunidad de trabajo y emprendimiento. Ensayo de grado. Universidad Militar Nueva Granada, 2013.</a:t>
            </a:r>
            <a:endParaRPr lang="es-CO" sz="15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[CAV2003] Caviar. Test Case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Scenarios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. </a:t>
            </a:r>
            <a:r>
              <a:rPr lang="es-CO" sz="1500" u="sng" dirty="0">
                <a:solidFill>
                  <a:srgbClr val="2998E3"/>
                </a:solidFill>
                <a:latin typeface="Calibri" panose="020F0502020204030204" pitchFamily="34" charset="0"/>
                <a:hlinkClick r:id="rId3"/>
              </a:rPr>
              <a:t>http://homepages.inf.ed.ac.uk/rbf/CAVIARDATA1/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, abril 2017.</a:t>
            </a:r>
            <a:endParaRPr lang="es-CO" sz="15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[CHA2013]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Chaquet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, J. A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survey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of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video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datasets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for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human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action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and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activity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recognition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.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Computer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Vision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and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Image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Understanding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. 2013.</a:t>
            </a:r>
            <a:endParaRPr lang="es-CO" sz="15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[CRIS2012] Cristiani, M. Human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Behavior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Analysis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in Video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Surveillance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: A Social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Signal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Processing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Perspective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.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Neurocomputing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Journal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. 2012</a:t>
            </a:r>
            <a:endParaRPr lang="es-CO" sz="15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[DAN2015] Departamento Administrativo Nacional de Estadística (DANE). Encuesta de convivencia y seguridad ciudadana (ECSC). Disponible en: </a:t>
            </a:r>
            <a:r>
              <a:rPr lang="es-CO" sz="1500" u="sng" dirty="0">
                <a:solidFill>
                  <a:srgbClr val="2998E3"/>
                </a:solidFill>
                <a:latin typeface="Calibri" panose="020F0502020204030204" pitchFamily="34" charset="0"/>
                <a:hlinkClick r:id="rId4"/>
              </a:rPr>
              <a:t>https://www.dane.gov.co/index.php/estadisticas-por-tema/seguridad-y-defensa/encuesta-de-convivencia-y-seguridad-ciudadana-ecsc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</a:t>
            </a:r>
            <a:endParaRPr lang="es-CO" sz="15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[DIN2016]  Revista Dinero. El oscuro y lucrativo mercado de los celulares en Colombia. Abril 2017. Disponible en: </a:t>
            </a:r>
            <a:r>
              <a:rPr lang="es-CO" sz="1500" u="sng" dirty="0">
                <a:solidFill>
                  <a:srgbClr val="2998E3"/>
                </a:solidFill>
                <a:latin typeface="Calibri" panose="020F0502020204030204" pitchFamily="34" charset="0"/>
                <a:hlinkClick r:id="rId5"/>
              </a:rPr>
              <a:t>http://www.dinero.com/actualidad/articulo/cifras-de-celulares-robados-en-colombia-y-como-registrar-telefono-ante-mintic/219104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,</a:t>
            </a:r>
            <a:endParaRPr lang="es-CO" sz="15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[EJ2012] Ejaz, N. A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collaborative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multi-agent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framework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for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abnormal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activity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detection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in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crowded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areas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. ICI International, 2012.</a:t>
            </a:r>
            <a:endParaRPr lang="es-CO" sz="15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[FER2012]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Ferenbok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, J et al.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Hidden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Changes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: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From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CCTV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to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“Smart” video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surveillance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. Devon William Publishing, 2012.</a:t>
            </a:r>
            <a:endParaRPr lang="es-CO" sz="15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[YON2017] Yong, Du et al.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Skeleton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Based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Action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Recognition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with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Convolutional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Neural Network. Center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for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Research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on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Intelligent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Perception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and Computing, CRIPAC. 2017.</a:t>
            </a:r>
            <a:endParaRPr lang="es-CO" sz="15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br>
              <a:rPr lang="es-CO" sz="1600" dirty="0"/>
            </a:b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28733082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34F3431-C123-4FA0-82D0-12F5A9B711DA}"/>
              </a:ext>
            </a:extLst>
          </p:cNvPr>
          <p:cNvSpPr txBox="1">
            <a:spLocks/>
          </p:cNvSpPr>
          <p:nvPr/>
        </p:nvSpPr>
        <p:spPr>
          <a:xfrm>
            <a:off x="709863" y="26416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Referencias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2779BC6-0C8F-4B8A-8576-DF74C1F076F1}"/>
              </a:ext>
            </a:extLst>
          </p:cNvPr>
          <p:cNvSpPr/>
          <p:nvPr/>
        </p:nvSpPr>
        <p:spPr>
          <a:xfrm>
            <a:off x="709863" y="1620524"/>
            <a:ext cx="1077227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[KOO2016]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Kooij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, J. F. P.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Multi-modal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human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aggression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detection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.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Computer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visión and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image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understanding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. 2016.</a:t>
            </a:r>
            <a:endParaRPr lang="es-CO" sz="15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[NIL2009] Nilson F.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Intelligent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Network Video.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Understanding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modern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video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surveillance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systems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. Auerbach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Publications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, 2009.</a:t>
            </a:r>
            <a:endParaRPr lang="es-CO" sz="15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[ORE2010]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O’Regan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G.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Introduction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to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software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process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improvement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Springer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Science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&amp; Business Media.</a:t>
            </a:r>
            <a:endParaRPr lang="es-CO" sz="15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[RCN2013] Noticias RCN. Aumenta en un 20% los robos en los centros comerciales. </a:t>
            </a:r>
            <a:r>
              <a:rPr lang="es-CO" sz="1500" u="sng" dirty="0">
                <a:solidFill>
                  <a:srgbClr val="2998E3"/>
                </a:solidFill>
                <a:latin typeface="Calibri" panose="020F0502020204030204" pitchFamily="34" charset="0"/>
                <a:hlinkClick r:id="rId2"/>
              </a:rPr>
              <a:t>http://www.noticiasrcn.com/nacional-pais/aumenta-un-20-los-robos-los-centros-comerciales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, abril 2017.</a:t>
            </a:r>
            <a:endParaRPr lang="es-CO" sz="15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[SCH2002]  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Schwaber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K,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Beedle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M. Agile Software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Development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with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Scrum. Prentice Hall.</a:t>
            </a:r>
            <a:endParaRPr lang="es-CO" sz="15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[SUP2015]  Superintendencia de vigilancia y seguridad privada. Estado del sector de vigilancia y seguridad en el país. </a:t>
            </a:r>
            <a:r>
              <a:rPr lang="es-CO" sz="1500" u="sng" dirty="0">
                <a:solidFill>
                  <a:srgbClr val="2998E3"/>
                </a:solidFill>
                <a:latin typeface="Calibri" panose="020F0502020204030204" pitchFamily="34" charset="0"/>
                <a:hlinkClick r:id="rId3"/>
              </a:rPr>
              <a:t>http://www.supervigilancia.gov.co/?idcategoria=6846423&amp;download=Y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, abril 2017.</a:t>
            </a:r>
            <a:endParaRPr lang="es-CO" sz="15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[SUR2013]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Suriani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, N.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Sudden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Event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Recognition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. A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Survey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.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Sensors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, 2013.</a:t>
            </a:r>
            <a:endParaRPr lang="es-CO" sz="15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[TUN2011] Tung, F.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Goal-Based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trajectory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analysis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for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unusual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behavior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detection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in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intelligent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surveillance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.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Image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vison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and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computing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, 2011.</a:t>
            </a:r>
            <a:endParaRPr lang="es-CO" sz="15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[UNI2015]  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Uniderecho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. ¿Cómo debe ser la jornada laboral en celadores y vigilantes? </a:t>
            </a:r>
            <a:r>
              <a:rPr lang="es-CO" sz="1500" u="sng" dirty="0">
                <a:solidFill>
                  <a:srgbClr val="2998E3"/>
                </a:solidFill>
                <a:latin typeface="Calibri" panose="020F0502020204030204" pitchFamily="34" charset="0"/>
                <a:hlinkClick r:id="rId4"/>
              </a:rPr>
              <a:t>http://www.uniderecho.com/como-debe-ser-la-jornada-laboral-en-celadores-y-vigilantes.html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</a:t>
            </a:r>
            <a:endParaRPr lang="es-CO" sz="15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[OPE2017]  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Action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Recognition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. </a:t>
            </a:r>
            <a:r>
              <a:rPr lang="es-CO" sz="1500" dirty="0" err="1">
                <a:solidFill>
                  <a:srgbClr val="3F3F3F"/>
                </a:solidFill>
                <a:latin typeface="Calibri" panose="020F0502020204030204" pitchFamily="34" charset="0"/>
              </a:rPr>
              <a:t>OpenCV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. </a:t>
            </a:r>
            <a:r>
              <a:rPr lang="es-CO" sz="1500" u="sng" dirty="0">
                <a:solidFill>
                  <a:srgbClr val="2998E3"/>
                </a:solidFill>
                <a:latin typeface="Calibri" panose="020F0502020204030204" pitchFamily="34" charset="0"/>
                <a:hlinkClick r:id="rId5"/>
              </a:rPr>
              <a:t>http://docs.opencv.org/trunk/d4/d8b/group__datasets__ar.html</a:t>
            </a:r>
            <a:r>
              <a:rPr lang="es-CO" sz="1500" dirty="0">
                <a:solidFill>
                  <a:srgbClr val="3F3F3F"/>
                </a:solidFill>
                <a:latin typeface="Calibri" panose="020F0502020204030204" pitchFamily="34" charset="0"/>
              </a:rPr>
              <a:t>, abril 2017.</a:t>
            </a:r>
            <a:endParaRPr lang="es-CO" sz="15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br>
              <a:rPr lang="es-CO" sz="1500" dirty="0"/>
            </a:br>
            <a:endParaRPr lang="es-CO" sz="1500" dirty="0"/>
          </a:p>
        </p:txBody>
      </p:sp>
    </p:spTree>
    <p:extLst>
      <p:ext uri="{BB962C8B-B14F-4D97-AF65-F5344CB8AC3E}">
        <p14:creationId xmlns:p14="http://schemas.microsoft.com/office/powerpoint/2010/main" val="100024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709863" y="4848642"/>
            <a:ext cx="333166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Alto Nivel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1900" dirty="0"/>
              <a:t>Identificar técnicas.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1900" dirty="0"/>
              <a:t>Selección y profundización</a:t>
            </a:r>
            <a:r>
              <a:rPr lang="es-CO" dirty="0"/>
              <a:t>.</a:t>
            </a:r>
            <a:endParaRPr lang="es-CO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09863" y="2812930"/>
            <a:ext cx="3331663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Bajo Nivel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1900" dirty="0"/>
              <a:t>Identificar herramientas preexistentes.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1900" dirty="0"/>
              <a:t>Ejecutar pruebas de las herramientas.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1900" dirty="0"/>
              <a:t>Selección de herramientas.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9C832C3-2348-411E-97C8-A32FA6119D29}"/>
              </a:ext>
            </a:extLst>
          </p:cNvPr>
          <p:cNvSpPr/>
          <p:nvPr/>
        </p:nvSpPr>
        <p:spPr>
          <a:xfrm>
            <a:off x="690813" y="1330992"/>
            <a:ext cx="10772274" cy="363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100" dirty="0"/>
              <a:t>Caso de Estudio</a:t>
            </a:r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2106548823"/>
              </p:ext>
            </p:extLst>
          </p:nvPr>
        </p:nvGraphicFramePr>
        <p:xfrm>
          <a:off x="709863" y="1369092"/>
          <a:ext cx="10772274" cy="1443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4162858" y="4715351"/>
            <a:ext cx="35743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Modelo de Inteligencia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1900" dirty="0"/>
              <a:t>Identificación de requerimientos, restricciones.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1900" dirty="0"/>
              <a:t>Desarrollo iterativo del modelo de inteligencia.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4162858" y="2530685"/>
            <a:ext cx="35743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Modelo de Agentes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1900" dirty="0"/>
              <a:t>Identificación de metas del sistema.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1900" dirty="0"/>
              <a:t>Identificación de recursos, habilidades.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1900" dirty="0"/>
              <a:t>Identificación de roles y mecanismos de cooperación.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8150473" y="2735369"/>
            <a:ext cx="3331664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Implementación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1900" dirty="0"/>
              <a:t>Definir alcance de la implementación.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1900" dirty="0"/>
              <a:t>Identificar objetivos incrementales.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1900" dirty="0"/>
              <a:t>Ejecutar la implementación.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8150473" y="4746676"/>
            <a:ext cx="333166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Validación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1900" dirty="0"/>
              <a:t>Elaboración y ejecución – Protocolo experimental.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1900" dirty="0"/>
              <a:t>Análisis de resultados.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85259528-08A6-4528-A8A8-5014A4F7FAFA}"/>
              </a:ext>
            </a:extLst>
          </p:cNvPr>
          <p:cNvSpPr txBox="1">
            <a:spLocks/>
          </p:cNvSpPr>
          <p:nvPr/>
        </p:nvSpPr>
        <p:spPr>
          <a:xfrm>
            <a:off x="709863" y="26416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Metodología</a:t>
            </a:r>
          </a:p>
        </p:txBody>
      </p:sp>
    </p:spTree>
    <p:extLst>
      <p:ext uri="{BB962C8B-B14F-4D97-AF65-F5344CB8AC3E}">
        <p14:creationId xmlns:p14="http://schemas.microsoft.com/office/powerpoint/2010/main" val="106850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akeparking.com/Uploads/201504/5530e988de8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68" y="2496966"/>
            <a:ext cx="5327532" cy="294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6358440" y="2921662"/>
            <a:ext cx="50913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Características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dirty="0"/>
              <a:t>Número aproximado de cámaras: 1000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dirty="0"/>
              <a:t>Resolución: 640 x 480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dirty="0"/>
              <a:t>Cuadros por segundo: 2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200" dirty="0"/>
              <a:t>Tipo de parqueadero: Cerrado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47E43629-34EF-4EF8-9066-32EEAFC89123}"/>
              </a:ext>
            </a:extLst>
          </p:cNvPr>
          <p:cNvSpPr txBox="1">
            <a:spLocks/>
          </p:cNvSpPr>
          <p:nvPr/>
        </p:nvSpPr>
        <p:spPr>
          <a:xfrm>
            <a:off x="709863" y="26416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Caso de estudio seleccionado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5C2022D-D1A5-4492-BE9C-EE1BB6AB8C94}"/>
              </a:ext>
            </a:extLst>
          </p:cNvPr>
          <p:cNvSpPr txBox="1"/>
          <p:nvPr/>
        </p:nvSpPr>
        <p:spPr>
          <a:xfrm>
            <a:off x="709863" y="1223497"/>
            <a:ext cx="74234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CCTV – Centro Comercial Oviedo</a:t>
            </a:r>
            <a:endParaRPr lang="es-CO" sz="22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002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lh6.googleusercontent.com/_YmnzgqDSq_BY9I6AuXyQadvQpU2fFvmwoTk6SvXpaCjS8me2fUhQG31Ab_G6egEPqxLQXeoj6rrJATIHwOoxZpe9XosOgXnOeYNVHoCx2MGXguX83ld48-75OhCgb_ebJEDFF3v74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90" y="460951"/>
            <a:ext cx="11685051" cy="589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6021238" y="2053388"/>
            <a:ext cx="569343" cy="28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9670211" y="2131026"/>
            <a:ext cx="629729" cy="301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0049774" y="5193403"/>
            <a:ext cx="834069" cy="370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6426679" y="5779999"/>
            <a:ext cx="730370" cy="362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2415396" y="5378871"/>
            <a:ext cx="724619" cy="401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2460828" y="2299241"/>
            <a:ext cx="282371" cy="27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A951986-4DBB-4A65-B751-DFB027F4B581}"/>
              </a:ext>
            </a:extLst>
          </p:cNvPr>
          <p:cNvSpPr/>
          <p:nvPr/>
        </p:nvSpPr>
        <p:spPr>
          <a:xfrm>
            <a:off x="8531525" y="930440"/>
            <a:ext cx="2762117" cy="220987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47FC9B3-1DF7-4C0E-BAD5-6E3E68C8B48B}"/>
              </a:ext>
            </a:extLst>
          </p:cNvPr>
          <p:cNvSpPr txBox="1"/>
          <p:nvPr/>
        </p:nvSpPr>
        <p:spPr>
          <a:xfrm>
            <a:off x="8399244" y="3215915"/>
            <a:ext cx="3026677" cy="4616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Área de cobertura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3C9AB5D-36DF-4F68-9549-69360438D8FF}"/>
              </a:ext>
            </a:extLst>
          </p:cNvPr>
          <p:cNvSpPr/>
          <p:nvPr/>
        </p:nvSpPr>
        <p:spPr>
          <a:xfrm>
            <a:off x="3413100" y="617619"/>
            <a:ext cx="1964840" cy="220987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F943FC1-743D-48B3-B5CE-E80A43F04814}"/>
              </a:ext>
            </a:extLst>
          </p:cNvPr>
          <p:cNvSpPr txBox="1"/>
          <p:nvPr/>
        </p:nvSpPr>
        <p:spPr>
          <a:xfrm>
            <a:off x="2888757" y="2885646"/>
            <a:ext cx="3026677" cy="4616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Sobrelapamiento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852A769-FE9E-4C22-B1F5-DE5F338342C1}"/>
              </a:ext>
            </a:extLst>
          </p:cNvPr>
          <p:cNvSpPr/>
          <p:nvPr/>
        </p:nvSpPr>
        <p:spPr>
          <a:xfrm>
            <a:off x="3950594" y="3570124"/>
            <a:ext cx="1964840" cy="220987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CA693EB-DC7D-410B-BBB1-40E0EDA38063}"/>
              </a:ext>
            </a:extLst>
          </p:cNvPr>
          <p:cNvSpPr txBox="1"/>
          <p:nvPr/>
        </p:nvSpPr>
        <p:spPr>
          <a:xfrm>
            <a:off x="3449420" y="5838151"/>
            <a:ext cx="3026677" cy="4616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Baja Iluminación</a:t>
            </a:r>
          </a:p>
        </p:txBody>
      </p:sp>
    </p:spTree>
    <p:extLst>
      <p:ext uri="{BB962C8B-B14F-4D97-AF65-F5344CB8AC3E}">
        <p14:creationId xmlns:p14="http://schemas.microsoft.com/office/powerpoint/2010/main" val="253258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2" grpId="0" animBg="1"/>
      <p:bldP spid="25" grpId="0" animBg="1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Base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4653</TotalTime>
  <Words>4024</Words>
  <Application>Microsoft Office PowerPoint</Application>
  <PresentationFormat>Panorámica</PresentationFormat>
  <Paragraphs>1177</Paragraphs>
  <Slides>63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63</vt:i4>
      </vt:variant>
    </vt:vector>
  </HeadingPairs>
  <TitlesOfParts>
    <vt:vector size="70" baseType="lpstr">
      <vt:lpstr>Arial</vt:lpstr>
      <vt:lpstr>Calibri</vt:lpstr>
      <vt:lpstr>Cambria Math</vt:lpstr>
      <vt:lpstr>Corbel</vt:lpstr>
      <vt:lpstr>Times New Roman</vt:lpstr>
      <vt:lpstr>Wingdings</vt:lpstr>
      <vt:lpstr>Base</vt:lpstr>
      <vt:lpstr>AC-CCTV</vt:lpstr>
      <vt:lpstr>Tabla de Contenido</vt:lpstr>
      <vt:lpstr>Contextualización de la Problemática</vt:lpstr>
      <vt:lpstr>Contextualización de la Problemática</vt:lpstr>
      <vt:lpstr>Contextualización de la Problemática</vt:lpstr>
      <vt:lpstr>Formulación de Objetivos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AC-CCTV</dc:title>
  <dc:creator>Eder Mauricio Abello Rodríguez</dc:creator>
  <cp:lastModifiedBy>Eder Mauricio Abello Rodríguez</cp:lastModifiedBy>
  <cp:revision>103</cp:revision>
  <dcterms:created xsi:type="dcterms:W3CDTF">2018-11-22T12:57:36Z</dcterms:created>
  <dcterms:modified xsi:type="dcterms:W3CDTF">2018-11-30T12:28:30Z</dcterms:modified>
</cp:coreProperties>
</file>