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32E266-551B-46F1-B32A-DC4213BB02F4}" type="datetimeFigureOut">
              <a:rPr lang="en-IE" smtClean="0"/>
              <a:t>08/01/2020</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09F0C3-4609-446D-9F32-2474320ED53A}" type="slidenum">
              <a:rPr lang="en-IE" smtClean="0"/>
              <a:t>‹#›</a:t>
            </a:fld>
            <a:endParaRPr lang="en-IE"/>
          </a:p>
        </p:txBody>
      </p:sp>
    </p:spTree>
    <p:extLst>
      <p:ext uri="{BB962C8B-B14F-4D97-AF65-F5344CB8AC3E}">
        <p14:creationId xmlns:p14="http://schemas.microsoft.com/office/powerpoint/2010/main" val="3944360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22B5E05-CD71-4CBE-A0A9-01240608E95B}" type="slidenum">
              <a:rPr lang="en-US" smtClean="0"/>
              <a:pPr>
                <a:defRPr/>
              </a:pPr>
              <a:t>1</a:t>
            </a:fld>
            <a:endParaRPr lang="en-US"/>
          </a:p>
        </p:txBody>
      </p:sp>
    </p:spTree>
    <p:extLst>
      <p:ext uri="{BB962C8B-B14F-4D97-AF65-F5344CB8AC3E}">
        <p14:creationId xmlns:p14="http://schemas.microsoft.com/office/powerpoint/2010/main" val="19598358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altLang="en-US" b="1" u="sng" dirty="0" smtClean="0">
                <a:latin typeface="Arial" charset="0"/>
                <a:ea typeface="ＭＳ Ｐゴシック" pitchFamily="34" charset="-128"/>
              </a:rPr>
              <a:t>Guideline for the slide</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altLang="en-US" b="1" u="sng" dirty="0" smtClean="0">
              <a:latin typeface="Arial" charset="0"/>
              <a:ea typeface="ＭＳ Ｐゴシック" pitchFamily="34" charset="-128"/>
            </a:endParaRPr>
          </a:p>
          <a:p>
            <a:pPr marL="0" marR="0" lvl="0" indent="0" algn="l" defTabSz="457200" rtl="0" eaLnBrk="0" fontAlgn="base" latinLnBrk="0" hangingPunct="0">
              <a:lnSpc>
                <a:spcPct val="100000"/>
              </a:lnSpc>
              <a:spcBef>
                <a:spcPct val="30000"/>
              </a:spcBef>
              <a:spcAft>
                <a:spcPct val="0"/>
              </a:spcAft>
              <a:buClrTx/>
              <a:buSzTx/>
              <a:buFontTx/>
              <a:buNone/>
              <a:tabLst/>
              <a:defRPr/>
            </a:pPr>
            <a:r>
              <a:rPr lang="en-US" altLang="en-US" sz="1200" kern="1200" dirty="0" smtClean="0">
                <a:solidFill>
                  <a:schemeClr val="tx1"/>
                </a:solidFill>
                <a:latin typeface="+mn-lt"/>
                <a:ea typeface="+mn-ea"/>
                <a:cs typeface="+mn-cs"/>
              </a:rPr>
              <a:t>Update the slide by plotting</a:t>
            </a:r>
            <a:r>
              <a:rPr lang="en-US" altLang="en-US" sz="1200" kern="1200" baseline="0" dirty="0" smtClean="0">
                <a:solidFill>
                  <a:schemeClr val="tx1"/>
                </a:solidFill>
                <a:latin typeface="+mn-lt"/>
                <a:ea typeface="+mn-ea"/>
                <a:cs typeface="+mn-cs"/>
              </a:rPr>
              <a:t> the data with different category in spending possibly in wagon wheel</a:t>
            </a:r>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22B5E05-CD71-4CBE-A0A9-01240608E95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42707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altLang="en-US" b="1" u="sng" dirty="0" smtClean="0">
                <a:latin typeface="Arial" charset="0"/>
                <a:ea typeface="ＭＳ Ｐゴシック" pitchFamily="34" charset="-128"/>
              </a:rPr>
              <a:t>Guideline for the slide</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altLang="en-US" b="1" u="sng" dirty="0" smtClean="0">
              <a:latin typeface="Arial" charset="0"/>
              <a:ea typeface="ＭＳ Ｐゴシック" pitchFamily="34" charset="-128"/>
            </a:endParaRPr>
          </a:p>
          <a:p>
            <a:pPr marL="0" marR="0" lvl="0" indent="0" algn="l" defTabSz="457200" rtl="0" eaLnBrk="0" fontAlgn="base" latinLnBrk="0" hangingPunct="0">
              <a:lnSpc>
                <a:spcPct val="100000"/>
              </a:lnSpc>
              <a:spcBef>
                <a:spcPct val="30000"/>
              </a:spcBef>
              <a:spcAft>
                <a:spcPct val="0"/>
              </a:spcAft>
              <a:buClrTx/>
              <a:buSzTx/>
              <a:buFontTx/>
              <a:buNone/>
              <a:tabLst/>
              <a:defRPr/>
            </a:pPr>
            <a:r>
              <a:rPr lang="en-US" altLang="en-US" sz="1200" kern="1200" dirty="0" smtClean="0">
                <a:solidFill>
                  <a:schemeClr val="tx1"/>
                </a:solidFill>
                <a:latin typeface="+mn-lt"/>
                <a:ea typeface="+mn-ea"/>
                <a:cs typeface="+mn-cs"/>
              </a:rPr>
              <a:t>Update the slide by plotting</a:t>
            </a:r>
            <a:r>
              <a:rPr lang="en-US" altLang="en-US" sz="1200" kern="1200" baseline="0" dirty="0" smtClean="0">
                <a:solidFill>
                  <a:schemeClr val="tx1"/>
                </a:solidFill>
                <a:latin typeface="+mn-lt"/>
                <a:ea typeface="+mn-ea"/>
                <a:cs typeface="+mn-cs"/>
              </a:rPr>
              <a:t> the data with different category in spending possibly in wagon wheel</a:t>
            </a:r>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22B5E05-CD71-4CBE-A0A9-01240608E95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5215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22B5E05-CD71-4CBE-A0A9-01240608E95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84508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22B5E05-CD71-4CBE-A0A9-01240608E95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92833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22B5E05-CD71-4CBE-A0A9-01240608E95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3325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22B5E05-CD71-4CBE-A0A9-01240608E95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81526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altLang="en-US" b="1" u="sng" dirty="0" smtClean="0">
                <a:latin typeface="Arial" charset="0"/>
                <a:ea typeface="ＭＳ Ｐゴシック" pitchFamily="34" charset="-128"/>
              </a:rPr>
              <a:t>Guideline for the slide</a:t>
            </a:r>
          </a:p>
          <a:p>
            <a:endParaRPr lang="en-US" dirty="0" smtClean="0"/>
          </a:p>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dirty="0" smtClean="0">
                <a:solidFill>
                  <a:schemeClr val="tx2"/>
                </a:solidFill>
              </a:rPr>
              <a:t>Provide DR Architecture that is going to used for Cloud Adoption including all VPC and Sub-net</a:t>
            </a:r>
            <a:r>
              <a:rPr lang="en-US" sz="1200" baseline="0" dirty="0" smtClean="0">
                <a:solidFill>
                  <a:schemeClr val="tx2"/>
                </a:solidFill>
              </a:rPr>
              <a:t> information</a:t>
            </a:r>
            <a:endParaRPr lang="en-US" sz="1200" dirty="0" smtClean="0">
              <a:solidFill>
                <a:schemeClr val="tx2"/>
              </a:solidFill>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22B5E05-CD71-4CBE-A0A9-01240608E95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57332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22B5E05-CD71-4CBE-A0A9-01240608E95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688568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22B5E05-CD71-4CBE-A0A9-01240608E95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680387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22B5E05-CD71-4CBE-A0A9-01240608E95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39619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522B5E05-CD71-4CBE-A0A9-01240608E95B}" type="slidenum">
              <a:rPr lang="en-US" smtClean="0"/>
              <a:pPr>
                <a:defRPr/>
              </a:pPr>
              <a:t>3</a:t>
            </a:fld>
            <a:endParaRPr lang="en-US"/>
          </a:p>
        </p:txBody>
      </p:sp>
    </p:spTree>
    <p:extLst>
      <p:ext uri="{BB962C8B-B14F-4D97-AF65-F5344CB8AC3E}">
        <p14:creationId xmlns:p14="http://schemas.microsoft.com/office/powerpoint/2010/main" val="8515990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22B5E05-CD71-4CBE-A0A9-01240608E95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5644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22B5E05-CD71-4CBE-A0A9-01240608E95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514387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22B5E05-CD71-4CBE-A0A9-01240608E95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878384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22B5E05-CD71-4CBE-A0A9-01240608E95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65520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22B5E05-CD71-4CBE-A0A9-01240608E95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44526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altLang="en-US" b="1" u="sng" dirty="0" smtClean="0">
                <a:latin typeface="Arial" charset="0"/>
                <a:ea typeface="ＭＳ Ｐゴシック" pitchFamily="34" charset="-128"/>
              </a:rPr>
              <a:t>Guideline for the slide</a:t>
            </a:r>
          </a:p>
          <a:p>
            <a:endParaRPr lang="en-US" dirty="0" smtClean="0"/>
          </a:p>
          <a:p>
            <a:r>
              <a:rPr lang="en-US" dirty="0" smtClean="0"/>
              <a:t>The objective of this slide is to assess and address the selected applications at client’s environment and determine if they are suitable candidates for migration to public,</a:t>
            </a:r>
            <a:r>
              <a:rPr lang="en-US" baseline="0" dirty="0" smtClean="0"/>
              <a:t> Private or Hybrid </a:t>
            </a:r>
            <a:r>
              <a:rPr lang="en-US" dirty="0" smtClean="0"/>
              <a:t>cloud</a:t>
            </a:r>
            <a:endParaRPr lang="en-US" dirty="0"/>
          </a:p>
        </p:txBody>
      </p:sp>
      <p:sp>
        <p:nvSpPr>
          <p:cNvPr id="4" name="Slide Number Placeholder 3"/>
          <p:cNvSpPr>
            <a:spLocks noGrp="1"/>
          </p:cNvSpPr>
          <p:nvPr>
            <p:ph type="sldNum" sz="quarter" idx="10"/>
          </p:nvPr>
        </p:nvSpPr>
        <p:spPr/>
        <p:txBody>
          <a:bodyPr/>
          <a:lstStyle/>
          <a:p>
            <a:pPr>
              <a:defRPr/>
            </a:pPr>
            <a:fld id="{522B5E05-CD71-4CBE-A0A9-01240608E95B}" type="slidenum">
              <a:rPr lang="en-US" smtClean="0"/>
              <a:pPr>
                <a:defRPr/>
              </a:pPr>
              <a:t>4</a:t>
            </a:fld>
            <a:endParaRPr lang="en-US"/>
          </a:p>
        </p:txBody>
      </p:sp>
    </p:spTree>
    <p:extLst>
      <p:ext uri="{BB962C8B-B14F-4D97-AF65-F5344CB8AC3E}">
        <p14:creationId xmlns:p14="http://schemas.microsoft.com/office/powerpoint/2010/main" val="1447149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altLang="en-US" b="1" u="sng" dirty="0" smtClean="0">
                <a:latin typeface="Arial" charset="0"/>
                <a:ea typeface="ＭＳ Ｐゴシック" pitchFamily="34" charset="-128"/>
              </a:rPr>
              <a:t>Guideline for the slide</a:t>
            </a:r>
          </a:p>
          <a:p>
            <a:endParaRPr lang="en-US" dirty="0" smtClean="0"/>
          </a:p>
          <a:p>
            <a:r>
              <a:rPr lang="en-US" dirty="0" smtClean="0"/>
              <a:t>The objective of this slide is to assess and address the selected applications at client’s environment and determine if they are suitable candidates for migration to public,</a:t>
            </a:r>
            <a:r>
              <a:rPr lang="en-US" baseline="0" dirty="0" smtClean="0"/>
              <a:t> Private or Hybrid </a:t>
            </a:r>
            <a:r>
              <a:rPr lang="en-US" dirty="0" smtClean="0"/>
              <a:t>cloud</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22B5E05-CD71-4CBE-A0A9-01240608E95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24391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22B5E05-CD71-4CBE-A0A9-01240608E95B}" type="slidenum">
              <a:rPr lang="en-US" smtClean="0"/>
              <a:pPr>
                <a:defRPr/>
              </a:pPr>
              <a:t>7</a:t>
            </a:fld>
            <a:endParaRPr lang="en-US"/>
          </a:p>
        </p:txBody>
      </p:sp>
    </p:spTree>
    <p:extLst>
      <p:ext uri="{BB962C8B-B14F-4D97-AF65-F5344CB8AC3E}">
        <p14:creationId xmlns:p14="http://schemas.microsoft.com/office/powerpoint/2010/main" val="3673499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22B5E05-CD71-4CBE-A0A9-01240608E95B}" type="slidenum">
              <a:rPr lang="en-US" smtClean="0"/>
              <a:pPr>
                <a:defRPr/>
              </a:pPr>
              <a:t>8</a:t>
            </a:fld>
            <a:endParaRPr lang="en-US"/>
          </a:p>
        </p:txBody>
      </p:sp>
    </p:spTree>
    <p:extLst>
      <p:ext uri="{BB962C8B-B14F-4D97-AF65-F5344CB8AC3E}">
        <p14:creationId xmlns:p14="http://schemas.microsoft.com/office/powerpoint/2010/main" val="1197542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altLang="en-US" b="1" u="sng" dirty="0" smtClean="0">
                <a:latin typeface="Arial" charset="0"/>
                <a:ea typeface="ＭＳ Ｐゴシック" pitchFamily="34" charset="-128"/>
              </a:rPr>
              <a:t>Guideline for the slide</a:t>
            </a:r>
          </a:p>
          <a:p>
            <a:endParaRPr lang="en-US" dirty="0" smtClean="0"/>
          </a:p>
          <a:p>
            <a:r>
              <a:rPr lang="en-US" dirty="0" smtClean="0"/>
              <a:t>Post conducting the Cloud Assessment record analysis, categorize</a:t>
            </a:r>
            <a:r>
              <a:rPr lang="en-US" baseline="0" dirty="0" smtClean="0"/>
              <a:t> applications that needs work based on Cloud adoption</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22B5E05-CD71-4CBE-A0A9-01240608E95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75396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altLang="en-US" b="1" u="sng" dirty="0" smtClean="0">
                <a:latin typeface="Arial" charset="0"/>
                <a:ea typeface="ＭＳ Ｐゴシック" pitchFamily="34" charset="-128"/>
              </a:rPr>
              <a:t>Guideline for the slide</a:t>
            </a:r>
          </a:p>
          <a:p>
            <a:endParaRPr lang="en-US" dirty="0" smtClean="0"/>
          </a:p>
          <a:p>
            <a:r>
              <a:rPr lang="en-US" dirty="0" smtClean="0"/>
              <a:t>Post conducting the Cloud Assessment record analysis, categorize</a:t>
            </a:r>
            <a:r>
              <a:rPr lang="en-US" baseline="0" dirty="0" smtClean="0"/>
              <a:t> applications that needs work based on Cloud adoption</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22B5E05-CD71-4CBE-A0A9-01240608E95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3025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altLang="en-US" b="1" u="sng" dirty="0" smtClean="0">
                <a:latin typeface="Arial" charset="0"/>
                <a:ea typeface="ＭＳ Ｐゴシック" pitchFamily="34" charset="-128"/>
              </a:rPr>
              <a:t>Guideline for the slide</a:t>
            </a:r>
          </a:p>
          <a:p>
            <a:endParaRPr lang="en-US" dirty="0" smtClean="0"/>
          </a:p>
          <a:p>
            <a:r>
              <a:rPr lang="en-US" dirty="0" smtClean="0"/>
              <a:t>List</a:t>
            </a:r>
            <a:r>
              <a:rPr lang="en-US" baseline="0" dirty="0" smtClean="0"/>
              <a:t> the mechanism of engaging different stakeholders from Client IT based on BU/Region</a:t>
            </a:r>
            <a:endParaRPr lang="en-US" dirty="0"/>
          </a:p>
        </p:txBody>
      </p:sp>
      <p:sp>
        <p:nvSpPr>
          <p:cNvPr id="4" name="Slide Number Placeholder 3"/>
          <p:cNvSpPr>
            <a:spLocks noGrp="1"/>
          </p:cNvSpPr>
          <p:nvPr>
            <p:ph type="sldNum" sz="quarter" idx="10"/>
          </p:nvPr>
        </p:nvSpPr>
        <p:spPr/>
        <p:txBody>
          <a:bodyPr/>
          <a:lstStyle/>
          <a:p>
            <a:pPr>
              <a:defRPr/>
            </a:pPr>
            <a:fld id="{522B5E05-CD71-4CBE-A0A9-01240608E95B}" type="slidenum">
              <a:rPr lang="en-US" smtClean="0"/>
              <a:pPr>
                <a:defRPr/>
              </a:pPr>
              <a:t>13</a:t>
            </a:fld>
            <a:endParaRPr lang="en-US"/>
          </a:p>
        </p:txBody>
      </p:sp>
    </p:spTree>
    <p:extLst>
      <p:ext uri="{BB962C8B-B14F-4D97-AF65-F5344CB8AC3E}">
        <p14:creationId xmlns:p14="http://schemas.microsoft.com/office/powerpoint/2010/main" val="1459041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35F89E8F-8D9C-4C1D-9F87-1E59A92D00BD}" type="datetimeFigureOut">
              <a:rPr lang="en-IE" smtClean="0"/>
              <a:t>08/01/2020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D85ED4D-2947-4F75-8533-3F1F89331E72}" type="slidenum">
              <a:rPr lang="en-IE" smtClean="0"/>
              <a:t>‹#›</a:t>
            </a:fld>
            <a:endParaRPr lang="en-IE"/>
          </a:p>
        </p:txBody>
      </p:sp>
    </p:spTree>
    <p:extLst>
      <p:ext uri="{BB962C8B-B14F-4D97-AF65-F5344CB8AC3E}">
        <p14:creationId xmlns:p14="http://schemas.microsoft.com/office/powerpoint/2010/main" val="2137709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35F89E8F-8D9C-4C1D-9F87-1E59A92D00BD}" type="datetimeFigureOut">
              <a:rPr lang="en-IE" smtClean="0"/>
              <a:t>08/01/2020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D85ED4D-2947-4F75-8533-3F1F89331E72}" type="slidenum">
              <a:rPr lang="en-IE" smtClean="0"/>
              <a:t>‹#›</a:t>
            </a:fld>
            <a:endParaRPr lang="en-IE"/>
          </a:p>
        </p:txBody>
      </p:sp>
    </p:spTree>
    <p:extLst>
      <p:ext uri="{BB962C8B-B14F-4D97-AF65-F5344CB8AC3E}">
        <p14:creationId xmlns:p14="http://schemas.microsoft.com/office/powerpoint/2010/main" val="18668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35F89E8F-8D9C-4C1D-9F87-1E59A92D00BD}" type="datetimeFigureOut">
              <a:rPr lang="en-IE" smtClean="0"/>
              <a:t>08/01/2020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D85ED4D-2947-4F75-8533-3F1F89331E72}" type="slidenum">
              <a:rPr lang="en-IE" smtClean="0"/>
              <a:t>‹#›</a:t>
            </a:fld>
            <a:endParaRPr lang="en-IE"/>
          </a:p>
        </p:txBody>
      </p:sp>
    </p:spTree>
    <p:extLst>
      <p:ext uri="{BB962C8B-B14F-4D97-AF65-F5344CB8AC3E}">
        <p14:creationId xmlns:p14="http://schemas.microsoft.com/office/powerpoint/2010/main" val="115846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 White">
    <p:spTree>
      <p:nvGrpSpPr>
        <p:cNvPr id="1" name=""/>
        <p:cNvGrpSpPr/>
        <p:nvPr/>
      </p:nvGrpSpPr>
      <p:grpSpPr>
        <a:xfrm>
          <a:off x="0" y="0"/>
          <a:ext cx="0" cy="0"/>
          <a:chOff x="0" y="0"/>
          <a:chExt cx="0" cy="0"/>
        </a:xfrm>
      </p:grpSpPr>
      <p:sp>
        <p:nvSpPr>
          <p:cNvPr id="5" name="Rectangle 4"/>
          <p:cNvSpPr/>
          <p:nvPr/>
        </p:nvSpPr>
        <p:spPr>
          <a:xfrm>
            <a:off x="0" y="5966885"/>
            <a:ext cx="12192000" cy="891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2400"/>
          </a:p>
        </p:txBody>
      </p:sp>
      <p:pic>
        <p:nvPicPr>
          <p:cNvPr id="6" name="Picture 1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121793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p:nvSpPr>
        <p:spPr bwMode="auto">
          <a:xfrm>
            <a:off x="1439334" y="-1744133"/>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smtClean="0"/>
          </a:p>
        </p:txBody>
      </p:sp>
      <p:sp>
        <p:nvSpPr>
          <p:cNvPr id="8" name="Rectangle 7"/>
          <p:cNvSpPr/>
          <p:nvPr/>
        </p:nvSpPr>
        <p:spPr>
          <a:xfrm>
            <a:off x="0" y="2584452"/>
            <a:ext cx="12192000" cy="2432049"/>
          </a:xfrm>
          <a:prstGeom prst="rect">
            <a:avLst/>
          </a:prstGeom>
          <a:solidFill>
            <a:schemeClr val="tx2">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en-US" sz="2400" dirty="0"/>
          </a:p>
        </p:txBody>
      </p:sp>
      <p:pic>
        <p:nvPicPr>
          <p:cNvPr id="9" name="Picture 14" descr="Cognizant_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3617" y="448733"/>
            <a:ext cx="3012016"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p:nvSpPr>
        <p:spPr bwMode="auto">
          <a:xfrm>
            <a:off x="10322984" y="6201834"/>
            <a:ext cx="18690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1200" dirty="0" smtClean="0">
                <a:solidFill>
                  <a:schemeClr val="tx2"/>
                </a:solidFill>
                <a:cs typeface="Arial" panose="020B0604020202020204" pitchFamily="34" charset="0"/>
              </a:rPr>
              <a:t>© 2018 Cognizant </a:t>
            </a:r>
          </a:p>
        </p:txBody>
      </p:sp>
      <p:sp>
        <p:nvSpPr>
          <p:cNvPr id="11" name="Text Box 65"/>
          <p:cNvSpPr txBox="1">
            <a:spLocks noChangeArrowheads="1"/>
          </p:cNvSpPr>
          <p:nvPr/>
        </p:nvSpPr>
        <p:spPr bwMode="auto">
          <a:xfrm>
            <a:off x="27518" y="6669618"/>
            <a:ext cx="259987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fontAlgn="auto">
              <a:spcBef>
                <a:spcPts val="0"/>
              </a:spcBef>
              <a:spcAft>
                <a:spcPts val="0"/>
              </a:spcAft>
              <a:defRPr/>
            </a:pPr>
            <a:r>
              <a:rPr lang="en-US" altLang="en-US" sz="1200" b="0" dirty="0" smtClean="0">
                <a:solidFill>
                  <a:schemeClr val="tx2"/>
                </a:solidFill>
                <a:latin typeface="+mj-lt"/>
              </a:rPr>
              <a:t>Release Id: QTCH-BC / 2.0.0 / 18-Apr-2018</a:t>
            </a:r>
          </a:p>
        </p:txBody>
      </p:sp>
      <p:sp>
        <p:nvSpPr>
          <p:cNvPr id="13" name="Rectangle 44"/>
          <p:cNvSpPr txBox="1">
            <a:spLocks noChangeArrowheads="1"/>
          </p:cNvSpPr>
          <p:nvPr/>
        </p:nvSpPr>
        <p:spPr bwMode="auto">
          <a:xfrm>
            <a:off x="8976785" y="6597651"/>
            <a:ext cx="1291167" cy="268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eaLnBrk="1" fontAlgn="auto" hangingPunct="1">
              <a:spcBef>
                <a:spcPts val="0"/>
              </a:spcBef>
              <a:spcAft>
                <a:spcPts val="0"/>
              </a:spcAft>
              <a:defRPr/>
            </a:pPr>
            <a:r>
              <a:rPr lang="en-US" altLang="en-US" sz="1200" b="0" dirty="0" smtClean="0">
                <a:solidFill>
                  <a:schemeClr val="tx2"/>
                </a:solidFill>
                <a:latin typeface="+mj-lt"/>
              </a:rPr>
              <a:t>C3 Protected</a:t>
            </a:r>
          </a:p>
        </p:txBody>
      </p:sp>
      <p:sp>
        <p:nvSpPr>
          <p:cNvPr id="12" name="Text Placeholder 12"/>
          <p:cNvSpPr>
            <a:spLocks noGrp="1"/>
          </p:cNvSpPr>
          <p:nvPr>
            <p:ph type="body" sz="quarter" idx="13"/>
          </p:nvPr>
        </p:nvSpPr>
        <p:spPr>
          <a:xfrm>
            <a:off x="558801" y="2830705"/>
            <a:ext cx="11046177" cy="572305"/>
          </a:xfrm>
          <a:prstGeom prst="rect">
            <a:avLst/>
          </a:prstGeom>
        </p:spPr>
        <p:txBody>
          <a:bodyPr>
            <a:normAutofit/>
          </a:bodyPr>
          <a:lstStyle>
            <a:lvl1pPr marL="0" indent="0">
              <a:buNone/>
              <a:defRPr sz="2400">
                <a:solidFill>
                  <a:schemeClr val="bg1"/>
                </a:solidFill>
                <a:latin typeface="Arial"/>
                <a:cs typeface="Arial"/>
              </a:defRPr>
            </a:lvl1pPr>
          </a:lstStyle>
          <a:p>
            <a:pPr lvl="0"/>
            <a:r>
              <a:rPr lang="en-US" smtClean="0"/>
              <a:t>Click to edit Master text styles</a:t>
            </a:r>
          </a:p>
        </p:txBody>
      </p:sp>
      <p:sp>
        <p:nvSpPr>
          <p:cNvPr id="14" name="Text Placeholder 14"/>
          <p:cNvSpPr>
            <a:spLocks noGrp="1"/>
          </p:cNvSpPr>
          <p:nvPr>
            <p:ph type="body" sz="quarter" idx="14"/>
          </p:nvPr>
        </p:nvSpPr>
        <p:spPr>
          <a:xfrm>
            <a:off x="558801" y="3411747"/>
            <a:ext cx="11046177" cy="748988"/>
          </a:xfrm>
          <a:prstGeom prst="rect">
            <a:avLst/>
          </a:prstGeom>
        </p:spPr>
        <p:txBody>
          <a:bodyPr wrap="square">
            <a:spAutoFit/>
          </a:bodyPr>
          <a:lstStyle>
            <a:lvl1pPr marL="0" indent="0">
              <a:lnSpc>
                <a:spcPct val="100000"/>
              </a:lnSpc>
              <a:buNone/>
              <a:defRPr sz="4267" baseline="0">
                <a:solidFill>
                  <a:srgbClr val="0099CC"/>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smtClean="0"/>
              <a:t>Click to edit Master text styles</a:t>
            </a:r>
          </a:p>
        </p:txBody>
      </p:sp>
      <p:sp>
        <p:nvSpPr>
          <p:cNvPr id="17" name="Text Placeholder 12"/>
          <p:cNvSpPr>
            <a:spLocks noGrp="1"/>
          </p:cNvSpPr>
          <p:nvPr>
            <p:ph type="body" sz="quarter" idx="15"/>
          </p:nvPr>
        </p:nvSpPr>
        <p:spPr>
          <a:xfrm>
            <a:off x="558801" y="4198597"/>
            <a:ext cx="11046177" cy="594784"/>
          </a:xfrm>
          <a:prstGeom prst="rect">
            <a:avLst/>
          </a:prstGeom>
        </p:spPr>
        <p:txBody>
          <a:bodyPr>
            <a:normAutofit/>
          </a:bodyPr>
          <a:lstStyle>
            <a:lvl1pPr marL="0" indent="0">
              <a:buNone/>
              <a:defRPr sz="2400" baseline="0">
                <a:solidFill>
                  <a:srgbClr val="FFFFFF"/>
                </a:solidFill>
                <a:latin typeface="Arial"/>
                <a:cs typeface="Arial"/>
              </a:defRPr>
            </a:lvl1pPr>
          </a:lstStyle>
          <a:p>
            <a:pPr lvl="0"/>
            <a:r>
              <a:rPr lang="en-US" smtClean="0"/>
              <a:t>Click to edit Master text styles</a:t>
            </a:r>
          </a:p>
        </p:txBody>
      </p:sp>
    </p:spTree>
    <p:extLst>
      <p:ext uri="{BB962C8B-B14F-4D97-AF65-F5344CB8AC3E}">
        <p14:creationId xmlns:p14="http://schemas.microsoft.com/office/powerpoint/2010/main" val="29791102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Header and Text">
    <p:spTree>
      <p:nvGrpSpPr>
        <p:cNvPr id="1" name=""/>
        <p:cNvGrpSpPr/>
        <p:nvPr/>
      </p:nvGrpSpPr>
      <p:grpSpPr>
        <a:xfrm>
          <a:off x="0" y="0"/>
          <a:ext cx="0" cy="0"/>
          <a:chOff x="0" y="0"/>
          <a:chExt cx="0" cy="0"/>
        </a:xfrm>
      </p:grpSpPr>
      <p:cxnSp>
        <p:nvCxnSpPr>
          <p:cNvPr id="4" name="Straight Connector 3"/>
          <p:cNvCxnSpPr/>
          <p:nvPr/>
        </p:nvCxnSpPr>
        <p:spPr>
          <a:xfrm>
            <a:off x="544289" y="317500"/>
            <a:ext cx="11151809"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05818" y="330261"/>
            <a:ext cx="11286649" cy="607259"/>
          </a:xfrm>
        </p:spPr>
        <p:txBody>
          <a:bodyPr>
            <a:noAutofit/>
          </a:bodyPr>
          <a:lstStyle/>
          <a:p>
            <a:r>
              <a:rPr lang="en-US" smtClean="0"/>
              <a:t>Click to edit Master title style</a:t>
            </a:r>
            <a:endParaRPr lang="en-US" dirty="0"/>
          </a:p>
        </p:txBody>
      </p:sp>
      <p:sp>
        <p:nvSpPr>
          <p:cNvPr id="5" name="Text Placeholder 4"/>
          <p:cNvSpPr>
            <a:spLocks noGrp="1"/>
          </p:cNvSpPr>
          <p:nvPr>
            <p:ph type="body" sz="quarter" idx="13"/>
          </p:nvPr>
        </p:nvSpPr>
        <p:spPr>
          <a:xfrm>
            <a:off x="419811" y="1325972"/>
            <a:ext cx="11281123" cy="4374089"/>
          </a:xfrm>
          <a:prstGeom prst="rect">
            <a:avLst/>
          </a:prstGeom>
        </p:spPr>
        <p:txBody>
          <a:bodyPr vert="horz">
            <a:normAutofit/>
          </a:bodyPr>
          <a:lstStyle>
            <a:lvl1pPr marL="0" indent="0">
              <a:buNone/>
              <a:defRPr sz="3200" baseline="0">
                <a:solidFill>
                  <a:srgbClr val="141414"/>
                </a:solidFill>
              </a:defRPr>
            </a:lvl1pPr>
            <a:lvl2pPr marL="304792" indent="-302676">
              <a:buClr>
                <a:schemeClr val="accent2"/>
              </a:buClr>
              <a:buFont typeface="Arial"/>
              <a:buChar char="•"/>
              <a:defRPr sz="2667" baseline="0">
                <a:solidFill>
                  <a:srgbClr val="141414"/>
                </a:solidFill>
              </a:defRPr>
            </a:lvl2pPr>
            <a:lvl3pPr marL="383108" indent="-222245">
              <a:buClr>
                <a:schemeClr val="tx2">
                  <a:lumMod val="50000"/>
                  <a:lumOff val="50000"/>
                </a:schemeClr>
              </a:buClr>
              <a:buFont typeface="Arial"/>
              <a:buChar char="•"/>
              <a:defRPr sz="2400" baseline="0">
                <a:solidFill>
                  <a:srgbClr val="141414"/>
                </a:solidFill>
              </a:defRPr>
            </a:lvl3pPr>
            <a:lvl4pPr marL="524920" indent="-234945">
              <a:buClr>
                <a:schemeClr val="tx2">
                  <a:lumMod val="50000"/>
                  <a:lumOff val="50000"/>
                </a:schemeClr>
              </a:buClr>
              <a:buFont typeface="Courier New" charset="0"/>
              <a:buChar char="o"/>
              <a:defRPr sz="2133" baseline="0">
                <a:solidFill>
                  <a:srgbClr val="141414"/>
                </a:solidFill>
              </a:defRPr>
            </a:lvl4pPr>
            <a:lvl5pPr marL="683667" indent="-234945">
              <a:buClr>
                <a:schemeClr val="accent2"/>
              </a:buClr>
              <a:buFont typeface="Arial"/>
              <a:buChar char="•"/>
              <a:defRPr sz="2400">
                <a:solidFill>
                  <a:srgbClr val="14141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Slide Number Placeholder 5"/>
          <p:cNvSpPr>
            <a:spLocks noGrp="1"/>
          </p:cNvSpPr>
          <p:nvPr>
            <p:ph type="sldNum" sz="quarter" idx="14"/>
          </p:nvPr>
        </p:nvSpPr>
        <p:spPr/>
        <p:txBody>
          <a:bodyPr/>
          <a:lstStyle>
            <a:lvl1pPr>
              <a:defRPr/>
            </a:lvl1pPr>
          </a:lstStyle>
          <a:p>
            <a:pPr>
              <a:defRPr/>
            </a:pPr>
            <a:fld id="{4BB4EBCA-FA0A-4B86-B1B2-2477C2DDF727}" type="slidenum">
              <a:rPr lang="en-US"/>
              <a:pPr>
                <a:defRPr/>
              </a:pPr>
              <a:t>‹#›</a:t>
            </a:fld>
            <a:endParaRPr lang="en-US"/>
          </a:p>
        </p:txBody>
      </p:sp>
    </p:spTree>
    <p:extLst>
      <p:ext uri="{BB962C8B-B14F-4D97-AF65-F5344CB8AC3E}">
        <p14:creationId xmlns:p14="http://schemas.microsoft.com/office/powerpoint/2010/main" val="1367718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ransition Slide">
    <p:spTree>
      <p:nvGrpSpPr>
        <p:cNvPr id="1" name=""/>
        <p:cNvGrpSpPr/>
        <p:nvPr/>
      </p:nvGrpSpPr>
      <p:grpSpPr>
        <a:xfrm>
          <a:off x="0" y="0"/>
          <a:ext cx="0" cy="0"/>
          <a:chOff x="0" y="0"/>
          <a:chExt cx="0" cy="0"/>
        </a:xfrm>
      </p:grpSpPr>
      <p:cxnSp>
        <p:nvCxnSpPr>
          <p:cNvPr id="3" name="Straight Connector 2"/>
          <p:cNvCxnSpPr/>
          <p:nvPr/>
        </p:nvCxnSpPr>
        <p:spPr>
          <a:xfrm>
            <a:off x="544289" y="2243667"/>
            <a:ext cx="11151809"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a:off x="532998" y="3886200"/>
            <a:ext cx="11151809"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
          </p:nvPr>
        </p:nvSpPr>
        <p:spPr>
          <a:xfrm>
            <a:off x="538528" y="2633404"/>
            <a:ext cx="11111605" cy="627739"/>
          </a:xfrm>
          <a:prstGeom prst="rect">
            <a:avLst/>
          </a:prstGeom>
        </p:spPr>
        <p:txBody>
          <a:bodyPr>
            <a:normAutofit/>
          </a:bodyPr>
          <a:lstStyle>
            <a:lvl1pPr marL="0" indent="0">
              <a:buNone/>
              <a:defRPr sz="4800">
                <a:solidFill>
                  <a:srgbClr val="141414"/>
                </a:solidFill>
              </a:defRPr>
            </a:lvl1pPr>
            <a:lvl2pPr marL="609585" indent="0">
              <a:buNone/>
              <a:defRPr>
                <a:solidFill>
                  <a:schemeClr val="tx2"/>
                </a:solidFill>
              </a:defRPr>
            </a:lvl2pPr>
            <a:lvl3pPr marL="1219170" indent="0">
              <a:buNone/>
              <a:defRPr>
                <a:solidFill>
                  <a:schemeClr val="tx2"/>
                </a:solidFill>
              </a:defRPr>
            </a:lvl3pPr>
            <a:lvl4pPr marL="1828754" indent="0">
              <a:buNone/>
              <a:defRPr>
                <a:solidFill>
                  <a:schemeClr val="tx2"/>
                </a:solidFill>
              </a:defRPr>
            </a:lvl4pPr>
            <a:lvl5pPr marL="2438339" indent="0">
              <a:buNone/>
              <a:defRPr>
                <a:solidFill>
                  <a:schemeClr val="tx2"/>
                </a:solidFill>
              </a:defRPr>
            </a:lvl5pPr>
          </a:lstStyle>
          <a:p>
            <a:pPr lvl="0"/>
            <a:r>
              <a:rPr lang="en-US" smtClean="0"/>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384B5332-0C7A-4418-8FD6-26F6157FE86F}" type="slidenum">
              <a:rPr lang="en-US"/>
              <a:pPr>
                <a:defRPr/>
              </a:pPr>
              <a:t>‹#›</a:t>
            </a:fld>
            <a:endParaRPr lang="en-US"/>
          </a:p>
        </p:txBody>
      </p:sp>
    </p:spTree>
    <p:extLst>
      <p:ext uri="{BB962C8B-B14F-4D97-AF65-F5344CB8AC3E}">
        <p14:creationId xmlns:p14="http://schemas.microsoft.com/office/powerpoint/2010/main" val="2597895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35F89E8F-8D9C-4C1D-9F87-1E59A92D00BD}" type="datetimeFigureOut">
              <a:rPr lang="en-IE" smtClean="0"/>
              <a:t>08/01/2020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D85ED4D-2947-4F75-8533-3F1F89331E72}" type="slidenum">
              <a:rPr lang="en-IE" smtClean="0"/>
              <a:t>‹#›</a:t>
            </a:fld>
            <a:endParaRPr lang="en-IE"/>
          </a:p>
        </p:txBody>
      </p:sp>
    </p:spTree>
    <p:extLst>
      <p:ext uri="{BB962C8B-B14F-4D97-AF65-F5344CB8AC3E}">
        <p14:creationId xmlns:p14="http://schemas.microsoft.com/office/powerpoint/2010/main" val="45440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5F89E8F-8D9C-4C1D-9F87-1E59A92D00BD}" type="datetimeFigureOut">
              <a:rPr lang="en-IE" smtClean="0"/>
              <a:t>08/01/2020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D85ED4D-2947-4F75-8533-3F1F89331E72}" type="slidenum">
              <a:rPr lang="en-IE" smtClean="0"/>
              <a:t>‹#›</a:t>
            </a:fld>
            <a:endParaRPr lang="en-IE"/>
          </a:p>
        </p:txBody>
      </p:sp>
    </p:spTree>
    <p:extLst>
      <p:ext uri="{BB962C8B-B14F-4D97-AF65-F5344CB8AC3E}">
        <p14:creationId xmlns:p14="http://schemas.microsoft.com/office/powerpoint/2010/main" val="3152700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35F89E8F-8D9C-4C1D-9F87-1E59A92D00BD}" type="datetimeFigureOut">
              <a:rPr lang="en-IE" smtClean="0"/>
              <a:t>08/01/2020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D85ED4D-2947-4F75-8533-3F1F89331E72}" type="slidenum">
              <a:rPr lang="en-IE" smtClean="0"/>
              <a:t>‹#›</a:t>
            </a:fld>
            <a:endParaRPr lang="en-IE"/>
          </a:p>
        </p:txBody>
      </p:sp>
    </p:spTree>
    <p:extLst>
      <p:ext uri="{BB962C8B-B14F-4D97-AF65-F5344CB8AC3E}">
        <p14:creationId xmlns:p14="http://schemas.microsoft.com/office/powerpoint/2010/main" val="3692380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35F89E8F-8D9C-4C1D-9F87-1E59A92D00BD}" type="datetimeFigureOut">
              <a:rPr lang="en-IE" smtClean="0"/>
              <a:t>08/01/2020</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ED85ED4D-2947-4F75-8533-3F1F89331E72}" type="slidenum">
              <a:rPr lang="en-IE" smtClean="0"/>
              <a:t>‹#›</a:t>
            </a:fld>
            <a:endParaRPr lang="en-IE"/>
          </a:p>
        </p:txBody>
      </p:sp>
    </p:spTree>
    <p:extLst>
      <p:ext uri="{BB962C8B-B14F-4D97-AF65-F5344CB8AC3E}">
        <p14:creationId xmlns:p14="http://schemas.microsoft.com/office/powerpoint/2010/main" val="3989059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35F89E8F-8D9C-4C1D-9F87-1E59A92D00BD}" type="datetimeFigureOut">
              <a:rPr lang="en-IE" smtClean="0"/>
              <a:t>08/01/2020</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ED85ED4D-2947-4F75-8533-3F1F89331E72}" type="slidenum">
              <a:rPr lang="en-IE" smtClean="0"/>
              <a:t>‹#›</a:t>
            </a:fld>
            <a:endParaRPr lang="en-IE"/>
          </a:p>
        </p:txBody>
      </p:sp>
    </p:spTree>
    <p:extLst>
      <p:ext uri="{BB962C8B-B14F-4D97-AF65-F5344CB8AC3E}">
        <p14:creationId xmlns:p14="http://schemas.microsoft.com/office/powerpoint/2010/main" val="3580850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F89E8F-8D9C-4C1D-9F87-1E59A92D00BD}" type="datetimeFigureOut">
              <a:rPr lang="en-IE" smtClean="0"/>
              <a:t>08/01/2020</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ED85ED4D-2947-4F75-8533-3F1F89331E72}" type="slidenum">
              <a:rPr lang="en-IE" smtClean="0"/>
              <a:t>‹#›</a:t>
            </a:fld>
            <a:endParaRPr lang="en-IE"/>
          </a:p>
        </p:txBody>
      </p:sp>
    </p:spTree>
    <p:extLst>
      <p:ext uri="{BB962C8B-B14F-4D97-AF65-F5344CB8AC3E}">
        <p14:creationId xmlns:p14="http://schemas.microsoft.com/office/powerpoint/2010/main" val="1443693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5F89E8F-8D9C-4C1D-9F87-1E59A92D00BD}" type="datetimeFigureOut">
              <a:rPr lang="en-IE" smtClean="0"/>
              <a:t>08/01/2020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D85ED4D-2947-4F75-8533-3F1F89331E72}" type="slidenum">
              <a:rPr lang="en-IE" smtClean="0"/>
              <a:t>‹#›</a:t>
            </a:fld>
            <a:endParaRPr lang="en-IE"/>
          </a:p>
        </p:txBody>
      </p:sp>
    </p:spTree>
    <p:extLst>
      <p:ext uri="{BB962C8B-B14F-4D97-AF65-F5344CB8AC3E}">
        <p14:creationId xmlns:p14="http://schemas.microsoft.com/office/powerpoint/2010/main" val="423712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5F89E8F-8D9C-4C1D-9F87-1E59A92D00BD}" type="datetimeFigureOut">
              <a:rPr lang="en-IE" smtClean="0"/>
              <a:t>08/01/2020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D85ED4D-2947-4F75-8533-3F1F89331E72}" type="slidenum">
              <a:rPr lang="en-IE" smtClean="0"/>
              <a:t>‹#›</a:t>
            </a:fld>
            <a:endParaRPr lang="en-IE"/>
          </a:p>
        </p:txBody>
      </p:sp>
    </p:spTree>
    <p:extLst>
      <p:ext uri="{BB962C8B-B14F-4D97-AF65-F5344CB8AC3E}">
        <p14:creationId xmlns:p14="http://schemas.microsoft.com/office/powerpoint/2010/main" val="159532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F89E8F-8D9C-4C1D-9F87-1E59A92D00BD}" type="datetimeFigureOut">
              <a:rPr lang="en-IE" smtClean="0"/>
              <a:t>08/01/2020</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85ED4D-2947-4F75-8533-3F1F89331E72}" type="slidenum">
              <a:rPr lang="en-IE" smtClean="0"/>
              <a:t>‹#›</a:t>
            </a:fld>
            <a:endParaRPr lang="en-IE"/>
          </a:p>
        </p:txBody>
      </p:sp>
    </p:spTree>
    <p:extLst>
      <p:ext uri="{BB962C8B-B14F-4D97-AF65-F5344CB8AC3E}">
        <p14:creationId xmlns:p14="http://schemas.microsoft.com/office/powerpoint/2010/main" val="1795985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Placeholder 2"/>
          <p:cNvSpPr>
            <a:spLocks noGrp="1"/>
          </p:cNvSpPr>
          <p:nvPr>
            <p:ph type="body" sz="quarter" idx="4294967295"/>
          </p:nvPr>
        </p:nvSpPr>
        <p:spPr bwMode="auto">
          <a:xfrm>
            <a:off x="0" y="2115140"/>
            <a:ext cx="11047413" cy="10269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rtlCol="0" anchor="t" anchorCtr="0" compatLnSpc="1">
            <a:prstTxWarp prst="textNoShape">
              <a:avLst/>
            </a:prstTxWarp>
            <a:spAutoFit/>
          </a:bodyPr>
          <a:lstStyle/>
          <a:p>
            <a:pPr marL="0" indent="0" algn="ctr">
              <a:buNone/>
            </a:pPr>
            <a:r>
              <a:rPr lang="en-US" altLang="en-US" dirty="0" smtClean="0"/>
              <a:t>Business </a:t>
            </a:r>
            <a:r>
              <a:rPr lang="en-US" altLang="en-US" dirty="0" smtClean="0"/>
              <a:t>Case</a:t>
            </a:r>
          </a:p>
          <a:p>
            <a:pPr marL="0" indent="0" algn="ctr">
              <a:buNone/>
            </a:pPr>
            <a:r>
              <a:rPr lang="en-US" altLang="en-US" dirty="0" smtClean="0"/>
              <a:t>Cloud Migration </a:t>
            </a:r>
            <a:endParaRPr lang="en-US" altLang="en-US" dirty="0" smtClean="0"/>
          </a:p>
        </p:txBody>
      </p:sp>
      <p:graphicFrame>
        <p:nvGraphicFramePr>
          <p:cNvPr id="5" name="Group 4"/>
          <p:cNvGraphicFramePr>
            <a:graphicFrameLocks noGrp="1"/>
          </p:cNvGraphicFramePr>
          <p:nvPr>
            <p:extLst>
              <p:ext uri="{D42A27DB-BD31-4B8C-83A1-F6EECF244321}">
                <p14:modId xmlns:p14="http://schemas.microsoft.com/office/powerpoint/2010/main" val="534467476"/>
              </p:ext>
            </p:extLst>
          </p:nvPr>
        </p:nvGraphicFramePr>
        <p:xfrm>
          <a:off x="558801" y="3426884"/>
          <a:ext cx="10566399" cy="1473200"/>
        </p:xfrm>
        <a:graphic>
          <a:graphicData uri="http://schemas.openxmlformats.org/drawingml/2006/table">
            <a:tbl>
              <a:tblPr/>
              <a:tblGrid>
                <a:gridCol w="1228651">
                  <a:extLst>
                    <a:ext uri="{9D8B030D-6E8A-4147-A177-3AD203B41FA5}">
                      <a16:colId xmlns:a16="http://schemas.microsoft.com/office/drawing/2014/main" val="20000"/>
                    </a:ext>
                  </a:extLst>
                </a:gridCol>
                <a:gridCol w="3569600">
                  <a:extLst>
                    <a:ext uri="{9D8B030D-6E8A-4147-A177-3AD203B41FA5}">
                      <a16:colId xmlns:a16="http://schemas.microsoft.com/office/drawing/2014/main" val="20001"/>
                    </a:ext>
                  </a:extLst>
                </a:gridCol>
                <a:gridCol w="2721931">
                  <a:extLst>
                    <a:ext uri="{9D8B030D-6E8A-4147-A177-3AD203B41FA5}">
                      <a16:colId xmlns:a16="http://schemas.microsoft.com/office/drawing/2014/main" val="20002"/>
                    </a:ext>
                  </a:extLst>
                </a:gridCol>
                <a:gridCol w="3046217">
                  <a:extLst>
                    <a:ext uri="{9D8B030D-6E8A-4147-A177-3AD203B41FA5}">
                      <a16:colId xmlns:a16="http://schemas.microsoft.com/office/drawing/2014/main" val="20003"/>
                    </a:ext>
                  </a:extLst>
                </a:gridCol>
              </a:tblGrid>
              <a:tr h="29464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300" b="1" i="0" u="none" strike="noStrike" cap="none" normalizeH="0" baseline="0" dirty="0" smtClean="0">
                        <a:ln>
                          <a:noFill/>
                        </a:ln>
                        <a:solidFill>
                          <a:schemeClr val="tx1"/>
                        </a:solidFill>
                        <a:effectLst/>
                        <a:latin typeface="Arial" charset="0"/>
                      </a:endParaRPr>
                    </a:p>
                  </a:txBody>
                  <a:tcPr marL="91457" marR="91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300" b="1" i="0" u="none" strike="noStrike" cap="none" normalizeH="0" baseline="0" dirty="0" smtClean="0">
                          <a:ln>
                            <a:noFill/>
                          </a:ln>
                          <a:solidFill>
                            <a:schemeClr val="tx1"/>
                          </a:solidFill>
                          <a:effectLst/>
                          <a:latin typeface="Arial" charset="0"/>
                        </a:rPr>
                        <a:t>Prepared By / Last Updated By</a:t>
                      </a:r>
                    </a:p>
                  </a:txBody>
                  <a:tcPr marL="91457" marR="91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300" b="1" i="0" u="none" strike="noStrike" cap="none" normalizeH="0" baseline="0" dirty="0" smtClean="0">
                          <a:ln>
                            <a:noFill/>
                          </a:ln>
                          <a:solidFill>
                            <a:schemeClr val="tx1"/>
                          </a:solidFill>
                          <a:effectLst/>
                          <a:latin typeface="Arial" charset="0"/>
                        </a:rPr>
                        <a:t>Reviewed By</a:t>
                      </a:r>
                    </a:p>
                  </a:txBody>
                  <a:tcPr marL="91457" marR="91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300" b="1" i="0" u="none" strike="noStrike" cap="none" normalizeH="0" baseline="0" dirty="0" smtClean="0">
                          <a:ln>
                            <a:noFill/>
                          </a:ln>
                          <a:solidFill>
                            <a:schemeClr val="tx1"/>
                          </a:solidFill>
                          <a:effectLst/>
                          <a:latin typeface="Arial" charset="0"/>
                        </a:rPr>
                        <a:t>Approved By</a:t>
                      </a:r>
                    </a:p>
                  </a:txBody>
                  <a:tcPr marL="91457" marR="91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464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300" b="1" i="0" u="none" strike="noStrike" cap="none" normalizeH="0" baseline="0" dirty="0" smtClean="0">
                          <a:ln>
                            <a:noFill/>
                          </a:ln>
                          <a:solidFill>
                            <a:schemeClr val="tx1"/>
                          </a:solidFill>
                          <a:effectLst/>
                          <a:latin typeface="Arial" charset="0"/>
                        </a:rPr>
                        <a:t>Name</a:t>
                      </a:r>
                    </a:p>
                  </a:txBody>
                  <a:tcPr marL="91457" marR="91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300" b="0" i="0" u="none" strike="noStrike" cap="none" normalizeH="0" baseline="0" dirty="0" smtClean="0">
                        <a:ln>
                          <a:noFill/>
                        </a:ln>
                        <a:solidFill>
                          <a:schemeClr val="tx1"/>
                        </a:solidFill>
                        <a:effectLst/>
                        <a:latin typeface="Arial" charset="0"/>
                      </a:endParaRPr>
                    </a:p>
                  </a:txBody>
                  <a:tcPr marL="91457" marR="91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300" b="0" i="0" u="none" strike="noStrike" cap="none" normalizeH="0" baseline="0" dirty="0" smtClean="0">
                        <a:ln>
                          <a:noFill/>
                        </a:ln>
                        <a:solidFill>
                          <a:schemeClr val="tx1"/>
                        </a:solidFill>
                        <a:effectLst/>
                        <a:latin typeface="Arial" charset="0"/>
                      </a:endParaRPr>
                    </a:p>
                  </a:txBody>
                  <a:tcPr marL="91457" marR="91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300" b="0" i="0" u="none" strike="noStrike" cap="none" normalizeH="0" baseline="0" dirty="0" smtClean="0">
                        <a:ln>
                          <a:noFill/>
                        </a:ln>
                        <a:solidFill>
                          <a:schemeClr val="tx1"/>
                        </a:solidFill>
                        <a:effectLst/>
                        <a:latin typeface="Arial" charset="0"/>
                      </a:endParaRPr>
                    </a:p>
                  </a:txBody>
                  <a:tcPr marL="91457" marR="91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464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300" b="1" i="0" u="none" strike="noStrike" cap="none" normalizeH="0" baseline="0" dirty="0" smtClean="0">
                          <a:ln>
                            <a:noFill/>
                          </a:ln>
                          <a:solidFill>
                            <a:schemeClr val="tx1"/>
                          </a:solidFill>
                          <a:effectLst/>
                          <a:latin typeface="Arial" charset="0"/>
                        </a:rPr>
                        <a:t>Role</a:t>
                      </a:r>
                    </a:p>
                  </a:txBody>
                  <a:tcPr marL="91457" marR="91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300" b="0" i="0" u="none" strike="noStrike" cap="none" normalizeH="0" baseline="0" dirty="0" smtClean="0">
                        <a:ln>
                          <a:noFill/>
                        </a:ln>
                        <a:solidFill>
                          <a:schemeClr val="tx1"/>
                        </a:solidFill>
                        <a:effectLst/>
                        <a:latin typeface="Arial" charset="0"/>
                      </a:endParaRPr>
                    </a:p>
                  </a:txBody>
                  <a:tcPr marL="91457" marR="91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300" b="0" i="0" u="none" strike="noStrike" cap="none" normalizeH="0" baseline="0" dirty="0" smtClean="0">
                        <a:ln>
                          <a:noFill/>
                        </a:ln>
                        <a:solidFill>
                          <a:schemeClr val="tx1"/>
                        </a:solidFill>
                        <a:effectLst/>
                        <a:latin typeface="Arial" charset="0"/>
                      </a:endParaRPr>
                    </a:p>
                  </a:txBody>
                  <a:tcPr marL="91457" marR="91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300" b="0" i="0" u="none" strike="noStrike" cap="none" normalizeH="0" baseline="0" dirty="0" smtClean="0">
                        <a:ln>
                          <a:noFill/>
                        </a:ln>
                        <a:solidFill>
                          <a:schemeClr val="tx1"/>
                        </a:solidFill>
                        <a:effectLst/>
                        <a:latin typeface="Arial" charset="0"/>
                      </a:endParaRPr>
                    </a:p>
                  </a:txBody>
                  <a:tcPr marL="91457" marR="91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464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300" b="1" i="0" u="none" strike="noStrike" cap="none" normalizeH="0" baseline="0" dirty="0" smtClean="0">
                          <a:ln>
                            <a:noFill/>
                          </a:ln>
                          <a:solidFill>
                            <a:schemeClr val="tx1"/>
                          </a:solidFill>
                          <a:effectLst/>
                          <a:latin typeface="Arial" charset="0"/>
                        </a:rPr>
                        <a:t>Signature</a:t>
                      </a:r>
                    </a:p>
                  </a:txBody>
                  <a:tcPr marL="91457" marR="91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300" b="0" i="0" u="none" strike="noStrike" cap="none" normalizeH="0" baseline="0" dirty="0" smtClean="0">
                        <a:ln>
                          <a:noFill/>
                        </a:ln>
                        <a:solidFill>
                          <a:schemeClr val="tx1"/>
                        </a:solidFill>
                        <a:effectLst/>
                        <a:latin typeface="Arial" charset="0"/>
                      </a:endParaRPr>
                    </a:p>
                  </a:txBody>
                  <a:tcPr marL="91457" marR="91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300" b="0" i="0" u="none" strike="noStrike" cap="none" normalizeH="0" baseline="0" dirty="0" smtClean="0">
                        <a:ln>
                          <a:noFill/>
                        </a:ln>
                        <a:solidFill>
                          <a:schemeClr val="tx1"/>
                        </a:solidFill>
                        <a:effectLst/>
                        <a:latin typeface="Arial" charset="0"/>
                      </a:endParaRPr>
                    </a:p>
                  </a:txBody>
                  <a:tcPr marL="91457" marR="91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300" b="0" i="0" u="none" strike="noStrike" cap="none" normalizeH="0" baseline="0" dirty="0" smtClean="0">
                        <a:ln>
                          <a:noFill/>
                        </a:ln>
                        <a:solidFill>
                          <a:schemeClr val="tx1"/>
                        </a:solidFill>
                        <a:effectLst/>
                        <a:latin typeface="Arial" charset="0"/>
                      </a:endParaRPr>
                    </a:p>
                  </a:txBody>
                  <a:tcPr marL="91457" marR="91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464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300" b="1" i="0" u="none" strike="noStrike" cap="none" normalizeH="0" baseline="0" dirty="0" smtClean="0">
                          <a:ln>
                            <a:noFill/>
                          </a:ln>
                          <a:solidFill>
                            <a:schemeClr val="tx1"/>
                          </a:solidFill>
                          <a:effectLst/>
                          <a:latin typeface="Arial" charset="0"/>
                        </a:rPr>
                        <a:t>Date</a:t>
                      </a:r>
                    </a:p>
                  </a:txBody>
                  <a:tcPr marL="91457" marR="91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300" b="0" i="0" u="none" strike="noStrike" cap="none" normalizeH="0" baseline="0" dirty="0" smtClean="0">
                        <a:ln>
                          <a:noFill/>
                        </a:ln>
                        <a:solidFill>
                          <a:schemeClr val="tx1"/>
                        </a:solidFill>
                        <a:effectLst/>
                        <a:latin typeface="Arial" charset="0"/>
                      </a:endParaRPr>
                    </a:p>
                  </a:txBody>
                  <a:tcPr marL="91457" marR="91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300" b="0" i="0" u="none" strike="noStrike" cap="none" normalizeH="0" baseline="0" dirty="0" smtClean="0">
                        <a:ln>
                          <a:noFill/>
                        </a:ln>
                        <a:solidFill>
                          <a:schemeClr val="tx1"/>
                        </a:solidFill>
                        <a:effectLst/>
                        <a:latin typeface="Arial" charset="0"/>
                      </a:endParaRPr>
                    </a:p>
                  </a:txBody>
                  <a:tcPr marL="91457" marR="91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300" b="0" i="0" u="none" strike="noStrike" cap="none" normalizeH="0" baseline="0" dirty="0" smtClean="0">
                        <a:ln>
                          <a:noFill/>
                        </a:ln>
                        <a:solidFill>
                          <a:schemeClr val="tx1"/>
                        </a:solidFill>
                        <a:effectLst/>
                        <a:latin typeface="Arial" charset="0"/>
                      </a:endParaRPr>
                    </a:p>
                  </a:txBody>
                  <a:tcPr marL="91457" marR="914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013120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30200"/>
            <a:ext cx="11285538" cy="608013"/>
          </a:xfrm>
          <a:prstGeom prst="rect">
            <a:avLst/>
          </a:prstGeom>
        </p:spPr>
        <p:txBody>
          <a:bodyPr>
            <a:normAutofit fontScale="90000"/>
          </a:bodyPr>
          <a:lstStyle/>
          <a:p>
            <a:r>
              <a:rPr lang="en-US" sz="4267" dirty="0"/>
              <a:t>Cloud Suitability Assessment –Snapshot</a:t>
            </a:r>
          </a:p>
        </p:txBody>
      </p:sp>
      <p:sp>
        <p:nvSpPr>
          <p:cNvPr id="4" name="Slide Number Placeholder 3"/>
          <p:cNvSpPr>
            <a:spLocks noGrp="1"/>
          </p:cNvSpPr>
          <p:nvPr>
            <p:ph type="sldNum" sz="quarter" idx="4294967295"/>
          </p:nvPr>
        </p:nvSpPr>
        <p:spPr>
          <a:xfrm>
            <a:off x="9448800" y="6356350"/>
            <a:ext cx="2743200" cy="365125"/>
          </a:xfrm>
          <a:prstGeom prst="rect">
            <a:avLst/>
          </a:prstGeom>
        </p:spPr>
        <p:txBody>
          <a:bodyPr/>
          <a:lstStyle/>
          <a:p>
            <a:pPr defTabSz="609585">
              <a:defRPr/>
            </a:pPr>
            <a:fld id="{4BB4EBCA-FA0A-4B86-B1B2-2477C2DDF727}" type="slidenum">
              <a:rPr lang="en-US" sz="1400">
                <a:solidFill>
                  <a:prstClr val="white"/>
                </a:solidFill>
                <a:latin typeface="Arial"/>
              </a:rPr>
              <a:pPr defTabSz="609585">
                <a:defRPr/>
              </a:pPr>
              <a:t>10</a:t>
            </a:fld>
            <a:endParaRPr lang="en-US" sz="1400">
              <a:solidFill>
                <a:prstClr val="white"/>
              </a:solidFill>
              <a:latin typeface="Arial"/>
            </a:endParaRPr>
          </a:p>
        </p:txBody>
      </p:sp>
      <p:sp>
        <p:nvSpPr>
          <p:cNvPr id="3" name="Rectangle 2"/>
          <p:cNvSpPr/>
          <p:nvPr/>
        </p:nvSpPr>
        <p:spPr>
          <a:xfrm>
            <a:off x="580913" y="1174741"/>
            <a:ext cx="9803801" cy="2678234"/>
          </a:xfrm>
          <a:prstGeom prst="rect">
            <a:avLst/>
          </a:prstGeom>
        </p:spPr>
        <p:txBody>
          <a:bodyPr wrap="square">
            <a:spAutoFit/>
          </a:bodyPr>
          <a:lstStyle/>
          <a:p>
            <a:r>
              <a:rPr lang="en-US" sz="1867" dirty="0"/>
              <a:t>Total Application divided into </a:t>
            </a:r>
            <a:r>
              <a:rPr lang="en-US" sz="1867" dirty="0"/>
              <a:t>x </a:t>
            </a:r>
            <a:r>
              <a:rPr lang="en-US" sz="1867" dirty="0"/>
              <a:t>groups for analysis</a:t>
            </a:r>
          </a:p>
          <a:p>
            <a:pPr marL="990575" lvl="1" indent="-380990">
              <a:buFont typeface="Arial" panose="020B0604020202020204" pitchFamily="34" charset="0"/>
              <a:buChar char="•"/>
            </a:pPr>
            <a:r>
              <a:rPr lang="en-US" sz="1867" dirty="0"/>
              <a:t>Each </a:t>
            </a:r>
            <a:r>
              <a:rPr lang="en-US" sz="1867" dirty="0"/>
              <a:t>group had </a:t>
            </a:r>
            <a:r>
              <a:rPr lang="en-US" sz="1867" dirty="0"/>
              <a:t>x </a:t>
            </a:r>
            <a:r>
              <a:rPr lang="en-US" sz="1867" dirty="0"/>
              <a:t>weeks of Discovery ( Data Collection )</a:t>
            </a:r>
          </a:p>
          <a:p>
            <a:pPr marL="990575" lvl="1" indent="-380990">
              <a:buFont typeface="Arial" panose="020B0604020202020204" pitchFamily="34" charset="0"/>
              <a:buChar char="•"/>
            </a:pPr>
            <a:r>
              <a:rPr lang="en-US" sz="1867" dirty="0"/>
              <a:t>Followed </a:t>
            </a:r>
            <a:r>
              <a:rPr lang="en-US" sz="1867" dirty="0"/>
              <a:t>by </a:t>
            </a:r>
            <a:r>
              <a:rPr lang="en-US" sz="1867" dirty="0"/>
              <a:t>x </a:t>
            </a:r>
            <a:r>
              <a:rPr lang="en-US" sz="1867" dirty="0"/>
              <a:t>weeks of Analysis</a:t>
            </a:r>
          </a:p>
          <a:p>
            <a:endParaRPr lang="en-US" sz="1867" dirty="0"/>
          </a:p>
          <a:p>
            <a:r>
              <a:rPr lang="en-US" sz="1867" dirty="0"/>
              <a:t>For </a:t>
            </a:r>
            <a:r>
              <a:rPr lang="en-US" sz="1867" dirty="0"/>
              <a:t>each application following analysis was done</a:t>
            </a:r>
          </a:p>
          <a:p>
            <a:pPr marL="990575" lvl="1" indent="-380990">
              <a:buFont typeface="Arial" panose="020B0604020202020204" pitchFamily="34" charset="0"/>
              <a:buChar char="•"/>
            </a:pPr>
            <a:r>
              <a:rPr lang="en-US" sz="1867" dirty="0"/>
              <a:t>Cloud </a:t>
            </a:r>
            <a:r>
              <a:rPr lang="en-US" sz="1867" dirty="0"/>
              <a:t>Fitment Analysis</a:t>
            </a:r>
          </a:p>
          <a:p>
            <a:pPr marL="990575" lvl="1" indent="-380990">
              <a:buFont typeface="Arial" panose="020B0604020202020204" pitchFamily="34" charset="0"/>
              <a:buChar char="•"/>
            </a:pPr>
            <a:r>
              <a:rPr lang="en-US" sz="1867" dirty="0"/>
              <a:t>Cloud </a:t>
            </a:r>
            <a:r>
              <a:rPr lang="en-US" sz="1867" dirty="0"/>
              <a:t>Migration Viability</a:t>
            </a:r>
          </a:p>
          <a:p>
            <a:r>
              <a:rPr lang="en-US" sz="1867" dirty="0"/>
              <a:t>Total XX </a:t>
            </a:r>
            <a:r>
              <a:rPr lang="en-US" sz="1867" dirty="0"/>
              <a:t>applications were found to be Cloud fit</a:t>
            </a:r>
          </a:p>
          <a:p>
            <a:r>
              <a:rPr lang="en-US" sz="1867" dirty="0"/>
              <a:t>Distribution </a:t>
            </a:r>
            <a:r>
              <a:rPr lang="en-US" sz="1867" dirty="0"/>
              <a:t>of the cloud fit applications based upon application </a:t>
            </a:r>
            <a:r>
              <a:rPr lang="en-US" sz="1867" dirty="0"/>
              <a:t>category</a:t>
            </a:r>
            <a:endParaRPr lang="en-US" sz="1867" dirty="0"/>
          </a:p>
        </p:txBody>
      </p:sp>
    </p:spTree>
    <p:extLst>
      <p:ext uri="{BB962C8B-B14F-4D97-AF65-F5344CB8AC3E}">
        <p14:creationId xmlns:p14="http://schemas.microsoft.com/office/powerpoint/2010/main" val="26443714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itle 1"/>
          <p:cNvSpPr>
            <a:spLocks noGrp="1"/>
          </p:cNvSpPr>
          <p:nvPr>
            <p:ph type="title" idx="4294967295"/>
          </p:nvPr>
        </p:nvSpPr>
        <p:spPr>
          <a:xfrm>
            <a:off x="0" y="330200"/>
            <a:ext cx="11285538" cy="608013"/>
          </a:xfrm>
          <a:prstGeom prst="rect">
            <a:avLst/>
          </a:prstGeom>
        </p:spPr>
        <p:txBody>
          <a:bodyPr>
            <a:normAutofit fontScale="90000"/>
          </a:bodyPr>
          <a:lstStyle/>
          <a:p>
            <a:r>
              <a:rPr lang="en-US" altLang="en-US" sz="4267" dirty="0">
                <a:ea typeface="ＭＳ Ｐゴシック" panose="020B0600070205080204" pitchFamily="34" charset="-128"/>
                <a:cs typeface="Arial" panose="020B0604020202020204" pitchFamily="34" charset="0"/>
              </a:rPr>
              <a:t>Workload Assessment</a:t>
            </a:r>
            <a:endParaRPr lang="en-US" altLang="en-US" sz="4267" dirty="0">
              <a:ea typeface="ＭＳ Ｐゴシック" panose="020B0600070205080204" pitchFamily="34" charset="-128"/>
              <a:cs typeface="Arial" panose="020B0604020202020204" pitchFamily="34" charset="0"/>
            </a:endParaRPr>
          </a:p>
        </p:txBody>
      </p:sp>
      <p:sp>
        <p:nvSpPr>
          <p:cNvPr id="27652" name="Slide Number Placeholder 3"/>
          <p:cNvSpPr>
            <a:spLocks noGrp="1"/>
          </p:cNvSpPr>
          <p:nvPr>
            <p:ph type="sldNum" sz="quarter" idx="4294967295"/>
          </p:nvPr>
        </p:nvSpPr>
        <p:spPr bwMode="auto">
          <a:xfrm>
            <a:off x="9448800" y="6356350"/>
            <a:ext cx="27432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32" indent="-285744">
              <a:defRPr>
                <a:solidFill>
                  <a:schemeClr val="tx1"/>
                </a:solidFill>
                <a:latin typeface="Arial" panose="020B0604020202020204" pitchFamily="34" charset="0"/>
                <a:cs typeface="Arial" panose="020B0604020202020204" pitchFamily="34" charset="0"/>
              </a:defRPr>
            </a:lvl2pPr>
            <a:lvl3pPr marL="1142971" indent="-228594">
              <a:defRPr>
                <a:solidFill>
                  <a:schemeClr val="tx1"/>
                </a:solidFill>
                <a:latin typeface="Arial" panose="020B0604020202020204" pitchFamily="34" charset="0"/>
                <a:cs typeface="Arial" panose="020B0604020202020204" pitchFamily="34" charset="0"/>
              </a:defRPr>
            </a:lvl3pPr>
            <a:lvl4pPr marL="1600160" indent="-228594">
              <a:defRPr>
                <a:solidFill>
                  <a:schemeClr val="tx1"/>
                </a:solidFill>
                <a:latin typeface="Arial" panose="020B0604020202020204" pitchFamily="34" charset="0"/>
                <a:cs typeface="Arial" panose="020B0604020202020204" pitchFamily="34" charset="0"/>
              </a:defRPr>
            </a:lvl4pPr>
            <a:lvl5pPr marL="2057349" indent="-228594">
              <a:defRPr>
                <a:solidFill>
                  <a:schemeClr val="tx1"/>
                </a:solidFill>
                <a:latin typeface="Arial" panose="020B0604020202020204" pitchFamily="34" charset="0"/>
                <a:cs typeface="Arial" panose="020B0604020202020204" pitchFamily="34" charset="0"/>
              </a:defRPr>
            </a:lvl5pPr>
            <a:lvl6pPr marL="2514537"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726"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914"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103"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609585">
              <a:defRPr/>
            </a:pPr>
            <a:fld id="{5A85E5C9-FA7D-4F3C-87DC-06F8A01CC59B}" type="slidenum">
              <a:rPr lang="en-US" altLang="en-US" sz="1400">
                <a:solidFill>
                  <a:prstClr val="white"/>
                </a:solidFill>
              </a:rPr>
              <a:pPr defTabSz="609585">
                <a:defRPr/>
              </a:pPr>
              <a:t>11</a:t>
            </a:fld>
            <a:endParaRPr lang="en-US" altLang="en-US" sz="1400">
              <a:solidFill>
                <a:prstClr val="white"/>
              </a:solidFill>
            </a:endParaRPr>
          </a:p>
        </p:txBody>
      </p:sp>
      <p:sp>
        <p:nvSpPr>
          <p:cNvPr id="4" name="Rounded Rectangle 3"/>
          <p:cNvSpPr/>
          <p:nvPr/>
        </p:nvSpPr>
        <p:spPr>
          <a:xfrm>
            <a:off x="315607" y="1316907"/>
            <a:ext cx="5359979" cy="2412459"/>
          </a:xfrm>
          <a:prstGeom prst="round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eaLnBrk="0" fontAlgn="base" hangingPunct="0">
              <a:spcBef>
                <a:spcPct val="0"/>
              </a:spcBef>
              <a:spcAft>
                <a:spcPct val="0"/>
              </a:spcAft>
              <a:defRPr/>
            </a:pPr>
            <a:endParaRPr lang="en-US" sz="2400">
              <a:solidFill>
                <a:prstClr val="white"/>
              </a:solidFill>
              <a:latin typeface="Arial"/>
            </a:endParaRPr>
          </a:p>
        </p:txBody>
      </p:sp>
      <p:sp>
        <p:nvSpPr>
          <p:cNvPr id="7" name="Rounded Rectangle 6"/>
          <p:cNvSpPr/>
          <p:nvPr/>
        </p:nvSpPr>
        <p:spPr>
          <a:xfrm>
            <a:off x="6250152" y="1316907"/>
            <a:ext cx="5442315" cy="2412459"/>
          </a:xfrm>
          <a:prstGeom prst="round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eaLnBrk="0" fontAlgn="base" hangingPunct="0">
              <a:spcBef>
                <a:spcPct val="0"/>
              </a:spcBef>
              <a:spcAft>
                <a:spcPct val="0"/>
              </a:spcAft>
              <a:defRPr/>
            </a:pPr>
            <a:endParaRPr lang="en-US" sz="2400">
              <a:solidFill>
                <a:prstClr val="white"/>
              </a:solidFill>
              <a:latin typeface="Arial"/>
            </a:endParaRPr>
          </a:p>
        </p:txBody>
      </p:sp>
      <p:sp>
        <p:nvSpPr>
          <p:cNvPr id="8" name="Rounded Rectangle 7"/>
          <p:cNvSpPr/>
          <p:nvPr/>
        </p:nvSpPr>
        <p:spPr>
          <a:xfrm>
            <a:off x="6250152" y="3816675"/>
            <a:ext cx="5442315" cy="2412459"/>
          </a:xfrm>
          <a:prstGeom prst="round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eaLnBrk="0" fontAlgn="base" hangingPunct="0">
              <a:spcBef>
                <a:spcPct val="0"/>
              </a:spcBef>
              <a:spcAft>
                <a:spcPct val="0"/>
              </a:spcAft>
              <a:defRPr/>
            </a:pPr>
            <a:endParaRPr lang="en-US" sz="2400">
              <a:solidFill>
                <a:prstClr val="white"/>
              </a:solidFill>
              <a:latin typeface="Arial"/>
            </a:endParaRPr>
          </a:p>
        </p:txBody>
      </p:sp>
      <p:sp>
        <p:nvSpPr>
          <p:cNvPr id="9" name="Rounded Rectangle 8"/>
          <p:cNvSpPr/>
          <p:nvPr/>
        </p:nvSpPr>
        <p:spPr>
          <a:xfrm>
            <a:off x="315608" y="3816675"/>
            <a:ext cx="5359979" cy="2412459"/>
          </a:xfrm>
          <a:prstGeom prst="round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eaLnBrk="0" fontAlgn="base" hangingPunct="0">
              <a:spcBef>
                <a:spcPct val="0"/>
              </a:spcBef>
              <a:spcAft>
                <a:spcPct val="0"/>
              </a:spcAft>
              <a:defRPr/>
            </a:pPr>
            <a:endParaRPr lang="en-US" sz="2400">
              <a:solidFill>
                <a:prstClr val="white"/>
              </a:solidFill>
              <a:latin typeface="Arial"/>
            </a:endParaRPr>
          </a:p>
        </p:txBody>
      </p:sp>
      <p:sp>
        <p:nvSpPr>
          <p:cNvPr id="6" name="Rounded Rectangle 5"/>
          <p:cNvSpPr/>
          <p:nvPr/>
        </p:nvSpPr>
        <p:spPr>
          <a:xfrm>
            <a:off x="601503" y="1316907"/>
            <a:ext cx="4834759" cy="368832"/>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eaLnBrk="0" fontAlgn="base" hangingPunct="0">
              <a:spcBef>
                <a:spcPct val="0"/>
              </a:spcBef>
              <a:spcAft>
                <a:spcPct val="0"/>
              </a:spcAft>
              <a:defRPr/>
            </a:pPr>
            <a:r>
              <a:rPr lang="en-US" sz="1600" dirty="0">
                <a:solidFill>
                  <a:schemeClr val="bg1"/>
                </a:solidFill>
                <a:latin typeface="Arial"/>
              </a:rPr>
              <a:t>Re-Host</a:t>
            </a:r>
            <a:endParaRPr lang="en-US" sz="1600" dirty="0">
              <a:solidFill>
                <a:schemeClr val="bg1"/>
              </a:solidFill>
              <a:latin typeface="Arial"/>
            </a:endParaRPr>
          </a:p>
        </p:txBody>
      </p:sp>
      <p:sp>
        <p:nvSpPr>
          <p:cNvPr id="12" name="Rounded Rectangle 11"/>
          <p:cNvSpPr/>
          <p:nvPr/>
        </p:nvSpPr>
        <p:spPr>
          <a:xfrm>
            <a:off x="6553927" y="1316907"/>
            <a:ext cx="4834759" cy="368832"/>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eaLnBrk="0" fontAlgn="base" hangingPunct="0">
              <a:spcBef>
                <a:spcPct val="0"/>
              </a:spcBef>
              <a:spcAft>
                <a:spcPct val="0"/>
              </a:spcAft>
              <a:defRPr/>
            </a:pPr>
            <a:r>
              <a:rPr lang="en-US" sz="1600" dirty="0">
                <a:solidFill>
                  <a:schemeClr val="bg1"/>
                </a:solidFill>
                <a:latin typeface="Arial"/>
              </a:rPr>
              <a:t>Re-Factor</a:t>
            </a:r>
            <a:endParaRPr lang="en-US" sz="1600" dirty="0">
              <a:solidFill>
                <a:schemeClr val="bg1"/>
              </a:solidFill>
              <a:latin typeface="Arial"/>
            </a:endParaRPr>
          </a:p>
        </p:txBody>
      </p:sp>
      <p:sp>
        <p:nvSpPr>
          <p:cNvPr id="13" name="Rounded Rectangle 12"/>
          <p:cNvSpPr/>
          <p:nvPr/>
        </p:nvSpPr>
        <p:spPr>
          <a:xfrm>
            <a:off x="6553929" y="3805500"/>
            <a:ext cx="4834759" cy="368832"/>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eaLnBrk="0" fontAlgn="base" hangingPunct="0">
              <a:spcBef>
                <a:spcPct val="0"/>
              </a:spcBef>
              <a:spcAft>
                <a:spcPct val="0"/>
              </a:spcAft>
              <a:defRPr/>
            </a:pPr>
            <a:r>
              <a:rPr lang="en-US" sz="1600" dirty="0">
                <a:solidFill>
                  <a:schemeClr val="bg1"/>
                </a:solidFill>
                <a:latin typeface="Arial"/>
              </a:rPr>
              <a:t>Re-Engineer</a:t>
            </a:r>
            <a:endParaRPr lang="en-US" sz="1600" dirty="0">
              <a:solidFill>
                <a:schemeClr val="bg1"/>
              </a:solidFill>
              <a:latin typeface="Arial"/>
            </a:endParaRPr>
          </a:p>
        </p:txBody>
      </p:sp>
      <p:sp>
        <p:nvSpPr>
          <p:cNvPr id="14" name="Rounded Rectangle 13"/>
          <p:cNvSpPr/>
          <p:nvPr/>
        </p:nvSpPr>
        <p:spPr>
          <a:xfrm>
            <a:off x="578218" y="3799432"/>
            <a:ext cx="4834759" cy="368832"/>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eaLnBrk="0" fontAlgn="base" hangingPunct="0">
              <a:spcBef>
                <a:spcPct val="0"/>
              </a:spcBef>
              <a:spcAft>
                <a:spcPct val="0"/>
              </a:spcAft>
              <a:defRPr/>
            </a:pPr>
            <a:r>
              <a:rPr lang="en-US" sz="1600" dirty="0">
                <a:solidFill>
                  <a:schemeClr val="bg1"/>
                </a:solidFill>
                <a:latin typeface="Arial"/>
              </a:rPr>
              <a:t>Re-Platform</a:t>
            </a:r>
            <a:endParaRPr lang="en-US" sz="1600" dirty="0">
              <a:solidFill>
                <a:schemeClr val="bg1"/>
              </a:solidFill>
              <a:latin typeface="Arial"/>
            </a:endParaRPr>
          </a:p>
        </p:txBody>
      </p:sp>
      <p:sp>
        <p:nvSpPr>
          <p:cNvPr id="2" name="Rectangle 1"/>
          <p:cNvSpPr/>
          <p:nvPr/>
        </p:nvSpPr>
        <p:spPr>
          <a:xfrm>
            <a:off x="578218" y="924439"/>
            <a:ext cx="11376860" cy="318100"/>
          </a:xfrm>
          <a:prstGeom prst="rect">
            <a:avLst/>
          </a:prstGeom>
        </p:spPr>
        <p:txBody>
          <a:bodyPr wrap="square">
            <a:spAutoFit/>
          </a:bodyPr>
          <a:lstStyle/>
          <a:p>
            <a:r>
              <a:rPr lang="en-US" sz="1467" dirty="0"/>
              <a:t>Post conducting the Cloud Assessment record analysis, categorize applications that needs work based on Cloud adoption</a:t>
            </a:r>
          </a:p>
        </p:txBody>
      </p:sp>
    </p:spTree>
    <p:extLst>
      <p:ext uri="{BB962C8B-B14F-4D97-AF65-F5344CB8AC3E}">
        <p14:creationId xmlns:p14="http://schemas.microsoft.com/office/powerpoint/2010/main" val="31125118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itle 1"/>
          <p:cNvSpPr>
            <a:spLocks noGrp="1"/>
          </p:cNvSpPr>
          <p:nvPr>
            <p:ph type="title" idx="4294967295"/>
          </p:nvPr>
        </p:nvSpPr>
        <p:spPr>
          <a:xfrm>
            <a:off x="0" y="330200"/>
            <a:ext cx="11285538" cy="608013"/>
          </a:xfrm>
          <a:prstGeom prst="rect">
            <a:avLst/>
          </a:prstGeom>
        </p:spPr>
        <p:txBody>
          <a:bodyPr>
            <a:normAutofit fontScale="90000"/>
          </a:bodyPr>
          <a:lstStyle/>
          <a:p>
            <a:r>
              <a:rPr lang="en-US" altLang="en-US" sz="4267" dirty="0">
                <a:ea typeface="ＭＳ Ｐゴシック" panose="020B0600070205080204" pitchFamily="34" charset="-128"/>
                <a:cs typeface="Arial" panose="020B0604020202020204" pitchFamily="34" charset="0"/>
              </a:rPr>
              <a:t>Workload </a:t>
            </a:r>
            <a:r>
              <a:rPr lang="en-US" altLang="en-US" sz="4267" dirty="0">
                <a:ea typeface="ＭＳ Ｐゴシック" panose="020B0600070205080204" pitchFamily="34" charset="-128"/>
                <a:cs typeface="Arial" panose="020B0604020202020204" pitchFamily="34" charset="0"/>
              </a:rPr>
              <a:t>Assessment (Re-factor)</a:t>
            </a:r>
          </a:p>
        </p:txBody>
      </p:sp>
      <p:sp>
        <p:nvSpPr>
          <p:cNvPr id="27652" name="Slide Number Placeholder 3"/>
          <p:cNvSpPr>
            <a:spLocks noGrp="1"/>
          </p:cNvSpPr>
          <p:nvPr>
            <p:ph type="sldNum" sz="quarter" idx="4294967295"/>
          </p:nvPr>
        </p:nvSpPr>
        <p:spPr bwMode="auto">
          <a:xfrm>
            <a:off x="9448800" y="6356350"/>
            <a:ext cx="27432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32" indent="-285744">
              <a:defRPr>
                <a:solidFill>
                  <a:schemeClr val="tx1"/>
                </a:solidFill>
                <a:latin typeface="Arial" panose="020B0604020202020204" pitchFamily="34" charset="0"/>
                <a:cs typeface="Arial" panose="020B0604020202020204" pitchFamily="34" charset="0"/>
              </a:defRPr>
            </a:lvl2pPr>
            <a:lvl3pPr marL="1142971" indent="-228594">
              <a:defRPr>
                <a:solidFill>
                  <a:schemeClr val="tx1"/>
                </a:solidFill>
                <a:latin typeface="Arial" panose="020B0604020202020204" pitchFamily="34" charset="0"/>
                <a:cs typeface="Arial" panose="020B0604020202020204" pitchFamily="34" charset="0"/>
              </a:defRPr>
            </a:lvl3pPr>
            <a:lvl4pPr marL="1600160" indent="-228594">
              <a:defRPr>
                <a:solidFill>
                  <a:schemeClr val="tx1"/>
                </a:solidFill>
                <a:latin typeface="Arial" panose="020B0604020202020204" pitchFamily="34" charset="0"/>
                <a:cs typeface="Arial" panose="020B0604020202020204" pitchFamily="34" charset="0"/>
              </a:defRPr>
            </a:lvl4pPr>
            <a:lvl5pPr marL="2057349" indent="-228594">
              <a:defRPr>
                <a:solidFill>
                  <a:schemeClr val="tx1"/>
                </a:solidFill>
                <a:latin typeface="Arial" panose="020B0604020202020204" pitchFamily="34" charset="0"/>
                <a:cs typeface="Arial" panose="020B0604020202020204" pitchFamily="34" charset="0"/>
              </a:defRPr>
            </a:lvl5pPr>
            <a:lvl6pPr marL="2514537"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726"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914"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103"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609585">
              <a:defRPr/>
            </a:pPr>
            <a:fld id="{5A85E5C9-FA7D-4F3C-87DC-06F8A01CC59B}" type="slidenum">
              <a:rPr lang="en-US" altLang="en-US" sz="1400">
                <a:solidFill>
                  <a:prstClr val="white"/>
                </a:solidFill>
              </a:rPr>
              <a:pPr defTabSz="609585">
                <a:defRPr/>
              </a:pPr>
              <a:t>12</a:t>
            </a:fld>
            <a:endParaRPr lang="en-US" altLang="en-US" sz="1400">
              <a:solidFill>
                <a:prstClr val="white"/>
              </a:solidFill>
            </a:endParaRPr>
          </a:p>
        </p:txBody>
      </p:sp>
      <p:sp>
        <p:nvSpPr>
          <p:cNvPr id="4" name="Rounded Rectangle 3"/>
          <p:cNvSpPr/>
          <p:nvPr/>
        </p:nvSpPr>
        <p:spPr>
          <a:xfrm>
            <a:off x="386928" y="1274436"/>
            <a:ext cx="5359979" cy="2412459"/>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609585" eaLnBrk="0" fontAlgn="base" hangingPunct="0">
              <a:spcBef>
                <a:spcPct val="0"/>
              </a:spcBef>
              <a:spcAft>
                <a:spcPct val="0"/>
              </a:spcAft>
              <a:defRPr/>
            </a:pPr>
            <a:endParaRPr lang="en-US" sz="2400">
              <a:solidFill>
                <a:srgbClr val="50B3CF"/>
              </a:solidFill>
              <a:latin typeface="Arial"/>
            </a:endParaRPr>
          </a:p>
        </p:txBody>
      </p:sp>
      <p:sp>
        <p:nvSpPr>
          <p:cNvPr id="7" name="Rounded Rectangle 6"/>
          <p:cNvSpPr/>
          <p:nvPr/>
        </p:nvSpPr>
        <p:spPr>
          <a:xfrm>
            <a:off x="6250151" y="1213495"/>
            <a:ext cx="5442315" cy="2412459"/>
          </a:xfrm>
          <a:prstGeom prst="round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eaLnBrk="0" fontAlgn="base" hangingPunct="0">
              <a:spcBef>
                <a:spcPct val="0"/>
              </a:spcBef>
              <a:spcAft>
                <a:spcPct val="0"/>
              </a:spcAft>
              <a:defRPr/>
            </a:pPr>
            <a:endParaRPr lang="en-US" sz="2400">
              <a:solidFill>
                <a:prstClr val="white"/>
              </a:solidFill>
              <a:latin typeface="Arial"/>
            </a:endParaRPr>
          </a:p>
        </p:txBody>
      </p:sp>
      <p:sp>
        <p:nvSpPr>
          <p:cNvPr id="9" name="Rounded Rectangle 8"/>
          <p:cNvSpPr/>
          <p:nvPr/>
        </p:nvSpPr>
        <p:spPr>
          <a:xfrm>
            <a:off x="315608" y="3816675"/>
            <a:ext cx="5359979" cy="2412459"/>
          </a:xfrm>
          <a:prstGeom prst="roundRect">
            <a:avLst/>
          </a:prstGeom>
          <a:noFill/>
          <a:ln w="38100">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eaLnBrk="0" fontAlgn="base" hangingPunct="0">
              <a:spcBef>
                <a:spcPct val="0"/>
              </a:spcBef>
              <a:spcAft>
                <a:spcPct val="0"/>
              </a:spcAft>
              <a:defRPr/>
            </a:pPr>
            <a:endParaRPr lang="en-US" sz="2400">
              <a:solidFill>
                <a:prstClr val="white"/>
              </a:solidFill>
              <a:latin typeface="Arial"/>
            </a:endParaRPr>
          </a:p>
        </p:txBody>
      </p:sp>
      <p:sp>
        <p:nvSpPr>
          <p:cNvPr id="6" name="Rounded Rectangle 5"/>
          <p:cNvSpPr/>
          <p:nvPr/>
        </p:nvSpPr>
        <p:spPr>
          <a:xfrm>
            <a:off x="588578" y="1274436"/>
            <a:ext cx="4834759" cy="368832"/>
          </a:xfrm>
          <a:prstGeom prst="roundRect">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609585" eaLnBrk="0" fontAlgn="base" hangingPunct="0">
              <a:spcBef>
                <a:spcPct val="0"/>
              </a:spcBef>
              <a:spcAft>
                <a:spcPct val="0"/>
              </a:spcAft>
              <a:defRPr/>
            </a:pPr>
            <a:r>
              <a:rPr lang="en-US" sz="1600" dirty="0">
                <a:solidFill>
                  <a:schemeClr val="bg1"/>
                </a:solidFill>
                <a:latin typeface="Arial"/>
              </a:rPr>
              <a:t>Replace</a:t>
            </a:r>
            <a:endParaRPr lang="en-US" sz="1600" dirty="0">
              <a:solidFill>
                <a:schemeClr val="bg1"/>
              </a:solidFill>
              <a:latin typeface="Arial"/>
            </a:endParaRPr>
          </a:p>
        </p:txBody>
      </p:sp>
      <p:sp>
        <p:nvSpPr>
          <p:cNvPr id="12" name="Rounded Rectangle 11"/>
          <p:cNvSpPr/>
          <p:nvPr/>
        </p:nvSpPr>
        <p:spPr>
          <a:xfrm>
            <a:off x="6553929" y="1213495"/>
            <a:ext cx="4834759" cy="368832"/>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eaLnBrk="0" fontAlgn="base" hangingPunct="0">
              <a:spcBef>
                <a:spcPct val="0"/>
              </a:spcBef>
              <a:spcAft>
                <a:spcPct val="0"/>
              </a:spcAft>
              <a:defRPr/>
            </a:pPr>
            <a:r>
              <a:rPr lang="en-US" sz="1600" dirty="0">
                <a:solidFill>
                  <a:schemeClr val="bg1"/>
                </a:solidFill>
                <a:latin typeface="Arial"/>
              </a:rPr>
              <a:t>Re-Use</a:t>
            </a:r>
            <a:endParaRPr lang="en-US" sz="1600" dirty="0">
              <a:solidFill>
                <a:schemeClr val="bg1"/>
              </a:solidFill>
              <a:latin typeface="Arial"/>
            </a:endParaRPr>
          </a:p>
        </p:txBody>
      </p:sp>
      <p:sp>
        <p:nvSpPr>
          <p:cNvPr id="14" name="Rounded Rectangle 13"/>
          <p:cNvSpPr/>
          <p:nvPr/>
        </p:nvSpPr>
        <p:spPr>
          <a:xfrm>
            <a:off x="578218" y="3799432"/>
            <a:ext cx="4834759" cy="368832"/>
          </a:xfrm>
          <a:prstGeom prst="roundRect">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eaLnBrk="0" fontAlgn="base" hangingPunct="0">
              <a:spcBef>
                <a:spcPct val="0"/>
              </a:spcBef>
              <a:spcAft>
                <a:spcPct val="0"/>
              </a:spcAft>
              <a:defRPr/>
            </a:pPr>
            <a:r>
              <a:rPr lang="en-US" sz="1600" dirty="0">
                <a:solidFill>
                  <a:schemeClr val="bg1"/>
                </a:solidFill>
                <a:latin typeface="Arial"/>
              </a:rPr>
              <a:t>Revise</a:t>
            </a:r>
            <a:endParaRPr lang="en-US" sz="1600" dirty="0">
              <a:solidFill>
                <a:schemeClr val="bg1"/>
              </a:solidFill>
              <a:latin typeface="Arial"/>
            </a:endParaRPr>
          </a:p>
        </p:txBody>
      </p:sp>
    </p:spTree>
    <p:extLst>
      <p:ext uri="{BB962C8B-B14F-4D97-AF65-F5344CB8AC3E}">
        <p14:creationId xmlns:p14="http://schemas.microsoft.com/office/powerpoint/2010/main" val="10456939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30200"/>
            <a:ext cx="11285538" cy="608013"/>
          </a:xfrm>
          <a:prstGeom prst="rect">
            <a:avLst/>
          </a:prstGeom>
        </p:spPr>
        <p:txBody>
          <a:bodyPr>
            <a:normAutofit fontScale="90000"/>
          </a:bodyPr>
          <a:lstStyle/>
          <a:p>
            <a:r>
              <a:rPr lang="en-US" sz="4267" dirty="0"/>
              <a:t>Discussions / Meetings Conducted</a:t>
            </a:r>
          </a:p>
        </p:txBody>
      </p:sp>
      <p:sp>
        <p:nvSpPr>
          <p:cNvPr id="4" name="Slide Number Placeholder 3"/>
          <p:cNvSpPr>
            <a:spLocks noGrp="1"/>
          </p:cNvSpPr>
          <p:nvPr>
            <p:ph type="sldNum" sz="quarter" idx="4294967295"/>
          </p:nvPr>
        </p:nvSpPr>
        <p:spPr>
          <a:xfrm>
            <a:off x="9448800" y="6356350"/>
            <a:ext cx="2743200" cy="365125"/>
          </a:xfrm>
          <a:prstGeom prst="rect">
            <a:avLst/>
          </a:prstGeom>
        </p:spPr>
        <p:txBody>
          <a:bodyPr/>
          <a:lstStyle/>
          <a:p>
            <a:pPr>
              <a:defRPr/>
            </a:pPr>
            <a:fld id="{4BB4EBCA-FA0A-4B86-B1B2-2477C2DDF727}" type="slidenum">
              <a:rPr lang="en-US" smtClean="0"/>
              <a:pPr>
                <a:defRPr/>
              </a:pPr>
              <a:t>13</a:t>
            </a:fld>
            <a:endParaRPr lang="en-US"/>
          </a:p>
        </p:txBody>
      </p:sp>
      <p:sp>
        <p:nvSpPr>
          <p:cNvPr id="3" name="TextBox 2"/>
          <p:cNvSpPr txBox="1"/>
          <p:nvPr/>
        </p:nvSpPr>
        <p:spPr>
          <a:xfrm>
            <a:off x="405817" y="1317791"/>
            <a:ext cx="10447768" cy="3046988"/>
          </a:xfrm>
          <a:prstGeom prst="rect">
            <a:avLst/>
          </a:prstGeom>
          <a:noFill/>
        </p:spPr>
        <p:txBody>
          <a:bodyPr wrap="square" rtlCol="0">
            <a:spAutoFit/>
          </a:bodyPr>
          <a:lstStyle/>
          <a:p>
            <a:r>
              <a:rPr lang="en-US" sz="2400" dirty="0"/>
              <a:t>List the mechanism of engaging different stakeholders from Client IT based on </a:t>
            </a:r>
            <a:r>
              <a:rPr lang="en-US" sz="2400" dirty="0"/>
              <a:t>BU/Region along with names:</a:t>
            </a:r>
            <a:endParaRPr lang="en-US" sz="2400" dirty="0"/>
          </a:p>
          <a:p>
            <a:endParaRPr lang="en-US" sz="2400" dirty="0"/>
          </a:p>
          <a:p>
            <a:pPr marL="380990" indent="-380990">
              <a:buFont typeface="Wingdings" panose="05000000000000000000" pitchFamily="2" charset="2"/>
              <a:buChar char="v"/>
            </a:pPr>
            <a:r>
              <a:rPr lang="en-US" sz="2400" dirty="0"/>
              <a:t>Executive &amp; </a:t>
            </a:r>
            <a:r>
              <a:rPr lang="en-US" sz="2400" dirty="0"/>
              <a:t>IT </a:t>
            </a:r>
            <a:r>
              <a:rPr lang="en-US" sz="2400" dirty="0"/>
              <a:t>Leadership</a:t>
            </a:r>
          </a:p>
          <a:p>
            <a:pPr marL="380990" indent="-380990">
              <a:buFont typeface="Wingdings" panose="05000000000000000000" pitchFamily="2" charset="2"/>
              <a:buChar char="v"/>
            </a:pPr>
            <a:r>
              <a:rPr lang="en-US" sz="2400" dirty="0"/>
              <a:t>Service Operations Team</a:t>
            </a:r>
          </a:p>
          <a:p>
            <a:pPr marL="380990" indent="-380990">
              <a:buFont typeface="Wingdings" panose="05000000000000000000" pitchFamily="2" charset="2"/>
              <a:buChar char="v"/>
            </a:pPr>
            <a:r>
              <a:rPr lang="en-US" sz="2400" dirty="0"/>
              <a:t>Business Applications &amp; </a:t>
            </a:r>
            <a:r>
              <a:rPr lang="en-US" sz="2400" dirty="0"/>
              <a:t>Projects POCs</a:t>
            </a:r>
          </a:p>
          <a:p>
            <a:pPr marL="380990" indent="-380990">
              <a:buFont typeface="Wingdings" panose="05000000000000000000" pitchFamily="2" charset="2"/>
              <a:buChar char="v"/>
            </a:pPr>
            <a:r>
              <a:rPr lang="en-US" sz="2400" dirty="0"/>
              <a:t>Third Party IT/IS </a:t>
            </a:r>
            <a:r>
              <a:rPr lang="en-US" sz="2400" dirty="0"/>
              <a:t>Team</a:t>
            </a:r>
          </a:p>
          <a:p>
            <a:pPr marL="380990" indent="-380990">
              <a:buFont typeface="Wingdings" panose="05000000000000000000" pitchFamily="2" charset="2"/>
              <a:buChar char="v"/>
            </a:pPr>
            <a:r>
              <a:rPr lang="en-US" sz="2400" dirty="0"/>
              <a:t>Security and Compliance Team</a:t>
            </a:r>
          </a:p>
        </p:txBody>
      </p:sp>
    </p:spTree>
    <p:extLst>
      <p:ext uri="{BB962C8B-B14F-4D97-AF65-F5344CB8AC3E}">
        <p14:creationId xmlns:p14="http://schemas.microsoft.com/office/powerpoint/2010/main" val="12706774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1"/>
          <p:cNvSpPr>
            <a:spLocks noGrp="1"/>
          </p:cNvSpPr>
          <p:nvPr>
            <p:ph type="title" idx="4294967295"/>
          </p:nvPr>
        </p:nvSpPr>
        <p:spPr>
          <a:xfrm>
            <a:off x="595313" y="330200"/>
            <a:ext cx="11596687" cy="608013"/>
          </a:xfrm>
          <a:prstGeom prst="rect">
            <a:avLst/>
          </a:prstGeom>
        </p:spPr>
        <p:txBody>
          <a:bodyPr>
            <a:normAutofit fontScale="90000"/>
          </a:bodyPr>
          <a:lstStyle/>
          <a:p>
            <a:r>
              <a:rPr lang="en-US" sz="4267" dirty="0"/>
              <a:t>IT Current State </a:t>
            </a:r>
            <a:r>
              <a:rPr lang="en-US" sz="4267" dirty="0"/>
              <a:t>Total Cost of Ownership</a:t>
            </a:r>
            <a:endParaRPr lang="en-US" altLang="en-US" sz="4267" dirty="0">
              <a:ea typeface="ＭＳ Ｐゴシック" panose="020B0600070205080204" pitchFamily="34" charset="-128"/>
              <a:cs typeface="Arial" panose="020B0604020202020204" pitchFamily="34" charset="0"/>
            </a:endParaRPr>
          </a:p>
        </p:txBody>
      </p:sp>
      <p:sp>
        <p:nvSpPr>
          <p:cNvPr id="26628" name="Slide Number Placeholder 3"/>
          <p:cNvSpPr>
            <a:spLocks noGrp="1"/>
          </p:cNvSpPr>
          <p:nvPr>
            <p:ph type="sldNum" sz="quarter" idx="4294967295"/>
          </p:nvPr>
        </p:nvSpPr>
        <p:spPr bwMode="auto">
          <a:xfrm>
            <a:off x="9448800" y="6356350"/>
            <a:ext cx="27432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32" indent="-285744">
              <a:defRPr>
                <a:solidFill>
                  <a:schemeClr val="tx1"/>
                </a:solidFill>
                <a:latin typeface="Arial" panose="020B0604020202020204" pitchFamily="34" charset="0"/>
                <a:cs typeface="Arial" panose="020B0604020202020204" pitchFamily="34" charset="0"/>
              </a:defRPr>
            </a:lvl2pPr>
            <a:lvl3pPr marL="1142971" indent="-228594">
              <a:defRPr>
                <a:solidFill>
                  <a:schemeClr val="tx1"/>
                </a:solidFill>
                <a:latin typeface="Arial" panose="020B0604020202020204" pitchFamily="34" charset="0"/>
                <a:cs typeface="Arial" panose="020B0604020202020204" pitchFamily="34" charset="0"/>
              </a:defRPr>
            </a:lvl3pPr>
            <a:lvl4pPr marL="1600160" indent="-228594">
              <a:defRPr>
                <a:solidFill>
                  <a:schemeClr val="tx1"/>
                </a:solidFill>
                <a:latin typeface="Arial" panose="020B0604020202020204" pitchFamily="34" charset="0"/>
                <a:cs typeface="Arial" panose="020B0604020202020204" pitchFamily="34" charset="0"/>
              </a:defRPr>
            </a:lvl4pPr>
            <a:lvl5pPr marL="2057349" indent="-228594">
              <a:defRPr>
                <a:solidFill>
                  <a:schemeClr val="tx1"/>
                </a:solidFill>
                <a:latin typeface="Arial" panose="020B0604020202020204" pitchFamily="34" charset="0"/>
                <a:cs typeface="Arial" panose="020B0604020202020204" pitchFamily="34" charset="0"/>
              </a:defRPr>
            </a:lvl5pPr>
            <a:lvl6pPr marL="2514537"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726"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914"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103"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609585">
              <a:defRPr/>
            </a:pPr>
            <a:fld id="{27523784-4E5E-4940-93A5-DD70AC6BA752}" type="slidenum">
              <a:rPr lang="en-US" altLang="en-US" sz="1400">
                <a:solidFill>
                  <a:prstClr val="white"/>
                </a:solidFill>
              </a:rPr>
              <a:pPr defTabSz="609585">
                <a:defRPr/>
              </a:pPr>
              <a:t>14</a:t>
            </a:fld>
            <a:endParaRPr lang="en-US" altLang="en-US" sz="1400">
              <a:solidFill>
                <a:prstClr val="white"/>
              </a:solidFill>
            </a:endParaRPr>
          </a:p>
        </p:txBody>
      </p:sp>
      <p:sp>
        <p:nvSpPr>
          <p:cNvPr id="2" name="Rectangle 1"/>
          <p:cNvSpPr/>
          <p:nvPr/>
        </p:nvSpPr>
        <p:spPr>
          <a:xfrm>
            <a:off x="406400" y="1107612"/>
            <a:ext cx="11159957" cy="748795"/>
          </a:xfrm>
          <a:prstGeom prst="rect">
            <a:avLst/>
          </a:prstGeom>
        </p:spPr>
        <p:txBody>
          <a:bodyPr wrap="square">
            <a:spAutoFit/>
          </a:bodyPr>
          <a:lstStyle/>
          <a:p>
            <a:r>
              <a:rPr lang="en-US" sz="2133" dirty="0"/>
              <a:t>List Current </a:t>
            </a:r>
            <a:r>
              <a:rPr lang="en-US" sz="2133" dirty="0"/>
              <a:t>state IT spend </a:t>
            </a:r>
            <a:r>
              <a:rPr lang="en-US" sz="2133" dirty="0" err="1"/>
              <a:t>eg</a:t>
            </a:r>
            <a:r>
              <a:rPr lang="en-US" sz="2133" dirty="0"/>
              <a:t>: </a:t>
            </a:r>
            <a:r>
              <a:rPr lang="en-US" sz="2133" dirty="0"/>
              <a:t>End User Services, and followed by Project Delivery, Solution Delivery and Technology Services</a:t>
            </a:r>
          </a:p>
        </p:txBody>
      </p:sp>
      <p:sp>
        <p:nvSpPr>
          <p:cNvPr id="5" name="Rectangle 4"/>
          <p:cNvSpPr/>
          <p:nvPr/>
        </p:nvSpPr>
        <p:spPr bwMode="auto">
          <a:xfrm>
            <a:off x="406400" y="2090511"/>
            <a:ext cx="10932707" cy="3689932"/>
          </a:xfrm>
          <a:prstGeom prst="rect">
            <a:avLst/>
          </a:prstGeom>
          <a:solidFill>
            <a:srgbClr val="FFFFFF">
              <a:lumMod val="95000"/>
            </a:srgbClr>
          </a:solidFill>
          <a:ln>
            <a:noFill/>
          </a:ln>
          <a:effectLst/>
          <a:extLst/>
        </p:spPr>
        <p:txBody>
          <a:bodyPr vert="horz" wrap="square" lIns="121920" tIns="60960" rIns="121920" bIns="60960" numCol="1" rtlCol="0" anchor="t" anchorCtr="0" compatLnSpc="1">
            <a:prstTxWarp prst="textNoShape">
              <a:avLst/>
            </a:prstTxWarp>
          </a:bodyPr>
          <a:lstStyle/>
          <a:p>
            <a:pPr defTabSz="1219170">
              <a:lnSpc>
                <a:spcPct val="90000"/>
              </a:lnSpc>
              <a:spcBef>
                <a:spcPct val="70000"/>
              </a:spcBef>
              <a:defRPr/>
            </a:pPr>
            <a:r>
              <a:rPr lang="en-US" sz="2133" b="1" kern="0" dirty="0">
                <a:latin typeface="Calibiri"/>
              </a:rPr>
              <a:t>Current State TCO</a:t>
            </a:r>
          </a:p>
          <a:p>
            <a:pPr marL="380990" indent="-380990" defTabSz="1219170">
              <a:lnSpc>
                <a:spcPct val="90000"/>
              </a:lnSpc>
              <a:spcBef>
                <a:spcPct val="70000"/>
              </a:spcBef>
              <a:buFontTx/>
              <a:buChar char="•"/>
              <a:defRPr/>
            </a:pPr>
            <a:r>
              <a:rPr lang="en-US" sz="1600" kern="0" dirty="0">
                <a:latin typeface="Calibiri"/>
              </a:rPr>
              <a:t>Current State TCO has been arrived at by mapping xx applications identified to be Cloud-fit to relevant cost solutions</a:t>
            </a:r>
          </a:p>
          <a:p>
            <a:pPr marL="380990" indent="-380990" defTabSz="1219170">
              <a:lnSpc>
                <a:spcPct val="90000"/>
              </a:lnSpc>
              <a:spcBef>
                <a:spcPct val="70000"/>
              </a:spcBef>
              <a:buFontTx/>
              <a:buChar char="•"/>
              <a:defRPr/>
            </a:pPr>
            <a:r>
              <a:rPr lang="en-US" sz="1600" kern="0" dirty="0">
                <a:latin typeface="Calibiri"/>
              </a:rPr>
              <a:t>Additionally, assumed </a:t>
            </a:r>
            <a:r>
              <a:rPr lang="en-US" sz="1600" b="1" kern="0" dirty="0">
                <a:latin typeface="Calibiri"/>
              </a:rPr>
              <a:t>hardware / network refresh , storage, maintenance and re-platform costs</a:t>
            </a:r>
            <a:r>
              <a:rPr lang="en-US" sz="1600" kern="0" dirty="0">
                <a:latin typeface="Calibiri"/>
              </a:rPr>
              <a:t> for 3 years in case of </a:t>
            </a:r>
            <a:r>
              <a:rPr lang="en-US" sz="1600" kern="0" dirty="0" err="1">
                <a:latin typeface="Calibiri"/>
              </a:rPr>
              <a:t>on-premise</a:t>
            </a:r>
            <a:r>
              <a:rPr lang="en-US" sz="1600" kern="0" dirty="0">
                <a:latin typeface="Calibiri"/>
              </a:rPr>
              <a:t> solution</a:t>
            </a:r>
          </a:p>
          <a:p>
            <a:pPr marL="380990" indent="-380990" defTabSz="1219170">
              <a:lnSpc>
                <a:spcPct val="90000"/>
              </a:lnSpc>
              <a:spcBef>
                <a:spcPct val="70000"/>
              </a:spcBef>
              <a:buFontTx/>
              <a:buChar char="•"/>
              <a:defRPr/>
            </a:pPr>
            <a:r>
              <a:rPr lang="en-US" sz="1600" b="1" kern="0" dirty="0">
                <a:latin typeface="Calibiri"/>
              </a:rPr>
              <a:t>Actual depreciation </a:t>
            </a:r>
            <a:r>
              <a:rPr lang="en-US" sz="1600" kern="0" dirty="0">
                <a:latin typeface="Calibiri"/>
              </a:rPr>
              <a:t>of</a:t>
            </a:r>
            <a:r>
              <a:rPr lang="en-US" sz="1600" b="1" kern="0" dirty="0">
                <a:latin typeface="Calibiri"/>
              </a:rPr>
              <a:t> </a:t>
            </a:r>
            <a:r>
              <a:rPr lang="en-US" sz="1600" kern="0" dirty="0">
                <a:latin typeface="Calibiri"/>
              </a:rPr>
              <a:t>assets in solutions for next </a:t>
            </a:r>
            <a:r>
              <a:rPr lang="en-US" sz="1600" b="1" kern="0" dirty="0">
                <a:latin typeface="Calibiri"/>
              </a:rPr>
              <a:t>5 years </a:t>
            </a:r>
            <a:r>
              <a:rPr lang="en-US" sz="1600" kern="0" dirty="0">
                <a:latin typeface="Calibiri"/>
              </a:rPr>
              <a:t>has been included in calculation. This includes what was supposed to be purchased in 2018 as investments, and does not take into account any investments done in years 2019 thru 2023</a:t>
            </a:r>
          </a:p>
          <a:p>
            <a:pPr marL="380990" indent="-380990" defTabSz="1219170">
              <a:lnSpc>
                <a:spcPct val="90000"/>
              </a:lnSpc>
              <a:spcBef>
                <a:spcPct val="70000"/>
              </a:spcBef>
              <a:buFontTx/>
              <a:buChar char="•"/>
              <a:defRPr/>
            </a:pPr>
            <a:r>
              <a:rPr lang="en-US" sz="1600" kern="0" dirty="0">
                <a:latin typeface="Calibiri"/>
              </a:rPr>
              <a:t>Assumed a constant figure for all year-on-year Personnel costs except for Operations Personnel cost, where we have assumed a decrease of 25% in first year after migration to Cloud and constant number there afterwards</a:t>
            </a:r>
          </a:p>
          <a:p>
            <a:pPr marL="380990" indent="-380990" defTabSz="1219170">
              <a:lnSpc>
                <a:spcPct val="90000"/>
              </a:lnSpc>
              <a:spcBef>
                <a:spcPct val="70000"/>
              </a:spcBef>
              <a:buFontTx/>
              <a:buChar char="•"/>
              <a:defRPr/>
            </a:pPr>
            <a:r>
              <a:rPr lang="en-US" sz="1600" kern="0" dirty="0">
                <a:latin typeface="Calibiri"/>
              </a:rPr>
              <a:t>For applications having TCO at a solution level, we apportioned TCO across all applications for that solution based on their server count</a:t>
            </a:r>
          </a:p>
        </p:txBody>
      </p:sp>
    </p:spTree>
    <p:extLst>
      <p:ext uri="{BB962C8B-B14F-4D97-AF65-F5344CB8AC3E}">
        <p14:creationId xmlns:p14="http://schemas.microsoft.com/office/powerpoint/2010/main" val="18957565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1"/>
          <p:cNvSpPr>
            <a:spLocks noGrp="1"/>
          </p:cNvSpPr>
          <p:nvPr>
            <p:ph type="title" idx="4294967295"/>
          </p:nvPr>
        </p:nvSpPr>
        <p:spPr>
          <a:xfrm>
            <a:off x="595313" y="330200"/>
            <a:ext cx="11596687" cy="608013"/>
          </a:xfrm>
          <a:prstGeom prst="rect">
            <a:avLst/>
          </a:prstGeom>
        </p:spPr>
        <p:txBody>
          <a:bodyPr>
            <a:normAutofit fontScale="90000"/>
          </a:bodyPr>
          <a:lstStyle/>
          <a:p>
            <a:r>
              <a:rPr lang="en-US" sz="4267" dirty="0"/>
              <a:t>Resourcing and </a:t>
            </a:r>
            <a:r>
              <a:rPr lang="en-US" sz="4267" dirty="0"/>
              <a:t>Costing</a:t>
            </a:r>
            <a:endParaRPr lang="en-US" sz="4267" dirty="0"/>
          </a:p>
        </p:txBody>
      </p:sp>
      <p:sp>
        <p:nvSpPr>
          <p:cNvPr id="26628" name="Slide Number Placeholder 3"/>
          <p:cNvSpPr>
            <a:spLocks noGrp="1"/>
          </p:cNvSpPr>
          <p:nvPr>
            <p:ph type="sldNum" sz="quarter" idx="4294967295"/>
          </p:nvPr>
        </p:nvSpPr>
        <p:spPr bwMode="auto">
          <a:xfrm>
            <a:off x="9448800" y="6356350"/>
            <a:ext cx="27432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32" indent="-285744">
              <a:defRPr>
                <a:solidFill>
                  <a:schemeClr val="tx1"/>
                </a:solidFill>
                <a:latin typeface="Arial" panose="020B0604020202020204" pitchFamily="34" charset="0"/>
                <a:cs typeface="Arial" panose="020B0604020202020204" pitchFamily="34" charset="0"/>
              </a:defRPr>
            </a:lvl2pPr>
            <a:lvl3pPr marL="1142971" indent="-228594">
              <a:defRPr>
                <a:solidFill>
                  <a:schemeClr val="tx1"/>
                </a:solidFill>
                <a:latin typeface="Arial" panose="020B0604020202020204" pitchFamily="34" charset="0"/>
                <a:cs typeface="Arial" panose="020B0604020202020204" pitchFamily="34" charset="0"/>
              </a:defRPr>
            </a:lvl3pPr>
            <a:lvl4pPr marL="1600160" indent="-228594">
              <a:defRPr>
                <a:solidFill>
                  <a:schemeClr val="tx1"/>
                </a:solidFill>
                <a:latin typeface="Arial" panose="020B0604020202020204" pitchFamily="34" charset="0"/>
                <a:cs typeface="Arial" panose="020B0604020202020204" pitchFamily="34" charset="0"/>
              </a:defRPr>
            </a:lvl4pPr>
            <a:lvl5pPr marL="2057349" indent="-228594">
              <a:defRPr>
                <a:solidFill>
                  <a:schemeClr val="tx1"/>
                </a:solidFill>
                <a:latin typeface="Arial" panose="020B0604020202020204" pitchFamily="34" charset="0"/>
                <a:cs typeface="Arial" panose="020B0604020202020204" pitchFamily="34" charset="0"/>
              </a:defRPr>
            </a:lvl5pPr>
            <a:lvl6pPr marL="2514537"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726"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914"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103"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609585">
              <a:defRPr/>
            </a:pPr>
            <a:fld id="{27523784-4E5E-4940-93A5-DD70AC6BA752}" type="slidenum">
              <a:rPr lang="en-US" altLang="en-US" sz="1400">
                <a:solidFill>
                  <a:prstClr val="white"/>
                </a:solidFill>
              </a:rPr>
              <a:pPr defTabSz="609585">
                <a:defRPr/>
              </a:pPr>
              <a:t>15</a:t>
            </a:fld>
            <a:endParaRPr lang="en-US" altLang="en-US" sz="1400">
              <a:solidFill>
                <a:prstClr val="white"/>
              </a:solidFill>
            </a:endParaRPr>
          </a:p>
        </p:txBody>
      </p:sp>
      <p:sp>
        <p:nvSpPr>
          <p:cNvPr id="2" name="Rectangle 1"/>
          <p:cNvSpPr/>
          <p:nvPr/>
        </p:nvSpPr>
        <p:spPr>
          <a:xfrm>
            <a:off x="406400" y="1108368"/>
            <a:ext cx="11254889" cy="2103589"/>
          </a:xfrm>
          <a:prstGeom prst="rect">
            <a:avLst/>
          </a:prstGeom>
        </p:spPr>
        <p:txBody>
          <a:bodyPr wrap="square">
            <a:spAutoFit/>
          </a:bodyPr>
          <a:lstStyle/>
          <a:p>
            <a:r>
              <a:rPr lang="en-US" sz="1867" dirty="0"/>
              <a:t>The project resource schedule is important because it serves as your time baseline, which is used for measuring time differences between plan and actual</a:t>
            </a:r>
            <a:r>
              <a:rPr lang="en-US" sz="1867" dirty="0"/>
              <a:t>.</a:t>
            </a:r>
          </a:p>
          <a:p>
            <a:endParaRPr lang="en-US" sz="1867" dirty="0"/>
          </a:p>
          <a:p>
            <a:pPr marL="380990" indent="-380990">
              <a:buFont typeface="Arial" panose="020B0604020202020204" pitchFamily="34" charset="0"/>
              <a:buChar char="•"/>
            </a:pPr>
            <a:r>
              <a:rPr lang="en-US" sz="1867" dirty="0"/>
              <a:t>Provide the list of resources that are required for cloud migration project inclusive of project managers.</a:t>
            </a:r>
          </a:p>
          <a:p>
            <a:pPr marL="380990" indent="-380990">
              <a:buFont typeface="Arial" panose="020B0604020202020204" pitchFamily="34" charset="0"/>
              <a:buChar char="•"/>
            </a:pPr>
            <a:r>
              <a:rPr lang="en-US" sz="1867" dirty="0"/>
              <a:t>Provide the costs </a:t>
            </a:r>
            <a:r>
              <a:rPr lang="en-US" sz="1867" dirty="0"/>
              <a:t>for resources based on pay rates, per-use fees, fixed costs, or totals for cost resources (such as airfare or dining) that are assigned to </a:t>
            </a:r>
            <a:r>
              <a:rPr lang="en-US" sz="1867" dirty="0"/>
              <a:t>tasks.</a:t>
            </a:r>
          </a:p>
          <a:p>
            <a:pPr marL="380990" indent="-380990">
              <a:buFont typeface="Arial" panose="020B0604020202020204" pitchFamily="34" charset="0"/>
              <a:buChar char="•"/>
            </a:pPr>
            <a:r>
              <a:rPr lang="en-US" sz="1867" dirty="0"/>
              <a:t>Report and allocate cloud costs using the most accurate, precise data</a:t>
            </a:r>
          </a:p>
        </p:txBody>
      </p:sp>
    </p:spTree>
    <p:extLst>
      <p:ext uri="{BB962C8B-B14F-4D97-AF65-F5344CB8AC3E}">
        <p14:creationId xmlns:p14="http://schemas.microsoft.com/office/powerpoint/2010/main" val="32879169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1"/>
          <p:cNvSpPr>
            <a:spLocks noGrp="1"/>
          </p:cNvSpPr>
          <p:nvPr>
            <p:ph type="title" idx="4294967295"/>
          </p:nvPr>
        </p:nvSpPr>
        <p:spPr>
          <a:xfrm>
            <a:off x="595313" y="330200"/>
            <a:ext cx="11596687" cy="608013"/>
          </a:xfrm>
          <a:prstGeom prst="rect">
            <a:avLst/>
          </a:prstGeom>
        </p:spPr>
        <p:txBody>
          <a:bodyPr>
            <a:normAutofit fontScale="90000"/>
          </a:bodyPr>
          <a:lstStyle/>
          <a:p>
            <a:r>
              <a:rPr lang="en-US" sz="4267" dirty="0"/>
              <a:t>Milestones</a:t>
            </a:r>
          </a:p>
        </p:txBody>
      </p:sp>
      <p:sp>
        <p:nvSpPr>
          <p:cNvPr id="26628" name="Slide Number Placeholder 3"/>
          <p:cNvSpPr>
            <a:spLocks noGrp="1"/>
          </p:cNvSpPr>
          <p:nvPr>
            <p:ph type="sldNum" sz="quarter" idx="4294967295"/>
          </p:nvPr>
        </p:nvSpPr>
        <p:spPr bwMode="auto">
          <a:xfrm>
            <a:off x="9448800" y="6356350"/>
            <a:ext cx="27432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32" indent="-285744">
              <a:defRPr>
                <a:solidFill>
                  <a:schemeClr val="tx1"/>
                </a:solidFill>
                <a:latin typeface="Arial" panose="020B0604020202020204" pitchFamily="34" charset="0"/>
                <a:cs typeface="Arial" panose="020B0604020202020204" pitchFamily="34" charset="0"/>
              </a:defRPr>
            </a:lvl2pPr>
            <a:lvl3pPr marL="1142971" indent="-228594">
              <a:defRPr>
                <a:solidFill>
                  <a:schemeClr val="tx1"/>
                </a:solidFill>
                <a:latin typeface="Arial" panose="020B0604020202020204" pitchFamily="34" charset="0"/>
                <a:cs typeface="Arial" panose="020B0604020202020204" pitchFamily="34" charset="0"/>
              </a:defRPr>
            </a:lvl3pPr>
            <a:lvl4pPr marL="1600160" indent="-228594">
              <a:defRPr>
                <a:solidFill>
                  <a:schemeClr val="tx1"/>
                </a:solidFill>
                <a:latin typeface="Arial" panose="020B0604020202020204" pitchFamily="34" charset="0"/>
                <a:cs typeface="Arial" panose="020B0604020202020204" pitchFamily="34" charset="0"/>
              </a:defRPr>
            </a:lvl4pPr>
            <a:lvl5pPr marL="2057349" indent="-228594">
              <a:defRPr>
                <a:solidFill>
                  <a:schemeClr val="tx1"/>
                </a:solidFill>
                <a:latin typeface="Arial" panose="020B0604020202020204" pitchFamily="34" charset="0"/>
                <a:cs typeface="Arial" panose="020B0604020202020204" pitchFamily="34" charset="0"/>
              </a:defRPr>
            </a:lvl5pPr>
            <a:lvl6pPr marL="2514537"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726"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914"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103"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609585">
              <a:defRPr/>
            </a:pPr>
            <a:fld id="{27523784-4E5E-4940-93A5-DD70AC6BA752}" type="slidenum">
              <a:rPr lang="en-US" altLang="en-US" sz="1400">
                <a:solidFill>
                  <a:prstClr val="white"/>
                </a:solidFill>
              </a:rPr>
              <a:pPr defTabSz="609585">
                <a:defRPr/>
              </a:pPr>
              <a:t>16</a:t>
            </a:fld>
            <a:endParaRPr lang="en-US" altLang="en-US" sz="1400">
              <a:solidFill>
                <a:prstClr val="white"/>
              </a:solidFill>
            </a:endParaRPr>
          </a:p>
        </p:txBody>
      </p:sp>
      <p:sp>
        <p:nvSpPr>
          <p:cNvPr id="2" name="Rectangle 1"/>
          <p:cNvSpPr/>
          <p:nvPr/>
        </p:nvSpPr>
        <p:spPr>
          <a:xfrm>
            <a:off x="406400" y="1221316"/>
            <a:ext cx="11269233" cy="1241622"/>
          </a:xfrm>
          <a:prstGeom prst="rect">
            <a:avLst/>
          </a:prstGeom>
        </p:spPr>
        <p:txBody>
          <a:bodyPr wrap="square">
            <a:spAutoFit/>
          </a:bodyPr>
          <a:lstStyle/>
          <a:p>
            <a:endParaRPr lang="en-US" sz="1867" dirty="0"/>
          </a:p>
          <a:p>
            <a:r>
              <a:rPr lang="en-US" sz="1867" dirty="0"/>
              <a:t>Target </a:t>
            </a:r>
            <a:r>
              <a:rPr lang="en-US" sz="1867" dirty="0"/>
              <a:t>milestones </a:t>
            </a:r>
            <a:r>
              <a:rPr lang="en-US" sz="1867" dirty="0"/>
              <a:t>when migrating </a:t>
            </a:r>
            <a:r>
              <a:rPr lang="en-US" sz="1867" dirty="0"/>
              <a:t>from an on premises implementation to </a:t>
            </a:r>
            <a:r>
              <a:rPr lang="en-US" sz="1867" dirty="0"/>
              <a:t>Cloud service</a:t>
            </a:r>
          </a:p>
          <a:p>
            <a:endParaRPr lang="en-US" sz="1867" dirty="0"/>
          </a:p>
          <a:p>
            <a:r>
              <a:rPr lang="en-US" sz="1867" dirty="0"/>
              <a:t>Target production environment milestones </a:t>
            </a:r>
          </a:p>
        </p:txBody>
      </p:sp>
    </p:spTree>
    <p:extLst>
      <p:ext uri="{BB962C8B-B14F-4D97-AF65-F5344CB8AC3E}">
        <p14:creationId xmlns:p14="http://schemas.microsoft.com/office/powerpoint/2010/main" val="2519359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1"/>
          <p:cNvSpPr>
            <a:spLocks noGrp="1"/>
          </p:cNvSpPr>
          <p:nvPr>
            <p:ph type="title" idx="4294967295"/>
          </p:nvPr>
        </p:nvSpPr>
        <p:spPr>
          <a:xfrm>
            <a:off x="595313" y="330200"/>
            <a:ext cx="11596687" cy="608013"/>
          </a:xfrm>
          <a:prstGeom prst="rect">
            <a:avLst/>
          </a:prstGeom>
        </p:spPr>
        <p:txBody>
          <a:bodyPr>
            <a:normAutofit fontScale="90000"/>
          </a:bodyPr>
          <a:lstStyle/>
          <a:p>
            <a:r>
              <a:rPr lang="en-US" sz="4267" dirty="0"/>
              <a:t>Completion Criteria and Success Metrics</a:t>
            </a:r>
            <a:endParaRPr lang="en-US" sz="4267" dirty="0"/>
          </a:p>
        </p:txBody>
      </p:sp>
      <p:sp>
        <p:nvSpPr>
          <p:cNvPr id="26628" name="Slide Number Placeholder 3"/>
          <p:cNvSpPr>
            <a:spLocks noGrp="1"/>
          </p:cNvSpPr>
          <p:nvPr>
            <p:ph type="sldNum" sz="quarter" idx="4294967295"/>
          </p:nvPr>
        </p:nvSpPr>
        <p:spPr bwMode="auto">
          <a:xfrm>
            <a:off x="9448800" y="6356350"/>
            <a:ext cx="27432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32" indent="-285744">
              <a:defRPr>
                <a:solidFill>
                  <a:schemeClr val="tx1"/>
                </a:solidFill>
                <a:latin typeface="Arial" panose="020B0604020202020204" pitchFamily="34" charset="0"/>
                <a:cs typeface="Arial" panose="020B0604020202020204" pitchFamily="34" charset="0"/>
              </a:defRPr>
            </a:lvl2pPr>
            <a:lvl3pPr marL="1142971" indent="-228594">
              <a:defRPr>
                <a:solidFill>
                  <a:schemeClr val="tx1"/>
                </a:solidFill>
                <a:latin typeface="Arial" panose="020B0604020202020204" pitchFamily="34" charset="0"/>
                <a:cs typeface="Arial" panose="020B0604020202020204" pitchFamily="34" charset="0"/>
              </a:defRPr>
            </a:lvl3pPr>
            <a:lvl4pPr marL="1600160" indent="-228594">
              <a:defRPr>
                <a:solidFill>
                  <a:schemeClr val="tx1"/>
                </a:solidFill>
                <a:latin typeface="Arial" panose="020B0604020202020204" pitchFamily="34" charset="0"/>
                <a:cs typeface="Arial" panose="020B0604020202020204" pitchFamily="34" charset="0"/>
              </a:defRPr>
            </a:lvl4pPr>
            <a:lvl5pPr marL="2057349" indent="-228594">
              <a:defRPr>
                <a:solidFill>
                  <a:schemeClr val="tx1"/>
                </a:solidFill>
                <a:latin typeface="Arial" panose="020B0604020202020204" pitchFamily="34" charset="0"/>
                <a:cs typeface="Arial" panose="020B0604020202020204" pitchFamily="34" charset="0"/>
              </a:defRPr>
            </a:lvl5pPr>
            <a:lvl6pPr marL="2514537"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726"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914"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103"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609585">
              <a:defRPr/>
            </a:pPr>
            <a:fld id="{27523784-4E5E-4940-93A5-DD70AC6BA752}" type="slidenum">
              <a:rPr lang="en-US" altLang="en-US" sz="1400">
                <a:solidFill>
                  <a:prstClr val="white"/>
                </a:solidFill>
              </a:rPr>
              <a:pPr defTabSz="609585">
                <a:defRPr/>
              </a:pPr>
              <a:t>17</a:t>
            </a:fld>
            <a:endParaRPr lang="en-US" altLang="en-US" sz="1400">
              <a:solidFill>
                <a:prstClr val="white"/>
              </a:solidFill>
            </a:endParaRPr>
          </a:p>
        </p:txBody>
      </p:sp>
      <p:sp>
        <p:nvSpPr>
          <p:cNvPr id="2" name="Rectangle 1"/>
          <p:cNvSpPr/>
          <p:nvPr/>
        </p:nvSpPr>
        <p:spPr>
          <a:xfrm>
            <a:off x="406399" y="1465156"/>
            <a:ext cx="11355295" cy="2678234"/>
          </a:xfrm>
          <a:prstGeom prst="rect">
            <a:avLst/>
          </a:prstGeom>
        </p:spPr>
        <p:txBody>
          <a:bodyPr wrap="square">
            <a:spAutoFit/>
          </a:bodyPr>
          <a:lstStyle/>
          <a:p>
            <a:r>
              <a:rPr lang="en-US" sz="1867" dirty="0"/>
              <a:t>As part of your implementation plan, you must identify which specific tasks and processes must be </a:t>
            </a:r>
            <a:r>
              <a:rPr lang="en-US" sz="1867" dirty="0"/>
              <a:t>completed</a:t>
            </a:r>
          </a:p>
          <a:p>
            <a:endParaRPr lang="en-US" sz="1867" dirty="0"/>
          </a:p>
          <a:p>
            <a:r>
              <a:rPr lang="en-US" sz="1867" dirty="0"/>
              <a:t>Define </a:t>
            </a:r>
            <a:r>
              <a:rPr lang="en-US" sz="1867" dirty="0"/>
              <a:t>project success </a:t>
            </a:r>
            <a:r>
              <a:rPr lang="en-US" sz="1867" dirty="0"/>
              <a:t>metrics</a:t>
            </a:r>
          </a:p>
          <a:p>
            <a:endParaRPr lang="en-US" sz="1867" dirty="0"/>
          </a:p>
          <a:p>
            <a:r>
              <a:rPr lang="en-US" sz="1867" dirty="0"/>
              <a:t>Map project deliverables to benefits </a:t>
            </a:r>
            <a:r>
              <a:rPr lang="en-US" sz="1867" dirty="0"/>
              <a:t>statements</a:t>
            </a:r>
          </a:p>
          <a:p>
            <a:pPr marL="990575" lvl="1" indent="-380990">
              <a:buFont typeface="Arial" panose="020B0604020202020204" pitchFamily="34" charset="0"/>
              <a:buChar char="•"/>
            </a:pPr>
            <a:r>
              <a:rPr lang="en-US" sz="1867" dirty="0"/>
              <a:t>Client </a:t>
            </a:r>
            <a:r>
              <a:rPr lang="en-US" sz="1867" dirty="0"/>
              <a:t>satisfaction</a:t>
            </a:r>
          </a:p>
          <a:p>
            <a:pPr marL="990575" lvl="1" indent="-380990">
              <a:buFont typeface="Arial" panose="020B0604020202020204" pitchFamily="34" charset="0"/>
              <a:buChar char="•"/>
            </a:pPr>
            <a:r>
              <a:rPr lang="en-US" sz="1867" dirty="0"/>
              <a:t>Quality of </a:t>
            </a:r>
            <a:r>
              <a:rPr lang="en-US" sz="1867" dirty="0"/>
              <a:t>delivery</a:t>
            </a:r>
          </a:p>
          <a:p>
            <a:pPr marL="990575" lvl="1" indent="-380990">
              <a:buFont typeface="Arial" panose="020B0604020202020204" pitchFamily="34" charset="0"/>
              <a:buChar char="•"/>
            </a:pPr>
            <a:r>
              <a:rPr lang="en-US" sz="1867" dirty="0"/>
              <a:t>User </a:t>
            </a:r>
            <a:r>
              <a:rPr lang="en-US" sz="1867" dirty="0"/>
              <a:t>adoption</a:t>
            </a:r>
          </a:p>
          <a:p>
            <a:pPr marL="990575" lvl="1" indent="-380990">
              <a:buFont typeface="Arial" panose="020B0604020202020204" pitchFamily="34" charset="0"/>
              <a:buChar char="•"/>
            </a:pPr>
            <a:r>
              <a:rPr lang="en-US" sz="1867" dirty="0"/>
              <a:t>Value realization</a:t>
            </a:r>
          </a:p>
        </p:txBody>
      </p:sp>
    </p:spTree>
    <p:extLst>
      <p:ext uri="{BB962C8B-B14F-4D97-AF65-F5344CB8AC3E}">
        <p14:creationId xmlns:p14="http://schemas.microsoft.com/office/powerpoint/2010/main" val="30729324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1"/>
          <p:cNvSpPr>
            <a:spLocks noGrp="1"/>
          </p:cNvSpPr>
          <p:nvPr>
            <p:ph type="title" idx="4294967295"/>
          </p:nvPr>
        </p:nvSpPr>
        <p:spPr>
          <a:xfrm>
            <a:off x="595313" y="330200"/>
            <a:ext cx="11596687" cy="608013"/>
          </a:xfrm>
          <a:prstGeom prst="rect">
            <a:avLst/>
          </a:prstGeom>
        </p:spPr>
        <p:txBody>
          <a:bodyPr>
            <a:normAutofit fontScale="90000"/>
          </a:bodyPr>
          <a:lstStyle/>
          <a:p>
            <a:r>
              <a:rPr lang="en-US" sz="4267" dirty="0"/>
              <a:t>Assumptions and Dependencies</a:t>
            </a:r>
          </a:p>
        </p:txBody>
      </p:sp>
      <p:sp>
        <p:nvSpPr>
          <p:cNvPr id="26628" name="Slide Number Placeholder 3"/>
          <p:cNvSpPr>
            <a:spLocks noGrp="1"/>
          </p:cNvSpPr>
          <p:nvPr>
            <p:ph type="sldNum" sz="quarter" idx="4294967295"/>
          </p:nvPr>
        </p:nvSpPr>
        <p:spPr bwMode="auto">
          <a:xfrm>
            <a:off x="9448800" y="6356350"/>
            <a:ext cx="27432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32" indent="-285744">
              <a:defRPr>
                <a:solidFill>
                  <a:schemeClr val="tx1"/>
                </a:solidFill>
                <a:latin typeface="Arial" panose="020B0604020202020204" pitchFamily="34" charset="0"/>
                <a:cs typeface="Arial" panose="020B0604020202020204" pitchFamily="34" charset="0"/>
              </a:defRPr>
            </a:lvl2pPr>
            <a:lvl3pPr marL="1142971" indent="-228594">
              <a:defRPr>
                <a:solidFill>
                  <a:schemeClr val="tx1"/>
                </a:solidFill>
                <a:latin typeface="Arial" panose="020B0604020202020204" pitchFamily="34" charset="0"/>
                <a:cs typeface="Arial" panose="020B0604020202020204" pitchFamily="34" charset="0"/>
              </a:defRPr>
            </a:lvl3pPr>
            <a:lvl4pPr marL="1600160" indent="-228594">
              <a:defRPr>
                <a:solidFill>
                  <a:schemeClr val="tx1"/>
                </a:solidFill>
                <a:latin typeface="Arial" panose="020B0604020202020204" pitchFamily="34" charset="0"/>
                <a:cs typeface="Arial" panose="020B0604020202020204" pitchFamily="34" charset="0"/>
              </a:defRPr>
            </a:lvl4pPr>
            <a:lvl5pPr marL="2057349" indent="-228594">
              <a:defRPr>
                <a:solidFill>
                  <a:schemeClr val="tx1"/>
                </a:solidFill>
                <a:latin typeface="Arial" panose="020B0604020202020204" pitchFamily="34" charset="0"/>
                <a:cs typeface="Arial" panose="020B0604020202020204" pitchFamily="34" charset="0"/>
              </a:defRPr>
            </a:lvl5pPr>
            <a:lvl6pPr marL="2514537"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726"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914"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103"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609585">
              <a:defRPr/>
            </a:pPr>
            <a:fld id="{27523784-4E5E-4940-93A5-DD70AC6BA752}" type="slidenum">
              <a:rPr lang="en-US" altLang="en-US" sz="1400">
                <a:solidFill>
                  <a:prstClr val="white"/>
                </a:solidFill>
              </a:rPr>
              <a:pPr defTabSz="609585">
                <a:defRPr/>
              </a:pPr>
              <a:t>18</a:t>
            </a:fld>
            <a:endParaRPr lang="en-US" altLang="en-US" sz="1400">
              <a:solidFill>
                <a:prstClr val="white"/>
              </a:solidFill>
            </a:endParaRPr>
          </a:p>
        </p:txBody>
      </p:sp>
      <p:sp>
        <p:nvSpPr>
          <p:cNvPr id="2" name="Rectangle 1"/>
          <p:cNvSpPr/>
          <p:nvPr/>
        </p:nvSpPr>
        <p:spPr>
          <a:xfrm>
            <a:off x="406400" y="1346807"/>
            <a:ext cx="8408456" cy="3540200"/>
          </a:xfrm>
          <a:prstGeom prst="rect">
            <a:avLst/>
          </a:prstGeom>
        </p:spPr>
        <p:txBody>
          <a:bodyPr wrap="none">
            <a:spAutoFit/>
          </a:bodyPr>
          <a:lstStyle/>
          <a:p>
            <a:r>
              <a:rPr lang="en-US" sz="1867" dirty="0"/>
              <a:t>Overall assumptions and dependencies considered from Cognizant while performing;</a:t>
            </a:r>
          </a:p>
          <a:p>
            <a:endParaRPr lang="en-US" sz="1867" dirty="0"/>
          </a:p>
          <a:p>
            <a:pPr marL="380990" indent="-380990">
              <a:buFont typeface="Arial" panose="020B0604020202020204" pitchFamily="34" charset="0"/>
              <a:buChar char="•"/>
            </a:pPr>
            <a:r>
              <a:rPr lang="en-US" sz="1867" dirty="0"/>
              <a:t>Cost </a:t>
            </a:r>
            <a:r>
              <a:rPr lang="en-US" sz="1867" dirty="0"/>
              <a:t>Assumptions and </a:t>
            </a:r>
            <a:r>
              <a:rPr lang="en-US" sz="1867" dirty="0"/>
              <a:t>Recommendations</a:t>
            </a:r>
          </a:p>
          <a:p>
            <a:pPr marL="380990" indent="-380990">
              <a:buFont typeface="Arial" panose="020B0604020202020204" pitchFamily="34" charset="0"/>
              <a:buChar char="•"/>
            </a:pPr>
            <a:r>
              <a:rPr lang="en-US" sz="1867" dirty="0"/>
              <a:t>Cloud </a:t>
            </a:r>
            <a:r>
              <a:rPr lang="en-US" sz="1867" dirty="0"/>
              <a:t>Hosting </a:t>
            </a:r>
            <a:r>
              <a:rPr lang="en-US" sz="1867" dirty="0"/>
              <a:t>Assumptions</a:t>
            </a:r>
          </a:p>
          <a:p>
            <a:pPr marL="380990" indent="-380990">
              <a:buFont typeface="Arial" panose="020B0604020202020204" pitchFamily="34" charset="0"/>
              <a:buChar char="•"/>
            </a:pPr>
            <a:r>
              <a:rPr lang="en-US" sz="1867" dirty="0"/>
              <a:t>Risk and contingency</a:t>
            </a:r>
          </a:p>
          <a:p>
            <a:pPr marL="380990" indent="-380990">
              <a:buFont typeface="Arial" panose="020B0604020202020204" pitchFamily="34" charset="0"/>
              <a:buChar char="•"/>
            </a:pPr>
            <a:r>
              <a:rPr lang="en-US" sz="1867" dirty="0"/>
              <a:t>Third Party COTS</a:t>
            </a:r>
          </a:p>
          <a:p>
            <a:pPr marL="380990" indent="-380990">
              <a:buFont typeface="Arial" panose="020B0604020202020204" pitchFamily="34" charset="0"/>
              <a:buChar char="•"/>
            </a:pPr>
            <a:r>
              <a:rPr lang="en-US" sz="1867" dirty="0"/>
              <a:t>Current State Architecture</a:t>
            </a:r>
          </a:p>
          <a:p>
            <a:pPr marL="380990" indent="-380990">
              <a:buFont typeface="Arial" panose="020B0604020202020204" pitchFamily="34" charset="0"/>
              <a:buChar char="•"/>
            </a:pPr>
            <a:r>
              <a:rPr lang="en-US" sz="1867" dirty="0"/>
              <a:t>Operational analysis</a:t>
            </a:r>
          </a:p>
          <a:p>
            <a:pPr marL="380990" indent="-380990">
              <a:buFont typeface="Arial" panose="020B0604020202020204" pitchFamily="34" charset="0"/>
              <a:buChar char="•"/>
            </a:pPr>
            <a:r>
              <a:rPr lang="en-US" sz="1867" dirty="0"/>
              <a:t>List any other assumptions</a:t>
            </a:r>
          </a:p>
          <a:p>
            <a:pPr marL="380990" indent="-380990">
              <a:buFont typeface="Arial" panose="020B0604020202020204" pitchFamily="34" charset="0"/>
              <a:buChar char="•"/>
            </a:pPr>
            <a:r>
              <a:rPr lang="en-US" sz="1867" dirty="0"/>
              <a:t>List any other assumptions</a:t>
            </a:r>
          </a:p>
          <a:p>
            <a:pPr marL="380990" indent="-380990">
              <a:buFont typeface="Arial" panose="020B0604020202020204" pitchFamily="34" charset="0"/>
              <a:buChar char="•"/>
            </a:pPr>
            <a:endParaRPr lang="en-US" sz="1867" dirty="0"/>
          </a:p>
          <a:p>
            <a:endParaRPr lang="en-US" sz="1867" dirty="0"/>
          </a:p>
        </p:txBody>
      </p:sp>
    </p:spTree>
    <p:extLst>
      <p:ext uri="{BB962C8B-B14F-4D97-AF65-F5344CB8AC3E}">
        <p14:creationId xmlns:p14="http://schemas.microsoft.com/office/powerpoint/2010/main" val="20518474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0" y="2633663"/>
            <a:ext cx="11112500" cy="627062"/>
          </a:xfrm>
          <a:prstGeom prst="rect">
            <a:avLst/>
          </a:prstGeom>
        </p:spPr>
        <p:txBody>
          <a:bodyPr>
            <a:normAutofit/>
          </a:bodyPr>
          <a:lstStyle/>
          <a:p>
            <a:pPr marL="0" indent="0" algn="ctr">
              <a:buNone/>
              <a:defRPr/>
            </a:pPr>
            <a:r>
              <a:rPr lang="en-US" dirty="0"/>
              <a:t>Architectural Overview</a:t>
            </a:r>
          </a:p>
        </p:txBody>
      </p:sp>
      <p:sp>
        <p:nvSpPr>
          <p:cNvPr id="29699" name="Slide Number Placeholder 2"/>
          <p:cNvSpPr>
            <a:spLocks noGrp="1"/>
          </p:cNvSpPr>
          <p:nvPr>
            <p:ph type="sldNum" sz="quarter" idx="4294967295"/>
          </p:nvPr>
        </p:nvSpPr>
        <p:spPr bwMode="auto">
          <a:xfrm>
            <a:off x="94488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32" indent="-285744">
              <a:defRPr>
                <a:solidFill>
                  <a:schemeClr val="tx1"/>
                </a:solidFill>
                <a:latin typeface="Arial" panose="020B0604020202020204" pitchFamily="34" charset="0"/>
                <a:cs typeface="Arial" panose="020B0604020202020204" pitchFamily="34" charset="0"/>
              </a:defRPr>
            </a:lvl2pPr>
            <a:lvl3pPr marL="1142971" indent="-228594">
              <a:defRPr>
                <a:solidFill>
                  <a:schemeClr val="tx1"/>
                </a:solidFill>
                <a:latin typeface="Arial" panose="020B0604020202020204" pitchFamily="34" charset="0"/>
                <a:cs typeface="Arial" panose="020B0604020202020204" pitchFamily="34" charset="0"/>
              </a:defRPr>
            </a:lvl3pPr>
            <a:lvl4pPr marL="1600160" indent="-228594">
              <a:defRPr>
                <a:solidFill>
                  <a:schemeClr val="tx1"/>
                </a:solidFill>
                <a:latin typeface="Arial" panose="020B0604020202020204" pitchFamily="34" charset="0"/>
                <a:cs typeface="Arial" panose="020B0604020202020204" pitchFamily="34" charset="0"/>
              </a:defRPr>
            </a:lvl4pPr>
            <a:lvl5pPr marL="2057349" indent="-228594">
              <a:defRPr>
                <a:solidFill>
                  <a:schemeClr val="tx1"/>
                </a:solidFill>
                <a:latin typeface="Arial" panose="020B0604020202020204" pitchFamily="34" charset="0"/>
                <a:cs typeface="Arial" panose="020B0604020202020204" pitchFamily="34" charset="0"/>
              </a:defRPr>
            </a:lvl5pPr>
            <a:lvl6pPr marL="2514537"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726"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914"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103"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609585">
              <a:defRPr/>
            </a:pPr>
            <a:fld id="{3083F3FD-42C0-45BA-BBEB-7965F7181905}" type="slidenum">
              <a:rPr lang="en-US" altLang="en-US" sz="1400">
                <a:solidFill>
                  <a:prstClr val="white"/>
                </a:solidFill>
              </a:rPr>
              <a:pPr defTabSz="609585">
                <a:defRPr/>
              </a:pPr>
              <a:t>19</a:t>
            </a:fld>
            <a:endParaRPr lang="en-US" altLang="en-US" sz="1400">
              <a:solidFill>
                <a:prstClr val="white"/>
              </a:solidFill>
            </a:endParaRPr>
          </a:p>
        </p:txBody>
      </p:sp>
    </p:spTree>
    <p:extLst>
      <p:ext uri="{BB962C8B-B14F-4D97-AF65-F5344CB8AC3E}">
        <p14:creationId xmlns:p14="http://schemas.microsoft.com/office/powerpoint/2010/main" val="27755339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1"/>
          <p:cNvSpPr>
            <a:spLocks noGrp="1"/>
          </p:cNvSpPr>
          <p:nvPr>
            <p:ph type="sldNum" sz="quarter" idx="4294967295"/>
          </p:nvPr>
        </p:nvSpPr>
        <p:spPr bwMode="auto">
          <a:xfrm>
            <a:off x="9448800" y="6356350"/>
            <a:ext cx="27432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32" indent="-285744">
              <a:defRPr>
                <a:solidFill>
                  <a:schemeClr val="tx1"/>
                </a:solidFill>
                <a:latin typeface="Arial" panose="020B0604020202020204" pitchFamily="34" charset="0"/>
                <a:cs typeface="Arial" panose="020B0604020202020204" pitchFamily="34" charset="0"/>
              </a:defRPr>
            </a:lvl2pPr>
            <a:lvl3pPr marL="1142971" indent="-228594">
              <a:defRPr>
                <a:solidFill>
                  <a:schemeClr val="tx1"/>
                </a:solidFill>
                <a:latin typeface="Arial" panose="020B0604020202020204" pitchFamily="34" charset="0"/>
                <a:cs typeface="Arial" panose="020B0604020202020204" pitchFamily="34" charset="0"/>
              </a:defRPr>
            </a:lvl3pPr>
            <a:lvl4pPr marL="1600160" indent="-228594">
              <a:defRPr>
                <a:solidFill>
                  <a:schemeClr val="tx1"/>
                </a:solidFill>
                <a:latin typeface="Arial" panose="020B0604020202020204" pitchFamily="34" charset="0"/>
                <a:cs typeface="Arial" panose="020B0604020202020204" pitchFamily="34" charset="0"/>
              </a:defRPr>
            </a:lvl4pPr>
            <a:lvl5pPr marL="2057349" indent="-228594">
              <a:defRPr>
                <a:solidFill>
                  <a:schemeClr val="tx1"/>
                </a:solidFill>
                <a:latin typeface="Arial" panose="020B0604020202020204" pitchFamily="34" charset="0"/>
                <a:cs typeface="Arial" panose="020B0604020202020204" pitchFamily="34" charset="0"/>
              </a:defRPr>
            </a:lvl5pPr>
            <a:lvl6pPr marL="2514537"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726"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914"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103"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fld id="{F3C1B3A2-ED7C-4412-B833-76C2B5FA65F9}" type="slidenum">
              <a:rPr lang="en-US" altLang="en-US" smtClean="0">
                <a:solidFill>
                  <a:schemeClr val="bg1"/>
                </a:solidFill>
              </a:rPr>
              <a:pPr>
                <a:defRPr/>
              </a:pPr>
              <a:t>2</a:t>
            </a:fld>
            <a:endParaRPr lang="en-US" altLang="en-US" smtClean="0">
              <a:solidFill>
                <a:schemeClr val="bg1"/>
              </a:solidFill>
            </a:endParaRPr>
          </a:p>
        </p:txBody>
      </p:sp>
      <p:sp>
        <p:nvSpPr>
          <p:cNvPr id="48131" name="Title 2"/>
          <p:cNvSpPr>
            <a:spLocks noGrp="1"/>
          </p:cNvSpPr>
          <p:nvPr>
            <p:ph type="title" idx="4294967295"/>
          </p:nvPr>
        </p:nvSpPr>
        <p:spPr>
          <a:xfrm>
            <a:off x="0" y="330200"/>
            <a:ext cx="11285538" cy="608013"/>
          </a:xfrm>
          <a:prstGeom prst="rect">
            <a:avLst/>
          </a:prstGeom>
        </p:spPr>
        <p:txBody>
          <a:bodyPr>
            <a:normAutofit fontScale="90000"/>
          </a:bodyPr>
          <a:lstStyle/>
          <a:p>
            <a:pPr eaLnBrk="1" hangingPunct="1"/>
            <a:r>
              <a:rPr lang="en-US" altLang="en-US" sz="4267" dirty="0">
                <a:ea typeface="ＭＳ Ｐゴシック" panose="020B0600070205080204" pitchFamily="34" charset="-128"/>
                <a:cs typeface="Arial" panose="020B0604020202020204" pitchFamily="34" charset="0"/>
              </a:rPr>
              <a:t>Contents</a:t>
            </a:r>
          </a:p>
        </p:txBody>
      </p:sp>
      <p:sp>
        <p:nvSpPr>
          <p:cNvPr id="48132" name="Text Placeholder 3"/>
          <p:cNvSpPr>
            <a:spLocks noGrp="1"/>
          </p:cNvSpPr>
          <p:nvPr>
            <p:ph type="body" sz="quarter" idx="4294967295"/>
          </p:nvPr>
        </p:nvSpPr>
        <p:spPr bwMode="auto">
          <a:xfrm>
            <a:off x="0" y="1325563"/>
            <a:ext cx="11282363" cy="437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tabLst>
                <a:tab pos="1022325" algn="l"/>
                <a:tab pos="7315017" algn="r"/>
              </a:tabLst>
            </a:pPr>
            <a:r>
              <a:rPr lang="en-US" altLang="en-US" dirty="0" smtClean="0">
                <a:ea typeface="ＭＳ Ｐゴシック" panose="020B0600070205080204" pitchFamily="34" charset="-128"/>
                <a:cs typeface="Arial" panose="020B0604020202020204" pitchFamily="34" charset="0"/>
              </a:rPr>
              <a:t>Executive </a:t>
            </a:r>
            <a:r>
              <a:rPr lang="en-US" altLang="en-US" dirty="0" smtClean="0">
                <a:ea typeface="ＭＳ Ｐゴシック" panose="020B0600070205080204" pitchFamily="34" charset="-128"/>
                <a:cs typeface="Arial" panose="020B0604020202020204" pitchFamily="34" charset="0"/>
              </a:rPr>
              <a:t>Summary</a:t>
            </a:r>
            <a:r>
              <a:rPr lang="en-US" altLang="en-US" dirty="0" smtClean="0">
                <a:solidFill>
                  <a:srgbClr val="000000"/>
                </a:solidFill>
                <a:ea typeface="ＭＳ Ｐゴシック" panose="020B0600070205080204" pitchFamily="34" charset="-128"/>
                <a:cs typeface="Arial" panose="020B0604020202020204" pitchFamily="34" charset="0"/>
              </a:rPr>
              <a:t> </a:t>
            </a:r>
          </a:p>
          <a:p>
            <a:pPr>
              <a:tabLst>
                <a:tab pos="1022325" algn="l"/>
                <a:tab pos="7315017" algn="r"/>
              </a:tabLst>
            </a:pPr>
            <a:r>
              <a:rPr lang="en-US" altLang="en-US" dirty="0" smtClean="0">
                <a:solidFill>
                  <a:srgbClr val="000000"/>
                </a:solidFill>
                <a:ea typeface="ＭＳ Ｐゴシック" panose="020B0600070205080204" pitchFamily="34" charset="-128"/>
                <a:cs typeface="Arial" panose="020B0604020202020204" pitchFamily="34" charset="0"/>
              </a:rPr>
              <a:t>Business </a:t>
            </a:r>
            <a:r>
              <a:rPr lang="en-US" altLang="en-US" dirty="0">
                <a:solidFill>
                  <a:srgbClr val="000000"/>
                </a:solidFill>
                <a:ea typeface="ＭＳ Ｐゴシック" panose="020B0600070205080204" pitchFamily="34" charset="-128"/>
                <a:cs typeface="Arial" panose="020B0604020202020204" pitchFamily="34" charset="0"/>
              </a:rPr>
              <a:t>Objectives and Requirements</a:t>
            </a:r>
          </a:p>
          <a:p>
            <a:pPr>
              <a:tabLst>
                <a:tab pos="1022325" algn="l"/>
                <a:tab pos="7315017" algn="r"/>
              </a:tabLst>
            </a:pPr>
            <a:r>
              <a:rPr lang="en-US" dirty="0" smtClean="0"/>
              <a:t>Architectural Overview</a:t>
            </a:r>
            <a:r>
              <a:rPr lang="en-US" altLang="en-US" dirty="0" smtClean="0"/>
              <a:t> </a:t>
            </a:r>
          </a:p>
          <a:p>
            <a:pPr>
              <a:tabLst>
                <a:tab pos="1022325" algn="l"/>
                <a:tab pos="7315017" algn="r"/>
              </a:tabLst>
            </a:pPr>
            <a:r>
              <a:rPr lang="en-US" dirty="0" smtClean="0"/>
              <a:t>Implementation Details</a:t>
            </a:r>
            <a:endParaRPr lang="en-US" altLang="en-US" dirty="0">
              <a:solidFill>
                <a:srgbClr val="000000"/>
              </a:solidFill>
              <a:ea typeface="ＭＳ Ｐゴシック" panose="020B0600070205080204" pitchFamily="34" charset="-128"/>
              <a:cs typeface="Arial" panose="020B0604020202020204" pitchFamily="34" charset="0"/>
            </a:endParaRPr>
          </a:p>
          <a:p>
            <a:pPr>
              <a:tabLst>
                <a:tab pos="1022325" algn="l"/>
                <a:tab pos="7315017" algn="r"/>
              </a:tabLst>
            </a:pPr>
            <a:r>
              <a:rPr lang="en-US" dirty="0" smtClean="0"/>
              <a:t>Target </a:t>
            </a:r>
            <a:r>
              <a:rPr lang="en-US" dirty="0"/>
              <a:t>State TCO</a:t>
            </a:r>
            <a:endParaRPr lang="en-US" altLang="en-US" dirty="0" smtClean="0">
              <a:solidFill>
                <a:srgbClr val="6DB23F"/>
              </a:solidFill>
              <a:ea typeface="ＭＳ Ｐゴシック" panose="020B0600070205080204" pitchFamily="34" charset="-128"/>
              <a:cs typeface="Arial" panose="020B0604020202020204" pitchFamily="34" charset="0"/>
            </a:endParaRPr>
          </a:p>
          <a:p>
            <a:pPr>
              <a:tabLst>
                <a:tab pos="1022325" algn="l"/>
                <a:tab pos="7315017" algn="r"/>
              </a:tabLst>
            </a:pPr>
            <a:endParaRPr lang="en-US" altLang="en-US" dirty="0" smtClean="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5746272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30200"/>
            <a:ext cx="11285538" cy="608013"/>
          </a:xfrm>
          <a:prstGeom prst="rect">
            <a:avLst/>
          </a:prstGeom>
        </p:spPr>
        <p:txBody>
          <a:bodyPr>
            <a:normAutofit fontScale="90000"/>
          </a:bodyPr>
          <a:lstStyle/>
          <a:p>
            <a:r>
              <a:rPr lang="en-US" sz="4267" dirty="0"/>
              <a:t>Proposed Cloud Overall </a:t>
            </a:r>
            <a:r>
              <a:rPr lang="en-US" sz="4267" dirty="0"/>
              <a:t>Architecture </a:t>
            </a:r>
          </a:p>
        </p:txBody>
      </p:sp>
      <p:sp>
        <p:nvSpPr>
          <p:cNvPr id="4" name="Slide Number Placeholder 3"/>
          <p:cNvSpPr>
            <a:spLocks noGrp="1"/>
          </p:cNvSpPr>
          <p:nvPr>
            <p:ph type="sldNum" sz="quarter" idx="4294967295"/>
          </p:nvPr>
        </p:nvSpPr>
        <p:spPr>
          <a:xfrm>
            <a:off x="9448800" y="6356350"/>
            <a:ext cx="2743200" cy="365125"/>
          </a:xfrm>
          <a:prstGeom prst="rect">
            <a:avLst/>
          </a:prstGeom>
        </p:spPr>
        <p:txBody>
          <a:bodyPr/>
          <a:lstStyle/>
          <a:p>
            <a:pPr defTabSz="609585">
              <a:defRPr/>
            </a:pPr>
            <a:fld id="{4BB4EBCA-FA0A-4B86-B1B2-2477C2DDF727}" type="slidenum">
              <a:rPr lang="en-US" sz="1400">
                <a:solidFill>
                  <a:prstClr val="white"/>
                </a:solidFill>
                <a:latin typeface="Arial"/>
              </a:rPr>
              <a:pPr defTabSz="609585">
                <a:defRPr/>
              </a:pPr>
              <a:t>20</a:t>
            </a:fld>
            <a:endParaRPr lang="en-US" sz="1400">
              <a:solidFill>
                <a:prstClr val="white"/>
              </a:solidFill>
              <a:latin typeface="Arial"/>
            </a:endParaRPr>
          </a:p>
        </p:txBody>
      </p:sp>
      <p:sp>
        <p:nvSpPr>
          <p:cNvPr id="6" name="TextBox 5"/>
          <p:cNvSpPr txBox="1"/>
          <p:nvPr/>
        </p:nvSpPr>
        <p:spPr>
          <a:xfrm>
            <a:off x="405818" y="1186571"/>
            <a:ext cx="8114239" cy="379656"/>
          </a:xfrm>
          <a:prstGeom prst="rect">
            <a:avLst/>
          </a:prstGeom>
          <a:noFill/>
        </p:spPr>
        <p:txBody>
          <a:bodyPr wrap="square" rtlCol="0">
            <a:spAutoFit/>
          </a:bodyPr>
          <a:lstStyle/>
          <a:p>
            <a:pPr defTabSz="609585" eaLnBrk="0" fontAlgn="base" hangingPunct="0">
              <a:spcBef>
                <a:spcPct val="0"/>
              </a:spcBef>
              <a:spcAft>
                <a:spcPct val="0"/>
              </a:spcAft>
              <a:defRPr/>
            </a:pPr>
            <a:r>
              <a:rPr lang="en-US" sz="1867" dirty="0">
                <a:solidFill>
                  <a:srgbClr val="141414"/>
                </a:solidFill>
                <a:latin typeface="Arial" panose="020B0604020202020204" pitchFamily="34" charset="0"/>
              </a:rPr>
              <a:t>Provide Overall Architecture that is going to used for Cloud Adoption</a:t>
            </a:r>
          </a:p>
        </p:txBody>
      </p:sp>
    </p:spTree>
    <p:extLst>
      <p:ext uri="{BB962C8B-B14F-4D97-AF65-F5344CB8AC3E}">
        <p14:creationId xmlns:p14="http://schemas.microsoft.com/office/powerpoint/2010/main" val="9550680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30200"/>
            <a:ext cx="11285538" cy="608013"/>
          </a:xfrm>
          <a:prstGeom prst="rect">
            <a:avLst/>
          </a:prstGeom>
        </p:spPr>
        <p:txBody>
          <a:bodyPr>
            <a:normAutofit fontScale="90000"/>
          </a:bodyPr>
          <a:lstStyle/>
          <a:p>
            <a:r>
              <a:rPr lang="en-US" sz="4267" dirty="0"/>
              <a:t>Cloud </a:t>
            </a:r>
            <a:r>
              <a:rPr lang="en-US" sz="4267" dirty="0"/>
              <a:t>Disaster Recovery </a:t>
            </a:r>
            <a:r>
              <a:rPr lang="en-US" sz="4267" dirty="0"/>
              <a:t>Architecture </a:t>
            </a:r>
          </a:p>
        </p:txBody>
      </p:sp>
      <p:sp>
        <p:nvSpPr>
          <p:cNvPr id="4" name="Slide Number Placeholder 3"/>
          <p:cNvSpPr>
            <a:spLocks noGrp="1"/>
          </p:cNvSpPr>
          <p:nvPr>
            <p:ph type="sldNum" sz="quarter" idx="4294967295"/>
          </p:nvPr>
        </p:nvSpPr>
        <p:spPr>
          <a:xfrm>
            <a:off x="9448800" y="6356350"/>
            <a:ext cx="2743200" cy="365125"/>
          </a:xfrm>
          <a:prstGeom prst="rect">
            <a:avLst/>
          </a:prstGeom>
        </p:spPr>
        <p:txBody>
          <a:bodyPr/>
          <a:lstStyle/>
          <a:p>
            <a:pPr defTabSz="609585">
              <a:defRPr/>
            </a:pPr>
            <a:fld id="{4BB4EBCA-FA0A-4B86-B1B2-2477C2DDF727}" type="slidenum">
              <a:rPr lang="en-US" sz="1400">
                <a:solidFill>
                  <a:prstClr val="white"/>
                </a:solidFill>
                <a:latin typeface="Arial"/>
              </a:rPr>
              <a:pPr defTabSz="609585">
                <a:defRPr/>
              </a:pPr>
              <a:t>21</a:t>
            </a:fld>
            <a:endParaRPr lang="en-US" sz="1400">
              <a:solidFill>
                <a:prstClr val="white"/>
              </a:solidFill>
              <a:latin typeface="Arial"/>
            </a:endParaRPr>
          </a:p>
        </p:txBody>
      </p:sp>
      <p:sp>
        <p:nvSpPr>
          <p:cNvPr id="5" name="TextBox 4"/>
          <p:cNvSpPr txBox="1"/>
          <p:nvPr/>
        </p:nvSpPr>
        <p:spPr>
          <a:xfrm>
            <a:off x="405818" y="1186571"/>
            <a:ext cx="8114239" cy="379656"/>
          </a:xfrm>
          <a:prstGeom prst="rect">
            <a:avLst/>
          </a:prstGeom>
          <a:noFill/>
        </p:spPr>
        <p:txBody>
          <a:bodyPr wrap="square" rtlCol="0">
            <a:spAutoFit/>
          </a:bodyPr>
          <a:lstStyle/>
          <a:p>
            <a:pPr defTabSz="609585" eaLnBrk="0" fontAlgn="base" hangingPunct="0">
              <a:spcBef>
                <a:spcPct val="0"/>
              </a:spcBef>
              <a:spcAft>
                <a:spcPct val="0"/>
              </a:spcAft>
              <a:defRPr/>
            </a:pPr>
            <a:r>
              <a:rPr lang="en-US" sz="1867" dirty="0">
                <a:solidFill>
                  <a:srgbClr val="141414"/>
                </a:solidFill>
                <a:latin typeface="Arial" panose="020B0604020202020204" pitchFamily="34" charset="0"/>
              </a:rPr>
              <a:t>Provide Overall Architecture that is going to used for Cloud Adoption</a:t>
            </a:r>
          </a:p>
        </p:txBody>
      </p:sp>
    </p:spTree>
    <p:extLst>
      <p:ext uri="{BB962C8B-B14F-4D97-AF65-F5344CB8AC3E}">
        <p14:creationId xmlns:p14="http://schemas.microsoft.com/office/powerpoint/2010/main" val="42451871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1"/>
          <p:cNvSpPr>
            <a:spLocks noGrp="1"/>
          </p:cNvSpPr>
          <p:nvPr>
            <p:ph type="title" idx="4294967295"/>
          </p:nvPr>
        </p:nvSpPr>
        <p:spPr>
          <a:xfrm>
            <a:off x="595313" y="330200"/>
            <a:ext cx="11596687" cy="608013"/>
          </a:xfrm>
          <a:prstGeom prst="rect">
            <a:avLst/>
          </a:prstGeom>
        </p:spPr>
        <p:txBody>
          <a:bodyPr>
            <a:normAutofit fontScale="90000"/>
          </a:bodyPr>
          <a:lstStyle/>
          <a:p>
            <a:r>
              <a:rPr lang="en-US" sz="4267" dirty="0"/>
              <a:t>Architectural Constraints</a:t>
            </a:r>
            <a:endParaRPr lang="en-US" sz="4267" dirty="0"/>
          </a:p>
        </p:txBody>
      </p:sp>
      <p:sp>
        <p:nvSpPr>
          <p:cNvPr id="26628" name="Slide Number Placeholder 3"/>
          <p:cNvSpPr>
            <a:spLocks noGrp="1"/>
          </p:cNvSpPr>
          <p:nvPr>
            <p:ph type="sldNum" sz="quarter" idx="4294967295"/>
          </p:nvPr>
        </p:nvSpPr>
        <p:spPr bwMode="auto">
          <a:xfrm>
            <a:off x="9448800" y="6356350"/>
            <a:ext cx="27432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32" indent="-285744">
              <a:defRPr>
                <a:solidFill>
                  <a:schemeClr val="tx1"/>
                </a:solidFill>
                <a:latin typeface="Arial" panose="020B0604020202020204" pitchFamily="34" charset="0"/>
                <a:cs typeface="Arial" panose="020B0604020202020204" pitchFamily="34" charset="0"/>
              </a:defRPr>
            </a:lvl2pPr>
            <a:lvl3pPr marL="1142971" indent="-228594">
              <a:defRPr>
                <a:solidFill>
                  <a:schemeClr val="tx1"/>
                </a:solidFill>
                <a:latin typeface="Arial" panose="020B0604020202020204" pitchFamily="34" charset="0"/>
                <a:cs typeface="Arial" panose="020B0604020202020204" pitchFamily="34" charset="0"/>
              </a:defRPr>
            </a:lvl3pPr>
            <a:lvl4pPr marL="1600160" indent="-228594">
              <a:defRPr>
                <a:solidFill>
                  <a:schemeClr val="tx1"/>
                </a:solidFill>
                <a:latin typeface="Arial" panose="020B0604020202020204" pitchFamily="34" charset="0"/>
                <a:cs typeface="Arial" panose="020B0604020202020204" pitchFamily="34" charset="0"/>
              </a:defRPr>
            </a:lvl4pPr>
            <a:lvl5pPr marL="2057349" indent="-228594">
              <a:defRPr>
                <a:solidFill>
                  <a:schemeClr val="tx1"/>
                </a:solidFill>
                <a:latin typeface="Arial" panose="020B0604020202020204" pitchFamily="34" charset="0"/>
                <a:cs typeface="Arial" panose="020B0604020202020204" pitchFamily="34" charset="0"/>
              </a:defRPr>
            </a:lvl5pPr>
            <a:lvl6pPr marL="2514537"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726"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914"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103"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609585">
              <a:defRPr/>
            </a:pPr>
            <a:fld id="{27523784-4E5E-4940-93A5-DD70AC6BA752}" type="slidenum">
              <a:rPr lang="en-US" altLang="en-US" sz="1400">
                <a:solidFill>
                  <a:prstClr val="white"/>
                </a:solidFill>
              </a:rPr>
              <a:pPr defTabSz="609585">
                <a:defRPr/>
              </a:pPr>
              <a:t>22</a:t>
            </a:fld>
            <a:endParaRPr lang="en-US" altLang="en-US" sz="1400">
              <a:solidFill>
                <a:prstClr val="white"/>
              </a:solidFill>
            </a:endParaRPr>
          </a:p>
        </p:txBody>
      </p:sp>
      <p:sp>
        <p:nvSpPr>
          <p:cNvPr id="2" name="TextBox 1"/>
          <p:cNvSpPr txBox="1"/>
          <p:nvPr/>
        </p:nvSpPr>
        <p:spPr>
          <a:xfrm>
            <a:off x="772584" y="1249209"/>
            <a:ext cx="7603957" cy="3827523"/>
          </a:xfrm>
          <a:prstGeom prst="rect">
            <a:avLst/>
          </a:prstGeom>
          <a:noFill/>
        </p:spPr>
        <p:txBody>
          <a:bodyPr wrap="square" rtlCol="0">
            <a:spAutoFit/>
          </a:bodyPr>
          <a:lstStyle/>
          <a:p>
            <a:r>
              <a:rPr lang="en-US" sz="1867" dirty="0"/>
              <a:t>Technical Constraints:</a:t>
            </a:r>
          </a:p>
          <a:p>
            <a:pPr marL="990575" lvl="1" indent="-380990">
              <a:buFont typeface="Arial" panose="020B0604020202020204" pitchFamily="34" charset="0"/>
              <a:buChar char="•"/>
            </a:pPr>
            <a:r>
              <a:rPr lang="en-US" sz="1867" dirty="0"/>
              <a:t>Latency Issues</a:t>
            </a:r>
          </a:p>
          <a:p>
            <a:pPr marL="990575" lvl="1" indent="-380990">
              <a:buFont typeface="Arial" panose="020B0604020202020204" pitchFamily="34" charset="0"/>
              <a:buChar char="•"/>
            </a:pPr>
            <a:r>
              <a:rPr lang="en-US" sz="1867" dirty="0"/>
              <a:t>Data backup (region specific regulations)</a:t>
            </a:r>
          </a:p>
          <a:p>
            <a:pPr marL="990575" lvl="1" indent="-380990">
              <a:buFont typeface="Arial" panose="020B0604020202020204" pitchFamily="34" charset="0"/>
              <a:buChar char="•"/>
            </a:pPr>
            <a:r>
              <a:rPr lang="en-US" sz="1867" dirty="0"/>
              <a:t>Programming </a:t>
            </a:r>
            <a:r>
              <a:rPr lang="en-US" sz="1867" dirty="0"/>
              <a:t>language for development</a:t>
            </a:r>
          </a:p>
          <a:p>
            <a:pPr marL="990575" lvl="1" indent="-380990">
              <a:buFont typeface="Arial" panose="020B0604020202020204" pitchFamily="34" charset="0"/>
              <a:buChar char="•"/>
            </a:pPr>
            <a:r>
              <a:rPr lang="en-US" sz="1867" dirty="0"/>
              <a:t>Licensing Windows on </a:t>
            </a:r>
            <a:r>
              <a:rPr lang="en-US" sz="1867" dirty="0"/>
              <a:t>CSP </a:t>
            </a:r>
          </a:p>
          <a:p>
            <a:endParaRPr lang="en-US" sz="1867" dirty="0"/>
          </a:p>
          <a:p>
            <a:r>
              <a:rPr lang="en-US" sz="1867" dirty="0"/>
              <a:t>Business </a:t>
            </a:r>
            <a:r>
              <a:rPr lang="en-US" sz="1867" dirty="0"/>
              <a:t>Constraints:</a:t>
            </a:r>
          </a:p>
          <a:p>
            <a:pPr marL="990575" lvl="1" indent="-380990">
              <a:buFont typeface="Arial" panose="020B0604020202020204" pitchFamily="34" charset="0"/>
              <a:buChar char="•"/>
            </a:pPr>
            <a:r>
              <a:rPr lang="en-US" sz="1867" dirty="0"/>
              <a:t>Schedule </a:t>
            </a:r>
            <a:endParaRPr lang="en-US" sz="1867" dirty="0"/>
          </a:p>
          <a:p>
            <a:pPr marL="990575" lvl="1" indent="-380990">
              <a:buFont typeface="Arial" panose="020B0604020202020204" pitchFamily="34" charset="0"/>
              <a:buChar char="•"/>
            </a:pPr>
            <a:r>
              <a:rPr lang="en-US" sz="1867" dirty="0"/>
              <a:t>Budget </a:t>
            </a:r>
            <a:endParaRPr lang="en-US" sz="1867" dirty="0"/>
          </a:p>
          <a:p>
            <a:pPr marL="990575" lvl="1" indent="-380990">
              <a:buFont typeface="Arial" panose="020B0604020202020204" pitchFamily="34" charset="0"/>
              <a:buChar char="•"/>
            </a:pPr>
            <a:r>
              <a:rPr lang="en-US" sz="1867" dirty="0"/>
              <a:t>Software </a:t>
            </a:r>
            <a:r>
              <a:rPr lang="en-US" sz="1867" dirty="0"/>
              <a:t>licensing restrictions or </a:t>
            </a:r>
            <a:r>
              <a:rPr lang="en-US" sz="1867" dirty="0"/>
              <a:t>requirements</a:t>
            </a:r>
          </a:p>
          <a:p>
            <a:pPr marL="990575" lvl="1" indent="-380990">
              <a:buFont typeface="Arial" panose="020B0604020202020204" pitchFamily="34" charset="0"/>
              <a:buChar char="•"/>
            </a:pPr>
            <a:endParaRPr lang="en-US" sz="1867" dirty="0">
              <a:solidFill>
                <a:schemeClr val="tx2"/>
              </a:solidFill>
            </a:endParaRPr>
          </a:p>
          <a:p>
            <a:endParaRPr lang="en-US" sz="1867" dirty="0">
              <a:solidFill>
                <a:schemeClr val="tx2"/>
              </a:solidFill>
            </a:endParaRPr>
          </a:p>
          <a:p>
            <a:endParaRPr lang="en-US" sz="1867" dirty="0" err="1">
              <a:solidFill>
                <a:schemeClr val="tx2"/>
              </a:solidFill>
            </a:endParaRPr>
          </a:p>
        </p:txBody>
      </p:sp>
    </p:spTree>
    <p:extLst>
      <p:ext uri="{BB962C8B-B14F-4D97-AF65-F5344CB8AC3E}">
        <p14:creationId xmlns:p14="http://schemas.microsoft.com/office/powerpoint/2010/main" val="13068247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1"/>
          <p:cNvSpPr>
            <a:spLocks noGrp="1"/>
          </p:cNvSpPr>
          <p:nvPr>
            <p:ph type="title" idx="4294967295"/>
          </p:nvPr>
        </p:nvSpPr>
        <p:spPr>
          <a:xfrm>
            <a:off x="595313" y="330200"/>
            <a:ext cx="11596687" cy="608013"/>
          </a:xfrm>
          <a:prstGeom prst="rect">
            <a:avLst/>
          </a:prstGeom>
        </p:spPr>
        <p:txBody>
          <a:bodyPr>
            <a:normAutofit fontScale="90000"/>
          </a:bodyPr>
          <a:lstStyle/>
          <a:p>
            <a:r>
              <a:rPr lang="en-US" sz="4267" dirty="0"/>
              <a:t>Technical Risk Assessment</a:t>
            </a:r>
            <a:br>
              <a:rPr lang="en-US" sz="4267" dirty="0"/>
            </a:br>
            <a:endParaRPr lang="en-US" sz="4267" dirty="0"/>
          </a:p>
        </p:txBody>
      </p:sp>
      <p:sp>
        <p:nvSpPr>
          <p:cNvPr id="26628" name="Slide Number Placeholder 3"/>
          <p:cNvSpPr>
            <a:spLocks noGrp="1"/>
          </p:cNvSpPr>
          <p:nvPr>
            <p:ph type="sldNum" sz="quarter" idx="4294967295"/>
          </p:nvPr>
        </p:nvSpPr>
        <p:spPr bwMode="auto">
          <a:xfrm>
            <a:off x="9448800" y="6356350"/>
            <a:ext cx="27432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32" indent="-285744">
              <a:defRPr>
                <a:solidFill>
                  <a:schemeClr val="tx1"/>
                </a:solidFill>
                <a:latin typeface="Arial" panose="020B0604020202020204" pitchFamily="34" charset="0"/>
                <a:cs typeface="Arial" panose="020B0604020202020204" pitchFamily="34" charset="0"/>
              </a:defRPr>
            </a:lvl2pPr>
            <a:lvl3pPr marL="1142971" indent="-228594">
              <a:defRPr>
                <a:solidFill>
                  <a:schemeClr val="tx1"/>
                </a:solidFill>
                <a:latin typeface="Arial" panose="020B0604020202020204" pitchFamily="34" charset="0"/>
                <a:cs typeface="Arial" panose="020B0604020202020204" pitchFamily="34" charset="0"/>
              </a:defRPr>
            </a:lvl3pPr>
            <a:lvl4pPr marL="1600160" indent="-228594">
              <a:defRPr>
                <a:solidFill>
                  <a:schemeClr val="tx1"/>
                </a:solidFill>
                <a:latin typeface="Arial" panose="020B0604020202020204" pitchFamily="34" charset="0"/>
                <a:cs typeface="Arial" panose="020B0604020202020204" pitchFamily="34" charset="0"/>
              </a:defRPr>
            </a:lvl4pPr>
            <a:lvl5pPr marL="2057349" indent="-228594">
              <a:defRPr>
                <a:solidFill>
                  <a:schemeClr val="tx1"/>
                </a:solidFill>
                <a:latin typeface="Arial" panose="020B0604020202020204" pitchFamily="34" charset="0"/>
                <a:cs typeface="Arial" panose="020B0604020202020204" pitchFamily="34" charset="0"/>
              </a:defRPr>
            </a:lvl5pPr>
            <a:lvl6pPr marL="2514537"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726"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914"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103"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609585">
              <a:defRPr/>
            </a:pPr>
            <a:fld id="{27523784-4E5E-4940-93A5-DD70AC6BA752}" type="slidenum">
              <a:rPr lang="en-US" altLang="en-US" sz="1400">
                <a:solidFill>
                  <a:prstClr val="white"/>
                </a:solidFill>
              </a:rPr>
              <a:pPr defTabSz="609585">
                <a:defRPr/>
              </a:pPr>
              <a:t>23</a:t>
            </a:fld>
            <a:endParaRPr lang="en-US" altLang="en-US" sz="1400">
              <a:solidFill>
                <a:prstClr val="white"/>
              </a:solidFill>
            </a:endParaRPr>
          </a:p>
        </p:txBody>
      </p:sp>
      <p:sp>
        <p:nvSpPr>
          <p:cNvPr id="2" name="Rectangle 1"/>
          <p:cNvSpPr/>
          <p:nvPr/>
        </p:nvSpPr>
        <p:spPr>
          <a:xfrm>
            <a:off x="580913" y="1420325"/>
            <a:ext cx="8312075" cy="379656"/>
          </a:xfrm>
          <a:prstGeom prst="rect">
            <a:avLst/>
          </a:prstGeom>
        </p:spPr>
        <p:txBody>
          <a:bodyPr wrap="square">
            <a:spAutoFit/>
          </a:bodyPr>
          <a:lstStyle/>
          <a:p>
            <a:r>
              <a:rPr lang="en-US" sz="1867" dirty="0"/>
              <a:t>Cloud Migration – Potential </a:t>
            </a:r>
            <a:r>
              <a:rPr lang="en-US" sz="1867" dirty="0"/>
              <a:t>Risks &amp; Mitigation Plan</a:t>
            </a:r>
          </a:p>
        </p:txBody>
      </p:sp>
    </p:spTree>
    <p:extLst>
      <p:ext uri="{BB962C8B-B14F-4D97-AF65-F5344CB8AC3E}">
        <p14:creationId xmlns:p14="http://schemas.microsoft.com/office/powerpoint/2010/main" val="1213187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0" y="2633663"/>
            <a:ext cx="11112500" cy="627062"/>
          </a:xfrm>
          <a:prstGeom prst="rect">
            <a:avLst/>
          </a:prstGeom>
        </p:spPr>
        <p:txBody>
          <a:bodyPr>
            <a:normAutofit/>
          </a:bodyPr>
          <a:lstStyle/>
          <a:p>
            <a:pPr marL="0" indent="0" algn="ctr">
              <a:buNone/>
              <a:defRPr/>
            </a:pPr>
            <a:r>
              <a:rPr lang="en-US" dirty="0"/>
              <a:t>Implementation Details</a:t>
            </a:r>
          </a:p>
        </p:txBody>
      </p:sp>
      <p:sp>
        <p:nvSpPr>
          <p:cNvPr id="29699" name="Slide Number Placeholder 2"/>
          <p:cNvSpPr>
            <a:spLocks noGrp="1"/>
          </p:cNvSpPr>
          <p:nvPr>
            <p:ph type="sldNum" sz="quarter" idx="4294967295"/>
          </p:nvPr>
        </p:nvSpPr>
        <p:spPr bwMode="auto">
          <a:xfrm>
            <a:off x="94488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32" indent="-285744">
              <a:defRPr>
                <a:solidFill>
                  <a:schemeClr val="tx1"/>
                </a:solidFill>
                <a:latin typeface="Arial" panose="020B0604020202020204" pitchFamily="34" charset="0"/>
                <a:cs typeface="Arial" panose="020B0604020202020204" pitchFamily="34" charset="0"/>
              </a:defRPr>
            </a:lvl2pPr>
            <a:lvl3pPr marL="1142971" indent="-228594">
              <a:defRPr>
                <a:solidFill>
                  <a:schemeClr val="tx1"/>
                </a:solidFill>
                <a:latin typeface="Arial" panose="020B0604020202020204" pitchFamily="34" charset="0"/>
                <a:cs typeface="Arial" panose="020B0604020202020204" pitchFamily="34" charset="0"/>
              </a:defRPr>
            </a:lvl3pPr>
            <a:lvl4pPr marL="1600160" indent="-228594">
              <a:defRPr>
                <a:solidFill>
                  <a:schemeClr val="tx1"/>
                </a:solidFill>
                <a:latin typeface="Arial" panose="020B0604020202020204" pitchFamily="34" charset="0"/>
                <a:cs typeface="Arial" panose="020B0604020202020204" pitchFamily="34" charset="0"/>
              </a:defRPr>
            </a:lvl4pPr>
            <a:lvl5pPr marL="2057349" indent="-228594">
              <a:defRPr>
                <a:solidFill>
                  <a:schemeClr val="tx1"/>
                </a:solidFill>
                <a:latin typeface="Arial" panose="020B0604020202020204" pitchFamily="34" charset="0"/>
                <a:cs typeface="Arial" panose="020B0604020202020204" pitchFamily="34" charset="0"/>
              </a:defRPr>
            </a:lvl5pPr>
            <a:lvl6pPr marL="2514537"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726"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914"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103"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609585">
              <a:defRPr/>
            </a:pPr>
            <a:fld id="{3083F3FD-42C0-45BA-BBEB-7965F7181905}" type="slidenum">
              <a:rPr lang="en-US" altLang="en-US" sz="1400">
                <a:solidFill>
                  <a:prstClr val="white"/>
                </a:solidFill>
              </a:rPr>
              <a:pPr defTabSz="609585">
                <a:defRPr/>
              </a:pPr>
              <a:t>24</a:t>
            </a:fld>
            <a:endParaRPr lang="en-US" altLang="en-US" sz="1400">
              <a:solidFill>
                <a:prstClr val="white"/>
              </a:solidFill>
            </a:endParaRPr>
          </a:p>
        </p:txBody>
      </p:sp>
    </p:spTree>
    <p:extLst>
      <p:ext uri="{BB962C8B-B14F-4D97-AF65-F5344CB8AC3E}">
        <p14:creationId xmlns:p14="http://schemas.microsoft.com/office/powerpoint/2010/main" val="5437760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1"/>
          <p:cNvSpPr>
            <a:spLocks noGrp="1"/>
          </p:cNvSpPr>
          <p:nvPr>
            <p:ph type="title" idx="4294967295"/>
          </p:nvPr>
        </p:nvSpPr>
        <p:spPr>
          <a:xfrm>
            <a:off x="595313" y="330200"/>
            <a:ext cx="11596687" cy="608013"/>
          </a:xfrm>
          <a:prstGeom prst="rect">
            <a:avLst/>
          </a:prstGeom>
        </p:spPr>
        <p:txBody>
          <a:bodyPr>
            <a:normAutofit fontScale="90000"/>
          </a:bodyPr>
          <a:lstStyle/>
          <a:p>
            <a:r>
              <a:rPr lang="en-US" sz="4267" dirty="0"/>
              <a:t>Implementation </a:t>
            </a:r>
            <a:r>
              <a:rPr lang="en-US" sz="4267" dirty="0"/>
              <a:t>Plan</a:t>
            </a:r>
            <a:endParaRPr lang="en-US" sz="4267" dirty="0"/>
          </a:p>
        </p:txBody>
      </p:sp>
      <p:sp>
        <p:nvSpPr>
          <p:cNvPr id="26628" name="Slide Number Placeholder 3"/>
          <p:cNvSpPr>
            <a:spLocks noGrp="1"/>
          </p:cNvSpPr>
          <p:nvPr>
            <p:ph type="sldNum" sz="quarter" idx="4294967295"/>
          </p:nvPr>
        </p:nvSpPr>
        <p:spPr bwMode="auto">
          <a:xfrm>
            <a:off x="9448800" y="6356350"/>
            <a:ext cx="27432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32" indent="-285744">
              <a:defRPr>
                <a:solidFill>
                  <a:schemeClr val="tx1"/>
                </a:solidFill>
                <a:latin typeface="Arial" panose="020B0604020202020204" pitchFamily="34" charset="0"/>
                <a:cs typeface="Arial" panose="020B0604020202020204" pitchFamily="34" charset="0"/>
              </a:defRPr>
            </a:lvl2pPr>
            <a:lvl3pPr marL="1142971" indent="-228594">
              <a:defRPr>
                <a:solidFill>
                  <a:schemeClr val="tx1"/>
                </a:solidFill>
                <a:latin typeface="Arial" panose="020B0604020202020204" pitchFamily="34" charset="0"/>
                <a:cs typeface="Arial" panose="020B0604020202020204" pitchFamily="34" charset="0"/>
              </a:defRPr>
            </a:lvl3pPr>
            <a:lvl4pPr marL="1600160" indent="-228594">
              <a:defRPr>
                <a:solidFill>
                  <a:schemeClr val="tx1"/>
                </a:solidFill>
                <a:latin typeface="Arial" panose="020B0604020202020204" pitchFamily="34" charset="0"/>
                <a:cs typeface="Arial" panose="020B0604020202020204" pitchFamily="34" charset="0"/>
              </a:defRPr>
            </a:lvl4pPr>
            <a:lvl5pPr marL="2057349" indent="-228594">
              <a:defRPr>
                <a:solidFill>
                  <a:schemeClr val="tx1"/>
                </a:solidFill>
                <a:latin typeface="Arial" panose="020B0604020202020204" pitchFamily="34" charset="0"/>
                <a:cs typeface="Arial" panose="020B0604020202020204" pitchFamily="34" charset="0"/>
              </a:defRPr>
            </a:lvl5pPr>
            <a:lvl6pPr marL="2514537"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726"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914"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103"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609585">
              <a:defRPr/>
            </a:pPr>
            <a:fld id="{27523784-4E5E-4940-93A5-DD70AC6BA752}" type="slidenum">
              <a:rPr lang="en-US" altLang="en-US" sz="1400">
                <a:solidFill>
                  <a:prstClr val="white"/>
                </a:solidFill>
              </a:rPr>
              <a:pPr defTabSz="609585">
                <a:defRPr/>
              </a:pPr>
              <a:t>25</a:t>
            </a:fld>
            <a:endParaRPr lang="en-US" altLang="en-US" sz="1400">
              <a:solidFill>
                <a:prstClr val="white"/>
              </a:solidFill>
            </a:endParaRPr>
          </a:p>
        </p:txBody>
      </p:sp>
      <p:sp>
        <p:nvSpPr>
          <p:cNvPr id="2" name="Rectangle 1"/>
          <p:cNvSpPr/>
          <p:nvPr/>
        </p:nvSpPr>
        <p:spPr>
          <a:xfrm>
            <a:off x="512867" y="1081481"/>
            <a:ext cx="11383981" cy="4402167"/>
          </a:xfrm>
          <a:prstGeom prst="rect">
            <a:avLst/>
          </a:prstGeom>
        </p:spPr>
        <p:txBody>
          <a:bodyPr wrap="square">
            <a:spAutoFit/>
          </a:bodyPr>
          <a:lstStyle/>
          <a:p>
            <a:pPr marL="380990" indent="-380990">
              <a:buFont typeface="Arial" panose="020B0604020202020204" pitchFamily="34" charset="0"/>
              <a:buChar char="•"/>
            </a:pPr>
            <a:r>
              <a:rPr lang="en-US" sz="1867" dirty="0">
                <a:latin typeface="+mj-lt"/>
              </a:rPr>
              <a:t>Cloud Implementation Road Map - Considered </a:t>
            </a:r>
            <a:r>
              <a:rPr lang="en-US" sz="1867" dirty="0">
                <a:latin typeface="+mj-lt"/>
              </a:rPr>
              <a:t>xx </a:t>
            </a:r>
            <a:r>
              <a:rPr lang="en-US" sz="1867" dirty="0">
                <a:latin typeface="+mj-lt"/>
              </a:rPr>
              <a:t>–Business </a:t>
            </a:r>
            <a:r>
              <a:rPr lang="en-US" sz="1867" dirty="0">
                <a:latin typeface="+mj-lt"/>
              </a:rPr>
              <a:t>Applications/xxx </a:t>
            </a:r>
            <a:r>
              <a:rPr lang="en-US" sz="1867" dirty="0">
                <a:latin typeface="+mj-lt"/>
              </a:rPr>
              <a:t>– Solutions Level so total in-scope  </a:t>
            </a:r>
            <a:r>
              <a:rPr lang="en-US" sz="1867" dirty="0" err="1">
                <a:latin typeface="+mj-lt"/>
              </a:rPr>
              <a:t>xxxx</a:t>
            </a:r>
            <a:r>
              <a:rPr lang="en-US" sz="1867" dirty="0">
                <a:latin typeface="+mj-lt"/>
              </a:rPr>
              <a:t> </a:t>
            </a:r>
            <a:r>
              <a:rPr lang="en-US" sz="1867" dirty="0">
                <a:latin typeface="+mj-lt"/>
              </a:rPr>
              <a:t>servers associated from the </a:t>
            </a:r>
            <a:r>
              <a:rPr lang="en-US" sz="1867" dirty="0">
                <a:latin typeface="+mj-lt"/>
              </a:rPr>
              <a:t>on premise </a:t>
            </a:r>
            <a:r>
              <a:rPr lang="en-US" sz="1867" dirty="0">
                <a:latin typeface="+mj-lt"/>
              </a:rPr>
              <a:t>inventory </a:t>
            </a:r>
            <a:endParaRPr lang="en-US" sz="1867" dirty="0">
              <a:latin typeface="+mj-lt"/>
            </a:endParaRPr>
          </a:p>
          <a:p>
            <a:endParaRPr lang="en-US" sz="1867" dirty="0">
              <a:latin typeface="+mj-lt"/>
            </a:endParaRPr>
          </a:p>
          <a:p>
            <a:pPr marL="380990" indent="-380990">
              <a:buFont typeface="Arial" panose="020B0604020202020204" pitchFamily="34" charset="0"/>
              <a:buChar char="•"/>
            </a:pPr>
            <a:r>
              <a:rPr lang="en-US" sz="1867" dirty="0">
                <a:latin typeface="+mj-lt"/>
              </a:rPr>
              <a:t>Security Assessment and Implementation </a:t>
            </a:r>
            <a:endParaRPr lang="en-US" sz="1867" dirty="0">
              <a:latin typeface="+mj-lt"/>
            </a:endParaRPr>
          </a:p>
          <a:p>
            <a:pPr marL="990575" lvl="1" indent="-380990">
              <a:buFont typeface="Wingdings" panose="05000000000000000000" pitchFamily="2" charset="2"/>
              <a:buChar char="v"/>
            </a:pPr>
            <a:r>
              <a:rPr lang="en-US" sz="1867" dirty="0">
                <a:latin typeface="+mj-lt"/>
              </a:rPr>
              <a:t>Application Security Assessment </a:t>
            </a:r>
          </a:p>
          <a:p>
            <a:pPr marL="990575" lvl="1" indent="-380990">
              <a:buFont typeface="Wingdings" panose="05000000000000000000" pitchFamily="2" charset="2"/>
              <a:buChar char="v"/>
            </a:pPr>
            <a:r>
              <a:rPr lang="en-US" sz="1867" dirty="0">
                <a:latin typeface="+mj-lt"/>
              </a:rPr>
              <a:t>Security Solution Implementation</a:t>
            </a:r>
          </a:p>
          <a:p>
            <a:pPr marL="990575" lvl="1" indent="-380990">
              <a:buFont typeface="Wingdings" panose="05000000000000000000" pitchFamily="2" charset="2"/>
              <a:buChar char="v"/>
            </a:pPr>
            <a:r>
              <a:rPr lang="en-US" sz="1867" dirty="0">
                <a:latin typeface="+mj-lt"/>
              </a:rPr>
              <a:t>Security Solution Management</a:t>
            </a:r>
          </a:p>
          <a:p>
            <a:pPr marL="990575" lvl="1" indent="-380990">
              <a:buFont typeface="Wingdings" panose="05000000000000000000" pitchFamily="2" charset="2"/>
              <a:buChar char="v"/>
            </a:pPr>
            <a:r>
              <a:rPr lang="en-US" sz="1867" dirty="0">
                <a:latin typeface="+mj-lt"/>
              </a:rPr>
              <a:t>Security </a:t>
            </a:r>
            <a:r>
              <a:rPr lang="en-US" sz="1867" dirty="0">
                <a:latin typeface="+mj-lt"/>
              </a:rPr>
              <a:t>licenses</a:t>
            </a:r>
          </a:p>
          <a:p>
            <a:pPr marL="990575" lvl="1" indent="-380990">
              <a:buFont typeface="Arial" panose="020B0604020202020204" pitchFamily="34" charset="0"/>
              <a:buChar char="•"/>
            </a:pPr>
            <a:endParaRPr lang="en-US" sz="1867" dirty="0">
              <a:latin typeface="+mj-lt"/>
            </a:endParaRPr>
          </a:p>
          <a:p>
            <a:pPr marL="380990" lvl="1" indent="-380990" defTabSz="1219170">
              <a:buFont typeface="Arial" panose="020B0604020202020204" pitchFamily="34" charset="0"/>
              <a:buChar char="•"/>
              <a:defRPr/>
            </a:pPr>
            <a:r>
              <a:rPr lang="en-US" sz="1867" dirty="0">
                <a:latin typeface="+mj-lt"/>
              </a:rPr>
              <a:t>Application Team Efforts and its Cost i.e. Application Deployment, Re-host, Re-platform and Re-engineering efforts </a:t>
            </a:r>
            <a:r>
              <a:rPr lang="en-US" sz="1867" dirty="0">
                <a:latin typeface="+mj-lt"/>
              </a:rPr>
              <a:t>in </a:t>
            </a:r>
            <a:r>
              <a:rPr lang="en-US" sz="1867" dirty="0">
                <a:latin typeface="+mj-lt"/>
              </a:rPr>
              <a:t>this estimate. </a:t>
            </a:r>
          </a:p>
          <a:p>
            <a:pPr marL="380990" lvl="1" indent="-380990" defTabSz="1219170">
              <a:buFont typeface="Arial" panose="020B0604020202020204" pitchFamily="34" charset="0"/>
              <a:buChar char="•"/>
              <a:defRPr/>
            </a:pPr>
            <a:r>
              <a:rPr lang="en-US" sz="1867" dirty="0">
                <a:latin typeface="+mj-lt"/>
              </a:rPr>
              <a:t>Support and Maintenance </a:t>
            </a:r>
            <a:endParaRPr lang="en-US" sz="1867" dirty="0">
              <a:latin typeface="+mj-lt"/>
            </a:endParaRPr>
          </a:p>
          <a:p>
            <a:pPr marL="380990" lvl="1" indent="-380990" defTabSz="1219170">
              <a:buFont typeface="Arial" panose="020B0604020202020204" pitchFamily="34" charset="0"/>
              <a:buChar char="•"/>
              <a:defRPr/>
            </a:pPr>
            <a:r>
              <a:rPr lang="en-US" sz="1867" dirty="0">
                <a:latin typeface="+mj-lt"/>
              </a:rPr>
              <a:t>Disaster </a:t>
            </a:r>
            <a:r>
              <a:rPr lang="en-US" sz="1867" dirty="0">
                <a:latin typeface="+mj-lt"/>
              </a:rPr>
              <a:t>Recovery (DR) </a:t>
            </a:r>
            <a:r>
              <a:rPr lang="en-US" sz="1867" dirty="0">
                <a:latin typeface="+mj-lt"/>
              </a:rPr>
              <a:t>Solution</a:t>
            </a:r>
            <a:endParaRPr lang="en-US" sz="1867" dirty="0">
              <a:latin typeface="+mj-lt"/>
            </a:endParaRPr>
          </a:p>
          <a:p>
            <a:pPr marL="380990" lvl="1" indent="-380990" defTabSz="1219170">
              <a:buFont typeface="Arial" panose="020B0604020202020204" pitchFamily="34" charset="0"/>
              <a:buChar char="•"/>
              <a:defRPr/>
            </a:pPr>
            <a:r>
              <a:rPr lang="en-US" sz="1867" dirty="0">
                <a:latin typeface="+mj-lt"/>
              </a:rPr>
              <a:t>Go Live </a:t>
            </a:r>
            <a:r>
              <a:rPr lang="en-US" sz="1867" dirty="0">
                <a:latin typeface="+mj-lt"/>
              </a:rPr>
              <a:t>support</a:t>
            </a:r>
            <a:endParaRPr lang="en-US" sz="1867" dirty="0">
              <a:latin typeface="+mj-lt"/>
            </a:endParaRPr>
          </a:p>
          <a:p>
            <a:pPr marL="990575" lvl="1" indent="-380990">
              <a:buFont typeface="Arial" panose="020B0604020202020204" pitchFamily="34" charset="0"/>
              <a:buChar char="•"/>
            </a:pPr>
            <a:endParaRPr lang="en-US" sz="1867" dirty="0">
              <a:latin typeface="+mj-lt"/>
            </a:endParaRPr>
          </a:p>
        </p:txBody>
      </p:sp>
    </p:spTree>
    <p:extLst>
      <p:ext uri="{BB962C8B-B14F-4D97-AF65-F5344CB8AC3E}">
        <p14:creationId xmlns:p14="http://schemas.microsoft.com/office/powerpoint/2010/main" val="27506285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30200"/>
            <a:ext cx="11285538" cy="608013"/>
          </a:xfrm>
          <a:prstGeom prst="rect">
            <a:avLst/>
          </a:prstGeom>
        </p:spPr>
        <p:txBody>
          <a:bodyPr>
            <a:normAutofit fontScale="90000"/>
          </a:bodyPr>
          <a:lstStyle/>
          <a:p>
            <a:r>
              <a:rPr lang="en-US" sz="4267" dirty="0"/>
              <a:t>Instance </a:t>
            </a:r>
            <a:r>
              <a:rPr lang="en-US" sz="4267" dirty="0"/>
              <a:t>Sizing – Infra and DB</a:t>
            </a:r>
            <a:endParaRPr lang="en-US" sz="4267" dirty="0"/>
          </a:p>
        </p:txBody>
      </p:sp>
      <p:sp>
        <p:nvSpPr>
          <p:cNvPr id="4" name="Slide Number Placeholder 3"/>
          <p:cNvSpPr>
            <a:spLocks noGrp="1"/>
          </p:cNvSpPr>
          <p:nvPr>
            <p:ph type="sldNum" sz="quarter" idx="4294967295"/>
          </p:nvPr>
        </p:nvSpPr>
        <p:spPr>
          <a:xfrm>
            <a:off x="9448800" y="6356350"/>
            <a:ext cx="2743200" cy="365125"/>
          </a:xfrm>
          <a:prstGeom prst="rect">
            <a:avLst/>
          </a:prstGeom>
        </p:spPr>
        <p:txBody>
          <a:bodyPr/>
          <a:lstStyle/>
          <a:p>
            <a:pPr defTabSz="609585">
              <a:defRPr/>
            </a:pPr>
            <a:fld id="{4BB4EBCA-FA0A-4B86-B1B2-2477C2DDF727}" type="slidenum">
              <a:rPr lang="en-US" sz="1400">
                <a:solidFill>
                  <a:prstClr val="white"/>
                </a:solidFill>
                <a:latin typeface="Arial"/>
              </a:rPr>
              <a:pPr defTabSz="609585">
                <a:defRPr/>
              </a:pPr>
              <a:t>26</a:t>
            </a:fld>
            <a:endParaRPr lang="en-US" sz="1400">
              <a:solidFill>
                <a:prstClr val="white"/>
              </a:solidFill>
              <a:latin typeface="Arial"/>
            </a:endParaRPr>
          </a:p>
        </p:txBody>
      </p:sp>
      <p:graphicFrame>
        <p:nvGraphicFramePr>
          <p:cNvPr id="6" name="Table 5"/>
          <p:cNvGraphicFramePr>
            <a:graphicFrameLocks noGrp="1"/>
          </p:cNvGraphicFramePr>
          <p:nvPr>
            <p:extLst>
              <p:ext uri="{D42A27DB-BD31-4B8C-83A1-F6EECF244321}">
                <p14:modId xmlns:p14="http://schemas.microsoft.com/office/powerpoint/2010/main" val="3907150986"/>
              </p:ext>
            </p:extLst>
          </p:nvPr>
        </p:nvGraphicFramePr>
        <p:xfrm>
          <a:off x="299338" y="937520"/>
          <a:ext cx="11591140" cy="4953727"/>
        </p:xfrm>
        <a:graphic>
          <a:graphicData uri="http://schemas.openxmlformats.org/drawingml/2006/table">
            <a:tbl>
              <a:tblPr firstRow="1" bandRow="1">
                <a:tableStyleId>{5C22544A-7EE6-4342-B048-85BDC9FD1C3A}</a:tableStyleId>
              </a:tblPr>
              <a:tblGrid>
                <a:gridCol w="1053740">
                  <a:extLst>
                    <a:ext uri="{9D8B030D-6E8A-4147-A177-3AD203B41FA5}">
                      <a16:colId xmlns:a16="http://schemas.microsoft.com/office/drawing/2014/main" val="3004333724"/>
                    </a:ext>
                  </a:extLst>
                </a:gridCol>
                <a:gridCol w="1053740">
                  <a:extLst>
                    <a:ext uri="{9D8B030D-6E8A-4147-A177-3AD203B41FA5}">
                      <a16:colId xmlns:a16="http://schemas.microsoft.com/office/drawing/2014/main" val="1722140254"/>
                    </a:ext>
                  </a:extLst>
                </a:gridCol>
                <a:gridCol w="1053740">
                  <a:extLst>
                    <a:ext uri="{9D8B030D-6E8A-4147-A177-3AD203B41FA5}">
                      <a16:colId xmlns:a16="http://schemas.microsoft.com/office/drawing/2014/main" val="78909150"/>
                    </a:ext>
                  </a:extLst>
                </a:gridCol>
                <a:gridCol w="1053740">
                  <a:extLst>
                    <a:ext uri="{9D8B030D-6E8A-4147-A177-3AD203B41FA5}">
                      <a16:colId xmlns:a16="http://schemas.microsoft.com/office/drawing/2014/main" val="2757130033"/>
                    </a:ext>
                  </a:extLst>
                </a:gridCol>
                <a:gridCol w="1053740">
                  <a:extLst>
                    <a:ext uri="{9D8B030D-6E8A-4147-A177-3AD203B41FA5}">
                      <a16:colId xmlns:a16="http://schemas.microsoft.com/office/drawing/2014/main" val="1324364297"/>
                    </a:ext>
                  </a:extLst>
                </a:gridCol>
                <a:gridCol w="1053740">
                  <a:extLst>
                    <a:ext uri="{9D8B030D-6E8A-4147-A177-3AD203B41FA5}">
                      <a16:colId xmlns:a16="http://schemas.microsoft.com/office/drawing/2014/main" val="1267196691"/>
                    </a:ext>
                  </a:extLst>
                </a:gridCol>
                <a:gridCol w="1053740">
                  <a:extLst>
                    <a:ext uri="{9D8B030D-6E8A-4147-A177-3AD203B41FA5}">
                      <a16:colId xmlns:a16="http://schemas.microsoft.com/office/drawing/2014/main" val="1390550719"/>
                    </a:ext>
                  </a:extLst>
                </a:gridCol>
                <a:gridCol w="1053740">
                  <a:extLst>
                    <a:ext uri="{9D8B030D-6E8A-4147-A177-3AD203B41FA5}">
                      <a16:colId xmlns:a16="http://schemas.microsoft.com/office/drawing/2014/main" val="2466525456"/>
                    </a:ext>
                  </a:extLst>
                </a:gridCol>
                <a:gridCol w="1053740">
                  <a:extLst>
                    <a:ext uri="{9D8B030D-6E8A-4147-A177-3AD203B41FA5}">
                      <a16:colId xmlns:a16="http://schemas.microsoft.com/office/drawing/2014/main" val="2005098329"/>
                    </a:ext>
                  </a:extLst>
                </a:gridCol>
                <a:gridCol w="1053740">
                  <a:extLst>
                    <a:ext uri="{9D8B030D-6E8A-4147-A177-3AD203B41FA5}">
                      <a16:colId xmlns:a16="http://schemas.microsoft.com/office/drawing/2014/main" val="1597829424"/>
                    </a:ext>
                  </a:extLst>
                </a:gridCol>
                <a:gridCol w="1053740">
                  <a:extLst>
                    <a:ext uri="{9D8B030D-6E8A-4147-A177-3AD203B41FA5}">
                      <a16:colId xmlns:a16="http://schemas.microsoft.com/office/drawing/2014/main" val="4288262832"/>
                    </a:ext>
                  </a:extLst>
                </a:gridCol>
              </a:tblGrid>
              <a:tr h="610359">
                <a:tc rowSpan="2">
                  <a:txBody>
                    <a:bodyPr/>
                    <a:lstStyle/>
                    <a:p>
                      <a:pPr algn="ctr" fontAlgn="ctr"/>
                      <a:r>
                        <a:rPr lang="en-US" sz="1200" b="1" i="0" u="none" strike="noStrike" dirty="0">
                          <a:solidFill>
                            <a:schemeClr val="tx1"/>
                          </a:solidFill>
                          <a:effectLst/>
                          <a:latin typeface="Arial" panose="020B0604020202020204" pitchFamily="34" charset="0"/>
                          <a:cs typeface="Arial" panose="020B0604020202020204" pitchFamily="34" charset="0"/>
                        </a:rPr>
                        <a:t>Application Name</a:t>
                      </a:r>
                    </a:p>
                  </a:txBody>
                  <a:tcPr marL="10908" marR="10908" marT="109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2">
                  <a:txBody>
                    <a:bodyPr/>
                    <a:lstStyle/>
                    <a:p>
                      <a:pPr algn="ctr" fontAlgn="ctr"/>
                      <a:r>
                        <a:rPr lang="en-US" sz="1200" b="1" i="0" u="none" strike="noStrike" dirty="0">
                          <a:solidFill>
                            <a:schemeClr val="tx1"/>
                          </a:solidFill>
                          <a:effectLst/>
                          <a:latin typeface="Arial" panose="020B0604020202020204" pitchFamily="34" charset="0"/>
                          <a:cs typeface="Arial" panose="020B0604020202020204" pitchFamily="34" charset="0"/>
                        </a:rPr>
                        <a:t>Host Name</a:t>
                      </a:r>
                    </a:p>
                  </a:txBody>
                  <a:tcPr marL="10908" marR="10908" marT="109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2">
                  <a:txBody>
                    <a:bodyPr/>
                    <a:lstStyle/>
                    <a:p>
                      <a:pPr algn="ctr" fontAlgn="ctr"/>
                      <a:r>
                        <a:rPr lang="en-US" sz="1200" b="1" i="0" u="none" strike="noStrike" dirty="0">
                          <a:solidFill>
                            <a:schemeClr val="tx1"/>
                          </a:solidFill>
                          <a:effectLst/>
                          <a:latin typeface="Arial" panose="020B0604020202020204" pitchFamily="34" charset="0"/>
                          <a:cs typeface="Arial" panose="020B0604020202020204" pitchFamily="34" charset="0"/>
                        </a:rPr>
                        <a:t>Environment</a:t>
                      </a:r>
                    </a:p>
                  </a:txBody>
                  <a:tcPr marL="10908" marR="10908" marT="109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2">
                  <a:txBody>
                    <a:bodyPr/>
                    <a:lstStyle/>
                    <a:p>
                      <a:pPr algn="ctr" fontAlgn="ctr"/>
                      <a:r>
                        <a:rPr lang="en-US" sz="1200" b="1" i="0" u="none" strike="noStrike" dirty="0">
                          <a:solidFill>
                            <a:schemeClr val="tx1"/>
                          </a:solidFill>
                          <a:effectLst/>
                          <a:latin typeface="Arial" panose="020B0604020202020204" pitchFamily="34" charset="0"/>
                          <a:cs typeface="Arial" panose="020B0604020202020204" pitchFamily="34" charset="0"/>
                        </a:rPr>
                        <a:t>CPU</a:t>
                      </a:r>
                    </a:p>
                  </a:txBody>
                  <a:tcPr marL="10908" marR="10908" marT="109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2">
                  <a:txBody>
                    <a:bodyPr/>
                    <a:lstStyle/>
                    <a:p>
                      <a:pPr algn="ctr" fontAlgn="ctr"/>
                      <a:r>
                        <a:rPr lang="en-US" sz="1200" b="1" i="0" u="none" strike="noStrike" dirty="0">
                          <a:solidFill>
                            <a:schemeClr val="tx1"/>
                          </a:solidFill>
                          <a:effectLst/>
                          <a:latin typeface="Arial" panose="020B0604020202020204" pitchFamily="34" charset="0"/>
                          <a:cs typeface="Arial" panose="020B0604020202020204" pitchFamily="34" charset="0"/>
                        </a:rPr>
                        <a:t>CPU Peak Utilization (over 12 months)</a:t>
                      </a:r>
                    </a:p>
                  </a:txBody>
                  <a:tcPr marL="10908" marR="10908" marT="109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2">
                  <a:txBody>
                    <a:bodyPr/>
                    <a:lstStyle/>
                    <a:p>
                      <a:pPr algn="ctr" fontAlgn="ctr"/>
                      <a:r>
                        <a:rPr lang="en-US" sz="1200" b="1" i="0" u="none" strike="noStrike" dirty="0">
                          <a:solidFill>
                            <a:schemeClr val="tx1"/>
                          </a:solidFill>
                          <a:effectLst/>
                          <a:latin typeface="Arial" panose="020B0604020202020204" pitchFamily="34" charset="0"/>
                          <a:cs typeface="Arial" panose="020B0604020202020204" pitchFamily="34" charset="0"/>
                        </a:rPr>
                        <a:t>Memory (GB)</a:t>
                      </a:r>
                    </a:p>
                  </a:txBody>
                  <a:tcPr marL="10908" marR="10908" marT="109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2">
                  <a:txBody>
                    <a:bodyPr/>
                    <a:lstStyle/>
                    <a:p>
                      <a:pPr algn="ctr" fontAlgn="ctr"/>
                      <a:r>
                        <a:rPr lang="en-US" sz="1200" b="1" i="0" u="none" strike="noStrike" dirty="0">
                          <a:solidFill>
                            <a:schemeClr val="tx1"/>
                          </a:solidFill>
                          <a:effectLst/>
                          <a:latin typeface="Arial" panose="020B0604020202020204" pitchFamily="34" charset="0"/>
                          <a:cs typeface="Arial" panose="020B0604020202020204" pitchFamily="34" charset="0"/>
                        </a:rPr>
                        <a:t>Memory Peak Utilization (over 12 months)</a:t>
                      </a:r>
                    </a:p>
                  </a:txBody>
                  <a:tcPr marL="10908" marR="10908" marT="109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algn="ctr"/>
                      <a:r>
                        <a:rPr lang="en-US" sz="1300" dirty="0" smtClean="0">
                          <a:solidFill>
                            <a:schemeClr val="tx1"/>
                          </a:solidFill>
                        </a:rPr>
                        <a:t>Recommended Instance</a:t>
                      </a:r>
                      <a:endParaRPr lang="en-US" sz="1300" dirty="0">
                        <a:solidFill>
                          <a:schemeClr val="tx1"/>
                        </a:solidFill>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dirty="0"/>
                    </a:p>
                  </a:txBody>
                  <a:tcPr/>
                </a:tc>
                <a:tc hMerge="1">
                  <a:txBody>
                    <a:bodyPr/>
                    <a:lstStyle/>
                    <a:p>
                      <a:endParaRPr lang="en-US" dirty="0"/>
                    </a:p>
                  </a:txBody>
                  <a:tcPr/>
                </a:tc>
                <a:tc rowSpan="2">
                  <a:txBody>
                    <a:bodyPr/>
                    <a:lstStyle/>
                    <a:p>
                      <a:r>
                        <a:rPr lang="en-US" sz="1200" dirty="0" smtClean="0">
                          <a:solidFill>
                            <a:schemeClr val="tx1"/>
                          </a:solidFill>
                          <a:latin typeface="Arial" panose="020B0604020202020204" pitchFamily="34" charset="0"/>
                          <a:cs typeface="Arial" panose="020B0604020202020204" pitchFamily="34" charset="0"/>
                        </a:rPr>
                        <a:t>Remarks</a:t>
                      </a:r>
                      <a:endParaRPr lang="en-US" sz="1200" dirty="0">
                        <a:solidFill>
                          <a:schemeClr val="tx1"/>
                        </a:solidFill>
                        <a:latin typeface="Arial" panose="020B0604020202020204" pitchFamily="34" charset="0"/>
                        <a:cs typeface="Arial" panose="020B0604020202020204" pitchFamily="34" charset="0"/>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475934523"/>
                  </a:ext>
                </a:extLst>
              </a:tr>
              <a:tr h="1102548">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r>
                        <a:rPr lang="en-US" sz="1200" dirty="0" smtClean="0">
                          <a:solidFill>
                            <a:schemeClr val="tx1"/>
                          </a:solidFill>
                          <a:latin typeface="Arial" panose="020B0604020202020204" pitchFamily="34" charset="0"/>
                          <a:cs typeface="Arial" panose="020B0604020202020204" pitchFamily="34" charset="0"/>
                        </a:rPr>
                        <a:t>Instance type</a:t>
                      </a:r>
                      <a:endParaRPr lang="en-US" sz="1200" dirty="0">
                        <a:solidFill>
                          <a:schemeClr val="tx1"/>
                        </a:solidFill>
                        <a:latin typeface="Arial" panose="020B0604020202020204" pitchFamily="34" charset="0"/>
                        <a:cs typeface="Arial" panose="020B0604020202020204" pitchFamily="34"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CPU</a:t>
                      </a:r>
                      <a:endParaRPr lang="en-US" sz="1200" dirty="0">
                        <a:solidFill>
                          <a:schemeClr val="tx1"/>
                        </a:solidFill>
                        <a:latin typeface="Arial" panose="020B0604020202020204" pitchFamily="34" charset="0"/>
                        <a:cs typeface="Arial" panose="020B0604020202020204" pitchFamily="34"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Memory (GB)</a:t>
                      </a:r>
                    </a:p>
                    <a:p>
                      <a:endParaRPr lang="en-US" sz="1200" dirty="0">
                        <a:solidFill>
                          <a:schemeClr val="tx1"/>
                        </a:solidFill>
                        <a:latin typeface="Arial" panose="020B0604020202020204" pitchFamily="34" charset="0"/>
                        <a:cs typeface="Arial" panose="020B0604020202020204" pitchFamily="34"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vMerge="1">
                  <a:txBody>
                    <a:bodyPr/>
                    <a:lstStyle/>
                    <a:p>
                      <a:endParaRPr lang="en-US"/>
                    </a:p>
                  </a:txBody>
                  <a:tcPr/>
                </a:tc>
                <a:extLst>
                  <a:ext uri="{0D108BD9-81ED-4DB2-BD59-A6C34878D82A}">
                    <a16:rowId xmlns:a16="http://schemas.microsoft.com/office/drawing/2014/main" val="1004552942"/>
                  </a:ext>
                </a:extLst>
              </a:tr>
              <a:tr h="812989">
                <a:tc>
                  <a:txBody>
                    <a:bodyPr/>
                    <a:lstStyle/>
                    <a:p>
                      <a:endParaRPr lang="en-US" sz="240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46157933"/>
                  </a:ext>
                </a:extLst>
              </a:tr>
              <a:tr h="801853">
                <a:tc>
                  <a:txBody>
                    <a:bodyPr/>
                    <a:lstStyle/>
                    <a:p>
                      <a:endParaRPr lang="en-US" sz="240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49405155"/>
                  </a:ext>
                </a:extLst>
              </a:tr>
              <a:tr h="812989">
                <a:tc>
                  <a:txBody>
                    <a:bodyPr/>
                    <a:lstStyle/>
                    <a:p>
                      <a:endParaRPr lang="en-US" sz="240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9950543"/>
                  </a:ext>
                </a:extLst>
              </a:tr>
              <a:tr h="812989">
                <a:tc>
                  <a:txBody>
                    <a:bodyPr/>
                    <a:lstStyle/>
                    <a:p>
                      <a:endParaRPr lang="en-US" sz="240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3762219"/>
                  </a:ext>
                </a:extLst>
              </a:tr>
            </a:tbl>
          </a:graphicData>
        </a:graphic>
      </p:graphicFrame>
      <p:sp>
        <p:nvSpPr>
          <p:cNvPr id="7" name="TextBox 6"/>
          <p:cNvSpPr txBox="1"/>
          <p:nvPr/>
        </p:nvSpPr>
        <p:spPr>
          <a:xfrm>
            <a:off x="299338" y="5891249"/>
            <a:ext cx="5088740" cy="276999"/>
          </a:xfrm>
          <a:prstGeom prst="rect">
            <a:avLst/>
          </a:prstGeom>
          <a:noFill/>
        </p:spPr>
        <p:txBody>
          <a:bodyPr wrap="square" rtlCol="0">
            <a:spAutoFit/>
          </a:bodyPr>
          <a:lstStyle/>
          <a:p>
            <a:pPr defTabSz="609585" eaLnBrk="0" fontAlgn="base" hangingPunct="0">
              <a:spcBef>
                <a:spcPct val="0"/>
              </a:spcBef>
              <a:spcAft>
                <a:spcPct val="0"/>
              </a:spcAft>
              <a:defRPr/>
            </a:pPr>
            <a:r>
              <a:rPr lang="en-US" sz="1200" dirty="0">
                <a:solidFill>
                  <a:srgbClr val="141414"/>
                </a:solidFill>
                <a:latin typeface="Arial" panose="020B0604020202020204" pitchFamily="34" charset="0"/>
              </a:rPr>
              <a:t>Provide any instance analysis report as part of assessment</a:t>
            </a:r>
          </a:p>
        </p:txBody>
      </p:sp>
    </p:spTree>
    <p:extLst>
      <p:ext uri="{BB962C8B-B14F-4D97-AF65-F5344CB8AC3E}">
        <p14:creationId xmlns:p14="http://schemas.microsoft.com/office/powerpoint/2010/main" val="30916031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0" y="2633663"/>
            <a:ext cx="11112500" cy="627062"/>
          </a:xfrm>
          <a:prstGeom prst="rect">
            <a:avLst/>
          </a:prstGeom>
        </p:spPr>
        <p:txBody>
          <a:bodyPr>
            <a:normAutofit/>
          </a:bodyPr>
          <a:lstStyle/>
          <a:p>
            <a:pPr marL="0" indent="0" algn="ctr">
              <a:buNone/>
              <a:defRPr/>
            </a:pPr>
            <a:r>
              <a:rPr lang="en-US" dirty="0"/>
              <a:t>Target State Cost Estimates</a:t>
            </a:r>
          </a:p>
        </p:txBody>
      </p:sp>
      <p:sp>
        <p:nvSpPr>
          <p:cNvPr id="29699" name="Slide Number Placeholder 2"/>
          <p:cNvSpPr>
            <a:spLocks noGrp="1"/>
          </p:cNvSpPr>
          <p:nvPr>
            <p:ph type="sldNum" sz="quarter" idx="4294967295"/>
          </p:nvPr>
        </p:nvSpPr>
        <p:spPr bwMode="auto">
          <a:xfrm>
            <a:off x="94488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32" indent="-285744">
              <a:defRPr>
                <a:solidFill>
                  <a:schemeClr val="tx1"/>
                </a:solidFill>
                <a:latin typeface="Arial" panose="020B0604020202020204" pitchFamily="34" charset="0"/>
                <a:cs typeface="Arial" panose="020B0604020202020204" pitchFamily="34" charset="0"/>
              </a:defRPr>
            </a:lvl2pPr>
            <a:lvl3pPr marL="1142971" indent="-228594">
              <a:defRPr>
                <a:solidFill>
                  <a:schemeClr val="tx1"/>
                </a:solidFill>
                <a:latin typeface="Arial" panose="020B0604020202020204" pitchFamily="34" charset="0"/>
                <a:cs typeface="Arial" panose="020B0604020202020204" pitchFamily="34" charset="0"/>
              </a:defRPr>
            </a:lvl3pPr>
            <a:lvl4pPr marL="1600160" indent="-228594">
              <a:defRPr>
                <a:solidFill>
                  <a:schemeClr val="tx1"/>
                </a:solidFill>
                <a:latin typeface="Arial" panose="020B0604020202020204" pitchFamily="34" charset="0"/>
                <a:cs typeface="Arial" panose="020B0604020202020204" pitchFamily="34" charset="0"/>
              </a:defRPr>
            </a:lvl4pPr>
            <a:lvl5pPr marL="2057349" indent="-228594">
              <a:defRPr>
                <a:solidFill>
                  <a:schemeClr val="tx1"/>
                </a:solidFill>
                <a:latin typeface="Arial" panose="020B0604020202020204" pitchFamily="34" charset="0"/>
                <a:cs typeface="Arial" panose="020B0604020202020204" pitchFamily="34" charset="0"/>
              </a:defRPr>
            </a:lvl5pPr>
            <a:lvl6pPr marL="2514537"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726"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914"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103"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609585">
              <a:defRPr/>
            </a:pPr>
            <a:fld id="{3083F3FD-42C0-45BA-BBEB-7965F7181905}" type="slidenum">
              <a:rPr lang="en-US" altLang="en-US" sz="1400">
                <a:solidFill>
                  <a:prstClr val="white"/>
                </a:solidFill>
              </a:rPr>
              <a:pPr defTabSz="609585">
                <a:defRPr/>
              </a:pPr>
              <a:t>27</a:t>
            </a:fld>
            <a:endParaRPr lang="en-US" altLang="en-US" sz="1400">
              <a:solidFill>
                <a:prstClr val="white"/>
              </a:solidFill>
            </a:endParaRPr>
          </a:p>
        </p:txBody>
      </p:sp>
    </p:spTree>
    <p:extLst>
      <p:ext uri="{BB962C8B-B14F-4D97-AF65-F5344CB8AC3E}">
        <p14:creationId xmlns:p14="http://schemas.microsoft.com/office/powerpoint/2010/main" val="26134730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1"/>
          <p:cNvSpPr>
            <a:spLocks noGrp="1"/>
          </p:cNvSpPr>
          <p:nvPr>
            <p:ph type="title" idx="4294967295"/>
          </p:nvPr>
        </p:nvSpPr>
        <p:spPr>
          <a:xfrm>
            <a:off x="595313" y="330200"/>
            <a:ext cx="11596687" cy="608013"/>
          </a:xfrm>
          <a:prstGeom prst="rect">
            <a:avLst/>
          </a:prstGeom>
        </p:spPr>
        <p:txBody>
          <a:bodyPr>
            <a:normAutofit fontScale="90000"/>
          </a:bodyPr>
          <a:lstStyle/>
          <a:p>
            <a:r>
              <a:rPr lang="en-US" sz="4267" dirty="0"/>
              <a:t>Target State Cost Estimate: Summary</a:t>
            </a:r>
          </a:p>
        </p:txBody>
      </p:sp>
      <p:sp>
        <p:nvSpPr>
          <p:cNvPr id="26628" name="Slide Number Placeholder 3"/>
          <p:cNvSpPr>
            <a:spLocks noGrp="1"/>
          </p:cNvSpPr>
          <p:nvPr>
            <p:ph type="sldNum" sz="quarter" idx="4294967295"/>
          </p:nvPr>
        </p:nvSpPr>
        <p:spPr bwMode="auto">
          <a:xfrm>
            <a:off x="9448800" y="6356350"/>
            <a:ext cx="27432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32" indent="-285744">
              <a:defRPr>
                <a:solidFill>
                  <a:schemeClr val="tx1"/>
                </a:solidFill>
                <a:latin typeface="Arial" panose="020B0604020202020204" pitchFamily="34" charset="0"/>
                <a:cs typeface="Arial" panose="020B0604020202020204" pitchFamily="34" charset="0"/>
              </a:defRPr>
            </a:lvl2pPr>
            <a:lvl3pPr marL="1142971" indent="-228594">
              <a:defRPr>
                <a:solidFill>
                  <a:schemeClr val="tx1"/>
                </a:solidFill>
                <a:latin typeface="Arial" panose="020B0604020202020204" pitchFamily="34" charset="0"/>
                <a:cs typeface="Arial" panose="020B0604020202020204" pitchFamily="34" charset="0"/>
              </a:defRPr>
            </a:lvl3pPr>
            <a:lvl4pPr marL="1600160" indent="-228594">
              <a:defRPr>
                <a:solidFill>
                  <a:schemeClr val="tx1"/>
                </a:solidFill>
                <a:latin typeface="Arial" panose="020B0604020202020204" pitchFamily="34" charset="0"/>
                <a:cs typeface="Arial" panose="020B0604020202020204" pitchFamily="34" charset="0"/>
              </a:defRPr>
            </a:lvl4pPr>
            <a:lvl5pPr marL="2057349" indent="-228594">
              <a:defRPr>
                <a:solidFill>
                  <a:schemeClr val="tx1"/>
                </a:solidFill>
                <a:latin typeface="Arial" panose="020B0604020202020204" pitchFamily="34" charset="0"/>
                <a:cs typeface="Arial" panose="020B0604020202020204" pitchFamily="34" charset="0"/>
              </a:defRPr>
            </a:lvl5pPr>
            <a:lvl6pPr marL="2514537"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726"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914"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103"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609585">
              <a:defRPr/>
            </a:pPr>
            <a:fld id="{27523784-4E5E-4940-93A5-DD70AC6BA752}" type="slidenum">
              <a:rPr lang="en-US" altLang="en-US" sz="1400">
                <a:solidFill>
                  <a:prstClr val="white"/>
                </a:solidFill>
              </a:rPr>
              <a:pPr defTabSz="609585">
                <a:defRPr/>
              </a:pPr>
              <a:t>28</a:t>
            </a:fld>
            <a:endParaRPr lang="en-US" altLang="en-US" sz="1400">
              <a:solidFill>
                <a:prstClr val="white"/>
              </a:solidFill>
            </a:endParaRPr>
          </a:p>
        </p:txBody>
      </p:sp>
      <p:sp>
        <p:nvSpPr>
          <p:cNvPr id="4" name="Rectangle 3"/>
          <p:cNvSpPr/>
          <p:nvPr/>
        </p:nvSpPr>
        <p:spPr bwMode="auto">
          <a:xfrm>
            <a:off x="406401" y="1240493"/>
            <a:ext cx="11231863" cy="3636308"/>
          </a:xfrm>
          <a:prstGeom prst="rect">
            <a:avLst/>
          </a:prstGeom>
          <a:solidFill>
            <a:srgbClr val="FFFFFF">
              <a:lumMod val="95000"/>
            </a:srgbClr>
          </a:solidFill>
          <a:ln>
            <a:noFill/>
          </a:ln>
          <a:effectLst/>
          <a:extLst/>
        </p:spPr>
        <p:txBody>
          <a:bodyPr vert="horz" wrap="square" lIns="121920" tIns="60960" rIns="121920" bIns="60960" numCol="1" rtlCol="0" anchor="t" anchorCtr="0" compatLnSpc="1">
            <a:prstTxWarp prst="textNoShape">
              <a:avLst/>
            </a:prstTxWarp>
          </a:bodyPr>
          <a:lstStyle/>
          <a:p>
            <a:pPr defTabSz="1219170">
              <a:lnSpc>
                <a:spcPct val="90000"/>
              </a:lnSpc>
              <a:spcBef>
                <a:spcPct val="70000"/>
              </a:spcBef>
              <a:defRPr/>
            </a:pPr>
            <a:r>
              <a:rPr lang="en-US" sz="2133" b="1" kern="0" dirty="0">
                <a:latin typeface="+mj-lt"/>
              </a:rPr>
              <a:t>Target State Cloud TCO</a:t>
            </a:r>
          </a:p>
          <a:p>
            <a:pPr marL="380990" indent="-380990" defTabSz="1219170">
              <a:lnSpc>
                <a:spcPct val="90000"/>
              </a:lnSpc>
              <a:spcBef>
                <a:spcPct val="70000"/>
              </a:spcBef>
              <a:buFontTx/>
              <a:buChar char="•"/>
              <a:defRPr/>
            </a:pPr>
            <a:r>
              <a:rPr lang="en-US" sz="1600" kern="0" dirty="0">
                <a:latin typeface="+mj-lt"/>
              </a:rPr>
              <a:t>For pricing purpose, we have considered only XXXXX as the Cloud Provider. Cloud hosting cost was calculated at a solution level using </a:t>
            </a:r>
            <a:r>
              <a:rPr lang="en-US" sz="1600" b="1" kern="0" dirty="0">
                <a:latin typeface="+mj-lt"/>
              </a:rPr>
              <a:t>CSP Pricing Calculator </a:t>
            </a:r>
            <a:r>
              <a:rPr lang="en-US" sz="1600" kern="0" dirty="0">
                <a:latin typeface="+mj-lt"/>
              </a:rPr>
              <a:t>for XXXXX </a:t>
            </a:r>
            <a:r>
              <a:rPr lang="en-US" sz="1600" b="1" kern="0" dirty="0">
                <a:latin typeface="+mj-lt"/>
              </a:rPr>
              <a:t>servers. C</a:t>
            </a:r>
            <a:r>
              <a:rPr lang="en-US" sz="1600" kern="0" dirty="0">
                <a:latin typeface="+mj-lt"/>
              </a:rPr>
              <a:t>osting is done based on Region  </a:t>
            </a:r>
          </a:p>
          <a:p>
            <a:pPr marL="380990" indent="-380990" defTabSz="1219170">
              <a:lnSpc>
                <a:spcPct val="90000"/>
              </a:lnSpc>
              <a:spcBef>
                <a:spcPct val="70000"/>
              </a:spcBef>
              <a:buFontTx/>
              <a:buChar char="•"/>
              <a:defRPr/>
            </a:pPr>
            <a:r>
              <a:rPr lang="en-US" sz="1600" kern="0" dirty="0">
                <a:latin typeface="+mj-lt"/>
              </a:rPr>
              <a:t>We have included the following costs in Target State Cloud TCO at a solution level:</a:t>
            </a:r>
          </a:p>
          <a:p>
            <a:pPr marL="990575" lvl="1" indent="-380990" defTabSz="1219170">
              <a:lnSpc>
                <a:spcPct val="90000"/>
              </a:lnSpc>
              <a:spcBef>
                <a:spcPct val="70000"/>
              </a:spcBef>
              <a:buFontTx/>
              <a:buChar char="•"/>
              <a:defRPr/>
            </a:pPr>
            <a:r>
              <a:rPr lang="en-US" sz="1600" b="1" kern="0" dirty="0">
                <a:latin typeface="+mj-lt"/>
              </a:rPr>
              <a:t>Infrastructure Cloud Hosting (</a:t>
            </a:r>
            <a:r>
              <a:rPr lang="en-US" sz="1600" b="1" kern="0" dirty="0" err="1">
                <a:latin typeface="+mj-lt"/>
              </a:rPr>
              <a:t>IaaS</a:t>
            </a:r>
            <a:r>
              <a:rPr lang="en-US" sz="1600" b="1" kern="0" dirty="0">
                <a:latin typeface="+mj-lt"/>
              </a:rPr>
              <a:t>), Infrastructure Cloud Support, Implementation Cost (Effort), Storage and Backup, Network, Data Migration and Authentication Costs</a:t>
            </a:r>
          </a:p>
          <a:p>
            <a:pPr marL="380990" indent="-380990" defTabSz="1219170">
              <a:lnSpc>
                <a:spcPct val="90000"/>
              </a:lnSpc>
              <a:spcBef>
                <a:spcPct val="70000"/>
              </a:spcBef>
              <a:buFontTx/>
              <a:buChar char="•"/>
              <a:defRPr/>
            </a:pPr>
            <a:r>
              <a:rPr lang="en-US" sz="1600" kern="0" dirty="0">
                <a:latin typeface="+mj-lt"/>
              </a:rPr>
              <a:t>Additionally, Residual Costs such as</a:t>
            </a:r>
            <a:r>
              <a:rPr lang="en-US" sz="1600" b="1" kern="0" dirty="0">
                <a:latin typeface="+mj-lt"/>
              </a:rPr>
              <a:t> Depreciation Costs </a:t>
            </a:r>
            <a:r>
              <a:rPr lang="en-US" sz="1600" kern="0" dirty="0">
                <a:latin typeface="+mj-lt"/>
              </a:rPr>
              <a:t>from existing assets and </a:t>
            </a:r>
            <a:r>
              <a:rPr lang="en-US" sz="1600" b="1" kern="0" dirty="0">
                <a:latin typeface="+mj-lt"/>
              </a:rPr>
              <a:t>Personnel Costs</a:t>
            </a:r>
            <a:r>
              <a:rPr lang="en-US" sz="1600" kern="0" dirty="0">
                <a:latin typeface="+mj-lt"/>
              </a:rPr>
              <a:t> have also been considered as One Time Annual Costs in overall Target State TCO</a:t>
            </a:r>
          </a:p>
          <a:p>
            <a:pPr marL="380990" indent="-380990" defTabSz="1219170">
              <a:lnSpc>
                <a:spcPct val="90000"/>
              </a:lnSpc>
              <a:spcBef>
                <a:spcPct val="70000"/>
              </a:spcBef>
              <a:buFontTx/>
              <a:buChar char="•"/>
              <a:defRPr/>
            </a:pPr>
            <a:r>
              <a:rPr lang="en-US" sz="1600" kern="0" dirty="0">
                <a:latin typeface="+mj-lt"/>
              </a:rPr>
              <a:t>Database license and Software cost are considered to be provided</a:t>
            </a:r>
          </a:p>
          <a:p>
            <a:pPr marL="380990" indent="-380990" defTabSz="1219170">
              <a:lnSpc>
                <a:spcPct val="90000"/>
              </a:lnSpc>
              <a:spcBef>
                <a:spcPct val="70000"/>
              </a:spcBef>
              <a:buFontTx/>
              <a:buChar char="•"/>
              <a:defRPr/>
            </a:pPr>
            <a:r>
              <a:rPr lang="en-US" sz="1600" kern="0" dirty="0">
                <a:latin typeface="+mj-lt"/>
              </a:rPr>
              <a:t>Disaster Recovery (DR) Solution Cost to be provided</a:t>
            </a:r>
          </a:p>
        </p:txBody>
      </p:sp>
    </p:spTree>
    <p:extLst>
      <p:ext uri="{BB962C8B-B14F-4D97-AF65-F5344CB8AC3E}">
        <p14:creationId xmlns:p14="http://schemas.microsoft.com/office/powerpoint/2010/main" val="3814480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1"/>
          <p:cNvSpPr>
            <a:spLocks noGrp="1"/>
          </p:cNvSpPr>
          <p:nvPr>
            <p:ph type="title" idx="4294967295"/>
          </p:nvPr>
        </p:nvSpPr>
        <p:spPr>
          <a:xfrm>
            <a:off x="595313" y="330200"/>
            <a:ext cx="11596687" cy="608013"/>
          </a:xfrm>
          <a:prstGeom prst="rect">
            <a:avLst/>
          </a:prstGeom>
        </p:spPr>
        <p:txBody>
          <a:bodyPr>
            <a:normAutofit fontScale="90000"/>
          </a:bodyPr>
          <a:lstStyle/>
          <a:p>
            <a:r>
              <a:rPr lang="en-US" sz="4267" dirty="0"/>
              <a:t>Return on Investment</a:t>
            </a:r>
            <a:endParaRPr lang="en-US" sz="4267" dirty="0"/>
          </a:p>
        </p:txBody>
      </p:sp>
      <p:sp>
        <p:nvSpPr>
          <p:cNvPr id="26628" name="Slide Number Placeholder 3"/>
          <p:cNvSpPr>
            <a:spLocks noGrp="1"/>
          </p:cNvSpPr>
          <p:nvPr>
            <p:ph type="sldNum" sz="quarter" idx="4294967295"/>
          </p:nvPr>
        </p:nvSpPr>
        <p:spPr bwMode="auto">
          <a:xfrm>
            <a:off x="9448800" y="6356350"/>
            <a:ext cx="27432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32" indent="-285744">
              <a:defRPr>
                <a:solidFill>
                  <a:schemeClr val="tx1"/>
                </a:solidFill>
                <a:latin typeface="Arial" panose="020B0604020202020204" pitchFamily="34" charset="0"/>
                <a:cs typeface="Arial" panose="020B0604020202020204" pitchFamily="34" charset="0"/>
              </a:defRPr>
            </a:lvl2pPr>
            <a:lvl3pPr marL="1142971" indent="-228594">
              <a:defRPr>
                <a:solidFill>
                  <a:schemeClr val="tx1"/>
                </a:solidFill>
                <a:latin typeface="Arial" panose="020B0604020202020204" pitchFamily="34" charset="0"/>
                <a:cs typeface="Arial" panose="020B0604020202020204" pitchFamily="34" charset="0"/>
              </a:defRPr>
            </a:lvl3pPr>
            <a:lvl4pPr marL="1600160" indent="-228594">
              <a:defRPr>
                <a:solidFill>
                  <a:schemeClr val="tx1"/>
                </a:solidFill>
                <a:latin typeface="Arial" panose="020B0604020202020204" pitchFamily="34" charset="0"/>
                <a:cs typeface="Arial" panose="020B0604020202020204" pitchFamily="34" charset="0"/>
              </a:defRPr>
            </a:lvl4pPr>
            <a:lvl5pPr marL="2057349" indent="-228594">
              <a:defRPr>
                <a:solidFill>
                  <a:schemeClr val="tx1"/>
                </a:solidFill>
                <a:latin typeface="Arial" panose="020B0604020202020204" pitchFamily="34" charset="0"/>
                <a:cs typeface="Arial" panose="020B0604020202020204" pitchFamily="34" charset="0"/>
              </a:defRPr>
            </a:lvl5pPr>
            <a:lvl6pPr marL="2514537"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726"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914"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103"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609585">
              <a:defRPr/>
            </a:pPr>
            <a:fld id="{27523784-4E5E-4940-93A5-DD70AC6BA752}" type="slidenum">
              <a:rPr lang="en-US" altLang="en-US" sz="1400">
                <a:solidFill>
                  <a:prstClr val="white"/>
                </a:solidFill>
              </a:rPr>
              <a:pPr defTabSz="609585">
                <a:defRPr/>
              </a:pPr>
              <a:t>29</a:t>
            </a:fld>
            <a:endParaRPr lang="en-US" altLang="en-US" sz="1400">
              <a:solidFill>
                <a:prstClr val="white"/>
              </a:solidFill>
            </a:endParaRPr>
          </a:p>
        </p:txBody>
      </p:sp>
      <p:sp>
        <p:nvSpPr>
          <p:cNvPr id="2" name="Rectangle 1"/>
          <p:cNvSpPr/>
          <p:nvPr/>
        </p:nvSpPr>
        <p:spPr>
          <a:xfrm>
            <a:off x="406401" y="1346807"/>
            <a:ext cx="7950703" cy="954300"/>
          </a:xfrm>
          <a:prstGeom prst="rect">
            <a:avLst/>
          </a:prstGeom>
        </p:spPr>
        <p:txBody>
          <a:bodyPr wrap="none">
            <a:spAutoFit/>
          </a:bodyPr>
          <a:lstStyle/>
          <a:p>
            <a:r>
              <a:rPr lang="en-US" sz="1867" dirty="0"/>
              <a:t>Calculate the </a:t>
            </a:r>
            <a:r>
              <a:rPr lang="en-US" sz="1867" dirty="0"/>
              <a:t>ROI for cloud </a:t>
            </a:r>
            <a:r>
              <a:rPr lang="en-US" sz="1867" dirty="0"/>
              <a:t>adoption</a:t>
            </a:r>
          </a:p>
          <a:p>
            <a:r>
              <a:rPr lang="en-US" sz="1867" dirty="0"/>
              <a:t>Provide Key business </a:t>
            </a:r>
            <a:r>
              <a:rPr lang="en-US" sz="1867" dirty="0"/>
              <a:t>factors </a:t>
            </a:r>
            <a:r>
              <a:rPr lang="en-US" sz="1867" dirty="0"/>
              <a:t>examined </a:t>
            </a:r>
            <a:r>
              <a:rPr lang="en-US" sz="1867" dirty="0"/>
              <a:t>when assessing the return on </a:t>
            </a:r>
            <a:r>
              <a:rPr lang="en-US" sz="1867" dirty="0"/>
              <a:t>investment</a:t>
            </a:r>
          </a:p>
          <a:p>
            <a:r>
              <a:rPr lang="en-US" sz="1867" dirty="0"/>
              <a:t>Overall benefits of ROI calculations</a:t>
            </a:r>
          </a:p>
        </p:txBody>
      </p:sp>
    </p:spTree>
    <p:extLst>
      <p:ext uri="{BB962C8B-B14F-4D97-AF65-F5344CB8AC3E}">
        <p14:creationId xmlns:p14="http://schemas.microsoft.com/office/powerpoint/2010/main" val="562012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BB4EBCA-FA0A-4B86-B1B2-2477C2DDF727}" type="slidenum">
              <a:rPr lang="en-US" smtClean="0"/>
              <a:pPr>
                <a:defRPr/>
              </a:pPr>
              <a:t>3</a:t>
            </a:fld>
            <a:endParaRPr lang="en-US"/>
          </a:p>
        </p:txBody>
      </p:sp>
      <p:sp>
        <p:nvSpPr>
          <p:cNvPr id="2" name="Title 1"/>
          <p:cNvSpPr>
            <a:spLocks noGrp="1"/>
          </p:cNvSpPr>
          <p:nvPr>
            <p:ph type="title" idx="4294967295"/>
          </p:nvPr>
        </p:nvSpPr>
        <p:spPr>
          <a:xfrm>
            <a:off x="0" y="330200"/>
            <a:ext cx="11285538" cy="608013"/>
          </a:xfrm>
        </p:spPr>
        <p:txBody>
          <a:bodyPr/>
          <a:lstStyle/>
          <a:p>
            <a:r>
              <a:rPr lang="en-US" altLang="en-US" sz="3733" dirty="0">
                <a:ea typeface="ＭＳ Ｐゴシック" panose="020B0600070205080204" pitchFamily="34" charset="-128"/>
                <a:cs typeface="Arial" panose="020B0604020202020204" pitchFamily="34" charset="0"/>
              </a:rPr>
              <a:t>Executive Summary</a:t>
            </a:r>
            <a:endParaRPr lang="en-US" dirty="0"/>
          </a:p>
        </p:txBody>
      </p:sp>
      <p:grpSp>
        <p:nvGrpSpPr>
          <p:cNvPr id="5" name="Group 4"/>
          <p:cNvGrpSpPr/>
          <p:nvPr/>
        </p:nvGrpSpPr>
        <p:grpSpPr>
          <a:xfrm>
            <a:off x="406400" y="1028480"/>
            <a:ext cx="11539165" cy="2309549"/>
            <a:chOff x="304800" y="771360"/>
            <a:chExt cx="8654374" cy="1732162"/>
          </a:xfrm>
        </p:grpSpPr>
        <p:sp>
          <p:nvSpPr>
            <p:cNvPr id="6" name="Rectangle 5"/>
            <p:cNvSpPr/>
            <p:nvPr/>
          </p:nvSpPr>
          <p:spPr>
            <a:xfrm>
              <a:off x="304800" y="1079775"/>
              <a:ext cx="8654374" cy="14237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228594" indent="-228594">
                <a:buFont typeface="Wingdings" panose="05000000000000000000" pitchFamily="2" charset="2"/>
                <a:buChar char="§"/>
              </a:pPr>
              <a:r>
                <a:rPr lang="en-US" sz="2400" dirty="0">
                  <a:solidFill>
                    <a:schemeClr val="tx1"/>
                  </a:solidFill>
                </a:rPr>
                <a:t>Include the methodology or framework as part of Cloud Suitability and Cloud Viability assessment, Data Discovery techniques and Configuration Item information that has been taken for considering cloud adoption.</a:t>
              </a:r>
            </a:p>
            <a:p>
              <a:pPr marL="228594" indent="-228594">
                <a:buFont typeface="Wingdings" panose="05000000000000000000" pitchFamily="2" charset="2"/>
                <a:buChar char="§"/>
              </a:pPr>
              <a:endParaRPr lang="en-US" sz="1333" dirty="0"/>
            </a:p>
          </p:txBody>
        </p:sp>
        <p:sp>
          <p:nvSpPr>
            <p:cNvPr id="7" name="Rectangle 6"/>
            <p:cNvSpPr/>
            <p:nvPr/>
          </p:nvSpPr>
          <p:spPr>
            <a:xfrm>
              <a:off x="304800" y="771360"/>
              <a:ext cx="8654374" cy="31128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Assessment Summary</a:t>
              </a:r>
              <a:endParaRPr lang="en-US" sz="2400" dirty="0">
                <a:solidFill>
                  <a:schemeClr val="bg1"/>
                </a:solidFill>
              </a:endParaRPr>
            </a:p>
          </p:txBody>
        </p:sp>
      </p:grpSp>
      <p:grpSp>
        <p:nvGrpSpPr>
          <p:cNvPr id="8" name="Group 7"/>
          <p:cNvGrpSpPr/>
          <p:nvPr/>
        </p:nvGrpSpPr>
        <p:grpSpPr>
          <a:xfrm>
            <a:off x="406400" y="3463049"/>
            <a:ext cx="11539165" cy="2719915"/>
            <a:chOff x="304800" y="2597287"/>
            <a:chExt cx="8654374" cy="2039936"/>
          </a:xfrm>
        </p:grpSpPr>
        <p:sp>
          <p:nvSpPr>
            <p:cNvPr id="9" name="Rectangle 8"/>
            <p:cNvSpPr/>
            <p:nvPr/>
          </p:nvSpPr>
          <p:spPr>
            <a:xfrm>
              <a:off x="304800" y="2905702"/>
              <a:ext cx="8654374" cy="17315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380990" indent="-380990">
                <a:buFont typeface="Wingdings" panose="05000000000000000000" pitchFamily="2" charset="2"/>
                <a:buChar char="§"/>
              </a:pPr>
              <a:r>
                <a:rPr lang="en-US" sz="2400" dirty="0">
                  <a:solidFill>
                    <a:schemeClr val="tx1"/>
                  </a:solidFill>
                </a:rPr>
                <a:t>Include </a:t>
              </a:r>
              <a:r>
                <a:rPr lang="en-US" sz="2400" dirty="0">
                  <a:solidFill>
                    <a:schemeClr val="tx1"/>
                  </a:solidFill>
                </a:rPr>
                <a:t>Application/Infra </a:t>
              </a:r>
              <a:r>
                <a:rPr lang="en-US" sz="2400" dirty="0">
                  <a:solidFill>
                    <a:schemeClr val="tx1"/>
                  </a:solidFill>
                </a:rPr>
                <a:t>centric </a:t>
              </a:r>
              <a:r>
                <a:rPr lang="en-US" sz="2400" dirty="0">
                  <a:solidFill>
                    <a:schemeClr val="tx1"/>
                  </a:solidFill>
                </a:rPr>
                <a:t>approach taken </a:t>
              </a:r>
              <a:r>
                <a:rPr lang="en-US" sz="2400" dirty="0">
                  <a:solidFill>
                    <a:schemeClr val="tx1"/>
                  </a:solidFill>
                </a:rPr>
                <a:t>to do the cloud fitment </a:t>
              </a:r>
              <a:r>
                <a:rPr lang="en-US" sz="2400" dirty="0">
                  <a:solidFill>
                    <a:schemeClr val="tx1"/>
                  </a:solidFill>
                </a:rPr>
                <a:t>and viability analysis</a:t>
              </a:r>
            </a:p>
            <a:p>
              <a:pPr marL="380990" indent="-380990">
                <a:buFont typeface="Wingdings" panose="05000000000000000000" pitchFamily="2" charset="2"/>
                <a:buChar char="§"/>
              </a:pPr>
              <a:r>
                <a:rPr lang="en-US" sz="2400" dirty="0">
                  <a:solidFill>
                    <a:schemeClr val="tx1"/>
                  </a:solidFill>
                </a:rPr>
                <a:t>Applications </a:t>
              </a:r>
              <a:r>
                <a:rPr lang="en-US" sz="2400" dirty="0">
                  <a:solidFill>
                    <a:schemeClr val="tx1"/>
                  </a:solidFill>
                </a:rPr>
                <a:t>considered for assessment</a:t>
              </a:r>
            </a:p>
          </p:txBody>
        </p:sp>
        <p:sp>
          <p:nvSpPr>
            <p:cNvPr id="10" name="Rectangle 9"/>
            <p:cNvSpPr/>
            <p:nvPr/>
          </p:nvSpPr>
          <p:spPr>
            <a:xfrm>
              <a:off x="304800" y="2597287"/>
              <a:ext cx="8654374" cy="31128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Assessment Findings</a:t>
              </a:r>
              <a:endParaRPr lang="en-US" sz="2400" dirty="0">
                <a:solidFill>
                  <a:schemeClr val="bg1"/>
                </a:solidFill>
              </a:endParaRPr>
            </a:p>
          </p:txBody>
        </p:sp>
      </p:grpSp>
    </p:spTree>
    <p:extLst>
      <p:ext uri="{BB962C8B-B14F-4D97-AF65-F5344CB8AC3E}">
        <p14:creationId xmlns:p14="http://schemas.microsoft.com/office/powerpoint/2010/main" val="313553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1"/>
          <p:cNvSpPr>
            <a:spLocks noGrp="1"/>
          </p:cNvSpPr>
          <p:nvPr>
            <p:ph type="title" idx="4294967295"/>
          </p:nvPr>
        </p:nvSpPr>
        <p:spPr>
          <a:xfrm>
            <a:off x="595313" y="300038"/>
            <a:ext cx="11596687" cy="606425"/>
          </a:xfrm>
          <a:prstGeom prst="rect">
            <a:avLst/>
          </a:prstGeom>
        </p:spPr>
        <p:txBody>
          <a:bodyPr/>
          <a:lstStyle/>
          <a:p>
            <a:r>
              <a:rPr lang="en-US" sz="3200" dirty="0"/>
              <a:t>Cloud Migration Financial Analysis </a:t>
            </a:r>
          </a:p>
        </p:txBody>
      </p:sp>
      <p:sp>
        <p:nvSpPr>
          <p:cNvPr id="26628" name="Slide Number Placeholder 3"/>
          <p:cNvSpPr>
            <a:spLocks noGrp="1"/>
          </p:cNvSpPr>
          <p:nvPr>
            <p:ph type="sldNum" sz="quarter" idx="4294967295"/>
          </p:nvPr>
        </p:nvSpPr>
        <p:spPr bwMode="auto">
          <a:xfrm>
            <a:off x="9448800" y="6356350"/>
            <a:ext cx="27432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32" indent="-285744">
              <a:defRPr>
                <a:solidFill>
                  <a:schemeClr val="tx1"/>
                </a:solidFill>
                <a:latin typeface="Arial" panose="020B0604020202020204" pitchFamily="34" charset="0"/>
                <a:cs typeface="Arial" panose="020B0604020202020204" pitchFamily="34" charset="0"/>
              </a:defRPr>
            </a:lvl2pPr>
            <a:lvl3pPr marL="1142971" indent="-228594">
              <a:defRPr>
                <a:solidFill>
                  <a:schemeClr val="tx1"/>
                </a:solidFill>
                <a:latin typeface="Arial" panose="020B0604020202020204" pitchFamily="34" charset="0"/>
                <a:cs typeface="Arial" panose="020B0604020202020204" pitchFamily="34" charset="0"/>
              </a:defRPr>
            </a:lvl3pPr>
            <a:lvl4pPr marL="1600160" indent="-228594">
              <a:defRPr>
                <a:solidFill>
                  <a:schemeClr val="tx1"/>
                </a:solidFill>
                <a:latin typeface="Arial" panose="020B0604020202020204" pitchFamily="34" charset="0"/>
                <a:cs typeface="Arial" panose="020B0604020202020204" pitchFamily="34" charset="0"/>
              </a:defRPr>
            </a:lvl4pPr>
            <a:lvl5pPr marL="2057349" indent="-228594">
              <a:defRPr>
                <a:solidFill>
                  <a:schemeClr val="tx1"/>
                </a:solidFill>
                <a:latin typeface="Arial" panose="020B0604020202020204" pitchFamily="34" charset="0"/>
                <a:cs typeface="Arial" panose="020B0604020202020204" pitchFamily="34" charset="0"/>
              </a:defRPr>
            </a:lvl5pPr>
            <a:lvl6pPr marL="2514537"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726"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914"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103"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609585">
              <a:defRPr/>
            </a:pPr>
            <a:fld id="{27523784-4E5E-4940-93A5-DD70AC6BA752}" type="slidenum">
              <a:rPr lang="en-US" altLang="en-US" sz="1400">
                <a:solidFill>
                  <a:prstClr val="white"/>
                </a:solidFill>
              </a:rPr>
              <a:pPr defTabSz="609585">
                <a:defRPr/>
              </a:pPr>
              <a:t>30</a:t>
            </a:fld>
            <a:endParaRPr lang="en-US" altLang="en-US" sz="1400">
              <a:solidFill>
                <a:prstClr val="white"/>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008587196"/>
              </p:ext>
            </p:extLst>
          </p:nvPr>
        </p:nvGraphicFramePr>
        <p:xfrm>
          <a:off x="595313" y="906463"/>
          <a:ext cx="10932161" cy="5788152"/>
        </p:xfrm>
        <a:graphic>
          <a:graphicData uri="http://schemas.openxmlformats.org/drawingml/2006/table">
            <a:tbl>
              <a:tblPr/>
              <a:tblGrid>
                <a:gridCol w="1575844">
                  <a:extLst>
                    <a:ext uri="{9D8B030D-6E8A-4147-A177-3AD203B41FA5}">
                      <a16:colId xmlns:a16="http://schemas.microsoft.com/office/drawing/2014/main" val="2200616393"/>
                    </a:ext>
                  </a:extLst>
                </a:gridCol>
                <a:gridCol w="270066">
                  <a:extLst>
                    <a:ext uri="{9D8B030D-6E8A-4147-A177-3AD203B41FA5}">
                      <a16:colId xmlns:a16="http://schemas.microsoft.com/office/drawing/2014/main" val="507029225"/>
                    </a:ext>
                  </a:extLst>
                </a:gridCol>
                <a:gridCol w="880126">
                  <a:extLst>
                    <a:ext uri="{9D8B030D-6E8A-4147-A177-3AD203B41FA5}">
                      <a16:colId xmlns:a16="http://schemas.microsoft.com/office/drawing/2014/main" val="2392386711"/>
                    </a:ext>
                  </a:extLst>
                </a:gridCol>
                <a:gridCol w="880126">
                  <a:extLst>
                    <a:ext uri="{9D8B030D-6E8A-4147-A177-3AD203B41FA5}">
                      <a16:colId xmlns:a16="http://schemas.microsoft.com/office/drawing/2014/main" val="1329035720"/>
                    </a:ext>
                  </a:extLst>
                </a:gridCol>
                <a:gridCol w="880126">
                  <a:extLst>
                    <a:ext uri="{9D8B030D-6E8A-4147-A177-3AD203B41FA5}">
                      <a16:colId xmlns:a16="http://schemas.microsoft.com/office/drawing/2014/main" val="1723531918"/>
                    </a:ext>
                  </a:extLst>
                </a:gridCol>
                <a:gridCol w="880126">
                  <a:extLst>
                    <a:ext uri="{9D8B030D-6E8A-4147-A177-3AD203B41FA5}">
                      <a16:colId xmlns:a16="http://schemas.microsoft.com/office/drawing/2014/main" val="2544865183"/>
                    </a:ext>
                  </a:extLst>
                </a:gridCol>
                <a:gridCol w="880126">
                  <a:extLst>
                    <a:ext uri="{9D8B030D-6E8A-4147-A177-3AD203B41FA5}">
                      <a16:colId xmlns:a16="http://schemas.microsoft.com/office/drawing/2014/main" val="2756774681"/>
                    </a:ext>
                  </a:extLst>
                </a:gridCol>
                <a:gridCol w="284991">
                  <a:extLst>
                    <a:ext uri="{9D8B030D-6E8A-4147-A177-3AD203B41FA5}">
                      <a16:colId xmlns:a16="http://schemas.microsoft.com/office/drawing/2014/main" val="1348633003"/>
                    </a:ext>
                  </a:extLst>
                </a:gridCol>
                <a:gridCol w="880126">
                  <a:extLst>
                    <a:ext uri="{9D8B030D-6E8A-4147-A177-3AD203B41FA5}">
                      <a16:colId xmlns:a16="http://schemas.microsoft.com/office/drawing/2014/main" val="2605049353"/>
                    </a:ext>
                  </a:extLst>
                </a:gridCol>
                <a:gridCol w="880126">
                  <a:extLst>
                    <a:ext uri="{9D8B030D-6E8A-4147-A177-3AD203B41FA5}">
                      <a16:colId xmlns:a16="http://schemas.microsoft.com/office/drawing/2014/main" val="3387207782"/>
                    </a:ext>
                  </a:extLst>
                </a:gridCol>
                <a:gridCol w="880126">
                  <a:extLst>
                    <a:ext uri="{9D8B030D-6E8A-4147-A177-3AD203B41FA5}">
                      <a16:colId xmlns:a16="http://schemas.microsoft.com/office/drawing/2014/main" val="814243183"/>
                    </a:ext>
                  </a:extLst>
                </a:gridCol>
                <a:gridCol w="880126">
                  <a:extLst>
                    <a:ext uri="{9D8B030D-6E8A-4147-A177-3AD203B41FA5}">
                      <a16:colId xmlns:a16="http://schemas.microsoft.com/office/drawing/2014/main" val="1790652317"/>
                    </a:ext>
                  </a:extLst>
                </a:gridCol>
                <a:gridCol w="880126">
                  <a:extLst>
                    <a:ext uri="{9D8B030D-6E8A-4147-A177-3AD203B41FA5}">
                      <a16:colId xmlns:a16="http://schemas.microsoft.com/office/drawing/2014/main" val="1039177578"/>
                    </a:ext>
                  </a:extLst>
                </a:gridCol>
              </a:tblGrid>
              <a:tr h="19230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l" fontAlgn="ctr"/>
                      <a:r>
                        <a:rPr lang="en-US" sz="1300" b="0" i="0"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w="1270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l" fontAlgn="ctr"/>
                      <a:r>
                        <a:rPr lang="en-US" sz="1300" b="0" i="0" u="none" strike="noStrike" dirty="0">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5">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1" i="0" u="none" strike="noStrike" dirty="0">
                          <a:solidFill>
                            <a:srgbClr val="000000"/>
                          </a:solidFill>
                          <a:effectLst/>
                          <a:latin typeface="Calibri" panose="020F0502020204030204" pitchFamily="34" charset="0"/>
                          <a:cs typeface="Calibri" panose="020F0502020204030204" pitchFamily="34" charset="0"/>
                        </a:rPr>
                        <a:t>Current State (As-Is)</a:t>
                      </a:r>
                    </a:p>
                  </a:txBody>
                  <a:tcPr marL="121920" marR="121920" marT="12192" marB="12192" anchor="ctr">
                    <a:lnL w="12700" cap="flat" cmpd="sng" algn="ctr">
                      <a:solidFill>
                        <a:srgbClr val="FFFFFF"/>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0"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gridSpan="5">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1" i="0" u="none" strike="noStrike" dirty="0">
                          <a:solidFill>
                            <a:srgbClr val="000000"/>
                          </a:solidFill>
                          <a:effectLst/>
                          <a:latin typeface="Calibri" panose="020F0502020204030204" pitchFamily="34" charset="0"/>
                          <a:cs typeface="Calibri" panose="020F0502020204030204" pitchFamily="34" charset="0"/>
                        </a:rPr>
                        <a:t>Target State (Cloud)</a:t>
                      </a: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8170503"/>
                  </a:ext>
                </a:extLst>
              </a:tr>
              <a:tr h="19230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1" i="0" u="none" strike="noStrike" dirty="0">
                        <a:solidFill>
                          <a:srgbClr val="FFFFFF"/>
                        </a:solidFill>
                        <a:effectLst/>
                        <a:latin typeface="Calibri" panose="020F0502020204030204" pitchFamily="34" charset="0"/>
                        <a:cs typeface="Calibri" panose="020F0502020204030204" pitchFamily="34" charset="0"/>
                      </a:endParaRPr>
                    </a:p>
                  </a:txBody>
                  <a:tcPr marL="121920" marR="121920" marT="12192" marB="12192" anchor="ctr">
                    <a:lnL w="63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l" fontAlgn="ctr"/>
                      <a:r>
                        <a:rPr lang="en-US" sz="1300" b="0" i="0" u="none" strike="noStrike" dirty="0">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1" i="0" u="none" strike="noStrike" dirty="0">
                          <a:solidFill>
                            <a:srgbClr val="000000"/>
                          </a:solidFill>
                          <a:effectLst/>
                          <a:latin typeface="Calibri" panose="020F0502020204030204" pitchFamily="34" charset="0"/>
                          <a:cs typeface="Calibri" panose="020F0502020204030204" pitchFamily="34" charset="0"/>
                        </a:rPr>
                        <a:t>Year1</a:t>
                      </a:r>
                    </a:p>
                  </a:txBody>
                  <a:tcPr marL="121920" marR="121920" marT="12192" marB="12192" anchor="ctr">
                    <a:lnL w="12700" cap="flat" cmpd="sng" algn="ctr">
                      <a:solidFill>
                        <a:srgbClr val="FFFFFF"/>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1" i="0" u="none" strike="noStrike" dirty="0">
                          <a:solidFill>
                            <a:srgbClr val="000000"/>
                          </a:solidFill>
                          <a:effectLst/>
                          <a:latin typeface="Calibri" panose="020F0502020204030204" pitchFamily="34" charset="0"/>
                          <a:cs typeface="Calibri" panose="020F0502020204030204" pitchFamily="34" charset="0"/>
                        </a:rPr>
                        <a:t>Year 2</a:t>
                      </a: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1" i="0" u="none" strike="noStrike" dirty="0" smtClean="0">
                          <a:solidFill>
                            <a:srgbClr val="000000"/>
                          </a:solidFill>
                          <a:effectLst/>
                          <a:latin typeface="Calibri" panose="020F0502020204030204" pitchFamily="34" charset="0"/>
                          <a:cs typeface="Calibri" panose="020F0502020204030204" pitchFamily="34" charset="0"/>
                        </a:rPr>
                        <a:t>Year 3</a:t>
                      </a:r>
                      <a:endParaRPr lang="en-US" sz="1300" b="1" i="0" u="none" strike="noStrike" dirty="0">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1" i="0" u="none" strike="noStrike" dirty="0" smtClean="0">
                          <a:solidFill>
                            <a:srgbClr val="000000"/>
                          </a:solidFill>
                          <a:effectLst/>
                          <a:latin typeface="Calibri" panose="020F0502020204030204" pitchFamily="34" charset="0"/>
                          <a:cs typeface="Calibri" panose="020F0502020204030204" pitchFamily="34" charset="0"/>
                        </a:rPr>
                        <a:t>Year 4</a:t>
                      </a:r>
                      <a:endParaRPr lang="en-US" sz="1300" b="1" i="0" u="none" strike="noStrike" dirty="0">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1" i="0" u="none" strike="noStrike" dirty="0">
                          <a:solidFill>
                            <a:srgbClr val="000000"/>
                          </a:solidFill>
                          <a:effectLst/>
                          <a:latin typeface="Calibri" panose="020F0502020204030204" pitchFamily="34" charset="0"/>
                          <a:cs typeface="Calibri" panose="020F0502020204030204" pitchFamily="34" charset="0"/>
                        </a:rPr>
                        <a:t>Year </a:t>
                      </a:r>
                      <a:r>
                        <a:rPr lang="en-US" sz="1300" b="1" i="0" u="none" strike="noStrike" dirty="0" smtClean="0">
                          <a:solidFill>
                            <a:srgbClr val="000000"/>
                          </a:solidFill>
                          <a:effectLst/>
                          <a:latin typeface="Calibri" panose="020F0502020204030204" pitchFamily="34" charset="0"/>
                          <a:cs typeface="Calibri" panose="020F0502020204030204" pitchFamily="34" charset="0"/>
                        </a:rPr>
                        <a:t>5</a:t>
                      </a:r>
                      <a:endParaRPr lang="en-US" sz="1300" b="1" i="0" u="none" strike="noStrike" dirty="0">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0" u="none" strike="noStrike" dirty="0">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1" i="0" u="none" strike="noStrike" dirty="0" smtClean="0">
                          <a:solidFill>
                            <a:srgbClr val="000000"/>
                          </a:solidFill>
                          <a:effectLst/>
                          <a:latin typeface="Calibri" panose="020F0502020204030204" pitchFamily="34" charset="0"/>
                          <a:cs typeface="Calibri" panose="020F0502020204030204" pitchFamily="34" charset="0"/>
                        </a:rPr>
                        <a:t>Year 1</a:t>
                      </a:r>
                      <a:endParaRPr lang="en-US" sz="1300" b="1" i="0" u="none" strike="noStrike" dirty="0">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1" i="0" u="none" strike="noStrike" dirty="0">
                          <a:solidFill>
                            <a:srgbClr val="000000"/>
                          </a:solidFill>
                          <a:effectLst/>
                          <a:latin typeface="Calibri" panose="020F0502020204030204" pitchFamily="34" charset="0"/>
                          <a:cs typeface="Calibri" panose="020F0502020204030204" pitchFamily="34" charset="0"/>
                        </a:rPr>
                        <a:t>Year 2</a:t>
                      </a: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1" i="0" u="none" strike="noStrike" dirty="0" smtClean="0">
                          <a:solidFill>
                            <a:srgbClr val="000000"/>
                          </a:solidFill>
                          <a:effectLst/>
                          <a:latin typeface="Calibri" panose="020F0502020204030204" pitchFamily="34" charset="0"/>
                          <a:cs typeface="Calibri" panose="020F0502020204030204" pitchFamily="34" charset="0"/>
                        </a:rPr>
                        <a:t>Year 3</a:t>
                      </a:r>
                      <a:endParaRPr lang="en-US" sz="1300" b="1" i="0" u="none" strike="noStrike" dirty="0">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1" i="0" u="none" strike="noStrike" dirty="0" smtClean="0">
                          <a:solidFill>
                            <a:srgbClr val="000000"/>
                          </a:solidFill>
                          <a:effectLst/>
                          <a:latin typeface="Calibri" panose="020F0502020204030204" pitchFamily="34" charset="0"/>
                          <a:cs typeface="Calibri" panose="020F0502020204030204" pitchFamily="34" charset="0"/>
                        </a:rPr>
                        <a:t>Year 4</a:t>
                      </a:r>
                      <a:endParaRPr lang="en-US" sz="1300" b="1" i="0" u="none" strike="noStrike" dirty="0">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1" i="0" u="none" strike="noStrike" dirty="0">
                          <a:solidFill>
                            <a:srgbClr val="000000"/>
                          </a:solidFill>
                          <a:effectLst/>
                          <a:latin typeface="Calibri" panose="020F0502020204030204" pitchFamily="34" charset="0"/>
                          <a:cs typeface="Calibri" panose="020F0502020204030204" pitchFamily="34" charset="0"/>
                        </a:rPr>
                        <a:t>Year </a:t>
                      </a:r>
                      <a:r>
                        <a:rPr lang="en-US" sz="1300" b="1" i="0" u="none" strike="noStrike" dirty="0" smtClean="0">
                          <a:solidFill>
                            <a:srgbClr val="000000"/>
                          </a:solidFill>
                          <a:effectLst/>
                          <a:latin typeface="Calibri" panose="020F0502020204030204" pitchFamily="34" charset="0"/>
                          <a:cs typeface="Calibri" panose="020F0502020204030204" pitchFamily="34" charset="0"/>
                        </a:rPr>
                        <a:t>5</a:t>
                      </a:r>
                      <a:endParaRPr lang="en-US" sz="1300" b="1" i="0" u="none" strike="noStrike" dirty="0">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862399294"/>
                  </a:ext>
                </a:extLst>
              </a:tr>
              <a:tr h="19230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1" i="0" u="none" strike="noStrike" dirty="0">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63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l" fontAlgn="ctr"/>
                      <a:r>
                        <a:rPr lang="en-US" sz="1300" b="0" i="0"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0"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1270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0"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a:noFill/>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0"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a:noFill/>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0"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a:noFill/>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0"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a:noFill/>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0"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0"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a:noFill/>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0"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a:noFill/>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0"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a:noFill/>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0"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a:noFill/>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0"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a:noFill/>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98725798"/>
                  </a:ext>
                </a:extLst>
              </a:tr>
              <a:tr h="19230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l" fontAlgn="ctr"/>
                      <a:r>
                        <a:rPr lang="en-US" sz="1300" b="1" i="0" u="none" strike="noStrike">
                          <a:solidFill>
                            <a:srgbClr val="000000"/>
                          </a:solidFill>
                          <a:effectLst/>
                          <a:latin typeface="Calibri" panose="020F0502020204030204" pitchFamily="34" charset="0"/>
                          <a:cs typeface="Calibri" panose="020F0502020204030204" pitchFamily="34" charset="0"/>
                        </a:rPr>
                        <a:t>Total Benefits</a:t>
                      </a:r>
                    </a:p>
                  </a:txBody>
                  <a:tcPr marL="121920" marR="121920" marT="12192" marB="12192" anchor="ctr">
                    <a:lnL w="63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l" fontAlgn="ctr"/>
                      <a:r>
                        <a:rPr lang="en-US" sz="1300" b="0" i="0" u="none" strike="noStrike" dirty="0">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1"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1270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1"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1" i="1"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1" i="1"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1"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9D9D9"/>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1"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1"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1" i="1"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1" i="1"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1"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2562911312"/>
                  </a:ext>
                </a:extLst>
              </a:tr>
              <a:tr h="364011">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l" fontAlgn="ctr"/>
                      <a:r>
                        <a:rPr lang="en-US" sz="1300" b="0" i="0" u="none" strike="noStrike" dirty="0">
                          <a:solidFill>
                            <a:srgbClr val="000000"/>
                          </a:solidFill>
                          <a:effectLst/>
                          <a:latin typeface="Calibri" panose="020F0502020204030204" pitchFamily="34" charset="0"/>
                          <a:cs typeface="Calibri" panose="020F0502020204030204" pitchFamily="34" charset="0"/>
                        </a:rPr>
                        <a:t>Data Center </a:t>
                      </a:r>
                      <a:r>
                        <a:rPr lang="en-US" sz="1300" b="0" i="0" u="none" strike="noStrike" dirty="0" smtClean="0">
                          <a:solidFill>
                            <a:srgbClr val="000000"/>
                          </a:solidFill>
                          <a:effectLst/>
                          <a:latin typeface="Calibri" panose="020F0502020204030204" pitchFamily="34" charset="0"/>
                          <a:cs typeface="Calibri" panose="020F0502020204030204" pitchFamily="34" charset="0"/>
                        </a:rPr>
                        <a:t>Hosting Cost</a:t>
                      </a:r>
                      <a:endParaRPr lang="en-US" sz="1300" b="0" i="0" u="none" strike="noStrike" dirty="0">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w="63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l" fontAlgn="ctr"/>
                      <a:r>
                        <a:rPr lang="en-US" sz="1300" b="0" i="0"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dirty="0">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1270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1"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1"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1"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1"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494934834"/>
                  </a:ext>
                </a:extLst>
              </a:tr>
              <a:tr h="19230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l" fontAlgn="ctr"/>
                      <a:r>
                        <a:rPr lang="en-US" sz="1300" b="0" i="0" u="none" strike="noStrike" dirty="0" smtClean="0">
                          <a:solidFill>
                            <a:srgbClr val="000000"/>
                          </a:solidFill>
                          <a:effectLst/>
                          <a:latin typeface="Calibri" panose="020F0502020204030204" pitchFamily="34" charset="0"/>
                          <a:cs typeface="Calibri" panose="020F0502020204030204" pitchFamily="34" charset="0"/>
                        </a:rPr>
                        <a:t>Headcount Benefits</a:t>
                      </a:r>
                      <a:endParaRPr lang="en-US" sz="1300" b="0" i="0" u="none" strike="noStrike" dirty="0">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w="63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l" fontAlgn="ctr"/>
                      <a:r>
                        <a:rPr lang="en-US" sz="1300" b="0" i="0"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12700" cap="flat" cmpd="sng" algn="ctr">
                      <a:solidFill>
                        <a:srgbClr val="FFFFFF"/>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1"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1"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1"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1"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378778568"/>
                  </a:ext>
                </a:extLst>
              </a:tr>
              <a:tr h="19230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l" fontAlgn="ctr"/>
                      <a:endParaRPr lang="en-US" sz="1300" b="0" i="0" u="none" strike="noStrike" dirty="0">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w="63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l" fontAlgn="ctr"/>
                      <a:r>
                        <a:rPr lang="en-US" sz="1300" b="0" i="0"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dirty="0">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12700" cap="flat" cmpd="sng" algn="ctr">
                      <a:solidFill>
                        <a:srgbClr val="FFFFFF"/>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1"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1"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dirty="0">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1"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1"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172169384"/>
                  </a:ext>
                </a:extLst>
              </a:tr>
              <a:tr h="19230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l" fontAlgn="ctr"/>
                      <a:r>
                        <a:rPr lang="en-US" sz="1300" b="0" i="0" u="none" strike="noStrike" dirty="0">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63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l" fontAlgn="ctr"/>
                      <a:r>
                        <a:rPr lang="en-US" sz="1300" b="0" i="0" u="none" strike="noStrike" dirty="0">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dirty="0">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1270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a:noFill/>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1"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a:noFill/>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1"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a:noFill/>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dirty="0">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a:noFill/>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a:noFill/>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a:noFill/>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1"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a:noFill/>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1"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a:noFill/>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a:noFill/>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672791922"/>
                  </a:ext>
                </a:extLst>
              </a:tr>
              <a:tr h="312226">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l" fontAlgn="ctr"/>
                      <a:r>
                        <a:rPr lang="en-US" sz="1300" b="1" i="0" u="none" strike="noStrike" dirty="0">
                          <a:solidFill>
                            <a:srgbClr val="000000"/>
                          </a:solidFill>
                          <a:effectLst/>
                          <a:latin typeface="Calibri" panose="020F0502020204030204" pitchFamily="34" charset="0"/>
                          <a:cs typeface="Calibri" panose="020F0502020204030204" pitchFamily="34" charset="0"/>
                        </a:rPr>
                        <a:t>Total One-Time Cost</a:t>
                      </a:r>
                    </a:p>
                  </a:txBody>
                  <a:tcPr marL="121920" marR="121920" marT="12192" marB="12192" anchor="ctr">
                    <a:lnL w="63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l" fontAlgn="ctr"/>
                      <a:r>
                        <a:rPr lang="en-US" sz="1300" b="0" i="0"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1" i="1" u="none" strike="noStrike" dirty="0">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1270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1"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1" i="1"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1" i="1"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1"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9D9D9"/>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1"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1"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1" i="1"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1" i="1"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1"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99154047"/>
                  </a:ext>
                </a:extLst>
              </a:tr>
              <a:tr h="535715">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l" fontAlgn="ctr"/>
                      <a:r>
                        <a:rPr lang="en-US" sz="1300" b="0" i="0" u="none" strike="noStrike" dirty="0" smtClean="0">
                          <a:solidFill>
                            <a:srgbClr val="000000"/>
                          </a:solidFill>
                          <a:effectLst/>
                          <a:latin typeface="Calibri" panose="020F0502020204030204" pitchFamily="34" charset="0"/>
                          <a:cs typeface="Calibri" panose="020F0502020204030204" pitchFamily="34" charset="0"/>
                        </a:rPr>
                        <a:t>Cloud Migration Implementation Cost</a:t>
                      </a:r>
                      <a:endParaRPr lang="en-US" sz="1300" b="0" i="0" u="none" strike="noStrike" dirty="0">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w="63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l" fontAlgn="ctr"/>
                      <a:r>
                        <a:rPr lang="en-US" sz="1300" b="0" i="0"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dirty="0">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1270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1"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1"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1"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1"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588296230"/>
                  </a:ext>
                </a:extLst>
              </a:tr>
              <a:tr h="364011">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l" fontAlgn="ctr"/>
                      <a:r>
                        <a:rPr lang="en-US" sz="1300" b="0" i="0" u="none" strike="noStrike" dirty="0" smtClean="0">
                          <a:solidFill>
                            <a:srgbClr val="000000"/>
                          </a:solidFill>
                          <a:effectLst/>
                          <a:latin typeface="Calibri" panose="020F0502020204030204" pitchFamily="34" charset="0"/>
                          <a:cs typeface="Calibri" panose="020F0502020204030204" pitchFamily="34" charset="0"/>
                        </a:rPr>
                        <a:t>Residual Depreciation</a:t>
                      </a:r>
                      <a:endParaRPr lang="en-US" sz="1300" b="0" i="0" u="none" strike="noStrike" dirty="0">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w="63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l" fontAlgn="ctr"/>
                      <a:r>
                        <a:rPr lang="en-US" sz="1300" b="0" i="0" u="none" strike="noStrike" smtClean="0">
                          <a:solidFill>
                            <a:srgbClr val="000000"/>
                          </a:solidFill>
                          <a:effectLst/>
                          <a:latin typeface="Calibri" panose="020F0502020204030204" pitchFamily="34" charset="0"/>
                          <a:cs typeface="Calibri" panose="020F0502020204030204" pitchFamily="34" charset="0"/>
                        </a:rPr>
                        <a:t> </a:t>
                      </a:r>
                      <a:endParaRPr lang="en-US" sz="1300" b="0" i="0"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smtClean="0">
                          <a:solidFill>
                            <a:srgbClr val="000000"/>
                          </a:solidFill>
                          <a:effectLst/>
                          <a:latin typeface="Calibri" panose="020F0502020204030204" pitchFamily="34" charset="0"/>
                          <a:cs typeface="Calibri" panose="020F0502020204030204" pitchFamily="34" charset="0"/>
                        </a:rPr>
                        <a:t> </a:t>
                      </a:r>
                      <a:endParaRPr lang="en-US" sz="1300" b="0" i="1"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w="12700" cap="flat" cmpd="sng" algn="ctr">
                      <a:solidFill>
                        <a:srgbClr val="FFFFFF"/>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smtClean="0">
                          <a:solidFill>
                            <a:srgbClr val="000000"/>
                          </a:solidFill>
                          <a:effectLst/>
                          <a:latin typeface="Calibri" panose="020F0502020204030204" pitchFamily="34" charset="0"/>
                          <a:cs typeface="Calibri" panose="020F0502020204030204" pitchFamily="34" charset="0"/>
                        </a:rPr>
                        <a:t> </a:t>
                      </a:r>
                      <a:endParaRPr lang="en-US" sz="1300" b="0" i="1"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1"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1"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dirty="0" smtClean="0">
                          <a:solidFill>
                            <a:srgbClr val="000000"/>
                          </a:solidFill>
                          <a:effectLst/>
                          <a:latin typeface="Calibri" panose="020F0502020204030204" pitchFamily="34" charset="0"/>
                          <a:cs typeface="Calibri" panose="020F0502020204030204" pitchFamily="34" charset="0"/>
                        </a:rPr>
                        <a:t> </a:t>
                      </a:r>
                      <a:endParaRPr lang="en-US" sz="1300" b="0" i="1" u="none" strike="noStrike" dirty="0">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smtClean="0">
                          <a:solidFill>
                            <a:srgbClr val="000000"/>
                          </a:solidFill>
                          <a:effectLst/>
                          <a:latin typeface="Calibri" panose="020F0502020204030204" pitchFamily="34" charset="0"/>
                          <a:cs typeface="Calibri" panose="020F0502020204030204" pitchFamily="34" charset="0"/>
                        </a:rPr>
                        <a:t> </a:t>
                      </a:r>
                      <a:endParaRPr lang="en-US" sz="1300" b="0" i="1"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1" i="1" u="none" strike="noStrike" smtClean="0">
                          <a:solidFill>
                            <a:srgbClr val="FF0000"/>
                          </a:solidFill>
                          <a:effectLst/>
                          <a:latin typeface="Calibri" panose="020F0502020204030204" pitchFamily="34" charset="0"/>
                          <a:cs typeface="Calibri" panose="020F0502020204030204" pitchFamily="34" charset="0"/>
                        </a:rPr>
                        <a:t> </a:t>
                      </a:r>
                      <a:endParaRPr lang="en-US" sz="1300" b="1" i="1" u="none" strike="noStrike">
                        <a:solidFill>
                          <a:srgbClr val="FF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1" i="1" u="none" strike="noStrike" smtClean="0">
                          <a:solidFill>
                            <a:srgbClr val="FF0000"/>
                          </a:solidFill>
                          <a:effectLst/>
                          <a:latin typeface="Calibri" panose="020F0502020204030204" pitchFamily="34" charset="0"/>
                          <a:cs typeface="Calibri" panose="020F0502020204030204" pitchFamily="34" charset="0"/>
                        </a:rPr>
                        <a:t> </a:t>
                      </a:r>
                      <a:endParaRPr lang="en-US" sz="1300" b="1" i="1" u="none" strike="noStrike">
                        <a:solidFill>
                          <a:srgbClr val="FF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1" u="none" strike="noStrike" dirty="0">
                        <a:solidFill>
                          <a:srgbClr val="FF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1" u="none" strike="noStrike" dirty="0">
                        <a:solidFill>
                          <a:srgbClr val="FF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dirty="0" smtClean="0">
                          <a:solidFill>
                            <a:srgbClr val="FF0000"/>
                          </a:solidFill>
                          <a:effectLst/>
                          <a:latin typeface="Calibri" panose="020F0502020204030204" pitchFamily="34" charset="0"/>
                          <a:cs typeface="Calibri" panose="020F0502020204030204" pitchFamily="34" charset="0"/>
                        </a:rPr>
                        <a:t> </a:t>
                      </a:r>
                      <a:endParaRPr lang="en-US" sz="1300" b="0" i="1" u="none" strike="noStrike" dirty="0">
                        <a:solidFill>
                          <a:srgbClr val="FF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917666747"/>
                  </a:ext>
                </a:extLst>
              </a:tr>
              <a:tr h="364011">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algn="l" defTabSz="914400" rtl="0" eaLnBrk="1" fontAlgn="ctr" latinLnBrk="0" hangingPunct="1"/>
                      <a:r>
                        <a:rPr lang="en-US" sz="1300" b="0" i="0" u="none" strike="noStrike" kern="1200" dirty="0" smtClean="0">
                          <a:solidFill>
                            <a:srgbClr val="000000"/>
                          </a:solidFill>
                          <a:effectLst/>
                          <a:latin typeface="Calibri" panose="020F0502020204030204" pitchFamily="34" charset="0"/>
                          <a:ea typeface="+mn-ea"/>
                          <a:cs typeface="Calibri" panose="020F0502020204030204" pitchFamily="34" charset="0"/>
                        </a:rPr>
                        <a:t>Residual Personnel Costs</a:t>
                      </a:r>
                    </a:p>
                  </a:txBody>
                  <a:tcPr marL="121920" marR="121920" marT="12192" marB="12192" anchor="ctr">
                    <a:lnL w="63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l" fontAlgn="ctr"/>
                      <a:endParaRPr lang="en-US" sz="1300" b="0" i="0" u="none" strike="noStrike" dirty="0">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1" u="none" strike="noStrike" dirty="0">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w="12700" cap="flat" cmpd="sng" algn="ctr">
                      <a:solidFill>
                        <a:srgbClr val="FFFFFF"/>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1" u="none" strike="noStrike" dirty="0">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1" u="none" strike="noStrike" dirty="0">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1" u="none" strike="noStrike" dirty="0">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1" u="none" strike="noStrike" dirty="0">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1" u="none" strike="noStrike" dirty="0">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1" u="none" strike="noStrike" dirty="0">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1" u="none" strike="noStrike" dirty="0">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1" u="none" strike="noStrike" dirty="0">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1" u="none" strike="noStrike" dirty="0">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1" u="none" strike="noStrike" dirty="0">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858988643"/>
                  </a:ext>
                </a:extLst>
              </a:tr>
              <a:tr h="364011">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l" fontAlgn="ctr"/>
                      <a:r>
                        <a:rPr lang="en-US" sz="1300" b="1" i="0" u="none" strike="noStrike" dirty="0">
                          <a:solidFill>
                            <a:srgbClr val="000000"/>
                          </a:solidFill>
                          <a:effectLst/>
                          <a:latin typeface="Calibri" panose="020F0502020204030204" pitchFamily="34" charset="0"/>
                          <a:cs typeface="Calibri" panose="020F0502020204030204" pitchFamily="34" charset="0"/>
                        </a:rPr>
                        <a:t>Total Recurring Costs</a:t>
                      </a:r>
                    </a:p>
                  </a:txBody>
                  <a:tcPr marL="121920" marR="121920" marT="12192" marB="12192" anchor="ctr">
                    <a:lnL w="63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l" fontAlgn="ctr"/>
                      <a:r>
                        <a:rPr lang="en-US" sz="1300" b="0" i="0" u="none" strike="noStrike" dirty="0">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1" i="1" u="none" strike="noStrike" dirty="0">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1270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1"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1" i="1"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1" i="1" u="none" strike="noStrike" dirty="0">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1" i="1" u="none" strike="noStrike" dirty="0">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dirty="0">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9D9D9"/>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1"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1"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1" i="1"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1" i="1"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1"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2594872231"/>
                  </a:ext>
                </a:extLst>
              </a:tr>
              <a:tr h="364011">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l" fontAlgn="ctr"/>
                      <a:r>
                        <a:rPr lang="en-US" sz="1300" b="0" i="0" u="none" strike="noStrike" dirty="0" smtClean="0">
                          <a:solidFill>
                            <a:srgbClr val="000000"/>
                          </a:solidFill>
                          <a:effectLst/>
                          <a:latin typeface="Calibri" panose="020F0502020204030204" pitchFamily="34" charset="0"/>
                          <a:cs typeface="Calibri" panose="020F0502020204030204" pitchFamily="34" charset="0"/>
                        </a:rPr>
                        <a:t>Cloud </a:t>
                      </a:r>
                      <a:r>
                        <a:rPr lang="en-US" sz="1300" b="0" i="0" u="none" strike="noStrike" dirty="0">
                          <a:solidFill>
                            <a:srgbClr val="000000"/>
                          </a:solidFill>
                          <a:effectLst/>
                          <a:latin typeface="Calibri" panose="020F0502020204030204" pitchFamily="34" charset="0"/>
                          <a:cs typeface="Calibri" panose="020F0502020204030204" pitchFamily="34" charset="0"/>
                        </a:rPr>
                        <a:t>Hosting </a:t>
                      </a:r>
                      <a:r>
                        <a:rPr lang="en-US" sz="1300" b="0" i="0" u="none" strike="noStrike" dirty="0" smtClean="0">
                          <a:solidFill>
                            <a:srgbClr val="000000"/>
                          </a:solidFill>
                          <a:effectLst/>
                          <a:latin typeface="Calibri" panose="020F0502020204030204" pitchFamily="34" charset="0"/>
                          <a:cs typeface="Calibri" panose="020F0502020204030204" pitchFamily="34" charset="0"/>
                        </a:rPr>
                        <a:t>Cost (IaaS</a:t>
                      </a:r>
                      <a:r>
                        <a:rPr lang="en-US" sz="1300" b="0" i="0" u="none" strike="noStrike" dirty="0">
                          <a:solidFill>
                            <a:srgbClr val="000000"/>
                          </a:solidFill>
                          <a:effectLst/>
                          <a:latin typeface="Calibri" panose="020F0502020204030204" pitchFamily="34" charset="0"/>
                          <a:cs typeface="Calibri" panose="020F0502020204030204" pitchFamily="34" charset="0"/>
                        </a:rPr>
                        <a:t>)</a:t>
                      </a:r>
                    </a:p>
                  </a:txBody>
                  <a:tcPr marL="121920" marR="121920" marT="12192" marB="12192" anchor="ctr">
                    <a:lnL w="63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l" fontAlgn="ctr"/>
                      <a:r>
                        <a:rPr lang="en-US" sz="1300" b="0" i="0"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dirty="0">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1270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dirty="0">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1" u="none" strike="noStrike" dirty="0">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1"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1"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1"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067897594"/>
                  </a:ext>
                </a:extLst>
              </a:tr>
              <a:tr h="364011">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l" fontAlgn="ctr"/>
                      <a:r>
                        <a:rPr lang="en-US" sz="1300" b="0" i="0" u="none" strike="noStrike" baseline="0" dirty="0" smtClean="0">
                          <a:solidFill>
                            <a:srgbClr val="000000"/>
                          </a:solidFill>
                          <a:effectLst/>
                          <a:latin typeface="Calibri" panose="020F0502020204030204" pitchFamily="34" charset="0"/>
                          <a:cs typeface="Calibri" panose="020F0502020204030204" pitchFamily="34" charset="0"/>
                        </a:rPr>
                        <a:t>Support &amp; Maintenance</a:t>
                      </a:r>
                      <a:endParaRPr lang="en-US" sz="1300" b="0" i="0" u="none" strike="noStrike" dirty="0">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w="63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l" fontAlgn="ctr"/>
                      <a:r>
                        <a:rPr lang="en-US" sz="1300" b="0" i="0"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dirty="0">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12700" cap="flat" cmpd="sng" algn="ctr">
                      <a:solidFill>
                        <a:srgbClr val="FFFFFF"/>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1"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1"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1"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1"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117498874"/>
                  </a:ext>
                </a:extLst>
              </a:tr>
              <a:tr h="19230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l" fontAlgn="ctr"/>
                      <a:r>
                        <a:rPr lang="en-US" sz="1300" b="1" i="1" u="none" strike="noStrike" dirty="0">
                          <a:solidFill>
                            <a:srgbClr val="000000"/>
                          </a:solidFill>
                          <a:effectLst/>
                          <a:latin typeface="Calibri" panose="020F0502020204030204" pitchFamily="34" charset="0"/>
                          <a:cs typeface="Calibri" panose="020F0502020204030204" pitchFamily="34" charset="0"/>
                        </a:rPr>
                        <a:t>Total Annual Cost</a:t>
                      </a:r>
                    </a:p>
                  </a:txBody>
                  <a:tcPr marL="121920" marR="121920" marT="12192" marB="12192" anchor="ctr">
                    <a:lnL w="63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2EFDA"/>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l" fontAlgn="ctr"/>
                      <a:r>
                        <a:rPr lang="en-US" sz="1300" b="0" i="1" u="none" strike="noStrike" dirty="0">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2EFDA"/>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1" i="1" u="none" strike="noStrike" dirty="0">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1270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2EFDA"/>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1"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2EFDA"/>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1" i="1"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2EFDA"/>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1" i="1"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2EFDA"/>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1"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2EFDA"/>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E2EFDA"/>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1"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2EFDA"/>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1"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2EFDA"/>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1" i="1"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2EFDA"/>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1" i="1"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2EFDA"/>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1"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2EFDA"/>
                    </a:solidFill>
                  </a:tcPr>
                </a:tc>
                <a:extLst>
                  <a:ext uri="{0D108BD9-81ED-4DB2-BD59-A6C34878D82A}">
                    <a16:rowId xmlns:a16="http://schemas.microsoft.com/office/drawing/2014/main" val="4082456676"/>
                  </a:ext>
                </a:extLst>
              </a:tr>
              <a:tr h="19230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l" fontAlgn="ctr"/>
                      <a:r>
                        <a:rPr lang="en-US" sz="1300" b="0" i="1" u="none" strike="noStrike" dirty="0">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63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l" fontAlgn="ctr"/>
                      <a:r>
                        <a:rPr lang="en-US" sz="1300" b="0" i="0" u="none" strike="noStrike" dirty="0">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dirty="0">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1270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1" u="none" strike="noStrike" dirty="0">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1" u="none" strike="noStrike" dirty="0">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dirty="0">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1"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1" u="none" strike="noStrike">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738324727"/>
                  </a:ext>
                </a:extLst>
              </a:tr>
              <a:tr h="19230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l" fontAlgn="ctr"/>
                      <a:r>
                        <a:rPr lang="en-US" sz="1300" b="1" i="1" u="none" strike="noStrike" dirty="0">
                          <a:solidFill>
                            <a:srgbClr val="000000"/>
                          </a:solidFill>
                          <a:effectLst/>
                          <a:latin typeface="Calibri" panose="020F0502020204030204" pitchFamily="34" charset="0"/>
                          <a:cs typeface="Calibri" panose="020F0502020204030204" pitchFamily="34" charset="0"/>
                        </a:rPr>
                        <a:t>Net Payback</a:t>
                      </a:r>
                    </a:p>
                  </a:txBody>
                  <a:tcPr marL="121920" marR="121920" marT="12192" marB="12192" anchor="ctr">
                    <a:lnL w="63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6E0B4"/>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l" fontAlgn="ctr"/>
                      <a:r>
                        <a:rPr lang="en-US" sz="1300" b="0" i="0" u="none" strike="noStrike" dirty="0">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C6E0B4"/>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dirty="0">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w="12700" cap="flat" cmpd="sng" algn="ctr">
                      <a:solidFill>
                        <a:srgbClr val="FFFFFF"/>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C6E0B4"/>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dirty="0">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C6E0B4"/>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1" u="none" strike="noStrike" dirty="0">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C6E0B4"/>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1" u="none" strike="noStrike" dirty="0">
                        <a:solidFill>
                          <a:srgbClr val="00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C6E0B4"/>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dirty="0">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C6E0B4"/>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dirty="0">
                          <a:solidFill>
                            <a:srgbClr val="00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C6E0B4"/>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dirty="0">
                          <a:solidFill>
                            <a:srgbClr val="FF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C6E0B4"/>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dirty="0">
                          <a:solidFill>
                            <a:srgbClr val="FF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C6E0B4"/>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1" u="none" strike="noStrike" dirty="0">
                        <a:solidFill>
                          <a:srgbClr val="FF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C6E0B4"/>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endParaRPr lang="en-US" sz="1300" b="0" i="1" u="none" strike="noStrike" dirty="0">
                        <a:solidFill>
                          <a:srgbClr val="FF0000"/>
                        </a:solidFill>
                        <a:effectLst/>
                        <a:latin typeface="Calibri" panose="020F0502020204030204" pitchFamily="34" charset="0"/>
                        <a:cs typeface="Calibri" panose="020F0502020204030204" pitchFamily="34" charset="0"/>
                      </a:endParaRP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C6E0B4"/>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algn="ctr" fontAlgn="ctr"/>
                      <a:r>
                        <a:rPr lang="en-US" sz="1300" b="0" i="1" u="none" strike="noStrike" dirty="0">
                          <a:solidFill>
                            <a:srgbClr val="FF0000"/>
                          </a:solidFill>
                          <a:effectLst/>
                          <a:latin typeface="Calibri" panose="020F0502020204030204" pitchFamily="34" charset="0"/>
                          <a:cs typeface="Calibri" panose="020F0502020204030204" pitchFamily="34" charset="0"/>
                        </a:rPr>
                        <a:t> </a:t>
                      </a:r>
                    </a:p>
                  </a:txBody>
                  <a:tcPr marL="121920" marR="121920" marT="12192" marB="12192" anchor="ctr">
                    <a:lnL>
                      <a:noFill/>
                    </a:lnL>
                    <a:lnR>
                      <a:noFill/>
                    </a:lnR>
                    <a:lnT>
                      <a:noFill/>
                    </a:lnT>
                    <a:lnB>
                      <a:noFill/>
                    </a:lnB>
                    <a:lnTlToBr w="12700" cmpd="sng">
                      <a:noFill/>
                      <a:prstDash val="solid"/>
                    </a:lnTlToBr>
                    <a:lnBlToTr w="12700" cmpd="sng">
                      <a:noFill/>
                      <a:prstDash val="solid"/>
                    </a:lnBlToTr>
                    <a:solidFill>
                      <a:srgbClr val="C6E0B4"/>
                    </a:solidFill>
                  </a:tcPr>
                </a:tc>
                <a:extLst>
                  <a:ext uri="{0D108BD9-81ED-4DB2-BD59-A6C34878D82A}">
                    <a16:rowId xmlns:a16="http://schemas.microsoft.com/office/drawing/2014/main" val="419244883"/>
                  </a:ext>
                </a:extLst>
              </a:tr>
            </a:tbl>
          </a:graphicData>
        </a:graphic>
      </p:graphicFrame>
    </p:spTree>
    <p:extLst>
      <p:ext uri="{BB962C8B-B14F-4D97-AF65-F5344CB8AC3E}">
        <p14:creationId xmlns:p14="http://schemas.microsoft.com/office/powerpoint/2010/main" val="6135196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0" y="2633663"/>
            <a:ext cx="11112500" cy="627062"/>
          </a:xfrm>
          <a:prstGeom prst="rect">
            <a:avLst/>
          </a:prstGeom>
        </p:spPr>
        <p:txBody>
          <a:bodyPr>
            <a:normAutofit/>
          </a:bodyPr>
          <a:lstStyle/>
          <a:p>
            <a:pPr marL="0" indent="0" algn="ctr">
              <a:buNone/>
              <a:defRPr/>
            </a:pPr>
            <a:r>
              <a:rPr lang="en-US" dirty="0"/>
              <a:t>Staffing Plan</a:t>
            </a:r>
          </a:p>
        </p:txBody>
      </p:sp>
      <p:sp>
        <p:nvSpPr>
          <p:cNvPr id="29699" name="Slide Number Placeholder 2"/>
          <p:cNvSpPr>
            <a:spLocks noGrp="1"/>
          </p:cNvSpPr>
          <p:nvPr>
            <p:ph type="sldNum" sz="quarter" idx="4294967295"/>
          </p:nvPr>
        </p:nvSpPr>
        <p:spPr bwMode="auto">
          <a:xfrm>
            <a:off x="94488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32" indent="-285744">
              <a:defRPr>
                <a:solidFill>
                  <a:schemeClr val="tx1"/>
                </a:solidFill>
                <a:latin typeface="Arial" panose="020B0604020202020204" pitchFamily="34" charset="0"/>
                <a:cs typeface="Arial" panose="020B0604020202020204" pitchFamily="34" charset="0"/>
              </a:defRPr>
            </a:lvl2pPr>
            <a:lvl3pPr marL="1142971" indent="-228594">
              <a:defRPr>
                <a:solidFill>
                  <a:schemeClr val="tx1"/>
                </a:solidFill>
                <a:latin typeface="Arial" panose="020B0604020202020204" pitchFamily="34" charset="0"/>
                <a:cs typeface="Arial" panose="020B0604020202020204" pitchFamily="34" charset="0"/>
              </a:defRPr>
            </a:lvl3pPr>
            <a:lvl4pPr marL="1600160" indent="-228594">
              <a:defRPr>
                <a:solidFill>
                  <a:schemeClr val="tx1"/>
                </a:solidFill>
                <a:latin typeface="Arial" panose="020B0604020202020204" pitchFamily="34" charset="0"/>
                <a:cs typeface="Arial" panose="020B0604020202020204" pitchFamily="34" charset="0"/>
              </a:defRPr>
            </a:lvl4pPr>
            <a:lvl5pPr marL="2057349" indent="-228594">
              <a:defRPr>
                <a:solidFill>
                  <a:schemeClr val="tx1"/>
                </a:solidFill>
                <a:latin typeface="Arial" panose="020B0604020202020204" pitchFamily="34" charset="0"/>
                <a:cs typeface="Arial" panose="020B0604020202020204" pitchFamily="34" charset="0"/>
              </a:defRPr>
            </a:lvl5pPr>
            <a:lvl6pPr marL="2514537"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726"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914"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103"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609585">
              <a:defRPr/>
            </a:pPr>
            <a:fld id="{3083F3FD-42C0-45BA-BBEB-7965F7181905}" type="slidenum">
              <a:rPr lang="en-US" altLang="en-US" sz="1400">
                <a:solidFill>
                  <a:prstClr val="white"/>
                </a:solidFill>
              </a:rPr>
              <a:pPr defTabSz="609585">
                <a:defRPr/>
              </a:pPr>
              <a:t>31</a:t>
            </a:fld>
            <a:endParaRPr lang="en-US" altLang="en-US" sz="1400">
              <a:solidFill>
                <a:prstClr val="white"/>
              </a:solidFill>
            </a:endParaRPr>
          </a:p>
        </p:txBody>
      </p:sp>
    </p:spTree>
    <p:extLst>
      <p:ext uri="{BB962C8B-B14F-4D97-AF65-F5344CB8AC3E}">
        <p14:creationId xmlns:p14="http://schemas.microsoft.com/office/powerpoint/2010/main" val="32126467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1"/>
          <p:cNvSpPr>
            <a:spLocks noGrp="1"/>
          </p:cNvSpPr>
          <p:nvPr>
            <p:ph type="title" idx="4294967295"/>
          </p:nvPr>
        </p:nvSpPr>
        <p:spPr>
          <a:xfrm>
            <a:off x="595313" y="330200"/>
            <a:ext cx="11596687" cy="608013"/>
          </a:xfrm>
          <a:prstGeom prst="rect">
            <a:avLst/>
          </a:prstGeom>
        </p:spPr>
        <p:txBody>
          <a:bodyPr>
            <a:normAutofit fontScale="90000"/>
          </a:bodyPr>
          <a:lstStyle/>
          <a:p>
            <a:r>
              <a:rPr lang="en-US" sz="4267" dirty="0"/>
              <a:t>Staffing Plan</a:t>
            </a:r>
          </a:p>
        </p:txBody>
      </p:sp>
      <p:sp>
        <p:nvSpPr>
          <p:cNvPr id="26628" name="Slide Number Placeholder 3"/>
          <p:cNvSpPr>
            <a:spLocks noGrp="1"/>
          </p:cNvSpPr>
          <p:nvPr>
            <p:ph type="sldNum" sz="quarter" idx="4294967295"/>
          </p:nvPr>
        </p:nvSpPr>
        <p:spPr bwMode="auto">
          <a:xfrm>
            <a:off x="9448800" y="6356350"/>
            <a:ext cx="27432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32" indent="-285744">
              <a:defRPr>
                <a:solidFill>
                  <a:schemeClr val="tx1"/>
                </a:solidFill>
                <a:latin typeface="Arial" panose="020B0604020202020204" pitchFamily="34" charset="0"/>
                <a:cs typeface="Arial" panose="020B0604020202020204" pitchFamily="34" charset="0"/>
              </a:defRPr>
            </a:lvl2pPr>
            <a:lvl3pPr marL="1142971" indent="-228594">
              <a:defRPr>
                <a:solidFill>
                  <a:schemeClr val="tx1"/>
                </a:solidFill>
                <a:latin typeface="Arial" panose="020B0604020202020204" pitchFamily="34" charset="0"/>
                <a:cs typeface="Arial" panose="020B0604020202020204" pitchFamily="34" charset="0"/>
              </a:defRPr>
            </a:lvl3pPr>
            <a:lvl4pPr marL="1600160" indent="-228594">
              <a:defRPr>
                <a:solidFill>
                  <a:schemeClr val="tx1"/>
                </a:solidFill>
                <a:latin typeface="Arial" panose="020B0604020202020204" pitchFamily="34" charset="0"/>
                <a:cs typeface="Arial" panose="020B0604020202020204" pitchFamily="34" charset="0"/>
              </a:defRPr>
            </a:lvl4pPr>
            <a:lvl5pPr marL="2057349" indent="-228594">
              <a:defRPr>
                <a:solidFill>
                  <a:schemeClr val="tx1"/>
                </a:solidFill>
                <a:latin typeface="Arial" panose="020B0604020202020204" pitchFamily="34" charset="0"/>
                <a:cs typeface="Arial" panose="020B0604020202020204" pitchFamily="34" charset="0"/>
              </a:defRPr>
            </a:lvl5pPr>
            <a:lvl6pPr marL="2514537"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726"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914"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103"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609585">
              <a:defRPr/>
            </a:pPr>
            <a:fld id="{27523784-4E5E-4940-93A5-DD70AC6BA752}" type="slidenum">
              <a:rPr lang="en-US" altLang="en-US" sz="1400">
                <a:solidFill>
                  <a:prstClr val="white"/>
                </a:solidFill>
              </a:rPr>
              <a:pPr defTabSz="609585">
                <a:defRPr/>
              </a:pPr>
              <a:t>32</a:t>
            </a:fld>
            <a:endParaRPr lang="en-US" altLang="en-US" sz="1400">
              <a:solidFill>
                <a:prstClr val="white"/>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572447924"/>
              </p:ext>
            </p:extLst>
          </p:nvPr>
        </p:nvGraphicFramePr>
        <p:xfrm>
          <a:off x="508000" y="1285724"/>
          <a:ext cx="11146972" cy="2472265"/>
        </p:xfrm>
        <a:graphic>
          <a:graphicData uri="http://schemas.openxmlformats.org/drawingml/2006/table">
            <a:tbl>
              <a:tblPr firstRow="1" bandRow="1">
                <a:tableStyleId>{5C22544A-7EE6-4342-B048-85BDC9FD1C3A}</a:tableStyleId>
              </a:tblPr>
              <a:tblGrid>
                <a:gridCol w="2786743">
                  <a:extLst>
                    <a:ext uri="{9D8B030D-6E8A-4147-A177-3AD203B41FA5}">
                      <a16:colId xmlns:a16="http://schemas.microsoft.com/office/drawing/2014/main" val="1586394541"/>
                    </a:ext>
                  </a:extLst>
                </a:gridCol>
                <a:gridCol w="2786743">
                  <a:extLst>
                    <a:ext uri="{9D8B030D-6E8A-4147-A177-3AD203B41FA5}">
                      <a16:colId xmlns:a16="http://schemas.microsoft.com/office/drawing/2014/main" val="3309545499"/>
                    </a:ext>
                  </a:extLst>
                </a:gridCol>
                <a:gridCol w="2786743">
                  <a:extLst>
                    <a:ext uri="{9D8B030D-6E8A-4147-A177-3AD203B41FA5}">
                      <a16:colId xmlns:a16="http://schemas.microsoft.com/office/drawing/2014/main" val="403986028"/>
                    </a:ext>
                  </a:extLst>
                </a:gridCol>
                <a:gridCol w="2786743">
                  <a:extLst>
                    <a:ext uri="{9D8B030D-6E8A-4147-A177-3AD203B41FA5}">
                      <a16:colId xmlns:a16="http://schemas.microsoft.com/office/drawing/2014/main" val="387826556"/>
                    </a:ext>
                  </a:extLst>
                </a:gridCol>
              </a:tblGrid>
              <a:tr h="494453">
                <a:tc>
                  <a:txBody>
                    <a:bodyPr/>
                    <a:lstStyle/>
                    <a:p>
                      <a:r>
                        <a:rPr lang="en-US" sz="2400" dirty="0" smtClean="0">
                          <a:solidFill>
                            <a:schemeClr val="tx1"/>
                          </a:solidFill>
                        </a:rPr>
                        <a:t>Role</a:t>
                      </a:r>
                      <a:endParaRPr lang="en-US" sz="2400" dirty="0">
                        <a:solidFill>
                          <a:schemeClr val="tx1"/>
                        </a:solidFill>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2400" dirty="0" smtClean="0">
                          <a:solidFill>
                            <a:schemeClr val="tx1"/>
                          </a:solidFill>
                        </a:rPr>
                        <a:t>Location</a:t>
                      </a:r>
                      <a:endParaRPr lang="en-US" sz="2400" dirty="0">
                        <a:solidFill>
                          <a:schemeClr val="tx1"/>
                        </a:solidFill>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2400" dirty="0" smtClean="0">
                          <a:solidFill>
                            <a:schemeClr val="tx1"/>
                          </a:solidFill>
                        </a:rPr>
                        <a:t>Responsibilities</a:t>
                      </a:r>
                      <a:endParaRPr lang="en-US" sz="2400" dirty="0">
                        <a:solidFill>
                          <a:schemeClr val="tx1"/>
                        </a:solidFill>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2400" dirty="0" smtClean="0">
                          <a:solidFill>
                            <a:schemeClr val="tx1"/>
                          </a:solidFill>
                        </a:rPr>
                        <a:t>Count</a:t>
                      </a:r>
                      <a:endParaRPr lang="en-US" sz="2400" dirty="0">
                        <a:solidFill>
                          <a:schemeClr val="tx1"/>
                        </a:solidFill>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71293683"/>
                  </a:ext>
                </a:extLst>
              </a:tr>
              <a:tr h="494453">
                <a:tc>
                  <a:txBody>
                    <a:bodyPr/>
                    <a:lstStyle/>
                    <a:p>
                      <a:endParaRPr lang="en-US" sz="240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54279072"/>
                  </a:ext>
                </a:extLst>
              </a:tr>
              <a:tr h="494453">
                <a:tc>
                  <a:txBody>
                    <a:bodyPr/>
                    <a:lstStyle/>
                    <a:p>
                      <a:endParaRPr lang="en-US" sz="240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11521097"/>
                  </a:ext>
                </a:extLst>
              </a:tr>
              <a:tr h="494453">
                <a:tc>
                  <a:txBody>
                    <a:bodyPr/>
                    <a:lstStyle/>
                    <a:p>
                      <a:endParaRPr lang="en-US" sz="240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989329"/>
                  </a:ext>
                </a:extLst>
              </a:tr>
              <a:tr h="494453">
                <a:tc>
                  <a:txBody>
                    <a:bodyPr/>
                    <a:lstStyle/>
                    <a:p>
                      <a:endParaRPr lang="en-US" sz="240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85167561"/>
                  </a:ext>
                </a:extLst>
              </a:tr>
            </a:tbl>
          </a:graphicData>
        </a:graphic>
      </p:graphicFrame>
    </p:spTree>
    <p:extLst>
      <p:ext uri="{BB962C8B-B14F-4D97-AF65-F5344CB8AC3E}">
        <p14:creationId xmlns:p14="http://schemas.microsoft.com/office/powerpoint/2010/main" val="27721444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0" y="2633663"/>
            <a:ext cx="11112500" cy="627062"/>
          </a:xfrm>
          <a:prstGeom prst="rect">
            <a:avLst/>
          </a:prstGeom>
        </p:spPr>
        <p:txBody>
          <a:bodyPr>
            <a:normAutofit/>
          </a:bodyPr>
          <a:lstStyle/>
          <a:p>
            <a:pPr marL="0" indent="0" algn="ctr">
              <a:buNone/>
              <a:defRPr/>
            </a:pPr>
            <a:r>
              <a:rPr lang="en-US" dirty="0" smtClean="0"/>
              <a:t>Appendix</a:t>
            </a:r>
            <a:endParaRPr lang="en-US" dirty="0"/>
          </a:p>
        </p:txBody>
      </p:sp>
      <p:sp>
        <p:nvSpPr>
          <p:cNvPr id="29699" name="Slide Number Placeholder 2"/>
          <p:cNvSpPr>
            <a:spLocks noGrp="1"/>
          </p:cNvSpPr>
          <p:nvPr>
            <p:ph type="sldNum" sz="quarter" idx="4294967295"/>
          </p:nvPr>
        </p:nvSpPr>
        <p:spPr bwMode="auto">
          <a:xfrm>
            <a:off x="94488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32" indent="-285744">
              <a:defRPr>
                <a:solidFill>
                  <a:schemeClr val="tx1"/>
                </a:solidFill>
                <a:latin typeface="Arial" panose="020B0604020202020204" pitchFamily="34" charset="0"/>
                <a:cs typeface="Arial" panose="020B0604020202020204" pitchFamily="34" charset="0"/>
              </a:defRPr>
            </a:lvl2pPr>
            <a:lvl3pPr marL="1142971" indent="-228594">
              <a:defRPr>
                <a:solidFill>
                  <a:schemeClr val="tx1"/>
                </a:solidFill>
                <a:latin typeface="Arial" panose="020B0604020202020204" pitchFamily="34" charset="0"/>
                <a:cs typeface="Arial" panose="020B0604020202020204" pitchFamily="34" charset="0"/>
              </a:defRPr>
            </a:lvl3pPr>
            <a:lvl4pPr marL="1600160" indent="-228594">
              <a:defRPr>
                <a:solidFill>
                  <a:schemeClr val="tx1"/>
                </a:solidFill>
                <a:latin typeface="Arial" panose="020B0604020202020204" pitchFamily="34" charset="0"/>
                <a:cs typeface="Arial" panose="020B0604020202020204" pitchFamily="34" charset="0"/>
              </a:defRPr>
            </a:lvl4pPr>
            <a:lvl5pPr marL="2057349" indent="-228594">
              <a:defRPr>
                <a:solidFill>
                  <a:schemeClr val="tx1"/>
                </a:solidFill>
                <a:latin typeface="Arial" panose="020B0604020202020204" pitchFamily="34" charset="0"/>
                <a:cs typeface="Arial" panose="020B0604020202020204" pitchFamily="34" charset="0"/>
              </a:defRPr>
            </a:lvl5pPr>
            <a:lvl6pPr marL="2514537"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726"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914"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103"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609585">
              <a:defRPr/>
            </a:pPr>
            <a:fld id="{3083F3FD-42C0-45BA-BBEB-7965F7181905}" type="slidenum">
              <a:rPr lang="en-US" altLang="en-US" sz="1400">
                <a:solidFill>
                  <a:prstClr val="white"/>
                </a:solidFill>
              </a:rPr>
              <a:pPr defTabSz="609585">
                <a:defRPr/>
              </a:pPr>
              <a:t>33</a:t>
            </a:fld>
            <a:endParaRPr lang="en-US" altLang="en-US" sz="1400">
              <a:solidFill>
                <a:prstClr val="white"/>
              </a:solidFill>
            </a:endParaRPr>
          </a:p>
        </p:txBody>
      </p:sp>
    </p:spTree>
    <p:extLst>
      <p:ext uri="{BB962C8B-B14F-4D97-AF65-F5344CB8AC3E}">
        <p14:creationId xmlns:p14="http://schemas.microsoft.com/office/powerpoint/2010/main" val="40144722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Slide Number Placeholder 3"/>
          <p:cNvSpPr>
            <a:spLocks noGrp="1"/>
          </p:cNvSpPr>
          <p:nvPr>
            <p:ph type="sldNum" sz="quarter" idx="4294967295"/>
          </p:nvPr>
        </p:nvSpPr>
        <p:spPr bwMode="auto">
          <a:xfrm>
            <a:off x="9448800" y="6356350"/>
            <a:ext cx="27432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32" indent="-285744">
              <a:defRPr>
                <a:solidFill>
                  <a:schemeClr val="tx1"/>
                </a:solidFill>
                <a:latin typeface="Arial" panose="020B0604020202020204" pitchFamily="34" charset="0"/>
                <a:cs typeface="Arial" panose="020B0604020202020204" pitchFamily="34" charset="0"/>
              </a:defRPr>
            </a:lvl2pPr>
            <a:lvl3pPr marL="1142971" indent="-228594">
              <a:defRPr>
                <a:solidFill>
                  <a:schemeClr val="tx1"/>
                </a:solidFill>
                <a:latin typeface="Arial" panose="020B0604020202020204" pitchFamily="34" charset="0"/>
                <a:cs typeface="Arial" panose="020B0604020202020204" pitchFamily="34" charset="0"/>
              </a:defRPr>
            </a:lvl3pPr>
            <a:lvl4pPr marL="1600160" indent="-228594">
              <a:defRPr>
                <a:solidFill>
                  <a:schemeClr val="tx1"/>
                </a:solidFill>
                <a:latin typeface="Arial" panose="020B0604020202020204" pitchFamily="34" charset="0"/>
                <a:cs typeface="Arial" panose="020B0604020202020204" pitchFamily="34" charset="0"/>
              </a:defRPr>
            </a:lvl4pPr>
            <a:lvl5pPr marL="2057349" indent="-228594">
              <a:defRPr>
                <a:solidFill>
                  <a:schemeClr val="tx1"/>
                </a:solidFill>
                <a:latin typeface="Arial" panose="020B0604020202020204" pitchFamily="34" charset="0"/>
                <a:cs typeface="Arial" panose="020B0604020202020204" pitchFamily="34" charset="0"/>
              </a:defRPr>
            </a:lvl5pPr>
            <a:lvl6pPr marL="2514537"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726"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914"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103"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fld id="{DAB12A4B-E41D-45A5-ACD4-F325A1510E6F}" type="slidenum">
              <a:rPr lang="en-US" altLang="en-US" smtClean="0">
                <a:solidFill>
                  <a:schemeClr val="bg1"/>
                </a:solidFill>
              </a:rPr>
              <a:pPr>
                <a:defRPr/>
              </a:pPr>
              <a:t>4</a:t>
            </a:fld>
            <a:endParaRPr lang="en-US" altLang="en-US" smtClean="0">
              <a:solidFill>
                <a:schemeClr val="bg1"/>
              </a:solidFill>
            </a:endParaRPr>
          </a:p>
        </p:txBody>
      </p:sp>
      <p:sp>
        <p:nvSpPr>
          <p:cNvPr id="49155" name="Title 1"/>
          <p:cNvSpPr>
            <a:spLocks noGrp="1"/>
          </p:cNvSpPr>
          <p:nvPr>
            <p:ph type="title" idx="4294967295"/>
          </p:nvPr>
        </p:nvSpPr>
        <p:spPr>
          <a:xfrm>
            <a:off x="0" y="330200"/>
            <a:ext cx="11285538" cy="608013"/>
          </a:xfrm>
          <a:prstGeom prst="rect">
            <a:avLst/>
          </a:prstGeom>
        </p:spPr>
        <p:txBody>
          <a:bodyPr/>
          <a:lstStyle/>
          <a:p>
            <a:r>
              <a:rPr lang="en-US" altLang="en-US" sz="3733" dirty="0">
                <a:ea typeface="ＭＳ Ｐゴシック" panose="020B0600070205080204" pitchFamily="34" charset="-128"/>
                <a:cs typeface="Arial" panose="020B0604020202020204" pitchFamily="34" charset="0"/>
              </a:rPr>
              <a:t>Executive Summary (2/2)</a:t>
            </a:r>
          </a:p>
        </p:txBody>
      </p:sp>
      <p:grpSp>
        <p:nvGrpSpPr>
          <p:cNvPr id="5" name="Group 4"/>
          <p:cNvGrpSpPr/>
          <p:nvPr/>
        </p:nvGrpSpPr>
        <p:grpSpPr>
          <a:xfrm>
            <a:off x="419510" y="1037264"/>
            <a:ext cx="11539165" cy="2309549"/>
            <a:chOff x="304800" y="771360"/>
            <a:chExt cx="8654374" cy="1732162"/>
          </a:xfrm>
        </p:grpSpPr>
        <p:sp>
          <p:nvSpPr>
            <p:cNvPr id="3" name="Rectangle 2"/>
            <p:cNvSpPr/>
            <p:nvPr/>
          </p:nvSpPr>
          <p:spPr>
            <a:xfrm>
              <a:off x="304800" y="1079775"/>
              <a:ext cx="8654374" cy="14237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228594" indent="-228594">
                <a:buFont typeface="Wingdings" panose="05000000000000000000" pitchFamily="2" charset="2"/>
                <a:buChar char="v"/>
              </a:pPr>
              <a:r>
                <a:rPr lang="en-US" sz="2400" dirty="0">
                  <a:solidFill>
                    <a:schemeClr val="tx1"/>
                  </a:solidFill>
                </a:rPr>
                <a:t>List all recommend applications / infra components that based on assessment </a:t>
              </a:r>
            </a:p>
            <a:p>
              <a:pPr marL="228594" indent="-228594">
                <a:buFont typeface="Wingdings" panose="05000000000000000000" pitchFamily="2" charset="2"/>
                <a:buChar char="v"/>
              </a:pPr>
              <a:r>
                <a:rPr lang="en-US" sz="2400" dirty="0">
                  <a:solidFill>
                    <a:schemeClr val="tx1"/>
                  </a:solidFill>
                </a:rPr>
                <a:t>Current State Assessment &amp; Recommendation</a:t>
              </a:r>
            </a:p>
            <a:p>
              <a:pPr marL="228594" indent="-228594">
                <a:buFont typeface="Wingdings" panose="05000000000000000000" pitchFamily="2" charset="2"/>
                <a:buChar char="v"/>
              </a:pPr>
              <a:endParaRPr lang="en-US" sz="2400" dirty="0">
                <a:solidFill>
                  <a:schemeClr val="tx1"/>
                </a:solidFill>
              </a:endParaRPr>
            </a:p>
          </p:txBody>
        </p:sp>
        <p:sp>
          <p:nvSpPr>
            <p:cNvPr id="4" name="Rectangle 3"/>
            <p:cNvSpPr/>
            <p:nvPr/>
          </p:nvSpPr>
          <p:spPr>
            <a:xfrm>
              <a:off x="304800" y="771360"/>
              <a:ext cx="8654374" cy="31128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Recommendations</a:t>
              </a:r>
              <a:endParaRPr lang="en-US" sz="2400" dirty="0"/>
            </a:p>
          </p:txBody>
        </p:sp>
      </p:grpSp>
      <p:grpSp>
        <p:nvGrpSpPr>
          <p:cNvPr id="6" name="Group 5"/>
          <p:cNvGrpSpPr/>
          <p:nvPr/>
        </p:nvGrpSpPr>
        <p:grpSpPr>
          <a:xfrm>
            <a:off x="406400" y="3463049"/>
            <a:ext cx="11539165" cy="2719915"/>
            <a:chOff x="304800" y="2597287"/>
            <a:chExt cx="8654374" cy="2039936"/>
          </a:xfrm>
        </p:grpSpPr>
        <p:sp>
          <p:nvSpPr>
            <p:cNvPr id="8" name="Rectangle 7"/>
            <p:cNvSpPr/>
            <p:nvPr/>
          </p:nvSpPr>
          <p:spPr>
            <a:xfrm>
              <a:off x="304800" y="2905702"/>
              <a:ext cx="8654374" cy="17315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380990" indent="-380990">
                <a:buFont typeface="Wingdings" panose="05000000000000000000" pitchFamily="2" charset="2"/>
                <a:buChar char="Ø"/>
              </a:pPr>
              <a:r>
                <a:rPr lang="en-US" sz="2400" dirty="0">
                  <a:solidFill>
                    <a:schemeClr val="tx1"/>
                  </a:solidFill>
                </a:rPr>
                <a:t>List all steps that need to be taken for successful cloud migration</a:t>
              </a:r>
              <a:endParaRPr lang="en-US" sz="2400" dirty="0">
                <a:solidFill>
                  <a:schemeClr val="tx1"/>
                </a:solidFill>
              </a:endParaRPr>
            </a:p>
          </p:txBody>
        </p:sp>
        <p:sp>
          <p:nvSpPr>
            <p:cNvPr id="9" name="Rectangle 8"/>
            <p:cNvSpPr/>
            <p:nvPr/>
          </p:nvSpPr>
          <p:spPr>
            <a:xfrm>
              <a:off x="304800" y="2597287"/>
              <a:ext cx="8654374" cy="31128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Next </a:t>
              </a:r>
              <a:r>
                <a:rPr lang="en-US" sz="2400" dirty="0">
                  <a:solidFill>
                    <a:schemeClr val="bg1"/>
                  </a:solidFill>
                </a:rPr>
                <a:t>Steps</a:t>
              </a:r>
              <a:endParaRPr lang="en-US" sz="2400" dirty="0">
                <a:solidFill>
                  <a:schemeClr val="bg1"/>
                </a:solidFill>
              </a:endParaRPr>
            </a:p>
          </p:txBody>
        </p:sp>
      </p:grpSp>
    </p:spTree>
    <p:extLst>
      <p:ext uri="{BB962C8B-B14F-4D97-AF65-F5344CB8AC3E}">
        <p14:creationId xmlns:p14="http://schemas.microsoft.com/office/powerpoint/2010/main" val="8176309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0" y="2633663"/>
            <a:ext cx="11112500" cy="627062"/>
          </a:xfrm>
          <a:prstGeom prst="rect">
            <a:avLst/>
          </a:prstGeom>
        </p:spPr>
        <p:txBody>
          <a:bodyPr>
            <a:normAutofit/>
          </a:bodyPr>
          <a:lstStyle/>
          <a:p>
            <a:pPr marL="0" indent="0" algn="ctr">
              <a:buNone/>
              <a:defRPr/>
            </a:pPr>
            <a:r>
              <a:rPr lang="en-US" dirty="0"/>
              <a:t>Business Objectives and Requirements</a:t>
            </a:r>
          </a:p>
        </p:txBody>
      </p:sp>
      <p:sp>
        <p:nvSpPr>
          <p:cNvPr id="29699" name="Slide Number Placeholder 2"/>
          <p:cNvSpPr>
            <a:spLocks noGrp="1"/>
          </p:cNvSpPr>
          <p:nvPr>
            <p:ph type="sldNum" sz="quarter" idx="4294967295"/>
          </p:nvPr>
        </p:nvSpPr>
        <p:spPr bwMode="auto">
          <a:xfrm>
            <a:off x="94488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32" indent="-285744">
              <a:defRPr>
                <a:solidFill>
                  <a:schemeClr val="tx1"/>
                </a:solidFill>
                <a:latin typeface="Arial" panose="020B0604020202020204" pitchFamily="34" charset="0"/>
                <a:cs typeface="Arial" panose="020B0604020202020204" pitchFamily="34" charset="0"/>
              </a:defRPr>
            </a:lvl2pPr>
            <a:lvl3pPr marL="1142971" indent="-228594">
              <a:defRPr>
                <a:solidFill>
                  <a:schemeClr val="tx1"/>
                </a:solidFill>
                <a:latin typeface="Arial" panose="020B0604020202020204" pitchFamily="34" charset="0"/>
                <a:cs typeface="Arial" panose="020B0604020202020204" pitchFamily="34" charset="0"/>
              </a:defRPr>
            </a:lvl3pPr>
            <a:lvl4pPr marL="1600160" indent="-228594">
              <a:defRPr>
                <a:solidFill>
                  <a:schemeClr val="tx1"/>
                </a:solidFill>
                <a:latin typeface="Arial" panose="020B0604020202020204" pitchFamily="34" charset="0"/>
                <a:cs typeface="Arial" panose="020B0604020202020204" pitchFamily="34" charset="0"/>
              </a:defRPr>
            </a:lvl4pPr>
            <a:lvl5pPr marL="2057349" indent="-228594">
              <a:defRPr>
                <a:solidFill>
                  <a:schemeClr val="tx1"/>
                </a:solidFill>
                <a:latin typeface="Arial" panose="020B0604020202020204" pitchFamily="34" charset="0"/>
                <a:cs typeface="Arial" panose="020B0604020202020204" pitchFamily="34" charset="0"/>
              </a:defRPr>
            </a:lvl5pPr>
            <a:lvl6pPr marL="2514537"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726"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914"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103"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609585">
              <a:defRPr/>
            </a:pPr>
            <a:fld id="{3083F3FD-42C0-45BA-BBEB-7965F7181905}" type="slidenum">
              <a:rPr lang="en-US" altLang="en-US" sz="1400">
                <a:solidFill>
                  <a:prstClr val="white"/>
                </a:solidFill>
              </a:rPr>
              <a:pPr defTabSz="609585">
                <a:defRPr/>
              </a:pPr>
              <a:t>5</a:t>
            </a:fld>
            <a:endParaRPr lang="en-US" altLang="en-US" sz="1400">
              <a:solidFill>
                <a:prstClr val="white"/>
              </a:solidFill>
            </a:endParaRPr>
          </a:p>
        </p:txBody>
      </p:sp>
    </p:spTree>
    <p:extLst>
      <p:ext uri="{BB962C8B-B14F-4D97-AF65-F5344CB8AC3E}">
        <p14:creationId xmlns:p14="http://schemas.microsoft.com/office/powerpoint/2010/main" val="15514132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itle 1"/>
          <p:cNvSpPr>
            <a:spLocks noGrp="1"/>
          </p:cNvSpPr>
          <p:nvPr>
            <p:ph type="title" idx="4294967295"/>
          </p:nvPr>
        </p:nvSpPr>
        <p:spPr>
          <a:xfrm>
            <a:off x="0" y="330200"/>
            <a:ext cx="11285538" cy="608013"/>
          </a:xfrm>
          <a:prstGeom prst="rect">
            <a:avLst/>
          </a:prstGeom>
        </p:spPr>
        <p:txBody>
          <a:bodyPr>
            <a:normAutofit fontScale="90000"/>
          </a:bodyPr>
          <a:lstStyle/>
          <a:p>
            <a:r>
              <a:rPr lang="en-US" sz="4267" dirty="0"/>
              <a:t>Business Objectives and Requirements</a:t>
            </a:r>
            <a:endParaRPr lang="en-US" altLang="en-US" sz="4267" dirty="0">
              <a:ea typeface="ＭＳ Ｐゴシック" panose="020B0600070205080204" pitchFamily="34" charset="-128"/>
              <a:cs typeface="Arial" panose="020B0604020202020204" pitchFamily="34" charset="0"/>
            </a:endParaRPr>
          </a:p>
        </p:txBody>
      </p:sp>
      <p:sp>
        <p:nvSpPr>
          <p:cNvPr id="25604" name="Slide Number Placeholder 3"/>
          <p:cNvSpPr>
            <a:spLocks noGrp="1"/>
          </p:cNvSpPr>
          <p:nvPr>
            <p:ph type="sldNum" sz="quarter" idx="4294967295"/>
          </p:nvPr>
        </p:nvSpPr>
        <p:spPr bwMode="auto">
          <a:xfrm>
            <a:off x="9448800" y="6356350"/>
            <a:ext cx="2743200"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32" indent="-285744">
              <a:defRPr>
                <a:solidFill>
                  <a:schemeClr val="tx1"/>
                </a:solidFill>
                <a:latin typeface="Arial" panose="020B0604020202020204" pitchFamily="34" charset="0"/>
                <a:cs typeface="Arial" panose="020B0604020202020204" pitchFamily="34" charset="0"/>
              </a:defRPr>
            </a:lvl2pPr>
            <a:lvl3pPr marL="1142971" indent="-228594">
              <a:defRPr>
                <a:solidFill>
                  <a:schemeClr val="tx1"/>
                </a:solidFill>
                <a:latin typeface="Arial" panose="020B0604020202020204" pitchFamily="34" charset="0"/>
                <a:cs typeface="Arial" panose="020B0604020202020204" pitchFamily="34" charset="0"/>
              </a:defRPr>
            </a:lvl3pPr>
            <a:lvl4pPr marL="1600160" indent="-228594">
              <a:defRPr>
                <a:solidFill>
                  <a:schemeClr val="tx1"/>
                </a:solidFill>
                <a:latin typeface="Arial" panose="020B0604020202020204" pitchFamily="34" charset="0"/>
                <a:cs typeface="Arial" panose="020B0604020202020204" pitchFamily="34" charset="0"/>
              </a:defRPr>
            </a:lvl4pPr>
            <a:lvl5pPr marL="2057349" indent="-228594">
              <a:defRPr>
                <a:solidFill>
                  <a:schemeClr val="tx1"/>
                </a:solidFill>
                <a:latin typeface="Arial" panose="020B0604020202020204" pitchFamily="34" charset="0"/>
                <a:cs typeface="Arial" panose="020B0604020202020204" pitchFamily="34" charset="0"/>
              </a:defRPr>
            </a:lvl5pPr>
            <a:lvl6pPr marL="2514537"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726"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914"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103" indent="-228594" defTabSz="45718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609585">
              <a:defRPr/>
            </a:pPr>
            <a:fld id="{DAB12A4B-E41D-45A5-ACD4-F325A1510E6F}" type="slidenum">
              <a:rPr lang="en-US" altLang="en-US" sz="1400">
                <a:solidFill>
                  <a:prstClr val="white"/>
                </a:solidFill>
              </a:rPr>
              <a:pPr defTabSz="609585">
                <a:defRPr/>
              </a:pPr>
              <a:t>6</a:t>
            </a:fld>
            <a:endParaRPr lang="en-US" altLang="en-US" sz="1400">
              <a:solidFill>
                <a:prstClr val="white"/>
              </a:solidFill>
            </a:endParaRPr>
          </a:p>
        </p:txBody>
      </p:sp>
      <p:grpSp>
        <p:nvGrpSpPr>
          <p:cNvPr id="5" name="Group 4"/>
          <p:cNvGrpSpPr/>
          <p:nvPr/>
        </p:nvGrpSpPr>
        <p:grpSpPr>
          <a:xfrm>
            <a:off x="419510" y="1037264"/>
            <a:ext cx="11539165" cy="2309549"/>
            <a:chOff x="304800" y="771360"/>
            <a:chExt cx="8654374" cy="1732162"/>
          </a:xfrm>
        </p:grpSpPr>
        <p:sp>
          <p:nvSpPr>
            <p:cNvPr id="3" name="Rectangle 2"/>
            <p:cNvSpPr/>
            <p:nvPr/>
          </p:nvSpPr>
          <p:spPr>
            <a:xfrm>
              <a:off x="304800" y="1079775"/>
              <a:ext cx="8654374" cy="14237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228594" indent="-228594" defTabSz="609585" eaLnBrk="0" fontAlgn="base" hangingPunct="0">
                <a:spcBef>
                  <a:spcPct val="0"/>
                </a:spcBef>
                <a:spcAft>
                  <a:spcPct val="0"/>
                </a:spcAft>
                <a:buFont typeface="Wingdings" panose="05000000000000000000" pitchFamily="2" charset="2"/>
                <a:buChar char="v"/>
                <a:defRPr/>
              </a:pPr>
              <a:r>
                <a:rPr lang="en-US" sz="2400" dirty="0">
                  <a:solidFill>
                    <a:schemeClr val="tx1"/>
                  </a:solidFill>
                  <a:latin typeface="Arial"/>
                </a:rPr>
                <a:t>High level Scope of the engagement and duration</a:t>
              </a:r>
              <a:endParaRPr lang="en-US" sz="2400" dirty="0">
                <a:solidFill>
                  <a:schemeClr val="tx1"/>
                </a:solidFill>
                <a:latin typeface="Arial"/>
              </a:endParaRPr>
            </a:p>
          </p:txBody>
        </p:sp>
        <p:sp>
          <p:nvSpPr>
            <p:cNvPr id="4" name="Rectangle 3"/>
            <p:cNvSpPr/>
            <p:nvPr/>
          </p:nvSpPr>
          <p:spPr>
            <a:xfrm>
              <a:off x="304800" y="771360"/>
              <a:ext cx="8654374" cy="31128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eaLnBrk="0" fontAlgn="base" hangingPunct="0">
                <a:spcBef>
                  <a:spcPct val="0"/>
                </a:spcBef>
                <a:spcAft>
                  <a:spcPct val="0"/>
                </a:spcAft>
                <a:defRPr/>
              </a:pPr>
              <a:r>
                <a:rPr lang="en-US" sz="2400" dirty="0">
                  <a:solidFill>
                    <a:prstClr val="white"/>
                  </a:solidFill>
                  <a:latin typeface="Arial"/>
                </a:rPr>
                <a:t>Scope</a:t>
              </a:r>
              <a:endParaRPr lang="en-US" sz="2400" dirty="0">
                <a:solidFill>
                  <a:prstClr val="white"/>
                </a:solidFill>
                <a:latin typeface="Arial"/>
              </a:endParaRPr>
            </a:p>
          </p:txBody>
        </p:sp>
      </p:grpSp>
      <p:grpSp>
        <p:nvGrpSpPr>
          <p:cNvPr id="6" name="Group 5"/>
          <p:cNvGrpSpPr/>
          <p:nvPr/>
        </p:nvGrpSpPr>
        <p:grpSpPr>
          <a:xfrm>
            <a:off x="406400" y="3346814"/>
            <a:ext cx="11552275" cy="2739301"/>
            <a:chOff x="304800" y="2582747"/>
            <a:chExt cx="8664206" cy="2054476"/>
          </a:xfrm>
        </p:grpSpPr>
        <p:sp>
          <p:nvSpPr>
            <p:cNvPr id="8" name="Rectangle 7"/>
            <p:cNvSpPr/>
            <p:nvPr/>
          </p:nvSpPr>
          <p:spPr>
            <a:xfrm>
              <a:off x="304800" y="2905702"/>
              <a:ext cx="8654374" cy="173152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380990" indent="-380990" defTabSz="609585" eaLnBrk="0" fontAlgn="base" hangingPunct="0">
                <a:spcBef>
                  <a:spcPct val="0"/>
                </a:spcBef>
                <a:spcAft>
                  <a:spcPct val="0"/>
                </a:spcAft>
                <a:buFont typeface="Wingdings" panose="05000000000000000000" pitchFamily="2" charset="2"/>
                <a:buChar char="Ø"/>
                <a:defRPr/>
              </a:pPr>
              <a:r>
                <a:rPr lang="en-US" sz="2400" dirty="0">
                  <a:solidFill>
                    <a:schemeClr val="tx1"/>
                  </a:solidFill>
                  <a:latin typeface="Arial"/>
                </a:rPr>
                <a:t>Clients future demands and goals to be documented  in alignment with cloud migration like decrease in TCO, HA etc.,</a:t>
              </a:r>
              <a:endParaRPr lang="en-US" sz="2400" dirty="0">
                <a:solidFill>
                  <a:schemeClr val="tx1"/>
                </a:solidFill>
                <a:latin typeface="Arial"/>
              </a:endParaRPr>
            </a:p>
          </p:txBody>
        </p:sp>
        <p:sp>
          <p:nvSpPr>
            <p:cNvPr id="9" name="Rectangle 8"/>
            <p:cNvSpPr/>
            <p:nvPr/>
          </p:nvSpPr>
          <p:spPr>
            <a:xfrm>
              <a:off x="314632" y="2582747"/>
              <a:ext cx="8654374" cy="31128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eaLnBrk="0" fontAlgn="base" hangingPunct="0">
                <a:spcBef>
                  <a:spcPct val="0"/>
                </a:spcBef>
                <a:spcAft>
                  <a:spcPct val="0"/>
                </a:spcAft>
                <a:defRPr/>
              </a:pPr>
              <a:r>
                <a:rPr lang="en-US" sz="2400" dirty="0">
                  <a:solidFill>
                    <a:prstClr val="white"/>
                  </a:solidFill>
                  <a:latin typeface="Arial"/>
                </a:rPr>
                <a:t>Future </a:t>
              </a:r>
              <a:r>
                <a:rPr lang="en-US" sz="2400" dirty="0">
                  <a:solidFill>
                    <a:prstClr val="white"/>
                  </a:solidFill>
                  <a:latin typeface="Arial"/>
                </a:rPr>
                <a:t>Goals</a:t>
              </a:r>
              <a:endParaRPr lang="en-US" sz="2400" dirty="0">
                <a:solidFill>
                  <a:prstClr val="white"/>
                </a:solidFill>
                <a:latin typeface="Arial"/>
              </a:endParaRPr>
            </a:p>
          </p:txBody>
        </p:sp>
      </p:grpSp>
    </p:spTree>
    <p:extLst>
      <p:ext uri="{BB962C8B-B14F-4D97-AF65-F5344CB8AC3E}">
        <p14:creationId xmlns:p14="http://schemas.microsoft.com/office/powerpoint/2010/main" val="34546960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30200"/>
            <a:ext cx="11285538" cy="608013"/>
          </a:xfrm>
          <a:prstGeom prst="rect">
            <a:avLst/>
          </a:prstGeom>
        </p:spPr>
        <p:txBody>
          <a:bodyPr>
            <a:normAutofit fontScale="90000"/>
          </a:bodyPr>
          <a:lstStyle/>
          <a:p>
            <a:r>
              <a:rPr lang="en-US" sz="4267" dirty="0"/>
              <a:t>Application Categories Definitions</a:t>
            </a:r>
          </a:p>
        </p:txBody>
      </p:sp>
      <p:sp>
        <p:nvSpPr>
          <p:cNvPr id="4" name="Slide Number Placeholder 3"/>
          <p:cNvSpPr>
            <a:spLocks noGrp="1"/>
          </p:cNvSpPr>
          <p:nvPr>
            <p:ph type="sldNum" sz="quarter" idx="4294967295"/>
          </p:nvPr>
        </p:nvSpPr>
        <p:spPr>
          <a:xfrm>
            <a:off x="9448800" y="6356350"/>
            <a:ext cx="2743200" cy="365125"/>
          </a:xfrm>
          <a:prstGeom prst="rect">
            <a:avLst/>
          </a:prstGeom>
        </p:spPr>
        <p:txBody>
          <a:bodyPr/>
          <a:lstStyle/>
          <a:p>
            <a:pPr defTabSz="609585">
              <a:defRPr/>
            </a:pPr>
            <a:fld id="{4BB4EBCA-FA0A-4B86-B1B2-2477C2DDF727}" type="slidenum">
              <a:rPr lang="en-US" sz="1400">
                <a:solidFill>
                  <a:prstClr val="white"/>
                </a:solidFill>
                <a:latin typeface="Arial"/>
              </a:rPr>
              <a:pPr defTabSz="609585">
                <a:defRPr/>
              </a:pPr>
              <a:t>7</a:t>
            </a:fld>
            <a:endParaRPr lang="en-US" sz="1400">
              <a:solidFill>
                <a:prstClr val="white"/>
              </a:solidFill>
              <a:latin typeface="Arial"/>
            </a:endParaRPr>
          </a:p>
        </p:txBody>
      </p:sp>
      <p:sp>
        <p:nvSpPr>
          <p:cNvPr id="3" name="Rectangle 2"/>
          <p:cNvSpPr/>
          <p:nvPr/>
        </p:nvSpPr>
        <p:spPr>
          <a:xfrm>
            <a:off x="405817" y="1482315"/>
            <a:ext cx="7238456" cy="420564"/>
          </a:xfrm>
          <a:prstGeom prst="rect">
            <a:avLst/>
          </a:prstGeom>
        </p:spPr>
        <p:txBody>
          <a:bodyPr wrap="none">
            <a:spAutoFit/>
          </a:bodyPr>
          <a:lstStyle/>
          <a:p>
            <a:r>
              <a:rPr lang="en-US" sz="2133" dirty="0"/>
              <a:t>Provide Application </a:t>
            </a:r>
            <a:r>
              <a:rPr lang="en-US" sz="2133" dirty="0"/>
              <a:t>Categories </a:t>
            </a:r>
            <a:r>
              <a:rPr lang="en-US" sz="2133" dirty="0"/>
              <a:t>in terms of Portfolio and Catalog</a:t>
            </a:r>
            <a:endParaRPr lang="en-US" sz="2133" dirty="0"/>
          </a:p>
        </p:txBody>
      </p:sp>
    </p:spTree>
    <p:extLst>
      <p:ext uri="{BB962C8B-B14F-4D97-AF65-F5344CB8AC3E}">
        <p14:creationId xmlns:p14="http://schemas.microsoft.com/office/powerpoint/2010/main" val="33784215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30200"/>
            <a:ext cx="11285538" cy="608013"/>
          </a:xfrm>
          <a:prstGeom prst="rect">
            <a:avLst/>
          </a:prstGeom>
        </p:spPr>
        <p:txBody>
          <a:bodyPr>
            <a:normAutofit fontScale="90000"/>
          </a:bodyPr>
          <a:lstStyle/>
          <a:p>
            <a:r>
              <a:rPr lang="en-US" sz="4267" dirty="0"/>
              <a:t>Current Landscape</a:t>
            </a:r>
          </a:p>
        </p:txBody>
      </p:sp>
      <p:sp>
        <p:nvSpPr>
          <p:cNvPr id="4" name="Slide Number Placeholder 3"/>
          <p:cNvSpPr>
            <a:spLocks noGrp="1"/>
          </p:cNvSpPr>
          <p:nvPr>
            <p:ph type="sldNum" sz="quarter" idx="4294967295"/>
          </p:nvPr>
        </p:nvSpPr>
        <p:spPr>
          <a:xfrm>
            <a:off x="9448800" y="6356350"/>
            <a:ext cx="2743200" cy="365125"/>
          </a:xfrm>
          <a:prstGeom prst="rect">
            <a:avLst/>
          </a:prstGeom>
        </p:spPr>
        <p:txBody>
          <a:bodyPr/>
          <a:lstStyle/>
          <a:p>
            <a:pPr defTabSz="609585">
              <a:defRPr/>
            </a:pPr>
            <a:fld id="{4BB4EBCA-FA0A-4B86-B1B2-2477C2DDF727}" type="slidenum">
              <a:rPr lang="en-US" sz="1400">
                <a:solidFill>
                  <a:prstClr val="white"/>
                </a:solidFill>
                <a:latin typeface="Arial"/>
              </a:rPr>
              <a:pPr defTabSz="609585">
                <a:defRPr/>
              </a:pPr>
              <a:t>8</a:t>
            </a:fld>
            <a:endParaRPr lang="en-US" sz="1400">
              <a:solidFill>
                <a:prstClr val="white"/>
              </a:solidFill>
              <a:latin typeface="Arial"/>
            </a:endParaRPr>
          </a:p>
        </p:txBody>
      </p:sp>
      <p:sp>
        <p:nvSpPr>
          <p:cNvPr id="3" name="Rectangle 2"/>
          <p:cNvSpPr/>
          <p:nvPr/>
        </p:nvSpPr>
        <p:spPr>
          <a:xfrm>
            <a:off x="405818" y="1217716"/>
            <a:ext cx="7732181" cy="2965555"/>
          </a:xfrm>
          <a:prstGeom prst="rect">
            <a:avLst/>
          </a:prstGeom>
        </p:spPr>
        <p:txBody>
          <a:bodyPr wrap="none">
            <a:spAutoFit/>
          </a:bodyPr>
          <a:lstStyle/>
          <a:p>
            <a:r>
              <a:rPr lang="en-US" sz="1867" dirty="0"/>
              <a:t>Provide Current Landscape addressing below;</a:t>
            </a:r>
          </a:p>
          <a:p>
            <a:endParaRPr lang="en-US" sz="1867" dirty="0"/>
          </a:p>
          <a:p>
            <a:r>
              <a:rPr lang="en-US" sz="1867" dirty="0"/>
              <a:t>Infrastructure </a:t>
            </a:r>
            <a:r>
              <a:rPr lang="en-US" sz="1867" dirty="0"/>
              <a:t>Inventory, Database </a:t>
            </a:r>
            <a:r>
              <a:rPr lang="en-US" sz="1867" dirty="0"/>
              <a:t>Catalog</a:t>
            </a:r>
          </a:p>
          <a:p>
            <a:r>
              <a:rPr lang="en-US" sz="1867" dirty="0"/>
              <a:t>Data Center - Server, Storage, Middleware  and Database</a:t>
            </a:r>
          </a:p>
          <a:p>
            <a:r>
              <a:rPr lang="en-US" sz="1867" dirty="0"/>
              <a:t>Technology Stack</a:t>
            </a:r>
          </a:p>
          <a:p>
            <a:r>
              <a:rPr lang="en-US" sz="1867" dirty="0"/>
              <a:t>Non- functional requirements - Regulatory &amp; Compliance, Licensing, Criticality</a:t>
            </a:r>
          </a:p>
          <a:p>
            <a:r>
              <a:rPr lang="en-US" sz="1867" dirty="0"/>
              <a:t>Application Details and it's Dependencies, Performance Profiles </a:t>
            </a:r>
          </a:p>
          <a:p>
            <a:r>
              <a:rPr lang="en-US" sz="1867" dirty="0"/>
              <a:t>IT Process and Tools</a:t>
            </a:r>
          </a:p>
          <a:p>
            <a:r>
              <a:rPr lang="en-US" sz="1867" dirty="0"/>
              <a:t>Enterprise Security Operations</a:t>
            </a:r>
          </a:p>
          <a:p>
            <a:endParaRPr lang="en-US" sz="1867" dirty="0"/>
          </a:p>
        </p:txBody>
      </p:sp>
    </p:spTree>
    <p:extLst>
      <p:ext uri="{BB962C8B-B14F-4D97-AF65-F5344CB8AC3E}">
        <p14:creationId xmlns:p14="http://schemas.microsoft.com/office/powerpoint/2010/main" val="37613946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30200"/>
            <a:ext cx="11285538" cy="608013"/>
          </a:xfrm>
          <a:prstGeom prst="rect">
            <a:avLst/>
          </a:prstGeom>
        </p:spPr>
        <p:txBody>
          <a:bodyPr>
            <a:normAutofit fontScale="90000"/>
          </a:bodyPr>
          <a:lstStyle/>
          <a:p>
            <a:r>
              <a:rPr lang="en-US" sz="4267" dirty="0"/>
              <a:t>Target Landscape</a:t>
            </a:r>
          </a:p>
        </p:txBody>
      </p:sp>
      <p:sp>
        <p:nvSpPr>
          <p:cNvPr id="4" name="Slide Number Placeholder 3"/>
          <p:cNvSpPr>
            <a:spLocks noGrp="1"/>
          </p:cNvSpPr>
          <p:nvPr>
            <p:ph type="sldNum" sz="quarter" idx="4294967295"/>
          </p:nvPr>
        </p:nvSpPr>
        <p:spPr>
          <a:xfrm>
            <a:off x="9448800" y="6356350"/>
            <a:ext cx="2743200" cy="365125"/>
          </a:xfrm>
          <a:prstGeom prst="rect">
            <a:avLst/>
          </a:prstGeom>
        </p:spPr>
        <p:txBody>
          <a:bodyPr/>
          <a:lstStyle/>
          <a:p>
            <a:pPr defTabSz="609585">
              <a:defRPr/>
            </a:pPr>
            <a:fld id="{4BB4EBCA-FA0A-4B86-B1B2-2477C2DDF727}" type="slidenum">
              <a:rPr lang="en-US" sz="1400">
                <a:solidFill>
                  <a:prstClr val="white"/>
                </a:solidFill>
                <a:latin typeface="Arial"/>
              </a:rPr>
              <a:pPr defTabSz="609585">
                <a:defRPr/>
              </a:pPr>
              <a:t>9</a:t>
            </a:fld>
            <a:endParaRPr lang="en-US" sz="1400">
              <a:solidFill>
                <a:prstClr val="white"/>
              </a:solidFill>
              <a:latin typeface="Arial"/>
            </a:endParaRPr>
          </a:p>
        </p:txBody>
      </p:sp>
      <p:sp>
        <p:nvSpPr>
          <p:cNvPr id="3" name="Rectangle 2"/>
          <p:cNvSpPr/>
          <p:nvPr/>
        </p:nvSpPr>
        <p:spPr>
          <a:xfrm>
            <a:off x="405818" y="1174685"/>
            <a:ext cx="7732181" cy="2965555"/>
          </a:xfrm>
          <a:prstGeom prst="rect">
            <a:avLst/>
          </a:prstGeom>
        </p:spPr>
        <p:txBody>
          <a:bodyPr wrap="none">
            <a:spAutoFit/>
          </a:bodyPr>
          <a:lstStyle/>
          <a:p>
            <a:r>
              <a:rPr lang="en-US" sz="1867" dirty="0"/>
              <a:t>Provide </a:t>
            </a:r>
            <a:r>
              <a:rPr lang="en-US" sz="1867" dirty="0"/>
              <a:t>Target </a:t>
            </a:r>
            <a:r>
              <a:rPr lang="en-US" sz="1867" dirty="0"/>
              <a:t>Landscape addressing below;</a:t>
            </a:r>
          </a:p>
          <a:p>
            <a:endParaRPr lang="en-US" sz="1867" dirty="0"/>
          </a:p>
          <a:p>
            <a:endParaRPr lang="en-US" sz="1867" dirty="0"/>
          </a:p>
          <a:p>
            <a:r>
              <a:rPr lang="en-US" sz="1867" dirty="0"/>
              <a:t>Architecture </a:t>
            </a:r>
            <a:r>
              <a:rPr lang="en-US" sz="1867" dirty="0"/>
              <a:t>&amp; Cloud </a:t>
            </a:r>
            <a:r>
              <a:rPr lang="en-US" sz="1867" dirty="0"/>
              <a:t>Services</a:t>
            </a:r>
          </a:p>
          <a:p>
            <a:r>
              <a:rPr lang="en-US" sz="1867" dirty="0"/>
              <a:t>Technology Stack</a:t>
            </a:r>
          </a:p>
          <a:p>
            <a:r>
              <a:rPr lang="en-US" sz="1867" dirty="0"/>
              <a:t>Non- functional requirements - Regulatory &amp; Compliance, Licensing, Criticality</a:t>
            </a:r>
          </a:p>
          <a:p>
            <a:r>
              <a:rPr lang="en-US" sz="1867" dirty="0"/>
              <a:t>Application Details and it's Dependencies, Performance Profiles </a:t>
            </a:r>
          </a:p>
          <a:p>
            <a:r>
              <a:rPr lang="en-US" sz="1867" dirty="0"/>
              <a:t>IT Process and Tools</a:t>
            </a:r>
          </a:p>
          <a:p>
            <a:r>
              <a:rPr lang="en-US" sz="1867" dirty="0"/>
              <a:t>Enterprise Security Operations</a:t>
            </a:r>
          </a:p>
          <a:p>
            <a:endParaRPr lang="en-US" sz="1867" dirty="0"/>
          </a:p>
        </p:txBody>
      </p:sp>
    </p:spTree>
    <p:extLst>
      <p:ext uri="{BB962C8B-B14F-4D97-AF65-F5344CB8AC3E}">
        <p14:creationId xmlns:p14="http://schemas.microsoft.com/office/powerpoint/2010/main" val="18030051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1459</Words>
  <Application>Microsoft Office PowerPoint</Application>
  <PresentationFormat>Widescreen</PresentationFormat>
  <Paragraphs>423</Paragraphs>
  <Slides>33</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ＭＳ Ｐゴシック</vt:lpstr>
      <vt:lpstr>Arial</vt:lpstr>
      <vt:lpstr>Calibiri</vt:lpstr>
      <vt:lpstr>Calibri</vt:lpstr>
      <vt:lpstr>Calibri Light</vt:lpstr>
      <vt:lpstr>Courier New</vt:lpstr>
      <vt:lpstr>Wingdings</vt:lpstr>
      <vt:lpstr>Office Theme</vt:lpstr>
      <vt:lpstr>PowerPoint Presentation</vt:lpstr>
      <vt:lpstr>Contents</vt:lpstr>
      <vt:lpstr>Executive Summary</vt:lpstr>
      <vt:lpstr>Executive Summary (2/2)</vt:lpstr>
      <vt:lpstr>PowerPoint Presentation</vt:lpstr>
      <vt:lpstr>Business Objectives and Requirements</vt:lpstr>
      <vt:lpstr>Application Categories Definitions</vt:lpstr>
      <vt:lpstr>Current Landscape</vt:lpstr>
      <vt:lpstr>Target Landscape</vt:lpstr>
      <vt:lpstr>Cloud Suitability Assessment –Snapshot</vt:lpstr>
      <vt:lpstr>Workload Assessment</vt:lpstr>
      <vt:lpstr>Workload Assessment (Re-factor)</vt:lpstr>
      <vt:lpstr>Discussions / Meetings Conducted</vt:lpstr>
      <vt:lpstr>IT Current State Total Cost of Ownership</vt:lpstr>
      <vt:lpstr>Resourcing and Costing</vt:lpstr>
      <vt:lpstr>Milestones</vt:lpstr>
      <vt:lpstr>Completion Criteria and Success Metrics</vt:lpstr>
      <vt:lpstr>Assumptions and Dependencies</vt:lpstr>
      <vt:lpstr>PowerPoint Presentation</vt:lpstr>
      <vt:lpstr>Proposed Cloud Overall Architecture </vt:lpstr>
      <vt:lpstr>Cloud Disaster Recovery Architecture </vt:lpstr>
      <vt:lpstr>Architectural Constraints</vt:lpstr>
      <vt:lpstr>Technical Risk Assessment </vt:lpstr>
      <vt:lpstr>PowerPoint Presentation</vt:lpstr>
      <vt:lpstr>Implementation Plan</vt:lpstr>
      <vt:lpstr>Instance Sizing – Infra and DB</vt:lpstr>
      <vt:lpstr>PowerPoint Presentation</vt:lpstr>
      <vt:lpstr>Target State Cost Estimate: Summary</vt:lpstr>
      <vt:lpstr>Return on Investment</vt:lpstr>
      <vt:lpstr>Cloud Migration Financial Analysis </vt:lpstr>
      <vt:lpstr>PowerPoint Presentation</vt:lpstr>
      <vt:lpstr>Staffing Plan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Thijs van Eembergen</dc:creator>
  <cp:keywords>Cloud Migration Business Case</cp:keywords>
  <cp:lastModifiedBy>van Eembergen, Thijs (Contractor)</cp:lastModifiedBy>
  <cp:revision>2</cp:revision>
  <dcterms:created xsi:type="dcterms:W3CDTF">2020-01-08T20:15:37Z</dcterms:created>
  <dcterms:modified xsi:type="dcterms:W3CDTF">2020-01-08T20:28:43Z</dcterms:modified>
</cp:coreProperties>
</file>