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9" r:id="rId5"/>
  </p:sldMasterIdLst>
  <p:notesMasterIdLst>
    <p:notesMasterId r:id="rId17"/>
  </p:notesMasterIdLst>
  <p:sldIdLst>
    <p:sldId id="256" r:id="rId6"/>
    <p:sldId id="257" r:id="rId7"/>
    <p:sldId id="260" r:id="rId8"/>
    <p:sldId id="262" r:id="rId9"/>
    <p:sldId id="259" r:id="rId10"/>
    <p:sldId id="263" r:id="rId11"/>
    <p:sldId id="261" r:id="rId12"/>
    <p:sldId id="264" r:id="rId13"/>
    <p:sldId id="265" r:id="rId14"/>
    <p:sldId id="266" r:id="rId15"/>
    <p:sldId id="267" r:id="rId16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ADC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4DB3D5-F9EC-2248-F291-4B018D5E677D}" v="2" dt="2020-04-06T14:46:22.393"/>
    <p1510:client id="{792C1ED8-0B93-1F54-A1C7-4A5F8C8EE7D7}" v="5" dt="2020-04-06T09:28:20.463"/>
    <p1510:client id="{8ADE5FD5-DABC-675D-6A32-29B64A8C2CB2}" v="112" dt="2020-04-06T09:34:50.091"/>
    <p1510:client id="{A97C7971-D389-48C9-F33D-04D49B2DCFA9}" v="8" dt="2020-04-06T09:25:13.4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2" autoAdjust="0"/>
    <p:restoredTop sz="87518" autoAdjust="0"/>
  </p:normalViewPr>
  <p:slideViewPr>
    <p:cSldViewPr snapToGrid="0">
      <p:cViewPr varScale="1">
        <p:scale>
          <a:sx n="91" d="100"/>
          <a:sy n="91" d="100"/>
        </p:scale>
        <p:origin x="192" y="4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2" d="100"/>
          <a:sy n="132" d="100"/>
        </p:scale>
        <p:origin x="6221" y="10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77E290F-D259-47C2-AF7F-EB7264AE7958}" type="datetimeFigureOut">
              <a:rPr lang="de-DE"/>
              <a:t>30.12.23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954B4E7-A107-4B84-822B-BA461382D0C3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846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4B4E7-A107-4B84-822B-BA461382D0C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29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24001" y="2866298"/>
            <a:ext cx="9144000" cy="1993866"/>
          </a:xfrm>
        </p:spPr>
        <p:txBody>
          <a:bodyPr anchor="t">
            <a:normAutofit/>
          </a:bodyPr>
          <a:lstStyle>
            <a:lvl1pPr algn="ctr">
              <a:defRPr sz="532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1" y="5019314"/>
            <a:ext cx="9144000" cy="1070958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169" indent="0" algn="ctr">
              <a:buNone/>
              <a:defRPr sz="2000"/>
            </a:lvl2pPr>
            <a:lvl3pPr marL="914338" indent="0" algn="ctr">
              <a:buNone/>
              <a:defRPr sz="1800"/>
            </a:lvl3pPr>
            <a:lvl4pPr marL="1371507" indent="0" algn="ctr">
              <a:buNone/>
              <a:defRPr sz="1600"/>
            </a:lvl4pPr>
            <a:lvl5pPr marL="1828676" indent="0" algn="ctr">
              <a:buNone/>
              <a:defRPr sz="1600"/>
            </a:lvl5pPr>
            <a:lvl6pPr marL="2285845" indent="0" algn="ctr">
              <a:buNone/>
              <a:defRPr sz="1600"/>
            </a:lvl6pPr>
            <a:lvl7pPr marL="2743014" indent="0" algn="ctr">
              <a:buNone/>
              <a:defRPr sz="1600"/>
            </a:lvl7pPr>
            <a:lvl8pPr marL="3200182" indent="0" algn="ctr">
              <a:buNone/>
              <a:defRPr sz="1600"/>
            </a:lvl8pPr>
            <a:lvl9pPr marL="3657351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718" y="326380"/>
            <a:ext cx="5560561" cy="223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09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8677" y="351382"/>
            <a:ext cx="11093045" cy="781563"/>
          </a:xfrm>
        </p:spPr>
        <p:txBody>
          <a:bodyPr>
            <a:normAutofit/>
          </a:bodyPr>
          <a:lstStyle>
            <a:lvl1pPr>
              <a:defRPr sz="4354"/>
            </a:lvl1pPr>
          </a:lstStyle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8677" y="1395250"/>
            <a:ext cx="11093045" cy="4796960"/>
          </a:xfrm>
        </p:spPr>
        <p:txBody>
          <a:bodyPr/>
          <a:lstStyle>
            <a:lvl1pPr>
              <a:buClr>
                <a:srgbClr val="036FB4"/>
              </a:buClr>
              <a:defRPr/>
            </a:lvl1pPr>
            <a:lvl2pPr>
              <a:buClr>
                <a:srgbClr val="036FB4"/>
              </a:buClr>
              <a:defRPr/>
            </a:lvl2pPr>
            <a:lvl3pPr>
              <a:buClr>
                <a:srgbClr val="036FB4"/>
              </a:buClr>
              <a:defRPr/>
            </a:lvl3pPr>
            <a:lvl4pPr>
              <a:buClr>
                <a:srgbClr val="036FB4"/>
              </a:buClr>
              <a:defRPr/>
            </a:lvl4pPr>
            <a:lvl5pPr>
              <a:buClr>
                <a:srgbClr val="036FB4"/>
              </a:buClr>
              <a:defRPr/>
            </a:lvl5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687" y="6246924"/>
            <a:ext cx="2134580" cy="508530"/>
          </a:xfrm>
          <a:prstGeom prst="rect">
            <a:avLst/>
          </a:prstGeom>
        </p:spPr>
      </p:pic>
      <p:cxnSp>
        <p:nvCxnSpPr>
          <p:cNvPr id="9" name="Gerader Verbinder 8"/>
          <p:cNvCxnSpPr/>
          <p:nvPr userDrawn="1"/>
        </p:nvCxnSpPr>
        <p:spPr>
          <a:xfrm>
            <a:off x="538677" y="1248707"/>
            <a:ext cx="5305152" cy="0"/>
          </a:xfrm>
          <a:prstGeom prst="line">
            <a:avLst/>
          </a:prstGeom>
          <a:ln w="19050">
            <a:solidFill>
              <a:srgbClr val="036F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44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8677" y="351382"/>
            <a:ext cx="11093045" cy="5840828"/>
          </a:xfrm>
        </p:spPr>
        <p:txBody>
          <a:bodyPr/>
          <a:lstStyle>
            <a:lvl1pPr>
              <a:buClr>
                <a:srgbClr val="036FB4"/>
              </a:buClr>
              <a:defRPr/>
            </a:lvl1pPr>
            <a:lvl2pPr>
              <a:buClr>
                <a:srgbClr val="036FB4"/>
              </a:buClr>
              <a:defRPr/>
            </a:lvl2pPr>
            <a:lvl3pPr>
              <a:buClr>
                <a:srgbClr val="036FB4"/>
              </a:buClr>
              <a:defRPr/>
            </a:lvl3pPr>
            <a:lvl4pPr>
              <a:buClr>
                <a:srgbClr val="036FB4"/>
              </a:buClr>
              <a:defRPr/>
            </a:lvl4pPr>
            <a:lvl5pPr>
              <a:buClr>
                <a:srgbClr val="036FB4"/>
              </a:buClr>
              <a:defRPr/>
            </a:lvl5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687" y="6246924"/>
            <a:ext cx="2134580" cy="50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2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8677" y="351382"/>
            <a:ext cx="11093045" cy="781563"/>
          </a:xfrm>
        </p:spPr>
        <p:txBody>
          <a:bodyPr>
            <a:normAutofit/>
          </a:bodyPr>
          <a:lstStyle>
            <a:lvl1pPr>
              <a:defRPr sz="4354"/>
            </a:lvl1pPr>
          </a:lstStyle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8677" y="1395250"/>
            <a:ext cx="5557323" cy="4796960"/>
          </a:xfrm>
        </p:spPr>
        <p:txBody>
          <a:bodyPr/>
          <a:lstStyle>
            <a:lvl1pPr>
              <a:buClr>
                <a:srgbClr val="036FB4"/>
              </a:buClr>
              <a:defRPr/>
            </a:lvl1pPr>
            <a:lvl2pPr>
              <a:buClr>
                <a:srgbClr val="036FB4"/>
              </a:buClr>
              <a:defRPr/>
            </a:lvl2pPr>
            <a:lvl3pPr>
              <a:buClr>
                <a:srgbClr val="036FB4"/>
              </a:buClr>
              <a:defRPr/>
            </a:lvl3pPr>
            <a:lvl4pPr>
              <a:buClr>
                <a:srgbClr val="036FB4"/>
              </a:buClr>
              <a:defRPr/>
            </a:lvl4pPr>
            <a:lvl5pPr>
              <a:buClr>
                <a:srgbClr val="036FB4"/>
              </a:buClr>
              <a:defRPr/>
            </a:lvl5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687" y="6246924"/>
            <a:ext cx="2134580" cy="508530"/>
          </a:xfrm>
          <a:prstGeom prst="rect">
            <a:avLst/>
          </a:prstGeom>
        </p:spPr>
      </p:pic>
      <p:cxnSp>
        <p:nvCxnSpPr>
          <p:cNvPr id="9" name="Gerader Verbinder 8"/>
          <p:cNvCxnSpPr/>
          <p:nvPr userDrawn="1"/>
        </p:nvCxnSpPr>
        <p:spPr>
          <a:xfrm>
            <a:off x="538677" y="1248707"/>
            <a:ext cx="5305152" cy="0"/>
          </a:xfrm>
          <a:prstGeom prst="line">
            <a:avLst/>
          </a:prstGeom>
          <a:ln w="19050">
            <a:solidFill>
              <a:srgbClr val="036F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31E50678-264E-4BB3-B26C-F72B15890E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1" y="1395250"/>
            <a:ext cx="5535722" cy="4796960"/>
          </a:xfrm>
        </p:spPr>
        <p:txBody>
          <a:bodyPr/>
          <a:lstStyle>
            <a:lvl1pPr>
              <a:buClr>
                <a:srgbClr val="036FB4"/>
              </a:buClr>
              <a:defRPr/>
            </a:lvl1pPr>
            <a:lvl2pPr>
              <a:buClr>
                <a:srgbClr val="036FB4"/>
              </a:buClr>
              <a:defRPr/>
            </a:lvl2pPr>
            <a:lvl3pPr>
              <a:buClr>
                <a:srgbClr val="036FB4"/>
              </a:buClr>
              <a:defRPr/>
            </a:lvl3pPr>
            <a:lvl4pPr>
              <a:buClr>
                <a:srgbClr val="036FB4"/>
              </a:buClr>
              <a:defRPr/>
            </a:lvl4pPr>
            <a:lvl5pPr>
              <a:buClr>
                <a:srgbClr val="036FB4"/>
              </a:buClr>
              <a:defRPr/>
            </a:lvl5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9233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696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24001" y="2866298"/>
            <a:ext cx="9144000" cy="1993866"/>
          </a:xfrm>
        </p:spPr>
        <p:txBody>
          <a:bodyPr anchor="t">
            <a:normAutofit/>
          </a:bodyPr>
          <a:lstStyle>
            <a:lvl1pPr algn="ctr">
              <a:defRPr sz="5321"/>
            </a:lvl1pPr>
          </a:lstStyle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524001" y="5019314"/>
            <a:ext cx="9144000" cy="1070958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169" indent="0" algn="ctr">
              <a:buNone/>
              <a:defRPr sz="2000"/>
            </a:lvl2pPr>
            <a:lvl3pPr marL="914338" indent="0" algn="ctr">
              <a:buNone/>
              <a:defRPr sz="1800"/>
            </a:lvl3pPr>
            <a:lvl4pPr marL="1371507" indent="0" algn="ctr">
              <a:buNone/>
              <a:defRPr sz="1600"/>
            </a:lvl4pPr>
            <a:lvl5pPr marL="1828676" indent="0" algn="ctr">
              <a:buNone/>
              <a:defRPr sz="1600"/>
            </a:lvl5pPr>
            <a:lvl6pPr marL="2285845" indent="0" algn="ctr">
              <a:buNone/>
              <a:defRPr sz="1600"/>
            </a:lvl6pPr>
            <a:lvl7pPr marL="2743014" indent="0" algn="ctr">
              <a:buNone/>
              <a:defRPr sz="1600"/>
            </a:lvl7pPr>
            <a:lvl8pPr marL="3200182" indent="0" algn="ctr">
              <a:buNone/>
              <a:defRPr sz="1600"/>
            </a:lvl8pPr>
            <a:lvl9pPr marL="3657351" indent="0" algn="ctr">
              <a:buNone/>
              <a:defRPr sz="1600"/>
            </a:lvl9pPr>
          </a:lstStyle>
          <a:p>
            <a:r>
              <a:rPr lang="en-GB" noProof="0"/>
              <a:t>Formatvorlage des Untertitelmasters durch Klicken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718" y="326380"/>
            <a:ext cx="5560561" cy="223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4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8677" y="351382"/>
            <a:ext cx="11093045" cy="781563"/>
          </a:xfrm>
        </p:spPr>
        <p:txBody>
          <a:bodyPr>
            <a:normAutofit/>
          </a:bodyPr>
          <a:lstStyle>
            <a:lvl1pPr>
              <a:defRPr sz="4354"/>
            </a:lvl1pPr>
          </a:lstStyle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8677" y="1395250"/>
            <a:ext cx="11093045" cy="4796960"/>
          </a:xfrm>
        </p:spPr>
        <p:txBody>
          <a:bodyPr/>
          <a:lstStyle>
            <a:lvl1pPr>
              <a:buClr>
                <a:srgbClr val="036FB4"/>
              </a:buClr>
              <a:defRPr/>
            </a:lvl1pPr>
            <a:lvl2pPr>
              <a:buClr>
                <a:srgbClr val="036FB4"/>
              </a:buClr>
              <a:defRPr/>
            </a:lvl2pPr>
            <a:lvl3pPr>
              <a:buClr>
                <a:srgbClr val="036FB4"/>
              </a:buClr>
              <a:defRPr/>
            </a:lvl3pPr>
            <a:lvl4pPr>
              <a:buClr>
                <a:srgbClr val="036FB4"/>
              </a:buClr>
              <a:defRPr/>
            </a:lvl4pPr>
            <a:lvl5pPr>
              <a:buClr>
                <a:srgbClr val="036FB4"/>
              </a:buClr>
              <a:defRPr/>
            </a:lvl5pPr>
          </a:lstStyle>
          <a:p>
            <a:pPr lvl="0"/>
            <a:r>
              <a:rPr lang="en-GB" noProof="0"/>
              <a:t>Formatvorlagen des Textmasters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687" y="6246924"/>
            <a:ext cx="2134580" cy="508530"/>
          </a:xfrm>
          <a:prstGeom prst="rect">
            <a:avLst/>
          </a:prstGeom>
        </p:spPr>
      </p:pic>
      <p:cxnSp>
        <p:nvCxnSpPr>
          <p:cNvPr id="9" name="Gerader Verbinder 8"/>
          <p:cNvCxnSpPr/>
          <p:nvPr userDrawn="1"/>
        </p:nvCxnSpPr>
        <p:spPr>
          <a:xfrm>
            <a:off x="538677" y="1248707"/>
            <a:ext cx="5305152" cy="0"/>
          </a:xfrm>
          <a:prstGeom prst="line">
            <a:avLst/>
          </a:prstGeom>
          <a:ln w="19050">
            <a:solidFill>
              <a:srgbClr val="036F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03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8677" y="351382"/>
            <a:ext cx="11093045" cy="5840828"/>
          </a:xfrm>
        </p:spPr>
        <p:txBody>
          <a:bodyPr/>
          <a:lstStyle>
            <a:lvl1pPr>
              <a:buClr>
                <a:srgbClr val="036FB4"/>
              </a:buClr>
              <a:defRPr/>
            </a:lvl1pPr>
            <a:lvl2pPr>
              <a:buClr>
                <a:srgbClr val="036FB4"/>
              </a:buClr>
              <a:defRPr/>
            </a:lvl2pPr>
            <a:lvl3pPr>
              <a:buClr>
                <a:srgbClr val="036FB4"/>
              </a:buClr>
              <a:defRPr/>
            </a:lvl3pPr>
            <a:lvl4pPr>
              <a:buClr>
                <a:srgbClr val="036FB4"/>
              </a:buClr>
              <a:defRPr/>
            </a:lvl4pPr>
            <a:lvl5pPr>
              <a:buClr>
                <a:srgbClr val="036FB4"/>
              </a:buClr>
              <a:defRPr/>
            </a:lvl5pPr>
          </a:lstStyle>
          <a:p>
            <a:pPr lvl="0"/>
            <a:r>
              <a:rPr lang="en-GB" noProof="0"/>
              <a:t>Formatvorlagen des Textmasters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687" y="6246924"/>
            <a:ext cx="2134580" cy="50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2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8677" y="351382"/>
            <a:ext cx="11093045" cy="781563"/>
          </a:xfrm>
        </p:spPr>
        <p:txBody>
          <a:bodyPr>
            <a:normAutofit/>
          </a:bodyPr>
          <a:lstStyle>
            <a:lvl1pPr>
              <a:defRPr sz="4354"/>
            </a:lvl1pPr>
          </a:lstStyle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8677" y="1395250"/>
            <a:ext cx="5557323" cy="4796960"/>
          </a:xfrm>
        </p:spPr>
        <p:txBody>
          <a:bodyPr/>
          <a:lstStyle>
            <a:lvl1pPr>
              <a:buClr>
                <a:srgbClr val="036FB4"/>
              </a:buClr>
              <a:defRPr/>
            </a:lvl1pPr>
            <a:lvl2pPr>
              <a:buClr>
                <a:srgbClr val="036FB4"/>
              </a:buClr>
              <a:defRPr/>
            </a:lvl2pPr>
            <a:lvl3pPr>
              <a:buClr>
                <a:srgbClr val="036FB4"/>
              </a:buClr>
              <a:defRPr/>
            </a:lvl3pPr>
            <a:lvl4pPr>
              <a:buClr>
                <a:srgbClr val="036FB4"/>
              </a:buClr>
              <a:defRPr/>
            </a:lvl4pPr>
            <a:lvl5pPr>
              <a:buClr>
                <a:srgbClr val="036FB4"/>
              </a:buClr>
              <a:defRPr/>
            </a:lvl5pPr>
          </a:lstStyle>
          <a:p>
            <a:pPr lvl="0"/>
            <a:r>
              <a:rPr lang="en-GB" noProof="0"/>
              <a:t>Formatvorlagen des Textmasters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687" y="6246924"/>
            <a:ext cx="2134580" cy="508530"/>
          </a:xfrm>
          <a:prstGeom prst="rect">
            <a:avLst/>
          </a:prstGeom>
        </p:spPr>
      </p:pic>
      <p:cxnSp>
        <p:nvCxnSpPr>
          <p:cNvPr id="9" name="Gerader Verbinder 8"/>
          <p:cNvCxnSpPr/>
          <p:nvPr userDrawn="1"/>
        </p:nvCxnSpPr>
        <p:spPr>
          <a:xfrm>
            <a:off x="538677" y="1248707"/>
            <a:ext cx="5305152" cy="0"/>
          </a:xfrm>
          <a:prstGeom prst="line">
            <a:avLst/>
          </a:prstGeom>
          <a:ln w="19050">
            <a:solidFill>
              <a:srgbClr val="036F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31E50678-264E-4BB3-B26C-F72B15890ED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6001" y="1395250"/>
            <a:ext cx="5535722" cy="4796960"/>
          </a:xfrm>
        </p:spPr>
        <p:txBody>
          <a:bodyPr/>
          <a:lstStyle>
            <a:lvl1pPr>
              <a:buClr>
                <a:srgbClr val="036FB4"/>
              </a:buClr>
              <a:defRPr/>
            </a:lvl1pPr>
            <a:lvl2pPr>
              <a:buClr>
                <a:srgbClr val="036FB4"/>
              </a:buClr>
              <a:defRPr/>
            </a:lvl2pPr>
            <a:lvl3pPr>
              <a:buClr>
                <a:srgbClr val="036FB4"/>
              </a:buClr>
              <a:defRPr/>
            </a:lvl3pPr>
            <a:lvl4pPr>
              <a:buClr>
                <a:srgbClr val="036FB4"/>
              </a:buClr>
              <a:defRPr/>
            </a:lvl4pPr>
            <a:lvl5pPr>
              <a:buClr>
                <a:srgbClr val="036FB4"/>
              </a:buClr>
              <a:defRPr/>
            </a:lvl5pPr>
          </a:lstStyle>
          <a:p>
            <a:pPr lvl="0"/>
            <a:r>
              <a:rPr lang="en-GB" noProof="0"/>
              <a:t>Formatvorlagen des Textmasters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4749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38677" y="6356349"/>
            <a:ext cx="987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802BB-422A-4332-AC32-D1786ACE9527}" type="datetime1">
              <a:rPr lang="de-DE" smtClean="0"/>
              <a:t>30.12.23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6251" y="6356349"/>
            <a:ext cx="4257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de-DE"/>
              <a:t>Dr. Sven Magg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83645" y="6356348"/>
            <a:ext cx="6247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596794EE-BFBE-4C70-AF28-30D97E0D92DA}" type="slidenum">
              <a:rPr lang="de-DE" smtClean="0"/>
              <a:pPr algn="ctr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67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88" r:id="rId4"/>
    <p:sldLayoutId id="2147483679" r:id="rId5"/>
  </p:sldLayoutIdLst>
  <p:hf sldNum="0" hdr="0" ftr="0" dt="0"/>
  <p:txStyles>
    <p:titleStyle>
      <a:lvl1pPr algn="l" defTabSz="91433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3" indent="-228584" algn="l" defTabSz="91433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2" indent="-228584" algn="l" defTabSz="91433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1" indent="-228584" algn="l" defTabSz="91433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0" indent="-228584" algn="l" defTabSz="91433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28" indent="-228584" algn="l" defTabSz="91433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97" indent="-228584" algn="l" defTabSz="91433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66" indent="-228584" algn="l" defTabSz="91433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35" indent="-228584" algn="l" defTabSz="91433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9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8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7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6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5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4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2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1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Formatvorlagen des Textmasters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38677" y="6356349"/>
            <a:ext cx="987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802BB-422A-4332-AC32-D1786ACE9527}" type="datetime1">
              <a:rPr lang="en-GB" noProof="0" smtClean="0"/>
              <a:t>30/12/2023</a:t>
            </a:fld>
            <a:endParaRPr lang="en-GB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6251" y="6356349"/>
            <a:ext cx="4257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GB" noProof="0"/>
              <a:t>Dr. Sven Magg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83645" y="6356348"/>
            <a:ext cx="6247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596794EE-BFBE-4C70-AF28-30D97E0D92DA}" type="slidenum">
              <a:rPr lang="en-GB" noProof="0" smtClean="0"/>
              <a:pPr algn="ctr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4601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</p:sldLayoutIdLst>
  <p:hf sldNum="0" hdr="0" ftr="0" dt="0"/>
  <p:txStyles>
    <p:titleStyle>
      <a:lvl1pPr algn="l" defTabSz="91433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3" indent="-228584" algn="l" defTabSz="91433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2" indent="-228584" algn="l" defTabSz="91433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1" indent="-228584" algn="l" defTabSz="91433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0" indent="-228584" algn="l" defTabSz="91433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28" indent="-228584" algn="l" defTabSz="91433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97" indent="-228584" algn="l" defTabSz="91433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66" indent="-228584" algn="l" defTabSz="91433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35" indent="-228584" algn="l" defTabSz="91433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9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8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7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6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5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4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2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1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7A0092FE-CDF5-405F-B9E1-66481B8E8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Implementation </a:t>
            </a:r>
            <a:r>
              <a:rPr lang="de-DE" dirty="0" err="1"/>
              <a:t>of</a:t>
            </a:r>
            <a:r>
              <a:rPr lang="de-DE"/>
              <a:t> AI Planner</a:t>
            </a:r>
          </a:p>
        </p:txBody>
      </p:sp>
      <p:sp>
        <p:nvSpPr>
          <p:cNvPr id="15" name="Untertitel 14">
            <a:extLst>
              <a:ext uri="{FF2B5EF4-FFF2-40B4-BE49-F238E27FC236}">
                <a16:creationId xmlns:a16="http://schemas.microsoft.com/office/drawing/2014/main" id="{823D0995-E47A-4B8D-915A-91AD8432C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296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12E1-0102-1100-B730-40D87049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338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Example 1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2E634-C443-4300-011B-6B5379203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Scheduler’s output:</a:t>
            </a:r>
          </a:p>
        </p:txBody>
      </p:sp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60F642AA-7777-1E4D-58A5-E6B2B1034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76" y="4202622"/>
            <a:ext cx="5658728" cy="2263491"/>
          </a:xfrm>
          <a:prstGeom prst="rect">
            <a:avLst/>
          </a:prstGeom>
        </p:spPr>
      </p:pic>
      <p:pic>
        <p:nvPicPr>
          <p:cNvPr id="7" name="Picture 6" descr="A graph with blue lines&#10;&#10;Description automatically generated">
            <a:extLst>
              <a:ext uri="{FF2B5EF4-FFF2-40B4-BE49-F238E27FC236}">
                <a16:creationId xmlns:a16="http://schemas.microsoft.com/office/drawing/2014/main" id="{56E1C62C-9B9B-5EE6-A5DF-40CA9FF6E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199" y="1750571"/>
            <a:ext cx="5972993" cy="2389197"/>
          </a:xfrm>
          <a:prstGeom prst="rect">
            <a:avLst/>
          </a:prstGeom>
        </p:spPr>
      </p:pic>
      <p:pic>
        <p:nvPicPr>
          <p:cNvPr id="9" name="Picture 8" descr="A graph with blue lines&#10;&#10;Description automatically generated">
            <a:extLst>
              <a:ext uri="{FF2B5EF4-FFF2-40B4-BE49-F238E27FC236}">
                <a16:creationId xmlns:a16="http://schemas.microsoft.com/office/drawing/2014/main" id="{AE2892D2-3395-AC8B-07FD-F3192FC62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76" y="1813425"/>
            <a:ext cx="5658729" cy="226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65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EBB0-FD0D-B286-D0BB-2CFB5583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BF92D-4CC4-D965-5675-11B2B7534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Prunning output:</a:t>
            </a:r>
          </a:p>
        </p:txBody>
      </p:sp>
      <p:pic>
        <p:nvPicPr>
          <p:cNvPr id="4" name="Picture 3" descr="A graph with blue lines&#10;&#10;Description automatically generated">
            <a:extLst>
              <a:ext uri="{FF2B5EF4-FFF2-40B4-BE49-F238E27FC236}">
                <a16:creationId xmlns:a16="http://schemas.microsoft.com/office/drawing/2014/main" id="{0411A160-48F4-0641-93F8-CDB0D24A7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76" y="1813425"/>
            <a:ext cx="5658729" cy="2263491"/>
          </a:xfrm>
          <a:prstGeom prst="rect">
            <a:avLst/>
          </a:prstGeom>
        </p:spPr>
      </p:pic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588054AE-7581-79E4-BF2C-3BBCC6D41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76" y="4202622"/>
            <a:ext cx="5658728" cy="226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1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72958-44F4-45F3-913F-751BD9ED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Problem </a:t>
            </a:r>
            <a:r>
              <a:rPr lang="de-DE" err="1"/>
              <a:t>Formulation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E5A10A-CA4B-43BC-91CA-12E2541C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/>
              <a:t>Input:</a:t>
            </a:r>
          </a:p>
          <a:p>
            <a:pPr lvl="1"/>
            <a:r>
              <a:rPr lang="de-DE"/>
              <a:t>A </a:t>
            </a:r>
            <a:r>
              <a:rPr lang="de-DE" err="1"/>
              <a:t>json</a:t>
            </a:r>
            <a:r>
              <a:rPr lang="de-DE"/>
              <a:t> </a:t>
            </a:r>
            <a:r>
              <a:rPr lang="de-DE" err="1"/>
              <a:t>file</a:t>
            </a:r>
            <a:r>
              <a:rPr lang="de-DE"/>
              <a:t> </a:t>
            </a:r>
            <a:r>
              <a:rPr lang="de-DE" err="1"/>
              <a:t>containing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planning</a:t>
            </a:r>
            <a:r>
              <a:rPr lang="de-DE"/>
              <a:t> </a:t>
            </a:r>
            <a:r>
              <a:rPr lang="de-DE" err="1"/>
              <a:t>task</a:t>
            </a:r>
            <a:endParaRPr lang="de-DE"/>
          </a:p>
          <a:p>
            <a:pPr lvl="2"/>
            <a:r>
              <a:rPr lang="de-DE" err="1"/>
              <a:t>Optimization</a:t>
            </a:r>
            <a:r>
              <a:rPr lang="de-DE"/>
              <a:t> </a:t>
            </a:r>
            <a:r>
              <a:rPr lang="de-DE" err="1"/>
              <a:t>Criteria</a:t>
            </a:r>
            <a:endParaRPr lang="de-DE"/>
          </a:p>
          <a:p>
            <a:pPr lvl="2"/>
            <a:r>
              <a:rPr lang="de-DE" err="1"/>
              <a:t>Manufacturers</a:t>
            </a:r>
            <a:endParaRPr lang="de-DE"/>
          </a:p>
          <a:p>
            <a:pPr lvl="2"/>
            <a:r>
              <a:rPr lang="de-DE"/>
              <a:t>States</a:t>
            </a:r>
          </a:p>
          <a:p>
            <a:pPr lvl="2"/>
            <a:r>
              <a:rPr lang="de-DE"/>
              <a:t>Actions</a:t>
            </a:r>
          </a:p>
          <a:p>
            <a:r>
              <a:rPr lang="de-DE"/>
              <a:t>Output:</a:t>
            </a:r>
          </a:p>
          <a:p>
            <a:pPr lvl="1"/>
            <a:r>
              <a:rPr lang="de-DE"/>
              <a:t>Set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plans</a:t>
            </a:r>
            <a:endParaRPr lang="de-DE"/>
          </a:p>
          <a:p>
            <a:r>
              <a:rPr lang="de-DE"/>
              <a:t>Solution:</a:t>
            </a:r>
          </a:p>
          <a:p>
            <a:pPr lvl="1"/>
            <a:r>
              <a:rPr lang="de-DE" err="1"/>
              <a:t>Using</a:t>
            </a:r>
            <a:r>
              <a:rPr lang="de-DE"/>
              <a:t> AI </a:t>
            </a:r>
            <a:r>
              <a:rPr lang="de-DE" err="1"/>
              <a:t>planner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find </a:t>
            </a:r>
            <a:r>
              <a:rPr lang="de-DE" err="1"/>
              <a:t>plans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05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72958-44F4-45F3-913F-751BD9ED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Challenges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E5A10A-CA4B-43BC-91CA-12E2541C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Different </a:t>
            </a:r>
            <a:r>
              <a:rPr lang="de-DE" err="1"/>
              <a:t>pre-conditions</a:t>
            </a:r>
            <a:endParaRPr lang="de-DE"/>
          </a:p>
          <a:p>
            <a:pPr marL="514350" indent="-514350">
              <a:buFont typeface="+mj-lt"/>
              <a:buAutoNum type="arabicPeriod"/>
            </a:pPr>
            <a:r>
              <a:rPr lang="de-DE"/>
              <a:t>Need </a:t>
            </a:r>
            <a:r>
              <a:rPr lang="de-DE" err="1"/>
              <a:t>for</a:t>
            </a:r>
            <a:r>
              <a:rPr lang="de-DE"/>
              <a:t> all possible </a:t>
            </a:r>
            <a:r>
              <a:rPr lang="de-DE" err="1"/>
              <a:t>solutions</a:t>
            </a:r>
            <a:endParaRPr lang="de-DE"/>
          </a:p>
          <a:p>
            <a:pPr marL="514350" indent="-514350">
              <a:buFont typeface="+mj-lt"/>
              <a:buAutoNum type="arabicPeriod"/>
            </a:pPr>
            <a:r>
              <a:rPr lang="de-DE"/>
              <a:t>Many sub-optimal </a:t>
            </a:r>
            <a:r>
              <a:rPr lang="de-DE" err="1"/>
              <a:t>solutions</a:t>
            </a:r>
            <a:endParaRPr lang="de-DE"/>
          </a:p>
          <a:p>
            <a:pPr marL="514350" indent="-514350">
              <a:buFont typeface="+mj-lt"/>
              <a:buAutoNum type="arabicPeriod"/>
            </a:pPr>
            <a:r>
              <a:rPr lang="de-DE"/>
              <a:t>Temporal </a:t>
            </a:r>
            <a:r>
              <a:rPr lang="de-DE" err="1"/>
              <a:t>information</a:t>
            </a:r>
            <a:endParaRPr lang="de-DE"/>
          </a:p>
          <a:p>
            <a:pPr marL="971519" lvl="1" indent="-514350">
              <a:buFont typeface="+mj-lt"/>
              <a:buAutoNum type="arabicPeriod"/>
            </a:pPr>
            <a:r>
              <a:rPr lang="de-DE"/>
              <a:t>Different </a:t>
            </a:r>
            <a:r>
              <a:rPr lang="de-DE" err="1"/>
              <a:t>processing</a:t>
            </a:r>
            <a:r>
              <a:rPr lang="de-DE"/>
              <a:t> time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actions</a:t>
            </a:r>
            <a:endParaRPr lang="de-DE"/>
          </a:p>
          <a:p>
            <a:pPr marL="971519" lvl="1" indent="-514350">
              <a:buFont typeface="+mj-lt"/>
              <a:buAutoNum type="arabicPeriod"/>
            </a:pPr>
            <a:r>
              <a:rPr lang="de-DE"/>
              <a:t>Different </a:t>
            </a:r>
            <a:r>
              <a:rPr lang="de-DE" err="1"/>
              <a:t>delivery</a:t>
            </a:r>
            <a:r>
              <a:rPr lang="de-DE"/>
              <a:t> time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actions</a:t>
            </a:r>
            <a:r>
              <a:rPr lang="de-DE"/>
              <a:t>‘ </a:t>
            </a:r>
            <a:r>
              <a:rPr lang="de-DE" err="1"/>
              <a:t>pre-conditions</a:t>
            </a:r>
            <a:endParaRPr lang="de-DE"/>
          </a:p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71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72958-44F4-45F3-913F-751BD9ED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PDDL vs. Graph-</a:t>
            </a:r>
            <a:r>
              <a:rPr lang="de-DE" err="1"/>
              <a:t>based</a:t>
            </a:r>
            <a:r>
              <a:rPr lang="de-DE"/>
              <a:t> </a:t>
            </a:r>
            <a:r>
              <a:rPr lang="de-DE" err="1"/>
              <a:t>planning</a:t>
            </a:r>
            <a:r>
              <a:rPr lang="de-DE"/>
              <a:t>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F76F55F-C936-DA45-E91B-37799E4635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3048854"/>
              </p:ext>
            </p:extLst>
          </p:nvPr>
        </p:nvGraphicFramePr>
        <p:xfrm>
          <a:off x="538163" y="1395412"/>
          <a:ext cx="11093047" cy="3288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721">
                  <a:extLst>
                    <a:ext uri="{9D8B030D-6E8A-4147-A177-3AD203B41FA5}">
                      <a16:colId xmlns:a16="http://schemas.microsoft.com/office/drawing/2014/main" val="520489043"/>
                    </a:ext>
                  </a:extLst>
                </a:gridCol>
                <a:gridCol w="1584721">
                  <a:extLst>
                    <a:ext uri="{9D8B030D-6E8A-4147-A177-3AD203B41FA5}">
                      <a16:colId xmlns:a16="http://schemas.microsoft.com/office/drawing/2014/main" val="1257992797"/>
                    </a:ext>
                  </a:extLst>
                </a:gridCol>
                <a:gridCol w="1584721">
                  <a:extLst>
                    <a:ext uri="{9D8B030D-6E8A-4147-A177-3AD203B41FA5}">
                      <a16:colId xmlns:a16="http://schemas.microsoft.com/office/drawing/2014/main" val="491260900"/>
                    </a:ext>
                  </a:extLst>
                </a:gridCol>
                <a:gridCol w="1584721">
                  <a:extLst>
                    <a:ext uri="{9D8B030D-6E8A-4147-A177-3AD203B41FA5}">
                      <a16:colId xmlns:a16="http://schemas.microsoft.com/office/drawing/2014/main" val="2007630440"/>
                    </a:ext>
                  </a:extLst>
                </a:gridCol>
                <a:gridCol w="1584721">
                  <a:extLst>
                    <a:ext uri="{9D8B030D-6E8A-4147-A177-3AD203B41FA5}">
                      <a16:colId xmlns:a16="http://schemas.microsoft.com/office/drawing/2014/main" val="3130178250"/>
                    </a:ext>
                  </a:extLst>
                </a:gridCol>
                <a:gridCol w="1584721">
                  <a:extLst>
                    <a:ext uri="{9D8B030D-6E8A-4147-A177-3AD203B41FA5}">
                      <a16:colId xmlns:a16="http://schemas.microsoft.com/office/drawing/2014/main" val="377680394"/>
                    </a:ext>
                  </a:extLst>
                </a:gridCol>
                <a:gridCol w="1584721">
                  <a:extLst>
                    <a:ext uri="{9D8B030D-6E8A-4147-A177-3AD203B41FA5}">
                      <a16:colId xmlns:a16="http://schemas.microsoft.com/office/drawing/2014/main" val="3400932379"/>
                    </a:ext>
                  </a:extLst>
                </a:gridCol>
              </a:tblGrid>
              <a:tr h="912558">
                <a:tc>
                  <a:txBody>
                    <a:bodyPr/>
                    <a:lstStyle/>
                    <a:p>
                      <a:r>
                        <a:rPr lang="en-DE"/>
                        <a:t>Approach\Challnge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Different Pre-conditions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Returning all possible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Returning the optimal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Dealing with action-level temporal infomation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/>
                        <a:t>Dealing with pre-condition-level temporal infomation</a:t>
                      </a:r>
                    </a:p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Cloud or 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149235"/>
                  </a:ext>
                </a:extLst>
              </a:tr>
              <a:tr h="912558">
                <a:tc>
                  <a:txBody>
                    <a:bodyPr/>
                    <a:lstStyle/>
                    <a:p>
                      <a:r>
                        <a:rPr lang="en-DE"/>
                        <a:t>PDDL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477208"/>
                  </a:ext>
                </a:extLst>
              </a:tr>
              <a:tr h="912558">
                <a:tc>
                  <a:txBody>
                    <a:bodyPr/>
                    <a:lstStyle/>
                    <a:p>
                      <a:r>
                        <a:rPr lang="de-DE"/>
                        <a:t>Graph-</a:t>
                      </a:r>
                      <a:r>
                        <a:rPr lang="de-DE" err="1"/>
                        <a:t>based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27909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4ADEB60-961C-3F74-86A9-C401E82DF153}"/>
              </a:ext>
            </a:extLst>
          </p:cNvPr>
          <p:cNvSpPr txBox="1"/>
          <p:nvPr/>
        </p:nvSpPr>
        <p:spPr>
          <a:xfrm>
            <a:off x="538162" y="4761369"/>
            <a:ext cx="110930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Graph-</a:t>
            </a:r>
            <a:r>
              <a:rPr lang="de-DE" sz="2400" dirty="0" err="1"/>
              <a:t>based</a:t>
            </a:r>
            <a:r>
              <a:rPr lang="de-DE" sz="2400" dirty="0"/>
              <a:t> </a:t>
            </a:r>
            <a:r>
              <a:rPr lang="de-DE" sz="2400" dirty="0" err="1"/>
              <a:t>has</a:t>
            </a:r>
            <a:r>
              <a:rPr lang="de-DE" sz="2400" dirty="0"/>
              <a:t> </a:t>
            </a:r>
            <a:r>
              <a:rPr lang="de-DE" sz="2400" dirty="0" err="1"/>
              <a:t>big</a:t>
            </a:r>
            <a:r>
              <a:rPr lang="de-DE" sz="2400" dirty="0"/>
              <a:t> </a:t>
            </a:r>
            <a:r>
              <a:rPr lang="de-DE" sz="2400" dirty="0" err="1"/>
              <a:t>advantage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returning</a:t>
            </a:r>
            <a:r>
              <a:rPr lang="de-DE" sz="2400" dirty="0"/>
              <a:t> all possible </a:t>
            </a:r>
            <a:r>
              <a:rPr lang="de-DE" sz="2400" dirty="0" err="1"/>
              <a:t>solutions</a:t>
            </a:r>
            <a:r>
              <a:rPr lang="de-DE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However</a:t>
            </a:r>
            <a:r>
              <a:rPr lang="de-DE" sz="2400" dirty="0"/>
              <a:t>, </a:t>
            </a:r>
            <a:r>
              <a:rPr lang="de-DE" sz="2400" dirty="0" err="1"/>
              <a:t>Cannot</a:t>
            </a:r>
            <a:r>
              <a:rPr lang="de-DE" sz="2400" dirty="0"/>
              <a:t> deal </a:t>
            </a:r>
            <a:r>
              <a:rPr lang="de-DE" sz="2400" dirty="0" err="1"/>
              <a:t>with</a:t>
            </a:r>
            <a:r>
              <a:rPr lang="de-DE" sz="2400" dirty="0"/>
              <a:t> temporal </a:t>
            </a:r>
            <a:r>
              <a:rPr lang="de-DE" sz="2400" dirty="0" err="1"/>
              <a:t>information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3030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62FAD-5396-4A03-9756-1886253EB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Planning vs.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FCA08-B5BB-557A-6219-F936D8A75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Planning</a:t>
            </a:r>
            <a:endParaRPr lang="de-DE" dirty="0"/>
          </a:p>
          <a:p>
            <a:pPr lvl="1"/>
            <a:r>
              <a:rPr lang="en-GB" dirty="0"/>
              <a:t>AI planning focuses on determining the logical sequence of actions to achieve goals</a:t>
            </a:r>
          </a:p>
          <a:p>
            <a:r>
              <a:rPr lang="en-GB" dirty="0"/>
              <a:t>Scheduling</a:t>
            </a:r>
          </a:p>
          <a:p>
            <a:pPr lvl="1"/>
            <a:r>
              <a:rPr lang="en-GB" dirty="0"/>
              <a:t>Scheduling deals with the temporal allocation of resources to execute those actions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85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62FAD-5396-4A03-9756-1886253EB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Post-processing the Graph-planner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FCA08-B5BB-557A-6219-F936D8A75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</a:t>
            </a:r>
          </a:p>
          <a:p>
            <a:pPr lvl="1"/>
            <a:r>
              <a:rPr lang="en-US" dirty="0"/>
              <a:t>Using the graph-based planner to enumerate all possible plans</a:t>
            </a:r>
          </a:p>
          <a:p>
            <a:pPr lvl="1"/>
            <a:r>
              <a:rPr lang="en-US" dirty="0"/>
              <a:t>scheduling plans</a:t>
            </a:r>
          </a:p>
          <a:p>
            <a:endParaRPr lang="en-GB" dirty="0"/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B004772A-63C9-A94C-F734-0D61ED69F2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9537276"/>
              </p:ext>
            </p:extLst>
          </p:nvPr>
        </p:nvGraphicFramePr>
        <p:xfrm>
          <a:off x="538676" y="2687765"/>
          <a:ext cx="11114649" cy="3461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807">
                  <a:extLst>
                    <a:ext uri="{9D8B030D-6E8A-4147-A177-3AD203B41FA5}">
                      <a16:colId xmlns:a16="http://schemas.microsoft.com/office/drawing/2014/main" val="520489043"/>
                    </a:ext>
                  </a:extLst>
                </a:gridCol>
                <a:gridCol w="1587807">
                  <a:extLst>
                    <a:ext uri="{9D8B030D-6E8A-4147-A177-3AD203B41FA5}">
                      <a16:colId xmlns:a16="http://schemas.microsoft.com/office/drawing/2014/main" val="1257992797"/>
                    </a:ext>
                  </a:extLst>
                </a:gridCol>
                <a:gridCol w="1587807">
                  <a:extLst>
                    <a:ext uri="{9D8B030D-6E8A-4147-A177-3AD203B41FA5}">
                      <a16:colId xmlns:a16="http://schemas.microsoft.com/office/drawing/2014/main" val="491260900"/>
                    </a:ext>
                  </a:extLst>
                </a:gridCol>
                <a:gridCol w="1587807">
                  <a:extLst>
                    <a:ext uri="{9D8B030D-6E8A-4147-A177-3AD203B41FA5}">
                      <a16:colId xmlns:a16="http://schemas.microsoft.com/office/drawing/2014/main" val="2007630440"/>
                    </a:ext>
                  </a:extLst>
                </a:gridCol>
                <a:gridCol w="1587807">
                  <a:extLst>
                    <a:ext uri="{9D8B030D-6E8A-4147-A177-3AD203B41FA5}">
                      <a16:colId xmlns:a16="http://schemas.microsoft.com/office/drawing/2014/main" val="3130178250"/>
                    </a:ext>
                  </a:extLst>
                </a:gridCol>
                <a:gridCol w="1587807">
                  <a:extLst>
                    <a:ext uri="{9D8B030D-6E8A-4147-A177-3AD203B41FA5}">
                      <a16:colId xmlns:a16="http://schemas.microsoft.com/office/drawing/2014/main" val="377680394"/>
                    </a:ext>
                  </a:extLst>
                </a:gridCol>
                <a:gridCol w="1587807">
                  <a:extLst>
                    <a:ext uri="{9D8B030D-6E8A-4147-A177-3AD203B41FA5}">
                      <a16:colId xmlns:a16="http://schemas.microsoft.com/office/drawing/2014/main" val="3400932379"/>
                    </a:ext>
                  </a:extLst>
                </a:gridCol>
              </a:tblGrid>
              <a:tr h="1385472">
                <a:tc>
                  <a:txBody>
                    <a:bodyPr/>
                    <a:lstStyle/>
                    <a:p>
                      <a:r>
                        <a:rPr lang="en-DE" dirty="0"/>
                        <a:t>Approach\Challnge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Different Pre-conditions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Returning all possible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Returning the optimal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Dealing with action-level temporal infomation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Dealing with pre-condition-level temporal infomation</a:t>
                      </a:r>
                    </a:p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Cloud or 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149235"/>
                  </a:ext>
                </a:extLst>
              </a:tr>
              <a:tr h="541846">
                <a:tc>
                  <a:txBody>
                    <a:bodyPr/>
                    <a:lstStyle/>
                    <a:p>
                      <a:r>
                        <a:rPr lang="en-DE"/>
                        <a:t>PDDL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477208"/>
                  </a:ext>
                </a:extLst>
              </a:tr>
              <a:tr h="541846">
                <a:tc>
                  <a:txBody>
                    <a:bodyPr/>
                    <a:lstStyle/>
                    <a:p>
                      <a:r>
                        <a:rPr lang="de-DE"/>
                        <a:t>Graph-</a:t>
                      </a:r>
                      <a:r>
                        <a:rPr lang="de-DE" err="1"/>
                        <a:t>based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279099"/>
                  </a:ext>
                </a:extLst>
              </a:tr>
              <a:tr h="865920">
                <a:tc>
                  <a:txBody>
                    <a:bodyPr/>
                    <a:lstStyle/>
                    <a:p>
                      <a:r>
                        <a:rPr lang="en-DE" dirty="0"/>
                        <a:t>Graph-based with scheduling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538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5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72958-44F4-45F3-913F-751BD9ED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E5A10A-CA4B-43BC-91CA-12E2541C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Let‘s</a:t>
            </a:r>
            <a:r>
              <a:rPr lang="de-DE" dirty="0"/>
              <a:t> Imagine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planning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Planning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: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457169" lvl="1" indent="0">
              <a:buNone/>
            </a:pPr>
            <a:endParaRPr lang="de-DE" dirty="0"/>
          </a:p>
          <a:p>
            <a:pPr lvl="1"/>
            <a:r>
              <a:rPr lang="de-DE" dirty="0" err="1"/>
              <a:t>Planning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F3D862-74B9-E5D6-F94D-7DA54D0F1E99}"/>
              </a:ext>
            </a:extLst>
          </p:cNvPr>
          <p:cNvSpPr/>
          <p:nvPr/>
        </p:nvSpPr>
        <p:spPr>
          <a:xfrm>
            <a:off x="803188" y="4584365"/>
            <a:ext cx="2718486" cy="1528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sz="1200" dirty="0"/>
              <a:t>ID: 1</a:t>
            </a:r>
          </a:p>
          <a:p>
            <a:r>
              <a:rPr lang="en-GB" sz="1200" dirty="0"/>
              <a:t>P</a:t>
            </a:r>
            <a:r>
              <a:rPr lang="en-DE" sz="1200" dirty="0"/>
              <a:t>re-conditions: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E" sz="1200" dirty="0"/>
              <a:t>StateID: 1, DeliveryTime: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E" sz="1200" dirty="0"/>
              <a:t>StateID: 2, DeliveryTime: 1.5</a:t>
            </a:r>
          </a:p>
          <a:p>
            <a:r>
              <a:rPr lang="en-DE" sz="1200" dirty="0"/>
              <a:t>Effect: StateID: 4</a:t>
            </a:r>
          </a:p>
          <a:p>
            <a:r>
              <a:rPr lang="en-DE" sz="1200" dirty="0"/>
              <a:t>ProcessingTime: 2.5</a:t>
            </a:r>
          </a:p>
          <a:p>
            <a:r>
              <a:rPr lang="en-DE" sz="1200" dirty="0"/>
              <a:t>Costs: 280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44CB56-4C99-F7C7-3A34-D87AB524AA30}"/>
              </a:ext>
            </a:extLst>
          </p:cNvPr>
          <p:cNvSpPr/>
          <p:nvPr/>
        </p:nvSpPr>
        <p:spPr>
          <a:xfrm>
            <a:off x="3670164" y="4588490"/>
            <a:ext cx="2718486" cy="1528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sz="1200" dirty="0"/>
              <a:t>ID: 2</a:t>
            </a:r>
          </a:p>
          <a:p>
            <a:r>
              <a:rPr lang="en-GB" sz="1200" dirty="0"/>
              <a:t>P</a:t>
            </a:r>
            <a:r>
              <a:rPr lang="en-DE" sz="1200" dirty="0"/>
              <a:t>re-conditions: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E" sz="1200" dirty="0"/>
              <a:t>StateID: 3, DeliveryTime: 0</a:t>
            </a:r>
          </a:p>
          <a:p>
            <a:r>
              <a:rPr lang="en-DE" sz="1200" dirty="0"/>
              <a:t>Effect: StateID: 5</a:t>
            </a:r>
          </a:p>
          <a:p>
            <a:r>
              <a:rPr lang="en-DE" sz="1200" dirty="0"/>
              <a:t>ProcessingTime: 4</a:t>
            </a:r>
          </a:p>
          <a:p>
            <a:r>
              <a:rPr lang="en-DE" sz="1200" dirty="0"/>
              <a:t>Costs: 300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FB15A6-BD23-441E-0F9C-4D5B0477A95D}"/>
              </a:ext>
            </a:extLst>
          </p:cNvPr>
          <p:cNvSpPr/>
          <p:nvPr/>
        </p:nvSpPr>
        <p:spPr>
          <a:xfrm>
            <a:off x="6537140" y="4584365"/>
            <a:ext cx="2718487" cy="15322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sz="1200" dirty="0"/>
              <a:t>ID: 3</a:t>
            </a:r>
          </a:p>
          <a:p>
            <a:r>
              <a:rPr lang="en-GB" sz="1200" dirty="0"/>
              <a:t>P</a:t>
            </a:r>
            <a:r>
              <a:rPr lang="en-DE" sz="1200" dirty="0"/>
              <a:t>re-conditions: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E" sz="1200" dirty="0"/>
              <a:t>StateID: 4, DeliveryTime: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E" sz="1200" dirty="0"/>
              <a:t>StateID: 5, DeliveryTime: 1</a:t>
            </a:r>
          </a:p>
          <a:p>
            <a:r>
              <a:rPr lang="en-DE" sz="1200" dirty="0"/>
              <a:t>Effect: StateID: 6</a:t>
            </a:r>
          </a:p>
          <a:p>
            <a:r>
              <a:rPr lang="en-DE" sz="1200" dirty="0"/>
              <a:t>ProcessingTime: 3</a:t>
            </a:r>
          </a:p>
          <a:p>
            <a:r>
              <a:rPr lang="en-DE" sz="1200" dirty="0"/>
              <a:t>Costs: 100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F46ED0-56E6-726B-070B-1F93CD158003}"/>
              </a:ext>
            </a:extLst>
          </p:cNvPr>
          <p:cNvSpPr/>
          <p:nvPr/>
        </p:nvSpPr>
        <p:spPr>
          <a:xfrm>
            <a:off x="3670164" y="2227817"/>
            <a:ext cx="2718486" cy="1528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sz="1200" dirty="0"/>
              <a:t>InitialStates: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E" sz="1200" dirty="0"/>
              <a:t>StateID: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E" sz="1200" dirty="0"/>
              <a:t>StateID: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E" sz="1200" dirty="0"/>
              <a:t>StateID: 3</a:t>
            </a:r>
          </a:p>
          <a:p>
            <a:r>
              <a:rPr lang="en-DE" sz="1200" dirty="0"/>
              <a:t>FinalState: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E" sz="1200" dirty="0"/>
              <a:t>StateID: 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6374C7-AA11-C080-1839-39B76081CCB7}"/>
              </a:ext>
            </a:extLst>
          </p:cNvPr>
          <p:cNvSpPr/>
          <p:nvPr/>
        </p:nvSpPr>
        <p:spPr>
          <a:xfrm>
            <a:off x="9404116" y="4584365"/>
            <a:ext cx="2718487" cy="15322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sz="1200" dirty="0"/>
              <a:t>ID: 4</a:t>
            </a:r>
          </a:p>
          <a:p>
            <a:r>
              <a:rPr lang="en-GB" sz="1200" dirty="0"/>
              <a:t>P</a:t>
            </a:r>
            <a:r>
              <a:rPr lang="en-DE" sz="1200" dirty="0"/>
              <a:t>re-conditions: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E" sz="1200" dirty="0"/>
              <a:t>StateID: 1, DeliveryTime: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E" sz="1200" dirty="0"/>
              <a:t>StateID: 2, DeliveryTime: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E" sz="1200" dirty="0"/>
              <a:t>StateID: 3, DeliveryTime: 2</a:t>
            </a:r>
          </a:p>
          <a:p>
            <a:r>
              <a:rPr lang="en-DE" sz="1200" dirty="0"/>
              <a:t>Effect: StateID: 6</a:t>
            </a:r>
          </a:p>
          <a:p>
            <a:r>
              <a:rPr lang="en-DE" sz="1200" dirty="0"/>
              <a:t>ProcessingTime: 3</a:t>
            </a:r>
          </a:p>
          <a:p>
            <a:r>
              <a:rPr lang="en-DE" sz="1200" dirty="0"/>
              <a:t>Costs: 1000</a:t>
            </a:r>
          </a:p>
        </p:txBody>
      </p:sp>
    </p:spTree>
    <p:extLst>
      <p:ext uri="{BB962C8B-B14F-4D97-AF65-F5344CB8AC3E}">
        <p14:creationId xmlns:p14="http://schemas.microsoft.com/office/powerpoint/2010/main" val="246491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BFF8-B9C7-A899-3094-3EEFC161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208C7-9EC1-0284-F028-5AD340E74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Planner’s output:</a:t>
            </a:r>
          </a:p>
          <a:p>
            <a:pPr marL="914369" lvl="1" indent="-457200">
              <a:buFont typeface="+mj-lt"/>
              <a:buAutoNum type="arabicPeriod"/>
            </a:pPr>
            <a:r>
              <a:rPr lang="en-GB" dirty="0"/>
              <a:t>Action(id=1) =&gt; Action(id=2) =&gt; Action(id=3), Total cost: 680</a:t>
            </a:r>
          </a:p>
          <a:p>
            <a:pPr marL="914369" lvl="1" indent="-457200">
              <a:buFont typeface="+mj-lt"/>
              <a:buAutoNum type="arabicPeriod"/>
            </a:pPr>
            <a:r>
              <a:rPr lang="en-GB" dirty="0"/>
              <a:t>Action(id=2) =&gt; Action(id=1) =&gt; Action(id=3), Total cost: 680</a:t>
            </a:r>
          </a:p>
          <a:p>
            <a:pPr marL="914369" lvl="1" indent="-457200">
              <a:buFont typeface="+mj-lt"/>
              <a:buAutoNum type="arabicPeriod"/>
            </a:pPr>
            <a:r>
              <a:rPr lang="en-GB" dirty="0"/>
              <a:t>Action(id=4), Total cost: 1000</a:t>
            </a:r>
            <a:endParaRPr lang="en-DE" dirty="0"/>
          </a:p>
          <a:p>
            <a:endParaRPr lang="en-DE" dirty="0"/>
          </a:p>
          <a:p>
            <a:r>
              <a:rPr lang="en-DE" dirty="0"/>
              <a:t>Features:</a:t>
            </a:r>
          </a:p>
          <a:p>
            <a:pPr lvl="1"/>
            <a:r>
              <a:rPr lang="en-DE" dirty="0"/>
              <a:t>Returning all possible plans sorted</a:t>
            </a:r>
          </a:p>
          <a:p>
            <a:pPr lvl="1"/>
            <a:r>
              <a:rPr lang="en-DE" dirty="0"/>
              <a:t>Take care of action’s dependency to pre-conditions</a:t>
            </a:r>
          </a:p>
          <a:p>
            <a:r>
              <a:rPr lang="en-GB" dirty="0"/>
              <a:t>S</a:t>
            </a:r>
            <a:r>
              <a:rPr lang="en-DE" dirty="0"/>
              <a:t>hortcomming:</a:t>
            </a:r>
          </a:p>
          <a:p>
            <a:pPr lvl="1"/>
            <a:r>
              <a:rPr lang="en-DE" dirty="0"/>
              <a:t>Plans are fully-ordered</a:t>
            </a:r>
          </a:p>
          <a:p>
            <a:pPr lvl="1"/>
            <a:r>
              <a:rPr lang="en-DE" dirty="0"/>
              <a:t>No usage of temporal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96136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BFF8-B9C7-A899-3094-3EEFC161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208C7-9EC1-0284-F028-5AD340E74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Planner’s output:</a:t>
            </a:r>
          </a:p>
          <a:p>
            <a:pPr lvl="1"/>
            <a:endParaRPr lang="en-DE" dirty="0"/>
          </a:p>
        </p:txBody>
      </p:sp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CA835ED1-B330-101D-2523-CFC49300D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77" y="4275995"/>
            <a:ext cx="5812387" cy="2178520"/>
          </a:xfrm>
          <a:prstGeom prst="rect">
            <a:avLst/>
          </a:prstGeom>
        </p:spPr>
      </p:pic>
      <p:pic>
        <p:nvPicPr>
          <p:cNvPr id="9" name="Picture 8" descr="A graph with blue lines&#10;&#10;Description automatically generated">
            <a:extLst>
              <a:ext uri="{FF2B5EF4-FFF2-40B4-BE49-F238E27FC236}">
                <a16:creationId xmlns:a16="http://schemas.microsoft.com/office/drawing/2014/main" id="{6724C70F-CF26-2447-747B-923C5A32B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199" y="1801670"/>
            <a:ext cx="5897736" cy="2210509"/>
          </a:xfrm>
          <a:prstGeom prst="rect">
            <a:avLst/>
          </a:prstGeom>
        </p:spPr>
      </p:pic>
      <p:pic>
        <p:nvPicPr>
          <p:cNvPr id="12" name="Picture 11" descr="A graph with blue lines&#10;&#10;Description automatically generated">
            <a:extLst>
              <a:ext uri="{FF2B5EF4-FFF2-40B4-BE49-F238E27FC236}">
                <a16:creationId xmlns:a16="http://schemas.microsoft.com/office/drawing/2014/main" id="{72C4434C-14A6-84C3-2A28-2E3DFDB447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17" y="1784236"/>
            <a:ext cx="5569855" cy="222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45769"/>
      </p:ext>
    </p:extLst>
  </p:cSld>
  <p:clrMapOvr>
    <a:masterClrMapping/>
  </p:clrMapOvr>
</p:sld>
</file>

<file path=ppt/theme/theme1.xml><?xml version="1.0" encoding="utf-8"?>
<a:theme xmlns:a="http://schemas.openxmlformats.org/drawingml/2006/main" name="HITeC Deutsc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ITeC_Engli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1055162906B58498F59BA0A1395344A" ma:contentTypeVersion="12" ma:contentTypeDescription="Ein neues Dokument erstellen." ma:contentTypeScope="" ma:versionID="f85044f1f78eed226db99e681c60c59b">
  <xsd:schema xmlns:xsd="http://www.w3.org/2001/XMLSchema" xmlns:xs="http://www.w3.org/2001/XMLSchema" xmlns:p="http://schemas.microsoft.com/office/2006/metadata/properties" xmlns:ns2="6515a110-a49a-4138-9687-50b49027c38a" xmlns:ns3="2ac22daf-e718-4687-b3d5-287075f132c5" targetNamespace="http://schemas.microsoft.com/office/2006/metadata/properties" ma:root="true" ma:fieldsID="b039d80d21fdc8f932549a7d62203162" ns2:_="" ns3:_="">
    <xsd:import namespace="6515a110-a49a-4138-9687-50b49027c38a"/>
    <xsd:import namespace="2ac22daf-e718-4687-b3d5-287075f132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15a110-a49a-4138-9687-50b49027c3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c22daf-e718-4687-b3d5-287075f132c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8EE62D-7C97-40B3-AD41-E67D434C72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15a110-a49a-4138-9687-50b49027c38a"/>
    <ds:schemaRef ds:uri="2ac22daf-e718-4687-b3d5-287075f132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6FC103-0E7F-435F-831D-0C725B88FBB9}">
  <ds:schemaRefs>
    <ds:schemaRef ds:uri="http://schemas.openxmlformats.org/package/2006/metadata/core-properties"/>
    <ds:schemaRef ds:uri="6515a110-a49a-4138-9687-50b49027c38a"/>
    <ds:schemaRef ds:uri="2ac22daf-e718-4687-b3d5-287075f132c5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AD4D9A3-2010-4080-8F00-8535B65072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476</Words>
  <Application>Microsoft Macintosh PowerPoint</Application>
  <PresentationFormat>Widescreen</PresentationFormat>
  <Paragraphs>142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HITeC Deutsch</vt:lpstr>
      <vt:lpstr>HITeC_English</vt:lpstr>
      <vt:lpstr>Implementation of AI Planner</vt:lpstr>
      <vt:lpstr>Problem Formulation</vt:lpstr>
      <vt:lpstr>Challenges</vt:lpstr>
      <vt:lpstr>PDDL vs. Graph-based planning </vt:lpstr>
      <vt:lpstr>Planning vs. Scheduling</vt:lpstr>
      <vt:lpstr>Post-processing the Graph-planner</vt:lpstr>
      <vt:lpstr>Example 1</vt:lpstr>
      <vt:lpstr>Example 1</vt:lpstr>
      <vt:lpstr>Example 1</vt:lpstr>
      <vt:lpstr>Example 1</vt:lpstr>
      <vt:lpstr>Example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Ruhnke</dc:creator>
  <cp:lastModifiedBy>Emad Aghajanzadeh</cp:lastModifiedBy>
  <cp:revision>112</cp:revision>
  <cp:lastPrinted>2020-04-14T08:16:49Z</cp:lastPrinted>
  <dcterms:created xsi:type="dcterms:W3CDTF">2020-03-13T13:50:32Z</dcterms:created>
  <dcterms:modified xsi:type="dcterms:W3CDTF">2023-12-30T11:09:43Z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0x01010031055162906B58498F59BA0A1395344A</vt:lpwstr>
  </property>
</Properties>
</file>