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Roboto Condensed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RobotoCondensed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19" Type="http://schemas.openxmlformats.org/officeDocument/2006/relationships/font" Target="fonts/RobotoCondensed-bold.fntdata"/><Relationship Id="rId18" Type="http://schemas.openxmlformats.org/officeDocument/2006/relationships/font" Target="fonts/RobotoCondense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04fbbde95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04fbbde95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404fbbde95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404fbbde95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04fbbde95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404fbbde95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04fbbde95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04fbbde95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04fbbde95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04fbbde95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04fbbde95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04fbbde95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04fbbde95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404fbbde95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de texte classique avec énumération">
  <p:cSld name="CUSTOM_14_3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152400" y="544275"/>
            <a:ext cx="1920300" cy="274200"/>
          </a:xfrm>
          <a:prstGeom prst="mathMinus">
            <a:avLst>
              <a:gd fmla="val 23520" name="adj1"/>
            </a:avLst>
          </a:prstGeom>
          <a:solidFill>
            <a:srgbClr val="CE00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362630" y="95245"/>
            <a:ext cx="8562300" cy="532200"/>
          </a:xfrm>
          <a:prstGeom prst="rect">
            <a:avLst/>
          </a:prstGeom>
        </p:spPr>
        <p:txBody>
          <a:bodyPr anchorCtr="0" anchor="ctr" bIns="51425" lIns="51425" spcFirstLastPara="1" rIns="51425" wrap="square" tIns="5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800"/>
            </a:lvl9pPr>
          </a:lstStyle>
          <a:p/>
        </p:txBody>
      </p:sp>
      <p:sp>
        <p:nvSpPr>
          <p:cNvPr id="61" name="Google Shape;61;p13"/>
          <p:cNvSpPr txBox="1"/>
          <p:nvPr>
            <p:ph idx="2" type="title"/>
          </p:nvPr>
        </p:nvSpPr>
        <p:spPr>
          <a:xfrm>
            <a:off x="1038059" y="4739358"/>
            <a:ext cx="2577600" cy="181200"/>
          </a:xfrm>
          <a:prstGeom prst="rect">
            <a:avLst/>
          </a:prstGeom>
        </p:spPr>
        <p:txBody>
          <a:bodyPr anchorCtr="0" anchor="ctr" bIns="51425" lIns="51425" spcFirstLastPara="1" rIns="51425" wrap="square" tIns="5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CE003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CE003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CE003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CE003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CE003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CE003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CE003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CE003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CE003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337302" y="4739358"/>
            <a:ext cx="330000" cy="1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>
            <a:lvl1pPr lvl="0" rtl="0">
              <a:buNone/>
              <a:defRPr b="1" sz="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buNone/>
              <a:defRPr b="1" sz="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buNone/>
              <a:defRPr b="1" sz="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buNone/>
              <a:defRPr b="1" sz="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buNone/>
              <a:defRPr b="1" sz="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buNone/>
              <a:defRPr b="1" sz="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buNone/>
              <a:defRPr b="1" sz="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buNone/>
              <a:defRPr b="1" sz="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buNone/>
              <a:defRPr b="1" sz="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555581" y="4739358"/>
            <a:ext cx="6150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• Simplon •</a:t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404200" y="1023975"/>
            <a:ext cx="8218800" cy="3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●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○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■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●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○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■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●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○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■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ython.org/downloads/" TargetMode="External"/><Relationship Id="rId4" Type="http://schemas.openxmlformats.org/officeDocument/2006/relationships/hyperlink" Target="https://code.visualstudio.com/" TargetMode="External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680"/>
              <a:t>Python, </a:t>
            </a:r>
            <a:r>
              <a:rPr lang="fr" sz="3680"/>
              <a:t>Installation</a:t>
            </a:r>
            <a:endParaRPr sz="3680"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Formateur: Charles Béniac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et installation du langage Python et de son écosystème.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Qu’est ce que Python?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2957075" y="1225225"/>
            <a:ext cx="5875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 u="sng">
                <a:solidFill>
                  <a:schemeClr val="accent1"/>
                </a:solidFill>
              </a:rPr>
              <a:t>Python</a:t>
            </a:r>
            <a:r>
              <a:rPr lang="fr" sz="1300"/>
              <a:t> (prononcé /pi.tɔ̃/) est un langage </a:t>
            </a:r>
            <a:r>
              <a:rPr b="1" lang="fr" sz="1300">
                <a:solidFill>
                  <a:schemeClr val="lt2"/>
                </a:solidFill>
              </a:rPr>
              <a:t>libre</a:t>
            </a:r>
            <a:r>
              <a:rPr lang="fr" sz="1300"/>
              <a:t> de programmation </a:t>
            </a:r>
            <a:r>
              <a:rPr b="1" lang="fr" sz="1300">
                <a:solidFill>
                  <a:schemeClr val="lt2"/>
                </a:solidFill>
              </a:rPr>
              <a:t>interprété</a:t>
            </a:r>
            <a:r>
              <a:rPr lang="fr" sz="1300"/>
              <a:t>, </a:t>
            </a:r>
            <a:r>
              <a:rPr b="1" lang="fr" sz="1300">
                <a:solidFill>
                  <a:schemeClr val="lt2"/>
                </a:solidFill>
              </a:rPr>
              <a:t>multiparadigme</a:t>
            </a:r>
            <a:r>
              <a:rPr lang="fr" sz="1300"/>
              <a:t> et </a:t>
            </a:r>
            <a:r>
              <a:rPr b="1" lang="fr" sz="1300">
                <a:solidFill>
                  <a:schemeClr val="lt2"/>
                </a:solidFill>
              </a:rPr>
              <a:t>multiplateformes</a:t>
            </a:r>
            <a:r>
              <a:rPr lang="fr" sz="1300"/>
              <a:t>. Il favorise </a:t>
            </a:r>
            <a:r>
              <a:rPr b="1" lang="fr" sz="1300">
                <a:solidFill>
                  <a:schemeClr val="lt2"/>
                </a:solidFill>
              </a:rPr>
              <a:t>la programmation impérative structurée</a:t>
            </a:r>
            <a:r>
              <a:rPr lang="fr" sz="1300">
                <a:solidFill>
                  <a:schemeClr val="lt2"/>
                </a:solidFill>
              </a:rPr>
              <a:t>, </a:t>
            </a:r>
            <a:r>
              <a:rPr b="1" lang="fr" sz="1300">
                <a:solidFill>
                  <a:schemeClr val="lt2"/>
                </a:solidFill>
              </a:rPr>
              <a:t>fonctionnelle</a:t>
            </a:r>
            <a:r>
              <a:rPr lang="fr" sz="1300"/>
              <a:t> et </a:t>
            </a:r>
            <a:r>
              <a:rPr b="1" lang="fr" sz="1300">
                <a:solidFill>
                  <a:schemeClr val="lt2"/>
                </a:solidFill>
              </a:rPr>
              <a:t>orientée objet</a:t>
            </a:r>
            <a:r>
              <a:rPr lang="fr" sz="1300"/>
              <a:t>. Il est doté d'un </a:t>
            </a:r>
            <a:r>
              <a:rPr b="1" lang="fr" sz="1300">
                <a:solidFill>
                  <a:schemeClr val="lt2"/>
                </a:solidFill>
              </a:rPr>
              <a:t>typage dynamique fort</a:t>
            </a:r>
            <a:r>
              <a:rPr lang="fr" sz="1300">
                <a:solidFill>
                  <a:schemeClr val="lt2"/>
                </a:solidFill>
              </a:rPr>
              <a:t>,</a:t>
            </a:r>
            <a:r>
              <a:rPr lang="fr" sz="1300"/>
              <a:t> d'</a:t>
            </a:r>
            <a:r>
              <a:rPr b="1" lang="fr" sz="1300">
                <a:solidFill>
                  <a:schemeClr val="lt2"/>
                </a:solidFill>
              </a:rPr>
              <a:t>une gestion automatique de la mémoire par ramasse-miettes</a:t>
            </a:r>
            <a:r>
              <a:rPr lang="fr" sz="1300"/>
              <a:t> et d'un </a:t>
            </a:r>
            <a:r>
              <a:rPr b="1" lang="fr" sz="1300">
                <a:solidFill>
                  <a:schemeClr val="lt2"/>
                </a:solidFill>
              </a:rPr>
              <a:t>système de gestion d'exceptions</a:t>
            </a:r>
            <a:endParaRPr b="1"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300"/>
              <a:t>Libre:</a:t>
            </a:r>
            <a:r>
              <a:rPr lang="fr" sz="1300"/>
              <a:t> On peut l’utiliser, le copier, l’étudier ou le modifier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300"/>
              <a:t>Interprété: </a:t>
            </a:r>
            <a:r>
              <a:rPr lang="fr" sz="1300"/>
              <a:t>Exécuté au fur et à mesure de la lecture et non tout d’un coup. (plus lent que compilé)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300"/>
              <a:t>Multi Paradigme:</a:t>
            </a:r>
            <a:r>
              <a:rPr lang="fr" sz="1300"/>
              <a:t> on peut écrire des scripts linéaires, des fonctions ou des classes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300"/>
              <a:t>Typage dynamique fort</a:t>
            </a:r>
            <a:r>
              <a:rPr lang="fr" sz="1300"/>
              <a:t>: On peut changer de type les objets créés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300"/>
              <a:t>Gestion automatique de la mémoire et système de gestion des erreurs</a:t>
            </a:r>
            <a:r>
              <a:rPr lang="fr" sz="1300"/>
              <a:t>: ça va nous faciliter la vie</a:t>
            </a:r>
            <a:endParaRPr sz="13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372" y="2165972"/>
            <a:ext cx="1705250" cy="17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Pourquoi</a:t>
            </a:r>
            <a:r>
              <a:rPr lang="fr"/>
              <a:t> Python?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2957075" y="1225225"/>
            <a:ext cx="5875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Grâce à ses caractéristiques Python est un langage simple et donc très </a:t>
            </a:r>
            <a:r>
              <a:rPr lang="fr" sz="1300"/>
              <a:t>utilisé, c’est en réalité le langage </a:t>
            </a:r>
            <a:r>
              <a:rPr lang="fr" sz="1300">
                <a:solidFill>
                  <a:schemeClr val="lt2"/>
                </a:solidFill>
              </a:rPr>
              <a:t>le plus utilisé aujourd’hui</a:t>
            </a:r>
            <a:r>
              <a:rPr lang="fr" sz="1300"/>
              <a:t>. Il est leader dans les domaines suivants: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Machine Learning (Intelligence artificielle)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Objet connecté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/>
              <a:t>Mais il est également utilisé dans d’autres domaines: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Développement d’application Web (Django, Flask)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Jeux Vidéo (Pygame)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Gestion de base de données (Pyspark, SqlAlchemy)</a:t>
            </a:r>
            <a:endParaRPr sz="13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372" y="2165972"/>
            <a:ext cx="1705250" cy="17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Comment</a:t>
            </a:r>
            <a:r>
              <a:rPr lang="fr"/>
              <a:t> Python?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54100" y="1225225"/>
            <a:ext cx="8478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Il existe plusieurs distributions de Python. Une distribution est </a:t>
            </a:r>
            <a:r>
              <a:rPr lang="fr" sz="1300"/>
              <a:t>composée</a:t>
            </a:r>
            <a:r>
              <a:rPr lang="fr" sz="1300"/>
              <a:t> de python et d’une série de packages préinstallés. Un package est une sorte d’extension qui permet d’utiliser des fonctions supplémentaires.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/>
              <a:t>Nous utiliserons cependant la distribution de base ainsi que les outils suivants: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 sz="1300">
                <a:solidFill>
                  <a:schemeClr val="lt2"/>
                </a:solidFill>
              </a:rPr>
              <a:t>Visual Studio Code</a:t>
            </a:r>
            <a:r>
              <a:rPr lang="fr" sz="1300"/>
              <a:t> en tant qu’IDE. Un IDE est un environnement de code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>
                <a:solidFill>
                  <a:schemeClr val="lt2"/>
                </a:solidFill>
              </a:rPr>
              <a:t>Pip</a:t>
            </a:r>
            <a:r>
              <a:rPr lang="fr" sz="1300"/>
              <a:t> comme gestionnaire de package (il est inclu dans la distribution de base)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>
                <a:solidFill>
                  <a:schemeClr val="lt2"/>
                </a:solidFill>
              </a:rPr>
              <a:t>Venv</a:t>
            </a:r>
            <a:r>
              <a:rPr lang="fr" sz="1300"/>
              <a:t> comme gestionnaire d’environnement virtuel (également inclu)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>
                <a:solidFill>
                  <a:schemeClr val="lt2"/>
                </a:solidFill>
              </a:rPr>
              <a:t>Git</a:t>
            </a:r>
            <a:r>
              <a:rPr lang="fr" sz="1300"/>
              <a:t> comme outil de versionning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Comment Python?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54100" y="1225225"/>
            <a:ext cx="5313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Ce que nous allons installer: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fr" sz="1300"/>
              <a:t>La dernière version de python </a:t>
            </a:r>
            <a:r>
              <a:rPr lang="fr" sz="1300" u="sng">
                <a:solidFill>
                  <a:schemeClr val="hlink"/>
                </a:solidFill>
                <a:hlinkClick r:id="rId3"/>
              </a:rPr>
              <a:t>ici</a:t>
            </a:r>
            <a:r>
              <a:rPr lang="fr" sz="1300"/>
              <a:t> (On vous demande lors de </a:t>
            </a:r>
            <a:r>
              <a:rPr lang="fr" sz="1300"/>
              <a:t>l'installation</a:t>
            </a:r>
            <a:r>
              <a:rPr lang="fr" sz="1300"/>
              <a:t> si on veut ajouter python au PATH, mettez oui)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fr" sz="1300"/>
              <a:t>Dans votre terminal, </a:t>
            </a:r>
            <a:r>
              <a:rPr lang="fr" sz="1300"/>
              <a:t>tapez</a:t>
            </a:r>
            <a:r>
              <a:rPr lang="fr" sz="1300"/>
              <a:t> “python --version” pour vérifier l’installation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 sz="1300"/>
              <a:t>Visual Studio Code </a:t>
            </a:r>
            <a:r>
              <a:rPr lang="fr" sz="1300" u="sng">
                <a:solidFill>
                  <a:schemeClr val="hlink"/>
                </a:solidFill>
                <a:hlinkClick r:id="rId4"/>
              </a:rPr>
              <a:t>ici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 sz="1300"/>
              <a:t>Dans VSCode, installer l’extension </a:t>
            </a:r>
            <a:r>
              <a:rPr b="1" lang="fr" sz="1300">
                <a:solidFill>
                  <a:schemeClr val="lt2"/>
                </a:solidFill>
              </a:rPr>
              <a:t>Python</a:t>
            </a:r>
            <a:r>
              <a:rPr lang="fr" sz="1300"/>
              <a:t>  (celle de microsoft) et l’extension </a:t>
            </a:r>
            <a:r>
              <a:rPr b="1" lang="fr" sz="1300">
                <a:solidFill>
                  <a:schemeClr val="lt2"/>
                </a:solidFill>
              </a:rPr>
              <a:t>Jupyter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 sz="1300"/>
              <a:t>Créer un dossier où vous retrouverez tous vos projets python </a:t>
            </a:r>
            <a:r>
              <a:rPr lang="fr" sz="1300"/>
              <a:t>“Python Projets”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 sz="1300"/>
              <a:t>Télécharger le dossier du cours. Mettez le dans un nouveau dossier “IntroductionPython” à l’intérieur de “Python Projets” puis ouvrez le avec VScode</a:t>
            </a:r>
            <a:endParaRPr sz="1300"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800" y="1299625"/>
            <a:ext cx="300990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fondamentaux de Python (Variables, Boucles, Fonctions, Packages)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suite du cours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54100" y="1225225"/>
            <a:ext cx="8478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Pour la suite du cours nous allons utiliser des notebooks, ils permettent: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Tout comme powerpoint: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fr" sz="1300"/>
              <a:t>D’inclure des textes, des images, des commentaires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Mais également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fr" sz="1300"/>
              <a:t>d’écrire et de lancer du code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fr" sz="1300"/>
              <a:t>Définir une structure claire de chapitres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fr" sz="1300"/>
              <a:t>Créer Un versionnage si on l’utilise avec Git (qu’on ne traitera pas dans ce cours)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