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DM Sans" charset="1" panose="00000000000000000000"/>
      <p:regular r:id="rId18"/>
    </p:embeddedFont>
    <p:embeddedFont>
      <p:font typeface="DM Sans Bold" charset="1" panose="00000000000000000000"/>
      <p:regular r:id="rId19"/>
    </p:embeddedFont>
    <p:embeddedFont>
      <p:font typeface="Montserrat Classic Bold" charset="1" panose="000008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svg" Type="http://schemas.openxmlformats.org/officeDocument/2006/relationships/image"/><Relationship Id="rId16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Relationship Id="rId7" Target="../media/image26.png" Type="http://schemas.openxmlformats.org/officeDocument/2006/relationships/image"/><Relationship Id="rId8" Target="../media/image27.svg" Type="http://schemas.openxmlformats.org/officeDocument/2006/relationships/image"/><Relationship Id="rId9" Target="../media/image2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7.png" Type="http://schemas.openxmlformats.org/officeDocument/2006/relationships/image"/><Relationship Id="rId14" Target="../media/image18.svg" Type="http://schemas.openxmlformats.org/officeDocument/2006/relationships/image"/><Relationship Id="rId15" Target="../media/image19.png" Type="http://schemas.openxmlformats.org/officeDocument/2006/relationships/image"/><Relationship Id="rId16" Target="../media/image20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53532" y="1414700"/>
            <a:ext cx="15780936" cy="8229600"/>
          </a:xfrm>
          <a:custGeom>
            <a:avLst/>
            <a:gdLst/>
            <a:ahLst/>
            <a:cxnLst/>
            <a:rect r="r" b="b" t="t" l="l"/>
            <a:pathLst>
              <a:path h="8229600" w="15780936">
                <a:moveTo>
                  <a:pt x="0" y="0"/>
                </a:moveTo>
                <a:lnTo>
                  <a:pt x="15780936" y="0"/>
                </a:lnTo>
                <a:lnTo>
                  <a:pt x="1578093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696606" y="5094477"/>
            <a:ext cx="4581255" cy="4114800"/>
          </a:xfrm>
          <a:custGeom>
            <a:avLst/>
            <a:gdLst/>
            <a:ahLst/>
            <a:cxnLst/>
            <a:rect r="r" b="b" t="t" l="l"/>
            <a:pathLst>
              <a:path h="4114800" w="4581255">
                <a:moveTo>
                  <a:pt x="0" y="0"/>
                </a:moveTo>
                <a:lnTo>
                  <a:pt x="4581255" y="0"/>
                </a:lnTo>
                <a:lnTo>
                  <a:pt x="458125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293965" y="7151877"/>
            <a:ext cx="4556617" cy="2853581"/>
          </a:xfrm>
          <a:custGeom>
            <a:avLst/>
            <a:gdLst/>
            <a:ahLst/>
            <a:cxnLst/>
            <a:rect r="r" b="b" t="t" l="l"/>
            <a:pathLst>
              <a:path h="2853581" w="4556617">
                <a:moveTo>
                  <a:pt x="0" y="0"/>
                </a:moveTo>
                <a:lnTo>
                  <a:pt x="4556617" y="0"/>
                </a:lnTo>
                <a:lnTo>
                  <a:pt x="4556617" y="2853582"/>
                </a:lnTo>
                <a:lnTo>
                  <a:pt x="0" y="2853582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567462"/>
            <a:ext cx="16986738" cy="1306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60"/>
              </a:lnSpc>
            </a:pPr>
            <a:r>
              <a:rPr lang="en-US" sz="8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ML ENGINEER TASK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116677" y="8472725"/>
            <a:ext cx="417132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3000" spc="-6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Dinu Ema Carmen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-339288" y="1760770"/>
            <a:ext cx="19802069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Trade-Offs – Accuracy vs Efficiency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2790" y="3502412"/>
            <a:ext cx="17412498" cy="6986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5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Switched from Random Forest to Logistic Regression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Gain: Faster training and inference, scalable to thousands of samples.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Loss: Potentially lower performance on non-linear patterns, but offset by bette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 regularization and interpretability.</a:t>
            </a:r>
          </a:p>
          <a:p>
            <a:pPr algn="just">
              <a:lnSpc>
                <a:spcPts val="3695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Used TF-IDF instead of Deep Embeddings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Gain: Lightweight, interpretable, fast to compute.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Loss: Less semantic depth than large-scale embeddings (e.g., BERT), but good enough for domain-specific tasks.</a:t>
            </a:r>
          </a:p>
          <a:p>
            <a:pPr algn="just">
              <a:lnSpc>
                <a:spcPts val="3695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Dimensionality Control with max_features=20000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Keeps the model size reasonable.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May lose rare but meaningful terms.</a:t>
            </a:r>
          </a:p>
          <a:p>
            <a:pPr algn="just">
              <a:lnSpc>
                <a:spcPts val="3695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Fallback to Cosine Similarity When Confidence is Low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Ensures full coverage (every company gets a label).</a:t>
            </a:r>
          </a:p>
          <a:p>
            <a:pPr algn="just" marL="604519" indent="-302260" lvl="1">
              <a:lnSpc>
                <a:spcPts val="3695"/>
              </a:lnSpc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Adds a small overhead per prediction, but pays off in robustness.</a:t>
            </a:r>
          </a:p>
          <a:p>
            <a:pPr algn="just">
              <a:lnSpc>
                <a:spcPts val="36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0" y="3237401"/>
            <a:ext cx="8238987" cy="4354380"/>
          </a:xfrm>
          <a:custGeom>
            <a:avLst/>
            <a:gdLst/>
            <a:ahLst/>
            <a:cxnLst/>
            <a:rect r="r" b="b" t="t" l="l"/>
            <a:pathLst>
              <a:path h="4354380" w="8238987">
                <a:moveTo>
                  <a:pt x="0" y="0"/>
                </a:moveTo>
                <a:lnTo>
                  <a:pt x="8238987" y="0"/>
                </a:lnTo>
                <a:lnTo>
                  <a:pt x="8238987" y="4354380"/>
                </a:lnTo>
                <a:lnTo>
                  <a:pt x="0" y="43543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6033" r="0" b="-5317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339288" y="1760770"/>
            <a:ext cx="19802069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Weaknesses &amp; Future Improvements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114665" y="3305834"/>
            <a:ext cx="8042751" cy="4525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53954" indent="-326977" lvl="1">
              <a:lnSpc>
                <a:spcPts val="3998"/>
              </a:lnSpc>
              <a:buFont typeface="Arial"/>
              <a:buChar char="•"/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Some rare labels still underperform due to:</a:t>
            </a:r>
          </a:p>
          <a:p>
            <a:pPr algn="just" marL="1307907" indent="-435969" lvl="2">
              <a:lnSpc>
                <a:spcPts val="3998"/>
              </a:lnSpc>
              <a:buFont typeface="Arial"/>
              <a:buChar char="⚬"/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 imbalance.</a:t>
            </a:r>
          </a:p>
          <a:p>
            <a:pPr algn="just" marL="1307907" indent="-435969" lvl="2">
              <a:lnSpc>
                <a:spcPts val="3998"/>
              </a:lnSpc>
              <a:spcBef>
                <a:spcPct val="0"/>
              </a:spcBef>
              <a:buFont typeface="Arial"/>
              <a:buChar char="⚬"/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</a:t>
            </a: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ort/vague company descriptions.</a:t>
            </a:r>
          </a:p>
          <a:p>
            <a:pPr algn="just" marL="653954" indent="-326977" lvl="1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</a:t>
            </a: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ssumes descriptions are relevant to the actual business type.</a:t>
            </a:r>
          </a:p>
          <a:p>
            <a:pPr algn="just" marL="653954" indent="-326977" lvl="1">
              <a:lnSpc>
                <a:spcPts val="3998"/>
              </a:lnSpc>
              <a:spcBef>
                <a:spcPct val="0"/>
              </a:spcBef>
              <a:buFont typeface="Arial"/>
              <a:buChar char="•"/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Still rule-based in parts (threshold tuning), which may miss nuance.</a:t>
            </a:r>
          </a:p>
          <a:p>
            <a:pPr algn="just">
              <a:lnSpc>
                <a:spcPts val="399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356296" y="3296309"/>
            <a:ext cx="9092171" cy="4450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42802" indent="-321401" lvl="1">
              <a:lnSpc>
                <a:spcPts val="3930"/>
              </a:lnSpc>
              <a:spcBef>
                <a:spcPct val="0"/>
              </a:spcBef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Works well for</a:t>
            </a: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popular classes with meaningful descriptions.</a:t>
            </a:r>
          </a:p>
          <a:p>
            <a:pPr algn="ctr" marL="642802" indent="-321401" lvl="1">
              <a:lnSpc>
                <a:spcPts val="3930"/>
              </a:lnSpc>
              <a:spcBef>
                <a:spcPct val="0"/>
              </a:spcBef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Struggles in long-tail and generic descriptions.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</a:p>
          <a:p>
            <a:pPr algn="l">
              <a:lnSpc>
                <a:spcPts val="3930"/>
              </a:lnSpc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Still room for:</a:t>
            </a:r>
          </a:p>
          <a:p>
            <a:pPr algn="l" marL="642802" indent="-321401" lvl="1">
              <a:lnSpc>
                <a:spcPts val="3930"/>
              </a:lnSpc>
              <a:spcBef>
                <a:spcPct val="0"/>
              </a:spcBef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Active learning.</a:t>
            </a:r>
          </a:p>
          <a:p>
            <a:pPr algn="l" marL="642802" indent="-321401" lvl="1">
              <a:lnSpc>
                <a:spcPts val="3930"/>
              </a:lnSpc>
              <a:spcBef>
                <a:spcPct val="0"/>
              </a:spcBef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Semantic embeddings (e.g., BERT).</a:t>
            </a:r>
          </a:p>
          <a:p>
            <a:pPr algn="l" marL="642802" indent="-321401" lvl="1">
              <a:lnSpc>
                <a:spcPts val="3930"/>
              </a:lnSpc>
              <a:spcBef>
                <a:spcPct val="0"/>
              </a:spcBef>
              <a:buFont typeface="Arial"/>
              <a:buChar char="•"/>
            </a:pP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</a:t>
            </a:r>
            <a:r>
              <a:rPr lang="en-US" sz="29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 intelligent fallback strategies.</a:t>
            </a:r>
          </a:p>
          <a:p>
            <a:pPr algn="l">
              <a:lnSpc>
                <a:spcPts val="393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7381530" y="747714"/>
            <a:ext cx="1812940" cy="19050"/>
          </a:xfrm>
          <a:prstGeom prst="line">
            <a:avLst/>
          </a:prstGeom>
          <a:ln cap="flat" w="47625">
            <a:solidFill>
              <a:srgbClr val="145A8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5486357" y="1685492"/>
            <a:ext cx="1444335" cy="813625"/>
          </a:xfrm>
          <a:custGeom>
            <a:avLst/>
            <a:gdLst/>
            <a:ahLst/>
            <a:cxnLst/>
            <a:rect r="r" b="b" t="t" l="l"/>
            <a:pathLst>
              <a:path h="813625" w="1444335">
                <a:moveTo>
                  <a:pt x="0" y="0"/>
                </a:moveTo>
                <a:lnTo>
                  <a:pt x="1444335" y="0"/>
                </a:lnTo>
                <a:lnTo>
                  <a:pt x="1444335" y="813625"/>
                </a:lnTo>
                <a:lnTo>
                  <a:pt x="0" y="813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4135" t="-7937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63061" y="5929028"/>
            <a:ext cx="1444335" cy="813625"/>
          </a:xfrm>
          <a:custGeom>
            <a:avLst/>
            <a:gdLst/>
            <a:ahLst/>
            <a:cxnLst/>
            <a:rect r="r" b="b" t="t" l="l"/>
            <a:pathLst>
              <a:path h="813625" w="1444335">
                <a:moveTo>
                  <a:pt x="0" y="0"/>
                </a:moveTo>
                <a:lnTo>
                  <a:pt x="1444335" y="0"/>
                </a:lnTo>
                <a:lnTo>
                  <a:pt x="1444335" y="813625"/>
                </a:lnTo>
                <a:lnTo>
                  <a:pt x="0" y="8136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4135" t="-79372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8893900" y="5886167"/>
            <a:ext cx="1812940" cy="19050"/>
          </a:xfrm>
          <a:prstGeom prst="line">
            <a:avLst/>
          </a:prstGeom>
          <a:ln cap="flat" w="47625">
            <a:solidFill>
              <a:srgbClr val="145A8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5233372" y="466188"/>
            <a:ext cx="4396326" cy="4396326"/>
          </a:xfrm>
          <a:custGeom>
            <a:avLst/>
            <a:gdLst/>
            <a:ahLst/>
            <a:cxnLst/>
            <a:rect r="r" b="b" t="t" l="l"/>
            <a:pathLst>
              <a:path h="4396326" w="4396326">
                <a:moveTo>
                  <a:pt x="0" y="0"/>
                </a:moveTo>
                <a:lnTo>
                  <a:pt x="4396326" y="0"/>
                </a:lnTo>
                <a:lnTo>
                  <a:pt x="4396326" y="4396326"/>
                </a:lnTo>
                <a:lnTo>
                  <a:pt x="0" y="43963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486357" y="-1290636"/>
            <a:ext cx="3890356" cy="4114800"/>
          </a:xfrm>
          <a:custGeom>
            <a:avLst/>
            <a:gdLst/>
            <a:ahLst/>
            <a:cxnLst/>
            <a:rect r="r" b="b" t="t" l="l"/>
            <a:pathLst>
              <a:path h="4114800" w="3890356">
                <a:moveTo>
                  <a:pt x="0" y="0"/>
                </a:moveTo>
                <a:lnTo>
                  <a:pt x="3890357" y="0"/>
                </a:lnTo>
                <a:lnTo>
                  <a:pt x="389035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0772" y="2824164"/>
            <a:ext cx="3896551" cy="4114800"/>
          </a:xfrm>
          <a:custGeom>
            <a:avLst/>
            <a:gdLst/>
            <a:ahLst/>
            <a:cxnLst/>
            <a:rect r="r" b="b" t="t" l="l"/>
            <a:pathLst>
              <a:path h="4114800" w="3896551">
                <a:moveTo>
                  <a:pt x="0" y="0"/>
                </a:moveTo>
                <a:lnTo>
                  <a:pt x="3896551" y="0"/>
                </a:lnTo>
                <a:lnTo>
                  <a:pt x="38965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893650" y="4524370"/>
            <a:ext cx="8365650" cy="1228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8000" b="true">
                <a:solidFill>
                  <a:srgbClr val="0B2134"/>
                </a:solidFill>
                <a:latin typeface="Montserrat Classic Bold"/>
                <a:ea typeface="Montserrat Classic Bold"/>
                <a:cs typeface="Montserrat Classic Bold"/>
                <a:sym typeface="Montserrat Classic Bold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16672" y="3791605"/>
            <a:ext cx="17437159" cy="5380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Goal: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Classify insurance-related companies based on their descriptions into a hierarchical taxonomy.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Approach: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Hybrid semi-supervise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 pipeline combining unsupervised TF-IDF + Cosine Similarity and supervised One-vs-Rest Logistic Regression.</a:t>
            </a: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esult: </a:t>
            </a:r>
          </a:p>
          <a:p>
            <a:pPr algn="l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High-coverage, interpretable label predictions with fallback logic.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290146" y="2314683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Project Overwiew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1255274" y="4850954"/>
            <a:ext cx="6803397" cy="3597296"/>
          </a:xfrm>
          <a:custGeom>
            <a:avLst/>
            <a:gdLst/>
            <a:ahLst/>
            <a:cxnLst/>
            <a:rect r="r" b="b" t="t" l="l"/>
            <a:pathLst>
              <a:path h="3597296" w="6803397">
                <a:moveTo>
                  <a:pt x="0" y="0"/>
                </a:moveTo>
                <a:lnTo>
                  <a:pt x="6803397" y="0"/>
                </a:lnTo>
                <a:lnTo>
                  <a:pt x="6803397" y="3597296"/>
                </a:lnTo>
                <a:lnTo>
                  <a:pt x="0" y="359729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6672" y="3810655"/>
            <a:ext cx="10767932" cy="614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Preprocessing Choices:</a:t>
            </a:r>
          </a:p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Merged multiple fields (description, sector, category, niche) into a single textual input for easier training.</a:t>
            </a:r>
          </a:p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Applied custom stopword removal (along with the usual "and", "are", "as", [..] stopwords, I checked the most common words in the descriptions and removed</a:t>
            </a: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redundant words like “specialize”, “company”, “offer”).</a:t>
            </a:r>
          </a:p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Used Snowball Stemming to normalize vocabulary and increase generalization ( I reduced words to their root form) </a:t>
            </a:r>
          </a:p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</a:t>
            </a: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esult: more focused, signal-rich text.</a:t>
            </a:r>
          </a:p>
          <a:p>
            <a:pPr algn="ctr">
              <a:lnSpc>
                <a:spcPts val="40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290146" y="2314683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Data Cleaning &amp; Representation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54581" y="2811434"/>
            <a:ext cx="15845941" cy="3573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Chose TF-IDF for:</a:t>
            </a:r>
          </a:p>
          <a:p>
            <a:pPr algn="l" marL="1258121" indent="-419374" lvl="2">
              <a:lnSpc>
                <a:spcPts val="4079"/>
              </a:lnSpc>
              <a:buFont typeface="Arial"/>
              <a:buChar char="⚬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</a:t>
            </a: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erpretability (easy to debug).</a:t>
            </a:r>
          </a:p>
          <a:p>
            <a:pPr algn="l" marL="1258121" indent="-419374" lvl="2">
              <a:lnSpc>
                <a:spcPts val="4079"/>
              </a:lnSpc>
              <a:buFont typeface="Arial"/>
              <a:buChar char="⚬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Suitability for sparse, short text.</a:t>
            </a:r>
          </a:p>
          <a:p>
            <a:pPr algn="l" marL="1258121" indent="-419374" lvl="2">
              <a:lnSpc>
                <a:spcPts val="4079"/>
              </a:lnSpc>
              <a:buFont typeface="Arial"/>
              <a:buChar char="⚬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</a:t>
            </a: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pport for n-grams to capture phrase-level</a:t>
            </a: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semantics.</a:t>
            </a:r>
          </a:p>
          <a:p>
            <a:pPr algn="l" marL="629060" indent="-314530" lvl="1">
              <a:lnSpc>
                <a:spcPts val="4079"/>
              </a:lnSpc>
              <a:buFont typeface="Arial"/>
              <a:buChar char="•"/>
            </a:pPr>
            <a:r>
              <a:rPr lang="en-US" sz="291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Vectorized both taxonomy labels and company text → Cosine Similarity for weak supervision.</a:t>
            </a:r>
          </a:p>
          <a:p>
            <a:pPr algn="ctr">
              <a:lnSpc>
                <a:spcPts val="40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306527" y="1760770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Text Vectorization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83148" y="6727639"/>
            <a:ext cx="13263116" cy="940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  <a:spcBef>
                <a:spcPct val="0"/>
              </a:spcBef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Manual Labeling to check effectiveness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4581" y="7916302"/>
            <a:ext cx="13263116" cy="10376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2713" indent="-341357" lvl="1">
              <a:lnSpc>
                <a:spcPts val="4174"/>
              </a:lnSpc>
              <a:buFont typeface="Arial"/>
              <a:buChar char="•"/>
            </a:pPr>
            <a:r>
              <a:rPr lang="en-US" sz="31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 manually labeled 29 companies in order to check the pseudo-labeling algorithm for effectiveness before proceeding with training.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924749" y="3426961"/>
            <a:ext cx="7782642" cy="7231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66"/>
              </a:lnSpc>
              <a:spcBef>
                <a:spcPct val="0"/>
              </a:spcBef>
            </a:pPr>
            <a:r>
              <a:rPr lang="en-US" b="true" sz="2666" spc="-5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Random Forest </a:t>
            </a: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(Initial Attempt)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Overfitting: High-dimensional sparse vectors (from TF-IDF) caused fast overfitting.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Poor generalization and the model showed weak performance.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 interpretability: Not ideal for text-based tasks (hard to trace why a label was chosen).</a:t>
            </a:r>
          </a:p>
          <a:p>
            <a:pPr algn="l">
              <a:lnSpc>
                <a:spcPts val="2666"/>
              </a:lnSpc>
              <a:spcBef>
                <a:spcPct val="0"/>
              </a:spcBef>
            </a:pPr>
          </a:p>
          <a:p>
            <a:pPr algn="l">
              <a:lnSpc>
                <a:spcPts val="2666"/>
              </a:lnSpc>
              <a:spcBef>
                <a:spcPct val="0"/>
              </a:spcBef>
            </a:pPr>
          </a:p>
          <a:p>
            <a:pPr algn="l">
              <a:lnSpc>
                <a:spcPts val="2666"/>
              </a:lnSpc>
              <a:spcBef>
                <a:spcPct val="0"/>
              </a:spcBef>
            </a:pPr>
          </a:p>
          <a:p>
            <a:pPr algn="l">
              <a:lnSpc>
                <a:spcPts val="2666"/>
              </a:lnSpc>
              <a:spcBef>
                <a:spcPct val="0"/>
              </a:spcBef>
            </a:pPr>
            <a:r>
              <a:rPr lang="en-US" b="true" sz="2666" spc="-5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Word2Vec</a:t>
            </a: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(Initial Attempt)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Attempted Word2Vec trained on company descriptions.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generalize well: Small corpus led to weak embeddings.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Context inconsistency: Business descriptions are too diverse for local embeddings to learn meaningful semantics.</a:t>
            </a:r>
          </a:p>
          <a:p>
            <a:pPr algn="l" marL="575608" indent="-287804" lvl="1">
              <a:lnSpc>
                <a:spcPts val="2666"/>
              </a:lnSpc>
              <a:spcBef>
                <a:spcPct val="0"/>
              </a:spcBef>
              <a:buFont typeface="Arial"/>
              <a:buChar char="•"/>
            </a:pPr>
            <a:r>
              <a:rPr lang="en-US" sz="2666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Result: Low-quality vectors and poor classifier performance.</a:t>
            </a:r>
          </a:p>
          <a:p>
            <a:pPr algn="l">
              <a:lnSpc>
                <a:spcPts val="2666"/>
              </a:lnSpc>
              <a:spcBef>
                <a:spcPct val="0"/>
              </a:spcBef>
            </a:pPr>
          </a:p>
          <a:p>
            <a:pPr algn="l">
              <a:lnSpc>
                <a:spcPts val="2296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90117" y="3656277"/>
            <a:ext cx="1053248" cy="898133"/>
          </a:xfrm>
          <a:custGeom>
            <a:avLst/>
            <a:gdLst/>
            <a:ahLst/>
            <a:cxnLst/>
            <a:rect r="r" b="b" t="t" l="l"/>
            <a:pathLst>
              <a:path h="898133" w="1053248">
                <a:moveTo>
                  <a:pt x="0" y="0"/>
                </a:moveTo>
                <a:lnTo>
                  <a:pt x="1053248" y="0"/>
                </a:lnTo>
                <a:lnTo>
                  <a:pt x="1053248" y="898133"/>
                </a:lnTo>
                <a:lnTo>
                  <a:pt x="0" y="8981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24548" y="6544250"/>
            <a:ext cx="1053248" cy="898133"/>
          </a:xfrm>
          <a:custGeom>
            <a:avLst/>
            <a:gdLst/>
            <a:ahLst/>
            <a:cxnLst/>
            <a:rect r="r" b="b" t="t" l="l"/>
            <a:pathLst>
              <a:path h="898133" w="1053248">
                <a:moveTo>
                  <a:pt x="0" y="0"/>
                </a:moveTo>
                <a:lnTo>
                  <a:pt x="1053248" y="0"/>
                </a:lnTo>
                <a:lnTo>
                  <a:pt x="1053248" y="898133"/>
                </a:lnTo>
                <a:lnTo>
                  <a:pt x="0" y="89813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219572" y="3656277"/>
            <a:ext cx="1193656" cy="1105545"/>
          </a:xfrm>
          <a:custGeom>
            <a:avLst/>
            <a:gdLst/>
            <a:ahLst/>
            <a:cxnLst/>
            <a:rect r="r" b="b" t="t" l="l"/>
            <a:pathLst>
              <a:path h="1105545" w="1193656">
                <a:moveTo>
                  <a:pt x="0" y="0"/>
                </a:moveTo>
                <a:lnTo>
                  <a:pt x="1193656" y="0"/>
                </a:lnTo>
                <a:lnTo>
                  <a:pt x="1193656" y="1105545"/>
                </a:lnTo>
                <a:lnTo>
                  <a:pt x="0" y="110554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5207395" y="1802605"/>
            <a:ext cx="7576468" cy="542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99"/>
              </a:lnSpc>
              <a:spcBef>
                <a:spcPct val="0"/>
              </a:spcBef>
            </a:pPr>
            <a:r>
              <a:rPr lang="en-US" b="true" sz="4099" spc="-8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Experiments &amp; Model Evolution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27886" y="3426961"/>
            <a:ext cx="7320044" cy="6750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79"/>
              </a:lnSpc>
              <a:spcBef>
                <a:spcPct val="0"/>
              </a:spcBef>
            </a:pPr>
            <a:r>
              <a:rPr lang="en-US" b="true" sz="2679" spc="-5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Logistic Regression </a:t>
            </a: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(One-vs-Rest)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Excellent with sparse input: Works well with TF-IDF vectors.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Regularization: Tunable C value to avoid overfitting.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Per-class thresholding: Fine-grained control over predictions to improve F1-score.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Confidence outputs: Allowed intelligent fallback logic in the hybrid prediction phase.</a:t>
            </a:r>
          </a:p>
          <a:p>
            <a:pPr algn="l">
              <a:lnSpc>
                <a:spcPts val="2679"/>
              </a:lnSpc>
              <a:spcBef>
                <a:spcPct val="0"/>
              </a:spcBef>
            </a:pPr>
          </a:p>
          <a:p>
            <a:pPr algn="l">
              <a:lnSpc>
                <a:spcPts val="2679"/>
              </a:lnSpc>
              <a:spcBef>
                <a:spcPct val="0"/>
              </a:spcBef>
            </a:pPr>
            <a:r>
              <a:rPr lang="en-US" b="true" sz="2679" spc="-5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Preprocessing Data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Merged all text fields to increase context.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Removed redundant filler words using a custom stopword.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sz="2679" spc="-5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Applied Snowball Stemming to normalize vocabulary, reduce sparsity, and improve vector matchability.</a:t>
            </a:r>
          </a:p>
          <a:p>
            <a:pPr algn="l" marL="578564" indent="-289282" lvl="1">
              <a:lnSpc>
                <a:spcPts val="267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79" spc="-5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result: Cleaner, denser feature space with improved downstream performance.</a:t>
            </a:r>
          </a:p>
          <a:p>
            <a:pPr algn="l">
              <a:lnSpc>
                <a:spcPts val="2308"/>
              </a:lnSpc>
              <a:spcBef>
                <a:spcPct val="0"/>
              </a:spcBef>
            </a:pP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9144000" y="6544250"/>
            <a:ext cx="1193656" cy="1105545"/>
          </a:xfrm>
          <a:custGeom>
            <a:avLst/>
            <a:gdLst/>
            <a:ahLst/>
            <a:cxnLst/>
            <a:rect r="r" b="b" t="t" l="l"/>
            <a:pathLst>
              <a:path h="1105545" w="1193656">
                <a:moveTo>
                  <a:pt x="0" y="0"/>
                </a:moveTo>
                <a:lnTo>
                  <a:pt x="1193656" y="0"/>
                </a:lnTo>
                <a:lnTo>
                  <a:pt x="1193656" y="1105545"/>
                </a:lnTo>
                <a:lnTo>
                  <a:pt x="0" y="110554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700291" y="3781303"/>
            <a:ext cx="15880923" cy="654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4"/>
              </a:lnSpc>
            </a:pP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Two-layered Inference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First attempt: Use the supervised Logistic Regression model for prediction.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no confid</a:t>
            </a: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 predictions (below threshold), fallback to cosine similarity with taxonomy.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Models are </a:t>
            </a: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imperfect — cosine similarity provides semantic backup.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Prevents "no label" cases — every description gets a best-effort tag.</a:t>
            </a:r>
          </a:p>
          <a:p>
            <a:pPr algn="l">
              <a:lnSpc>
                <a:spcPts val="3244"/>
              </a:lnSpc>
            </a:pPr>
          </a:p>
          <a:p>
            <a:pPr algn="l">
              <a:lnSpc>
                <a:spcPts val="3244"/>
              </a:lnSpc>
            </a:pP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Introd</a:t>
            </a: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uced "Othe</a:t>
            </a: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r" Label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no labels exceed even the fallback similarity threshold, assign label "Other".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Helps isolate truly unclassifiable or irrelevant descriptions.</a:t>
            </a:r>
          </a:p>
          <a:p>
            <a:pPr algn="l">
              <a:lnSpc>
                <a:spcPts val="3244"/>
              </a:lnSpc>
            </a:pPr>
          </a:p>
          <a:p>
            <a:pPr algn="l">
              <a:lnSpc>
                <a:spcPts val="3244"/>
              </a:lnSpc>
            </a:pP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Not</a:t>
            </a:r>
            <a:r>
              <a:rPr lang="en-US" sz="231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just Pseudo-Labeling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Did not stop at cosine-based pseudo-labeling.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Train</a:t>
            </a: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ed a supervised model to learn from pseudo-labels and generalize better.</a:t>
            </a:r>
          </a:p>
          <a:p>
            <a:pPr algn="l" marL="500392" indent="-250196" lvl="1">
              <a:lnSpc>
                <a:spcPts val="3244"/>
              </a:lnSpc>
              <a:buFont typeface="Arial"/>
              <a:buChar char="•"/>
            </a:pPr>
            <a:r>
              <a:rPr lang="en-US" sz="231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This hybrid approach led to significant F1 improvements and greater coverage.</a:t>
            </a:r>
          </a:p>
          <a:p>
            <a:pPr algn="l">
              <a:lnSpc>
                <a:spcPts val="3244"/>
              </a:lnSpc>
            </a:pPr>
          </a:p>
          <a:p>
            <a:pPr algn="ctr">
              <a:lnSpc>
                <a:spcPts val="324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290146" y="2314683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Hybrid Prediction Strategy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-339288" y="1760770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Strengths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3061668"/>
            <a:ext cx="15402371" cy="3527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5800" indent="-382900" lvl="1">
              <a:lnSpc>
                <a:spcPts val="4682"/>
              </a:lnSpc>
              <a:spcBef>
                <a:spcPct val="0"/>
              </a:spcBef>
              <a:buFont typeface="Arial"/>
              <a:buChar char="•"/>
            </a:pP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Handles the larg</a:t>
            </a: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 dataset given efficiently.</a:t>
            </a:r>
          </a:p>
          <a:p>
            <a:pPr algn="l" marL="765800" indent="-382900" lvl="1">
              <a:lnSpc>
                <a:spcPts val="4682"/>
              </a:lnSpc>
              <a:spcBef>
                <a:spcPct val="0"/>
              </a:spcBef>
              <a:buFont typeface="Arial"/>
              <a:buChar char="•"/>
            </a:pP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Excellent label coverage and recall.</a:t>
            </a:r>
          </a:p>
          <a:p>
            <a:pPr algn="l" marL="765800" indent="-382900" lvl="1">
              <a:lnSpc>
                <a:spcPts val="4682"/>
              </a:lnSpc>
              <a:spcBef>
                <a:spcPct val="0"/>
              </a:spcBef>
              <a:buFont typeface="Arial"/>
              <a:buChar char="•"/>
            </a:pP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Interpretable pipeline: each prediction traceable to text or confidence.</a:t>
            </a:r>
          </a:p>
          <a:p>
            <a:pPr algn="l" marL="765800" indent="-382900" lvl="1">
              <a:lnSpc>
                <a:spcPts val="4682"/>
              </a:lnSpc>
              <a:spcBef>
                <a:spcPct val="0"/>
              </a:spcBef>
              <a:buFont typeface="Arial"/>
              <a:buChar char="•"/>
            </a:pP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Adaptive thresholding allows fine-tuned label selection.</a:t>
            </a:r>
          </a:p>
          <a:p>
            <a:pPr algn="l" marL="765800" indent="-382900" lvl="1">
              <a:lnSpc>
                <a:spcPts val="4682"/>
              </a:lnSpc>
              <a:spcBef>
                <a:spcPct val="0"/>
              </a:spcBef>
              <a:buFont typeface="Arial"/>
              <a:buChar char="•"/>
            </a:pPr>
            <a:r>
              <a:rPr lang="en-US" sz="35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Resilient to outliers via "Other" fallback.</a:t>
            </a:r>
          </a:p>
          <a:p>
            <a:pPr algn="ctr">
              <a:lnSpc>
                <a:spcPts val="4682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7654717"/>
            <a:ext cx="16412190" cy="2204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1176" indent="-360588" lvl="1">
              <a:lnSpc>
                <a:spcPts val="4409"/>
              </a:lnSpc>
              <a:spcBef>
                <a:spcPct val="0"/>
              </a:spcBef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TF-IDF + Logistic Regression scale to tens of thousands of examples on a laptop.</a:t>
            </a:r>
          </a:p>
          <a:p>
            <a:pPr algn="just" marL="721176" indent="-360588" lvl="1">
              <a:lnSpc>
                <a:spcPts val="4409"/>
              </a:lnSpc>
              <a:spcBef>
                <a:spcPct val="0"/>
              </a:spcBef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Cosine similarity is fast due to vector normalization.</a:t>
            </a:r>
          </a:p>
          <a:p>
            <a:pPr algn="just" marL="721176" indent="-360588" lvl="1">
              <a:lnSpc>
                <a:spcPts val="4409"/>
              </a:lnSpc>
              <a:spcBef>
                <a:spcPct val="0"/>
              </a:spcBef>
              <a:buFont typeface="Arial"/>
              <a:buChar char="•"/>
            </a:pPr>
            <a:r>
              <a:rPr lang="en-US" sz="334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Low memory footprint (sparse matrices, no neural networks).</a:t>
            </a:r>
          </a:p>
          <a:p>
            <a:pPr algn="just">
              <a:lnSpc>
                <a:spcPts val="440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96901" y="2922725"/>
            <a:ext cx="8238987" cy="4354380"/>
          </a:xfrm>
          <a:custGeom>
            <a:avLst/>
            <a:gdLst/>
            <a:ahLst/>
            <a:cxnLst/>
            <a:rect r="r" b="b" t="t" l="l"/>
            <a:pathLst>
              <a:path h="4354380" w="8238987">
                <a:moveTo>
                  <a:pt x="0" y="0"/>
                </a:moveTo>
                <a:lnTo>
                  <a:pt x="8238987" y="0"/>
                </a:lnTo>
                <a:lnTo>
                  <a:pt x="8238987" y="4354380"/>
                </a:lnTo>
                <a:lnTo>
                  <a:pt x="0" y="4354380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-36033" r="0" b="-53177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-339288" y="1760770"/>
            <a:ext cx="12234197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3136" y="3530624"/>
            <a:ext cx="8042751" cy="35161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8"/>
              </a:lnSpc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--- Enhanced Pseudo Evaluation Report --- </a:t>
            </a:r>
          </a:p>
          <a:p>
            <a:pPr algn="l">
              <a:lnSpc>
                <a:spcPts val="3998"/>
              </a:lnSpc>
            </a:pP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 manually labeled samples: 29 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Exact matches: 2 (6.90%) 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Partial matches (&gt;50% correct): 16 (55.17%) 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Partial matches (&lt;50% correct): 8 (27.59%) </a:t>
            </a:r>
          </a:p>
          <a:p>
            <a:pPr algn="l">
              <a:lnSpc>
                <a:spcPts val="3998"/>
              </a:lnSpc>
              <a:spcBef>
                <a:spcPct val="0"/>
              </a:spcBef>
            </a:pPr>
            <a:r>
              <a:rPr lang="en-US" sz="30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 match: 3 (10.34%)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82946" y="3840694"/>
            <a:ext cx="9092171" cy="6844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6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Micro Avg F1 0.70</a:t>
            </a:r>
          </a:p>
          <a:p>
            <a:pPr algn="ctr">
              <a:lnSpc>
                <a:spcPts val="3666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Macro Avg F1 0.70</a:t>
            </a:r>
          </a:p>
          <a:p>
            <a:pPr algn="ctr">
              <a:lnSpc>
                <a:spcPts val="3666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Samples Avg F1 0.67</a:t>
            </a:r>
          </a:p>
          <a:p>
            <a:pPr algn="ctr">
              <a:lnSpc>
                <a:spcPts val="3666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Precision: 0.56</a:t>
            </a:r>
          </a:p>
          <a:p>
            <a:pPr algn="ctr">
              <a:lnSpc>
                <a:spcPts val="3666"/>
              </a:lnSpc>
              <a:spcBef>
                <a:spcPct val="0"/>
              </a:spcBef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Recall: 0.95</a:t>
            </a:r>
          </a:p>
          <a:p>
            <a:pPr algn="l">
              <a:lnSpc>
                <a:spcPts val="3666"/>
              </a:lnSpc>
              <a:spcBef>
                <a:spcPct val="0"/>
              </a:spcBef>
            </a:pPr>
          </a:p>
          <a:p>
            <a:pPr algn="l" marL="599623" indent="-299811" lvl="1">
              <a:lnSpc>
                <a:spcPts val="3666"/>
              </a:lnSpc>
              <a:spcBef>
                <a:spcPct val="0"/>
              </a:spcBef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The model generalizes well across many distinct business categories.</a:t>
            </a:r>
          </a:p>
          <a:p>
            <a:pPr algn="l" marL="599623" indent="-299811" lvl="1">
              <a:lnSpc>
                <a:spcPts val="3666"/>
              </a:lnSpc>
              <a:spcBef>
                <a:spcPct val="0"/>
              </a:spcBef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Long-tail classes (rare but important) still achieve meaningful recall due to the hybrid strategy.</a:t>
            </a:r>
          </a:p>
          <a:p>
            <a:pPr algn="l" marL="599623" indent="-299811" lvl="1">
              <a:lnSpc>
                <a:spcPts val="3666"/>
              </a:lnSpc>
              <a:spcBef>
                <a:spcPct val="0"/>
              </a:spcBef>
              <a:buFont typeface="Arial"/>
              <a:buChar char="•"/>
            </a:pPr>
            <a:r>
              <a:rPr lang="en-US" sz="277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Future improvements can target precision boosting, especially for ambiguous or overlapping class definitions.</a:t>
            </a:r>
          </a:p>
          <a:p>
            <a:pPr algn="l">
              <a:lnSpc>
                <a:spcPts val="3666"/>
              </a:lnSpc>
              <a:spcBef>
                <a:spcPct val="0"/>
              </a:spcBef>
            </a:pPr>
          </a:p>
          <a:p>
            <a:pPr algn="l">
              <a:lnSpc>
                <a:spcPts val="3666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8881006" y="3071519"/>
            <a:ext cx="8042751" cy="487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--Model results--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435888" y="2593054"/>
            <a:ext cx="9680486" cy="7541612"/>
          </a:xfrm>
          <a:custGeom>
            <a:avLst/>
            <a:gdLst/>
            <a:ahLst/>
            <a:cxnLst/>
            <a:rect r="r" b="b" t="t" l="l"/>
            <a:pathLst>
              <a:path h="7541612" w="9680486">
                <a:moveTo>
                  <a:pt x="0" y="0"/>
                </a:moveTo>
                <a:lnTo>
                  <a:pt x="9680486" y="0"/>
                </a:lnTo>
                <a:lnTo>
                  <a:pt x="9680486" y="7541612"/>
                </a:lnTo>
                <a:lnTo>
                  <a:pt x="0" y="754161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6133" t="-31089" r="0" b="-5144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-339288" y="1760770"/>
            <a:ext cx="19802069" cy="93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05"/>
              </a:lnSpc>
            </a:pPr>
            <a:r>
              <a:rPr lang="en-US" sz="5762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Assumptions and Risks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12790" y="3502412"/>
            <a:ext cx="17412498" cy="6053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5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Assumptions Made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Assumed that the company’s description accurately describes its operations. In reality, some businesses may have </a:t>
            </a: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vague or marketing-heavy blurbs that don’t align with taxonomy labels.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Assumed the taxonomy is both comprehensive and non-overlapping. However, some labels are semantically close or hierarchical, which can confuse the classifier.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Assumed cosine-based pseudo-labels are good training signals. While many are accurate, some noise remains, especially in the long tail.</a:t>
            </a:r>
          </a:p>
          <a:p>
            <a:pPr algn="just">
              <a:lnSpc>
                <a:spcPts val="3695"/>
              </a:lnSpc>
            </a:pPr>
            <a:r>
              <a:rPr lang="en-US" b="true" sz="27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Risks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If the descriptions change style, performance may degrade unless the model is retrained.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Some categories are underrepresented, and the model is biased toward frequent classes.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Some manual labels might differ from what another expert would assign, making evaluation noisy.</a:t>
            </a:r>
          </a:p>
          <a:p>
            <a:pPr algn="just" marL="604519" indent="-302260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Without access to full websites, services, or client rosters, the model relies entirely on textual cues.</a:t>
            </a:r>
          </a:p>
          <a:p>
            <a:pPr algn="just">
              <a:lnSpc>
                <a:spcPts val="369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DAGbdM1hb6Q</dc:identifier>
  <dcterms:modified xsi:type="dcterms:W3CDTF">2011-08-01T06:04:30Z</dcterms:modified>
  <cp:revision>1</cp:revision>
  <dc:title>ISI</dc:title>
</cp:coreProperties>
</file>