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7E37-0B89-4BFF-8F8D-11A24DF65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8215E-69CF-4EB7-A438-D6C936E6B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547D-85C3-4854-AF7C-03910877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A082-D99C-47C6-B130-83C2269C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4E7-3A11-4F4F-918C-E613B185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99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270D-BD97-4CFA-842C-F5DAA301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362F4-A9BB-4697-9896-06DAAC11F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97EF-F128-4B62-B0E4-119440E3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37FA-D0FE-47DB-AC48-A59F64A3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9562-2C18-476C-8550-C5F97B03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066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99125-60DD-4CA2-9D8A-5D36AC1E8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050FA-DA2B-4F2B-8E65-ED88A8BD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26E7-63B7-413D-9CEF-CF1B19B7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35B9-5EE2-49E9-B7A8-99D50A43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BF7A-5751-4A90-B8F1-C7245E26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75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4AE7-D7E5-42A0-B88B-3AAA7BC6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B9D3-3AD7-44BB-AF6E-5ACD649D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A88D-4B70-4CC5-ABC7-3C97D91A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05FA3-E24F-4135-95B8-43D06602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16B96-760E-40B2-8A35-FC87EEAB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513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3C66-8B77-4664-AEDC-AB878D28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7CFAE-D601-4F70-9C22-8D535773B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C532-D38D-492E-A9C6-7BFD1D63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4CA0-E8F7-4359-9E70-8CEB631E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B70-8356-43B2-A7AD-F713DAA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400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2BA4-A018-419E-BC14-3ACC9D77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DFAC-62AC-459D-9324-7C6D8350F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1735-D86E-41C3-87B7-552D591A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CA60-9203-4389-B2D6-B9FE1760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CF591-1118-4E62-8B41-B1309A3B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2718C-87CF-48DA-9BE5-47D47706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795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27C9-B0CF-4F4A-A89D-35DB3B50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F279F-6CA2-4AAD-B1A5-44BA1B66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53DD2-3454-4E86-90C7-5EA83D61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442D1-5E2D-4CFC-A2D6-9D6F6E269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74FB-85BD-406B-893E-EBA229399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CDDC9-6E3F-4759-968B-C9187F34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C8FCF-0B02-4790-9AB2-E7FA0663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C32CA-99AC-490C-AF82-F67ED721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75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D173-91D1-4774-A3C6-DC569059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90A80-6727-4C22-9A1D-19A3F665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A5301-357B-47ED-975B-6F67DC6E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8CD26-6426-48EE-A972-D7CBFA49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59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92D35-2B34-4928-B137-CC4143D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ACC23-71C9-4EE8-9B8D-9A71CBE5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690B-C6BA-42ED-9417-A58AB494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912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902F-6111-47D1-85EF-4FA8A94C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CF3F-0743-4083-B61F-B8A081CD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950D2-587A-46C4-966A-0152E8A1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981B-5F1E-47D2-BB14-E8E5BDDB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10A50-F789-4DD6-B2D1-205C2D4D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9EB4-36DC-44CA-9036-0D8A7867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109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5B22-CDA0-4EDD-866A-493D7015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8B558-B52B-40B8-8A33-19A31CF1D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52C0C-07C6-404C-8CC0-8C29D61B9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F8A1-3E05-418D-BDF0-83551E56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D3FF-41D1-4830-8130-5190F9D8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3CAC-0C95-4FBB-8D82-AAF2DB69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994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9E7C5-3C18-4A56-9521-4823E8AA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33186-6902-4368-A1C4-C75BDE44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0C34-CCE4-4B9D-ADF0-FD16DB5A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94F8-55B1-437C-BB87-E8D8EE9C0A08}" type="datetimeFigureOut">
              <a:rPr lang="hr-HR" smtClean="0"/>
              <a:t>06.10.2023.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B89C7-2007-409D-9F30-202D8AF48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7431-7DC3-4230-9D66-3B1A148A1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6FF-D2E8-47F1-A245-12F80370B34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994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nelSzyszka/PlanetGenerator" TargetMode="External"/><Relationship Id="rId2" Type="http://schemas.openxmlformats.org/officeDocument/2006/relationships/hyperlink" Target="https://phl.upr.edu/projects/habitable-exoplanets-catal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nelSzyszka/PlanetGenera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C050-3380-4D56-80BF-B16F6A592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Habitable Exoplanets: Creating Worlds Beyond Our Own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A3A10-AF7A-4AD6-AC82-4804E583A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Idejno</a:t>
            </a:r>
            <a:r>
              <a:rPr lang="en-US" dirty="0"/>
              <a:t> </a:t>
            </a:r>
            <a:r>
              <a:rPr lang="en-US" dirty="0" err="1"/>
              <a:t>rješenje</a:t>
            </a:r>
            <a:r>
              <a:rPr lang="en-US" dirty="0"/>
              <a:t> - Andrea </a:t>
            </a:r>
            <a:r>
              <a:rPr lang="en-US" dirty="0" err="1"/>
              <a:t>Brzica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0855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642-368B-4EA0-A195-545BEC32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Program/</a:t>
            </a:r>
            <a:r>
              <a:rPr lang="en-US" dirty="0" err="1"/>
              <a:t>Igrica</a:t>
            </a:r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E9B08-85F5-4928-83B1-704D17F8A506}"/>
              </a:ext>
            </a:extLst>
          </p:cNvPr>
          <p:cNvSpPr/>
          <p:nvPr/>
        </p:nvSpPr>
        <p:spPr>
          <a:xfrm>
            <a:off x="838199" y="1690687"/>
            <a:ext cx="10515599" cy="4566893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7BC111-C3D1-4E9F-BDF5-973BF019D9A5}"/>
              </a:ext>
            </a:extLst>
          </p:cNvPr>
          <p:cNvCxnSpPr>
            <a:cxnSpLocks/>
          </p:cNvCxnSpPr>
          <p:nvPr/>
        </p:nvCxnSpPr>
        <p:spPr>
          <a:xfrm flipH="1">
            <a:off x="6643170" y="785086"/>
            <a:ext cx="760165" cy="8823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A25AC0-DC5F-464F-8A43-CBD3AB2FF2BE}"/>
              </a:ext>
            </a:extLst>
          </p:cNvPr>
          <p:cNvSpPr txBox="1"/>
          <p:nvPr/>
        </p:nvSpPr>
        <p:spPr>
          <a:xfrm>
            <a:off x="7023252" y="392479"/>
            <a:ext cx="215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02942-29D8-40BD-B7C0-A1BE1D594DDB}"/>
              </a:ext>
            </a:extLst>
          </p:cNvPr>
          <p:cNvSpPr txBox="1"/>
          <p:nvPr/>
        </p:nvSpPr>
        <p:spPr>
          <a:xfrm>
            <a:off x="2908454" y="2203374"/>
            <a:ext cx="6191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92D050"/>
                </a:solidFill>
                <a:latin typeface="Bauhaus 93" panose="04030905020B02020C02" pitchFamily="82" charset="0"/>
              </a:rPr>
              <a:t>Exoplanet simulator 1000</a:t>
            </a:r>
            <a:endParaRPr lang="hr-HR" sz="4400" dirty="0">
              <a:solidFill>
                <a:srgbClr val="92D050"/>
              </a:solidFill>
              <a:latin typeface="Bauhaus 93" panose="04030905020B02020C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E56DF-E1A4-4901-A6FA-B7C3A001F040}"/>
              </a:ext>
            </a:extLst>
          </p:cNvPr>
          <p:cNvSpPr txBox="1"/>
          <p:nvPr/>
        </p:nvSpPr>
        <p:spPr>
          <a:xfrm>
            <a:off x="5248621" y="3669905"/>
            <a:ext cx="215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Odaberi</a:t>
            </a:r>
            <a:r>
              <a:rPr lang="en-US" dirty="0"/>
              <a:t> </a:t>
            </a:r>
            <a:r>
              <a:rPr lang="en-US" dirty="0" err="1"/>
              <a:t>želiš</a:t>
            </a:r>
            <a:r>
              <a:rPr lang="en-US" dirty="0"/>
              <a:t> li:</a:t>
            </a:r>
            <a:endParaRPr lang="hr-H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A0434-11FA-4C6A-B921-4C7CA5043E2C}"/>
              </a:ext>
            </a:extLst>
          </p:cNvPr>
          <p:cNvSpPr/>
          <p:nvPr/>
        </p:nvSpPr>
        <p:spPr>
          <a:xfrm>
            <a:off x="6916755" y="4261857"/>
            <a:ext cx="3316078" cy="1586429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62AA8-E357-4A27-9EA5-28EAA9838D49}"/>
              </a:ext>
            </a:extLst>
          </p:cNvPr>
          <p:cNvSpPr txBox="1"/>
          <p:nvPr/>
        </p:nvSpPr>
        <p:spPr>
          <a:xfrm>
            <a:off x="1201756" y="2003319"/>
            <a:ext cx="13431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Insert </a:t>
            </a:r>
            <a:r>
              <a:rPr lang="en-US" dirty="0" err="1"/>
              <a:t>slatke</a:t>
            </a:r>
            <a:r>
              <a:rPr lang="en-US" dirty="0"/>
              <a:t> </a:t>
            </a:r>
            <a:r>
              <a:rPr lang="en-US" dirty="0" err="1"/>
              <a:t>sličice</a:t>
            </a:r>
            <a:r>
              <a:rPr lang="en-US" dirty="0"/>
              <a:t> </a:t>
            </a:r>
            <a:r>
              <a:rPr lang="en-US" dirty="0" err="1"/>
              <a:t>egzoplaneta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0C1DA-A93A-4E80-8EEF-55107FDF0E69}"/>
              </a:ext>
            </a:extLst>
          </p:cNvPr>
          <p:cNvSpPr txBox="1"/>
          <p:nvPr/>
        </p:nvSpPr>
        <p:spPr>
          <a:xfrm>
            <a:off x="9827048" y="1913308"/>
            <a:ext cx="13431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Insert </a:t>
            </a:r>
            <a:r>
              <a:rPr lang="en-US" dirty="0" err="1"/>
              <a:t>slatke</a:t>
            </a:r>
            <a:r>
              <a:rPr lang="en-US" dirty="0"/>
              <a:t> </a:t>
            </a:r>
            <a:r>
              <a:rPr lang="en-US" dirty="0" err="1"/>
              <a:t>sličice</a:t>
            </a:r>
            <a:r>
              <a:rPr lang="en-US" dirty="0"/>
              <a:t> </a:t>
            </a:r>
            <a:r>
              <a:rPr lang="en-US" dirty="0" err="1"/>
              <a:t>egzoplaneta</a:t>
            </a:r>
            <a:endParaRPr lang="hr-H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59A75B-ECEF-4368-B29B-073DB40B3947}"/>
              </a:ext>
            </a:extLst>
          </p:cNvPr>
          <p:cNvGrpSpPr/>
          <p:nvPr/>
        </p:nvGrpSpPr>
        <p:grpSpPr>
          <a:xfrm>
            <a:off x="2093204" y="4261857"/>
            <a:ext cx="3316078" cy="1586429"/>
            <a:chOff x="2093204" y="4261857"/>
            <a:chExt cx="3316078" cy="15864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04A2FE-3A46-4D5B-AB77-E17E6004332F}"/>
                </a:ext>
              </a:extLst>
            </p:cNvPr>
            <p:cNvSpPr/>
            <p:nvPr/>
          </p:nvSpPr>
          <p:spPr>
            <a:xfrm>
              <a:off x="2093204" y="4261857"/>
              <a:ext cx="3316078" cy="158642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C97486-E3B9-442F-9EA8-FB52B3A0FF35}"/>
                </a:ext>
              </a:extLst>
            </p:cNvPr>
            <p:cNvSpPr txBox="1"/>
            <p:nvPr/>
          </p:nvSpPr>
          <p:spPr>
            <a:xfrm>
              <a:off x="2737694" y="4731905"/>
              <a:ext cx="2154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Istraživati</a:t>
              </a:r>
              <a:r>
                <a:rPr lang="en-US" dirty="0"/>
                <a:t> </a:t>
              </a:r>
              <a:r>
                <a:rPr lang="en-US" dirty="0" err="1"/>
                <a:t>postojeće</a:t>
              </a:r>
              <a:r>
                <a:rPr lang="en-US" dirty="0"/>
                <a:t> </a:t>
              </a:r>
              <a:r>
                <a:rPr lang="en-US" dirty="0" err="1"/>
                <a:t>egzoplanete</a:t>
              </a:r>
              <a:endParaRPr lang="hr-HR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D02393-7783-4632-A2DF-24B46D5BE779}"/>
              </a:ext>
            </a:extLst>
          </p:cNvPr>
          <p:cNvSpPr txBox="1"/>
          <p:nvPr/>
        </p:nvSpPr>
        <p:spPr>
          <a:xfrm>
            <a:off x="7502487" y="4731904"/>
            <a:ext cx="242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nastanjeni</a:t>
            </a:r>
            <a:r>
              <a:rPr lang="en-US" dirty="0"/>
              <a:t> </a:t>
            </a:r>
            <a:r>
              <a:rPr lang="en-US" dirty="0" err="1"/>
              <a:t>egzoplanet</a:t>
            </a:r>
            <a:endParaRPr lang="hr-H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A40B2D-1993-45BA-BFA8-9F5F1D9396E2}"/>
              </a:ext>
            </a:extLst>
          </p:cNvPr>
          <p:cNvCxnSpPr>
            <a:cxnSpLocks/>
          </p:cNvCxnSpPr>
          <p:nvPr/>
        </p:nvCxnSpPr>
        <p:spPr>
          <a:xfrm flipH="1">
            <a:off x="5420299" y="5411286"/>
            <a:ext cx="1466621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782663-FEA2-4157-AB8E-BEE83CFC401B}"/>
              </a:ext>
            </a:extLst>
          </p:cNvPr>
          <p:cNvSpPr txBox="1"/>
          <p:nvPr/>
        </p:nvSpPr>
        <p:spPr>
          <a:xfrm>
            <a:off x="5590602" y="4963553"/>
            <a:ext cx="114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GUMBOVI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465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8663-6BE3-4584-A996-48D0C1B9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odaberu</a:t>
            </a:r>
            <a:r>
              <a:rPr lang="en-US" dirty="0"/>
              <a:t> </a:t>
            </a:r>
            <a:r>
              <a:rPr lang="en-US" dirty="0" err="1"/>
              <a:t>gumb</a:t>
            </a:r>
            <a:r>
              <a:rPr lang="en-US" dirty="0"/>
              <a:t> “</a:t>
            </a:r>
            <a:r>
              <a:rPr lang="en-US" dirty="0" err="1"/>
              <a:t>Istraži</a:t>
            </a:r>
            <a:r>
              <a:rPr lang="en-US" dirty="0"/>
              <a:t> </a:t>
            </a:r>
            <a:r>
              <a:rPr lang="en-US" dirty="0" err="1"/>
              <a:t>postojeće</a:t>
            </a:r>
            <a:r>
              <a:rPr lang="en-US" dirty="0"/>
              <a:t> </a:t>
            </a:r>
            <a:r>
              <a:rPr lang="en-US" dirty="0" err="1"/>
              <a:t>egzoplanete</a:t>
            </a:r>
            <a:r>
              <a:rPr lang="en-US" dirty="0"/>
              <a:t>”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E35C-6323-4D6D-BF0B-26F91677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Povući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podatkovne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  <a:p>
            <a:r>
              <a:rPr lang="hr-HR" dirty="0">
                <a:hlinkClick r:id="rId2"/>
              </a:rPr>
              <a:t>https://phl.upr.edu/projects/habitable-exoplanets-catalog</a:t>
            </a:r>
            <a:endParaRPr lang="en-US" dirty="0"/>
          </a:p>
          <a:p>
            <a:r>
              <a:rPr lang="en-US" dirty="0" err="1"/>
              <a:t>Sučelje</a:t>
            </a:r>
            <a:r>
              <a:rPr lang="en-US" dirty="0"/>
              <a:t> </a:t>
            </a:r>
            <a:r>
              <a:rPr lang="en-US" dirty="0" err="1"/>
              <a:t>ostaje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, </a:t>
            </a:r>
            <a:r>
              <a:rPr lang="en-US" dirty="0" err="1"/>
              <a:t>neka</a:t>
            </a:r>
            <a:r>
              <a:rPr lang="en-US" dirty="0"/>
              <a:t> se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podatci</a:t>
            </a:r>
            <a:r>
              <a:rPr lang="en-US" dirty="0"/>
              <a:t> (o </a:t>
            </a:r>
            <a:r>
              <a:rPr lang="en-US" dirty="0" err="1"/>
              <a:t>planetu</a:t>
            </a:r>
            <a:r>
              <a:rPr lang="en-US" dirty="0"/>
              <a:t>) u </a:t>
            </a:r>
            <a:r>
              <a:rPr lang="en-US" dirty="0" err="1"/>
              <a:t>njemu</a:t>
            </a:r>
            <a:r>
              <a:rPr lang="en-US" dirty="0"/>
              <a:t> </a:t>
            </a:r>
            <a:r>
              <a:rPr lang="en-US" dirty="0" err="1"/>
              <a:t>mjenjaju</a:t>
            </a:r>
            <a:endParaRPr lang="en-US" dirty="0"/>
          </a:p>
          <a:p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egzoplanetu</a:t>
            </a:r>
            <a:r>
              <a:rPr lang="en-US" dirty="0"/>
              <a:t> </a:t>
            </a:r>
          </a:p>
          <a:p>
            <a:r>
              <a:rPr lang="en-US" dirty="0" err="1"/>
              <a:t>Vizualizacija</a:t>
            </a:r>
            <a:endParaRPr lang="en-US" dirty="0"/>
          </a:p>
          <a:p>
            <a:pPr lvl="1"/>
            <a:r>
              <a:rPr lang="en-US" dirty="0" err="1"/>
              <a:t>Kuglica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vrti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zvijezde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1 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animaciji</a:t>
            </a:r>
            <a:r>
              <a:rPr lang="en-US" dirty="0"/>
              <a:t> = 1 dan u </a:t>
            </a:r>
            <a:r>
              <a:rPr lang="en-US" dirty="0" err="1"/>
              <a:t>pravom</a:t>
            </a:r>
            <a:r>
              <a:rPr lang="en-US" dirty="0"/>
              <a:t> </a:t>
            </a:r>
            <a:r>
              <a:rPr lang="en-US" dirty="0" err="1"/>
              <a:t>zivotu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Planet </a:t>
            </a:r>
            <a:r>
              <a:rPr lang="en-US" dirty="0" err="1"/>
              <a:t>izbliza</a:t>
            </a:r>
            <a:r>
              <a:rPr lang="en-US" dirty="0"/>
              <a:t> (po </a:t>
            </a:r>
            <a:r>
              <a:rPr lang="en-US" dirty="0" err="1"/>
              <a:t>uzoru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https://github.com/KornelSzyszka/PlanetGenerator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3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B6D3DC-110D-44AC-B34F-2779007B105D}"/>
              </a:ext>
            </a:extLst>
          </p:cNvPr>
          <p:cNvSpPr/>
          <p:nvPr/>
        </p:nvSpPr>
        <p:spPr>
          <a:xfrm>
            <a:off x="761081" y="1916702"/>
            <a:ext cx="10515599" cy="4566893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3D2948-5093-4D74-B418-988D392BA9CA}"/>
              </a:ext>
            </a:extLst>
          </p:cNvPr>
          <p:cNvGrpSpPr/>
          <p:nvPr/>
        </p:nvGrpSpPr>
        <p:grpSpPr>
          <a:xfrm>
            <a:off x="259816" y="174599"/>
            <a:ext cx="2185929" cy="1092342"/>
            <a:chOff x="2093204" y="4261857"/>
            <a:chExt cx="3316078" cy="15864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630286-C589-428B-B16C-8AC05FB2806E}"/>
                </a:ext>
              </a:extLst>
            </p:cNvPr>
            <p:cNvSpPr/>
            <p:nvPr/>
          </p:nvSpPr>
          <p:spPr>
            <a:xfrm>
              <a:off x="2093204" y="4261857"/>
              <a:ext cx="3316078" cy="158642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32AB85-7A74-464C-AAEC-106C95A3B020}"/>
                </a:ext>
              </a:extLst>
            </p:cNvPr>
            <p:cNvSpPr txBox="1"/>
            <p:nvPr/>
          </p:nvSpPr>
          <p:spPr>
            <a:xfrm>
              <a:off x="2651684" y="4424284"/>
              <a:ext cx="2240724" cy="1340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Istraživati</a:t>
              </a:r>
              <a:r>
                <a:rPr lang="en-US" dirty="0"/>
                <a:t> </a:t>
              </a:r>
              <a:r>
                <a:rPr lang="en-US" dirty="0" err="1"/>
                <a:t>postojeće</a:t>
              </a:r>
              <a:r>
                <a:rPr lang="en-US" dirty="0"/>
                <a:t> </a:t>
              </a:r>
              <a:r>
                <a:rPr lang="en-US" dirty="0" err="1"/>
                <a:t>egzoplanete</a:t>
              </a:r>
              <a:endParaRPr lang="hr-HR" dirty="0"/>
            </a:p>
          </p:txBody>
        </p: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9302EE4-F790-4184-B8AB-9400DE74EDF8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2445745" y="720770"/>
            <a:ext cx="3573136" cy="119593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E1DF96-0096-4E7B-B2E9-3F4191A98C5F}"/>
              </a:ext>
            </a:extLst>
          </p:cNvPr>
          <p:cNvSpPr txBox="1"/>
          <p:nvPr/>
        </p:nvSpPr>
        <p:spPr>
          <a:xfrm>
            <a:off x="2963537" y="28643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Gumb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sučelje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CA4C1-8BC3-4ECC-BCEA-6AE1DE885E0E}"/>
              </a:ext>
            </a:extLst>
          </p:cNvPr>
          <p:cNvSpPr txBox="1"/>
          <p:nvPr/>
        </p:nvSpPr>
        <p:spPr>
          <a:xfrm>
            <a:off x="1598821" y="2103837"/>
            <a:ext cx="88401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92D050"/>
                </a:solidFill>
                <a:latin typeface="Bauhaus 93" panose="04030905020B02020C02" pitchFamily="82" charset="0"/>
              </a:rPr>
              <a:t>ODABERI PLANET KOJI ŽELIŠ ISTRAŽIVATI</a:t>
            </a:r>
            <a:endParaRPr lang="hr-HR" sz="4400" dirty="0">
              <a:solidFill>
                <a:srgbClr val="92D050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CE74A0E-C49E-47F9-9887-543C86AD0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06859"/>
              </p:ext>
            </p:extLst>
          </p:nvPr>
        </p:nvGraphicFramePr>
        <p:xfrm>
          <a:off x="1271835" y="3633798"/>
          <a:ext cx="9436560" cy="25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760">
                  <a:extLst>
                    <a:ext uri="{9D8B030D-6E8A-4147-A177-3AD203B41FA5}">
                      <a16:colId xmlns:a16="http://schemas.microsoft.com/office/drawing/2014/main" val="3536756649"/>
                    </a:ext>
                  </a:extLst>
                </a:gridCol>
                <a:gridCol w="1572760">
                  <a:extLst>
                    <a:ext uri="{9D8B030D-6E8A-4147-A177-3AD203B41FA5}">
                      <a16:colId xmlns:a16="http://schemas.microsoft.com/office/drawing/2014/main" val="2940024787"/>
                    </a:ext>
                  </a:extLst>
                </a:gridCol>
                <a:gridCol w="1572760">
                  <a:extLst>
                    <a:ext uri="{9D8B030D-6E8A-4147-A177-3AD203B41FA5}">
                      <a16:colId xmlns:a16="http://schemas.microsoft.com/office/drawing/2014/main" val="2758759270"/>
                    </a:ext>
                  </a:extLst>
                </a:gridCol>
                <a:gridCol w="1572760">
                  <a:extLst>
                    <a:ext uri="{9D8B030D-6E8A-4147-A177-3AD203B41FA5}">
                      <a16:colId xmlns:a16="http://schemas.microsoft.com/office/drawing/2014/main" val="918405468"/>
                    </a:ext>
                  </a:extLst>
                </a:gridCol>
                <a:gridCol w="1572760">
                  <a:extLst>
                    <a:ext uri="{9D8B030D-6E8A-4147-A177-3AD203B41FA5}">
                      <a16:colId xmlns:a16="http://schemas.microsoft.com/office/drawing/2014/main" val="758685095"/>
                    </a:ext>
                  </a:extLst>
                </a:gridCol>
                <a:gridCol w="1572760">
                  <a:extLst>
                    <a:ext uri="{9D8B030D-6E8A-4147-A177-3AD203B41FA5}">
                      <a16:colId xmlns:a16="http://schemas.microsoft.com/office/drawing/2014/main" val="107007181"/>
                    </a:ext>
                  </a:extLst>
                </a:gridCol>
              </a:tblGrid>
              <a:tr h="4172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Planet X</a:t>
                      </a:r>
                      <a:endParaRPr lang="hr-H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05790"/>
                  </a:ext>
                </a:extLst>
              </a:tr>
              <a:tr h="417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90579"/>
                  </a:ext>
                </a:extLst>
              </a:tr>
              <a:tr h="417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456"/>
                  </a:ext>
                </a:extLst>
              </a:tr>
              <a:tr h="417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75701"/>
                  </a:ext>
                </a:extLst>
              </a:tr>
              <a:tr h="417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48887"/>
                  </a:ext>
                </a:extLst>
              </a:tr>
              <a:tr h="417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Planet X</a:t>
                      </a:r>
                      <a:endParaRPr kumimoji="0" lang="hr-H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1768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DF734-F2E7-4B41-B5AD-07C949F2E659}"/>
              </a:ext>
            </a:extLst>
          </p:cNvPr>
          <p:cNvCxnSpPr>
            <a:cxnSpLocks/>
          </p:cNvCxnSpPr>
          <p:nvPr/>
        </p:nvCxnSpPr>
        <p:spPr>
          <a:xfrm flipH="1">
            <a:off x="8593156" y="1064708"/>
            <a:ext cx="2154027" cy="2926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7F2FC0-37E0-4136-8DF9-AEEAE1C51ED9}"/>
              </a:ext>
            </a:extLst>
          </p:cNvPr>
          <p:cNvCxnSpPr>
            <a:cxnSpLocks/>
          </p:cNvCxnSpPr>
          <p:nvPr/>
        </p:nvCxnSpPr>
        <p:spPr>
          <a:xfrm flipH="1">
            <a:off x="10277820" y="1064708"/>
            <a:ext cx="501839" cy="2926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CE4F3C-147B-4EFB-B765-0C3719623E32}"/>
              </a:ext>
            </a:extLst>
          </p:cNvPr>
          <p:cNvSpPr txBox="1"/>
          <p:nvPr/>
        </p:nvSpPr>
        <p:spPr>
          <a:xfrm>
            <a:off x="9294794" y="471105"/>
            <a:ext cx="246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dugmić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planet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databaze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7750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75D492-585A-4B9B-97FE-6096D81AC6A4}"/>
              </a:ext>
            </a:extLst>
          </p:cNvPr>
          <p:cNvGrpSpPr/>
          <p:nvPr/>
        </p:nvGrpSpPr>
        <p:grpSpPr>
          <a:xfrm>
            <a:off x="259817" y="174600"/>
            <a:ext cx="1847280" cy="590714"/>
            <a:chOff x="2093204" y="4261857"/>
            <a:chExt cx="3316078" cy="15864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23E4F-9E66-4BD5-9D36-A8D876D757AD}"/>
                </a:ext>
              </a:extLst>
            </p:cNvPr>
            <p:cNvSpPr/>
            <p:nvPr/>
          </p:nvSpPr>
          <p:spPr>
            <a:xfrm>
              <a:off x="2093204" y="4261857"/>
              <a:ext cx="3316078" cy="15864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A80563-2C61-4FDC-A81A-328826221842}"/>
                </a:ext>
              </a:extLst>
            </p:cNvPr>
            <p:cNvSpPr txBox="1"/>
            <p:nvPr/>
          </p:nvSpPr>
          <p:spPr>
            <a:xfrm>
              <a:off x="2651684" y="4424284"/>
              <a:ext cx="2240724" cy="53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PLANET X</a:t>
              </a:r>
              <a:endParaRPr lang="hr-HR" dirty="0"/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FBB1FA-4C11-4651-835B-F7D14D7ED8B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107097" y="469957"/>
            <a:ext cx="3911784" cy="144674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B91132-6609-4539-A8BE-21643EF780B2}"/>
              </a:ext>
            </a:extLst>
          </p:cNvPr>
          <p:cNvSpPr txBox="1"/>
          <p:nvPr/>
        </p:nvSpPr>
        <p:spPr>
          <a:xfrm>
            <a:off x="2149928" y="7465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Gumb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sučelje</a:t>
            </a:r>
            <a:endParaRPr lang="hr-H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F38D8-07A5-456F-BEC3-B35AE1E4F482}"/>
              </a:ext>
            </a:extLst>
          </p:cNvPr>
          <p:cNvSpPr/>
          <p:nvPr/>
        </p:nvSpPr>
        <p:spPr>
          <a:xfrm>
            <a:off x="259817" y="1060672"/>
            <a:ext cx="11016863" cy="5422924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9A818-08CF-4F4F-9E2F-14783DE04987}"/>
              </a:ext>
            </a:extLst>
          </p:cNvPr>
          <p:cNvSpPr txBox="1"/>
          <p:nvPr/>
        </p:nvSpPr>
        <p:spPr>
          <a:xfrm>
            <a:off x="1275610" y="1147261"/>
            <a:ext cx="8840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92D050"/>
                </a:solidFill>
                <a:latin typeface="Bauhaus 93" panose="04030905020B02020C02" pitchFamily="82" charset="0"/>
              </a:rPr>
              <a:t>PLANET X</a:t>
            </a:r>
            <a:endParaRPr lang="hr-HR" sz="4400" dirty="0">
              <a:solidFill>
                <a:srgbClr val="92D050"/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99BE4-49FC-41D3-9F50-6672651C4FA6}"/>
              </a:ext>
            </a:extLst>
          </p:cNvPr>
          <p:cNvSpPr/>
          <p:nvPr/>
        </p:nvSpPr>
        <p:spPr>
          <a:xfrm>
            <a:off x="583343" y="2141164"/>
            <a:ext cx="2963083" cy="405905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RADIJUS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MASA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TEMPERATURA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UDALJENOST OD NAS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64C972-03FD-42F4-9182-5EA1D4F1F86F}"/>
              </a:ext>
            </a:extLst>
          </p:cNvPr>
          <p:cNvSpPr/>
          <p:nvPr/>
        </p:nvSpPr>
        <p:spPr>
          <a:xfrm>
            <a:off x="3828032" y="2187939"/>
            <a:ext cx="2963083" cy="401227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E71BA-EDF7-4539-801D-3D7070E480D3}"/>
              </a:ext>
            </a:extLst>
          </p:cNvPr>
          <p:cNvSpPr/>
          <p:nvPr/>
        </p:nvSpPr>
        <p:spPr>
          <a:xfrm>
            <a:off x="7394714" y="2212060"/>
            <a:ext cx="3534020" cy="398815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9C957-2C5F-41B6-B37E-78D446578DE7}"/>
              </a:ext>
            </a:extLst>
          </p:cNvPr>
          <p:cNvSpPr txBox="1"/>
          <p:nvPr/>
        </p:nvSpPr>
        <p:spPr>
          <a:xfrm>
            <a:off x="932443" y="1719897"/>
            <a:ext cx="283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OSNOVNE INFORMACIJE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8E462-CC41-4227-B49C-516B18D4A7C3}"/>
              </a:ext>
            </a:extLst>
          </p:cNvPr>
          <p:cNvSpPr txBox="1"/>
          <p:nvPr/>
        </p:nvSpPr>
        <p:spPr>
          <a:xfrm>
            <a:off x="3828032" y="1719897"/>
            <a:ext cx="304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REVOLUCIJA PLANETA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97A88-B053-4AEC-BDF6-A98B00030C18}"/>
              </a:ext>
            </a:extLst>
          </p:cNvPr>
          <p:cNvSpPr txBox="1"/>
          <p:nvPr/>
        </p:nvSpPr>
        <p:spPr>
          <a:xfrm>
            <a:off x="7621554" y="1719897"/>
            <a:ext cx="290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IZGLED PLANETA (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linku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D19D73-3D79-45C1-9AEB-A1E078CF1360}"/>
              </a:ext>
            </a:extLst>
          </p:cNvPr>
          <p:cNvSpPr/>
          <p:nvPr/>
        </p:nvSpPr>
        <p:spPr>
          <a:xfrm>
            <a:off x="4915951" y="3036238"/>
            <a:ext cx="720455" cy="690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BC56C6-4891-4607-AFA5-70387384FC0D}"/>
              </a:ext>
            </a:extLst>
          </p:cNvPr>
          <p:cNvSpPr/>
          <p:nvPr/>
        </p:nvSpPr>
        <p:spPr>
          <a:xfrm>
            <a:off x="4221889" y="2738990"/>
            <a:ext cx="264404" cy="27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A9A70DA9-0E1F-4F47-9369-6678538D6CEB}"/>
              </a:ext>
            </a:extLst>
          </p:cNvPr>
          <p:cNvSpPr/>
          <p:nvPr/>
        </p:nvSpPr>
        <p:spPr>
          <a:xfrm>
            <a:off x="4578098" y="2422771"/>
            <a:ext cx="1608463" cy="2972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2A9B8-B84E-4A16-984C-D5FFD32BD00F}"/>
              </a:ext>
            </a:extLst>
          </p:cNvPr>
          <p:cNvSpPr txBox="1"/>
          <p:nvPr/>
        </p:nvSpPr>
        <p:spPr>
          <a:xfrm>
            <a:off x="4043668" y="4042759"/>
            <a:ext cx="28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Animacija</a:t>
            </a:r>
            <a:r>
              <a:rPr lang="en-US" dirty="0"/>
              <a:t> </a:t>
            </a:r>
            <a:r>
              <a:rPr lang="en-US" dirty="0" err="1"/>
              <a:t>temeljena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3. </a:t>
            </a:r>
            <a:r>
              <a:rPr lang="en-US" dirty="0" err="1"/>
              <a:t>keplerovom</a:t>
            </a:r>
            <a:r>
              <a:rPr lang="en-US" dirty="0"/>
              <a:t> </a:t>
            </a:r>
            <a:r>
              <a:rPr lang="en-US" dirty="0" err="1"/>
              <a:t>zakonu</a:t>
            </a:r>
            <a:endParaRPr lang="hr-HR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AB28CC-5106-472D-A5C3-40285F04A262}"/>
              </a:ext>
            </a:extLst>
          </p:cNvPr>
          <p:cNvSpPr/>
          <p:nvPr/>
        </p:nvSpPr>
        <p:spPr>
          <a:xfrm>
            <a:off x="7803606" y="2815519"/>
            <a:ext cx="2716235" cy="2457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FA47F11-0DD2-465A-968E-0772265CD977}"/>
              </a:ext>
            </a:extLst>
          </p:cNvPr>
          <p:cNvSpPr/>
          <p:nvPr/>
        </p:nvSpPr>
        <p:spPr>
          <a:xfrm>
            <a:off x="8212944" y="3381389"/>
            <a:ext cx="828982" cy="4493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9BC5BA3-FB26-493F-B7CA-90FDE2CC1F83}"/>
              </a:ext>
            </a:extLst>
          </p:cNvPr>
          <p:cNvSpPr/>
          <p:nvPr/>
        </p:nvSpPr>
        <p:spPr>
          <a:xfrm rot="6076362">
            <a:off x="8959619" y="4331847"/>
            <a:ext cx="828981" cy="44935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EDCE0F-FC6D-4D7F-BC08-4C2C1812FA62}"/>
              </a:ext>
            </a:extLst>
          </p:cNvPr>
          <p:cNvSpPr/>
          <p:nvPr/>
        </p:nvSpPr>
        <p:spPr>
          <a:xfrm>
            <a:off x="9161724" y="3286768"/>
            <a:ext cx="828982" cy="6758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244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8663-6BE3-4584-A996-48D0C1B9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odaberu</a:t>
            </a:r>
            <a:r>
              <a:rPr lang="en-US" dirty="0"/>
              <a:t> </a:t>
            </a:r>
            <a:r>
              <a:rPr lang="en-US" dirty="0" err="1"/>
              <a:t>gumb</a:t>
            </a:r>
            <a:r>
              <a:rPr lang="en-US" dirty="0"/>
              <a:t> “</a:t>
            </a:r>
            <a:r>
              <a:rPr lang="en-US" dirty="0" err="1"/>
              <a:t>Kreiraj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egzoplanet</a:t>
            </a:r>
            <a:r>
              <a:rPr lang="en-US" dirty="0"/>
              <a:t>”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E35C-6323-4D6D-BF0B-26F91677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useru</a:t>
            </a:r>
            <a:r>
              <a:rPr lang="en-US" dirty="0"/>
              <a:t> da </a:t>
            </a:r>
            <a:r>
              <a:rPr lang="en-US" dirty="0" err="1"/>
              <a:t>odabere</a:t>
            </a:r>
            <a:r>
              <a:rPr lang="en-US" dirty="0"/>
              <a:t> </a:t>
            </a:r>
            <a:r>
              <a:rPr lang="en-US" dirty="0" err="1"/>
              <a:t>veličinu</a:t>
            </a:r>
            <a:r>
              <a:rPr lang="en-US" dirty="0"/>
              <a:t> </a:t>
            </a:r>
            <a:r>
              <a:rPr lang="en-US" dirty="0" err="1"/>
              <a:t>planeta</a:t>
            </a:r>
            <a:r>
              <a:rPr lang="en-US" dirty="0"/>
              <a:t>, </a:t>
            </a:r>
            <a:r>
              <a:rPr lang="en-US" dirty="0" err="1"/>
              <a:t>udaljenost</a:t>
            </a:r>
            <a:r>
              <a:rPr lang="en-US" dirty="0"/>
              <a:t> od </a:t>
            </a:r>
            <a:r>
              <a:rPr lang="en-US" dirty="0" err="1"/>
              <a:t>matične</a:t>
            </a:r>
            <a:r>
              <a:rPr lang="en-US" dirty="0"/>
              <a:t> </a:t>
            </a:r>
            <a:r>
              <a:rPr lang="en-US" dirty="0" err="1"/>
              <a:t>zvijezde</a:t>
            </a:r>
            <a:r>
              <a:rPr lang="en-US" dirty="0"/>
              <a:t> (s </a:t>
            </a:r>
            <a:r>
              <a:rPr lang="en-US" dirty="0" err="1"/>
              <a:t>pretpostavkom</a:t>
            </a:r>
            <a:r>
              <a:rPr lang="en-US" dirty="0"/>
              <a:t> da je </a:t>
            </a:r>
            <a:r>
              <a:rPr lang="en-US" dirty="0" err="1"/>
              <a:t>zvijezda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sunce</a:t>
            </a:r>
            <a:r>
              <a:rPr lang="en-US" dirty="0"/>
              <a:t>) I </a:t>
            </a:r>
            <a:r>
              <a:rPr lang="en-US" dirty="0" err="1"/>
              <a:t>površinsku</a:t>
            </a:r>
            <a:r>
              <a:rPr lang="en-US" dirty="0"/>
              <a:t> </a:t>
            </a:r>
            <a:r>
              <a:rPr lang="en-US" dirty="0" err="1"/>
              <a:t>temperaturu</a:t>
            </a:r>
            <a:r>
              <a:rPr lang="en-US" dirty="0"/>
              <a:t>? </a:t>
            </a:r>
          </a:p>
          <a:p>
            <a:r>
              <a:rPr lang="en-US" dirty="0" err="1"/>
              <a:t>Vizualizacija</a:t>
            </a:r>
            <a:endParaRPr lang="en-US" dirty="0"/>
          </a:p>
          <a:p>
            <a:pPr lvl="1"/>
            <a:r>
              <a:rPr lang="en-US" dirty="0" err="1"/>
              <a:t>Kuglica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vrti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zvijezde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1 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animaciji</a:t>
            </a:r>
            <a:r>
              <a:rPr lang="en-US" dirty="0"/>
              <a:t> = 1 dan u </a:t>
            </a:r>
            <a:r>
              <a:rPr lang="en-US" dirty="0" err="1"/>
              <a:t>pravom</a:t>
            </a:r>
            <a:r>
              <a:rPr lang="en-US" dirty="0"/>
              <a:t> </a:t>
            </a:r>
            <a:r>
              <a:rPr lang="en-US" dirty="0" err="1"/>
              <a:t>zivotu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Na </a:t>
            </a:r>
            <a:r>
              <a:rPr lang="en-US" dirty="0" err="1"/>
              <a:t>temelju</a:t>
            </a:r>
            <a:r>
              <a:rPr lang="en-US" dirty="0"/>
              <a:t> </a:t>
            </a:r>
            <a:r>
              <a:rPr lang="en-US" dirty="0" err="1"/>
              <a:t>unesenih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1"/>
            <a:r>
              <a:rPr lang="en-US" dirty="0"/>
              <a:t>Planet </a:t>
            </a:r>
            <a:r>
              <a:rPr lang="en-US" dirty="0" err="1"/>
              <a:t>izbliza</a:t>
            </a:r>
            <a:r>
              <a:rPr lang="en-US" dirty="0"/>
              <a:t> (po </a:t>
            </a:r>
            <a:r>
              <a:rPr lang="en-US" dirty="0" err="1"/>
              <a:t>uzoru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https://github.com/KornelSzyszka/PlanetGenerator</a:t>
            </a:r>
            <a:endParaRPr lang="en-US" dirty="0"/>
          </a:p>
          <a:p>
            <a:pPr lvl="2"/>
            <a:r>
              <a:rPr lang="en-US" dirty="0"/>
              <a:t>Na </a:t>
            </a:r>
            <a:r>
              <a:rPr lang="en-US" dirty="0" err="1"/>
              <a:t>temelju</a:t>
            </a:r>
            <a:r>
              <a:rPr lang="en-US" dirty="0"/>
              <a:t> </a:t>
            </a:r>
            <a:r>
              <a:rPr lang="en-US" dirty="0" err="1"/>
              <a:t>unesenih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4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B6D3DC-110D-44AC-B34F-2779007B105D}"/>
              </a:ext>
            </a:extLst>
          </p:cNvPr>
          <p:cNvSpPr/>
          <p:nvPr/>
        </p:nvSpPr>
        <p:spPr>
          <a:xfrm>
            <a:off x="761081" y="1916702"/>
            <a:ext cx="10515599" cy="4566893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3D2948-5093-4D74-B418-988D392BA9CA}"/>
              </a:ext>
            </a:extLst>
          </p:cNvPr>
          <p:cNvGrpSpPr/>
          <p:nvPr/>
        </p:nvGrpSpPr>
        <p:grpSpPr>
          <a:xfrm>
            <a:off x="259816" y="174599"/>
            <a:ext cx="2185929" cy="1092342"/>
            <a:chOff x="2093204" y="4261857"/>
            <a:chExt cx="3316078" cy="15864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630286-C589-428B-B16C-8AC05FB2806E}"/>
                </a:ext>
              </a:extLst>
            </p:cNvPr>
            <p:cNvSpPr/>
            <p:nvPr/>
          </p:nvSpPr>
          <p:spPr>
            <a:xfrm>
              <a:off x="2093204" y="4261857"/>
              <a:ext cx="3316078" cy="1586429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32AB85-7A74-464C-AAEC-106C95A3B020}"/>
                </a:ext>
              </a:extLst>
            </p:cNvPr>
            <p:cNvSpPr txBox="1"/>
            <p:nvPr/>
          </p:nvSpPr>
          <p:spPr>
            <a:xfrm>
              <a:off x="2651684" y="4536286"/>
              <a:ext cx="2240724" cy="9386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Kreiraj</a:t>
              </a:r>
              <a:r>
                <a:rPr lang="en-US" dirty="0"/>
                <a:t> </a:t>
              </a:r>
              <a:r>
                <a:rPr lang="en-US" dirty="0" err="1"/>
                <a:t>svoj</a:t>
              </a:r>
              <a:r>
                <a:rPr lang="en-US" dirty="0"/>
                <a:t> </a:t>
              </a:r>
              <a:r>
                <a:rPr lang="en-US" dirty="0" err="1"/>
                <a:t>egzoplanet</a:t>
              </a:r>
              <a:endParaRPr lang="hr-HR" dirty="0"/>
            </a:p>
          </p:txBody>
        </p: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9302EE4-F790-4184-B8AB-9400DE74EDF8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2445745" y="720770"/>
            <a:ext cx="3573136" cy="119593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E1DF96-0096-4E7B-B2E9-3F4191A98C5F}"/>
              </a:ext>
            </a:extLst>
          </p:cNvPr>
          <p:cNvSpPr txBox="1"/>
          <p:nvPr/>
        </p:nvSpPr>
        <p:spPr>
          <a:xfrm>
            <a:off x="2963537" y="28643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Gumb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sučelje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CA4C1-8BC3-4ECC-BCEA-6AE1DE885E0E}"/>
              </a:ext>
            </a:extLst>
          </p:cNvPr>
          <p:cNvSpPr txBox="1"/>
          <p:nvPr/>
        </p:nvSpPr>
        <p:spPr>
          <a:xfrm>
            <a:off x="1598821" y="2103837"/>
            <a:ext cx="8840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92D050"/>
                </a:solidFill>
                <a:latin typeface="Bauhaus 93" panose="04030905020B02020C02" pitchFamily="82" charset="0"/>
              </a:rPr>
              <a:t>KREIRAJ SVOJ EGZOPLANET</a:t>
            </a:r>
            <a:endParaRPr lang="hr-HR" sz="4400" dirty="0">
              <a:solidFill>
                <a:srgbClr val="92D050"/>
              </a:solidFill>
              <a:latin typeface="Bauhaus 93" panose="04030905020B02020C02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CE4F3C-147B-4EFB-B765-0C3719623E32}"/>
              </a:ext>
            </a:extLst>
          </p:cNvPr>
          <p:cNvSpPr txBox="1"/>
          <p:nvPr/>
        </p:nvSpPr>
        <p:spPr>
          <a:xfrm>
            <a:off x="1598821" y="3268804"/>
            <a:ext cx="2378268" cy="64633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Sličica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planeta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r</a:t>
            </a:r>
            <a:endParaRPr lang="hr-H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A05C-E5F5-46A4-80A3-226B365CAA51}"/>
              </a:ext>
            </a:extLst>
          </p:cNvPr>
          <p:cNvSpPr/>
          <p:nvPr/>
        </p:nvSpPr>
        <p:spPr>
          <a:xfrm>
            <a:off x="1131290" y="4590349"/>
            <a:ext cx="2963083" cy="72085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7E762-EF7E-4341-AA13-A46174E8F686}"/>
              </a:ext>
            </a:extLst>
          </p:cNvPr>
          <p:cNvSpPr txBox="1"/>
          <p:nvPr/>
        </p:nvSpPr>
        <p:spPr>
          <a:xfrm>
            <a:off x="1753061" y="4124438"/>
            <a:ext cx="283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RADIJUS PLANETA</a:t>
            </a:r>
            <a:endParaRPr lang="hr-H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09C51B-FEF0-47D0-9713-5BB9B141E94A}"/>
              </a:ext>
            </a:extLst>
          </p:cNvPr>
          <p:cNvSpPr txBox="1"/>
          <p:nvPr/>
        </p:nvSpPr>
        <p:spPr>
          <a:xfrm>
            <a:off x="7840392" y="4124438"/>
            <a:ext cx="290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POVRŠINSKA TEMPERATURA</a:t>
            </a:r>
            <a:endParaRPr lang="hr-H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B71E8C-CCC4-436B-9F0A-C25EB4219B0C}"/>
              </a:ext>
            </a:extLst>
          </p:cNvPr>
          <p:cNvSpPr/>
          <p:nvPr/>
        </p:nvSpPr>
        <p:spPr>
          <a:xfrm>
            <a:off x="4497656" y="4613644"/>
            <a:ext cx="2963083" cy="72085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D19DB4-480D-4799-B8A7-F13681B48145}"/>
              </a:ext>
            </a:extLst>
          </p:cNvPr>
          <p:cNvSpPr txBox="1"/>
          <p:nvPr/>
        </p:nvSpPr>
        <p:spPr>
          <a:xfrm>
            <a:off x="4700279" y="4124438"/>
            <a:ext cx="283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UDALJENOST OD ZVIJEZDE</a:t>
            </a:r>
            <a:endParaRPr lang="hr-H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119241-2FBE-4473-ABB2-02723CEB28FD}"/>
              </a:ext>
            </a:extLst>
          </p:cNvPr>
          <p:cNvSpPr/>
          <p:nvPr/>
        </p:nvSpPr>
        <p:spPr>
          <a:xfrm>
            <a:off x="7887168" y="4601243"/>
            <a:ext cx="2963083" cy="72085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53C2A7-A590-4F42-8B67-8C1FC1BE9C0F}"/>
              </a:ext>
            </a:extLst>
          </p:cNvPr>
          <p:cNvSpPr/>
          <p:nvPr/>
        </p:nvSpPr>
        <p:spPr>
          <a:xfrm>
            <a:off x="3307697" y="5632258"/>
            <a:ext cx="5422365" cy="59975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Klikni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vizualizaciju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19AE80-6808-4CFB-97FB-28722D3DAD24}"/>
              </a:ext>
            </a:extLst>
          </p:cNvPr>
          <p:cNvSpPr txBox="1"/>
          <p:nvPr/>
        </p:nvSpPr>
        <p:spPr>
          <a:xfrm>
            <a:off x="4790063" y="3283271"/>
            <a:ext cx="2378268" cy="64633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Sličica</a:t>
            </a:r>
            <a:r>
              <a:rPr lang="en-US" dirty="0"/>
              <a:t> </a:t>
            </a:r>
            <a:r>
              <a:rPr lang="en-US" dirty="0" err="1"/>
              <a:t>planeta</a:t>
            </a:r>
            <a:r>
              <a:rPr lang="en-US" dirty="0"/>
              <a:t> I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zvijezde</a:t>
            </a:r>
            <a:endParaRPr lang="hr-H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0FB7B3-5188-4A81-9AA6-6F163B6D4443}"/>
              </a:ext>
            </a:extLst>
          </p:cNvPr>
          <p:cNvSpPr txBox="1"/>
          <p:nvPr/>
        </p:nvSpPr>
        <p:spPr>
          <a:xfrm>
            <a:off x="8247963" y="3283271"/>
            <a:ext cx="2378268" cy="64633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Sličica</a:t>
            </a:r>
            <a:r>
              <a:rPr lang="en-US" dirty="0"/>
              <a:t> </a:t>
            </a:r>
            <a:r>
              <a:rPr lang="en-US" dirty="0" err="1"/>
              <a:t>užarenog</a:t>
            </a:r>
            <a:r>
              <a:rPr lang="en-US" dirty="0"/>
              <a:t> I </a:t>
            </a:r>
            <a:r>
              <a:rPr lang="en-US" dirty="0" err="1"/>
              <a:t>hladnog</a:t>
            </a:r>
            <a:r>
              <a:rPr lang="en-US" dirty="0"/>
              <a:t> </a:t>
            </a:r>
            <a:r>
              <a:rPr lang="en-US" dirty="0" err="1"/>
              <a:t>planeta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395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75D492-585A-4B9B-97FE-6096D81AC6A4}"/>
              </a:ext>
            </a:extLst>
          </p:cNvPr>
          <p:cNvGrpSpPr/>
          <p:nvPr/>
        </p:nvGrpSpPr>
        <p:grpSpPr>
          <a:xfrm>
            <a:off x="259816" y="174599"/>
            <a:ext cx="2185929" cy="1092342"/>
            <a:chOff x="2093204" y="4261857"/>
            <a:chExt cx="3316078" cy="15864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23E4F-9E66-4BD5-9D36-A8D876D757AD}"/>
                </a:ext>
              </a:extLst>
            </p:cNvPr>
            <p:cNvSpPr/>
            <p:nvPr/>
          </p:nvSpPr>
          <p:spPr>
            <a:xfrm>
              <a:off x="2093204" y="4261857"/>
              <a:ext cx="3316078" cy="15864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A80563-2C61-4FDC-A81A-328826221842}"/>
                </a:ext>
              </a:extLst>
            </p:cNvPr>
            <p:cNvSpPr txBox="1"/>
            <p:nvPr/>
          </p:nvSpPr>
          <p:spPr>
            <a:xfrm>
              <a:off x="2651684" y="4424284"/>
              <a:ext cx="2240724" cy="93867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Klikni</a:t>
              </a:r>
              <a:r>
                <a:rPr lang="en-US" dirty="0"/>
                <a:t> za </a:t>
              </a:r>
              <a:r>
                <a:rPr lang="en-US" dirty="0" err="1"/>
                <a:t>vizualizaciju</a:t>
              </a:r>
              <a:r>
                <a:rPr lang="en-US" dirty="0"/>
                <a:t>!</a:t>
              </a:r>
              <a:endParaRPr lang="hr-HR" dirty="0"/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5FBB1FA-4C11-4651-835B-F7D14D7ED8B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45745" y="720770"/>
            <a:ext cx="3573136" cy="119593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B91132-6609-4539-A8BE-21643EF780B2}"/>
              </a:ext>
            </a:extLst>
          </p:cNvPr>
          <p:cNvSpPr txBox="1"/>
          <p:nvPr/>
        </p:nvSpPr>
        <p:spPr>
          <a:xfrm>
            <a:off x="2963537" y="28643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Gumb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sučelje</a:t>
            </a:r>
            <a:endParaRPr lang="hr-H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F38D8-07A5-456F-BEC3-B35AE1E4F482}"/>
              </a:ext>
            </a:extLst>
          </p:cNvPr>
          <p:cNvSpPr/>
          <p:nvPr/>
        </p:nvSpPr>
        <p:spPr>
          <a:xfrm>
            <a:off x="761081" y="1916702"/>
            <a:ext cx="10515599" cy="4566893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9A818-08CF-4F4F-9E2F-14783DE04987}"/>
              </a:ext>
            </a:extLst>
          </p:cNvPr>
          <p:cNvSpPr txBox="1"/>
          <p:nvPr/>
        </p:nvSpPr>
        <p:spPr>
          <a:xfrm>
            <a:off x="1598821" y="2103837"/>
            <a:ext cx="8840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92D050"/>
                </a:solidFill>
                <a:latin typeface="Bauhaus 93" panose="04030905020B02020C02" pitchFamily="82" charset="0"/>
              </a:rPr>
              <a:t>TVOJ GENERIRANI PLANET</a:t>
            </a:r>
            <a:endParaRPr lang="hr-HR" sz="4400" dirty="0">
              <a:solidFill>
                <a:srgbClr val="92D050"/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64C972-03FD-42F4-9182-5EA1D4F1F86F}"/>
              </a:ext>
            </a:extLst>
          </p:cNvPr>
          <p:cNvSpPr/>
          <p:nvPr/>
        </p:nvSpPr>
        <p:spPr>
          <a:xfrm>
            <a:off x="1192572" y="3523039"/>
            <a:ext cx="2963083" cy="257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E71BA-EDF7-4539-801D-3D7070E480D3}"/>
              </a:ext>
            </a:extLst>
          </p:cNvPr>
          <p:cNvSpPr/>
          <p:nvPr/>
        </p:nvSpPr>
        <p:spPr>
          <a:xfrm>
            <a:off x="4693640" y="3523038"/>
            <a:ext cx="2963083" cy="257567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8E462-CC41-4227-B49C-516B18D4A7C3}"/>
              </a:ext>
            </a:extLst>
          </p:cNvPr>
          <p:cNvSpPr txBox="1"/>
          <p:nvPr/>
        </p:nvSpPr>
        <p:spPr>
          <a:xfrm>
            <a:off x="1192572" y="3054997"/>
            <a:ext cx="304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REVOLUCIJA PLANETA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97A88-B053-4AEC-BDF6-A98B00030C18}"/>
              </a:ext>
            </a:extLst>
          </p:cNvPr>
          <p:cNvSpPr txBox="1"/>
          <p:nvPr/>
        </p:nvSpPr>
        <p:spPr>
          <a:xfrm>
            <a:off x="4747920" y="3054997"/>
            <a:ext cx="290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IZGLED PLANETA (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linku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D19D73-3D79-45C1-9AEB-A1E078CF1360}"/>
              </a:ext>
            </a:extLst>
          </p:cNvPr>
          <p:cNvSpPr/>
          <p:nvPr/>
        </p:nvSpPr>
        <p:spPr>
          <a:xfrm>
            <a:off x="2280491" y="4371338"/>
            <a:ext cx="720455" cy="690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BC56C6-4891-4607-AFA5-70387384FC0D}"/>
              </a:ext>
            </a:extLst>
          </p:cNvPr>
          <p:cNvSpPr/>
          <p:nvPr/>
        </p:nvSpPr>
        <p:spPr>
          <a:xfrm>
            <a:off x="1586429" y="4074090"/>
            <a:ext cx="264404" cy="27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A9A70DA9-0E1F-4F47-9369-6678538D6CEB}"/>
              </a:ext>
            </a:extLst>
          </p:cNvPr>
          <p:cNvSpPr/>
          <p:nvPr/>
        </p:nvSpPr>
        <p:spPr>
          <a:xfrm>
            <a:off x="1942638" y="3757871"/>
            <a:ext cx="1608463" cy="2972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2A9B8-B84E-4A16-984C-D5FFD32BD00F}"/>
              </a:ext>
            </a:extLst>
          </p:cNvPr>
          <p:cNvSpPr txBox="1"/>
          <p:nvPr/>
        </p:nvSpPr>
        <p:spPr>
          <a:xfrm>
            <a:off x="1408208" y="5377859"/>
            <a:ext cx="28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Animacija</a:t>
            </a:r>
            <a:r>
              <a:rPr lang="en-US" dirty="0"/>
              <a:t> </a:t>
            </a:r>
            <a:r>
              <a:rPr lang="en-US" dirty="0" err="1"/>
              <a:t>temeljena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3. </a:t>
            </a:r>
            <a:r>
              <a:rPr lang="en-US" dirty="0" err="1"/>
              <a:t>keplerovom</a:t>
            </a:r>
            <a:r>
              <a:rPr lang="en-US" dirty="0"/>
              <a:t> </a:t>
            </a:r>
            <a:r>
              <a:rPr lang="en-US" dirty="0" err="1"/>
              <a:t>zakonu</a:t>
            </a:r>
            <a:endParaRPr lang="hr-HR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AB28CC-5106-472D-A5C3-40285F04A262}"/>
              </a:ext>
            </a:extLst>
          </p:cNvPr>
          <p:cNvSpPr/>
          <p:nvPr/>
        </p:nvSpPr>
        <p:spPr>
          <a:xfrm>
            <a:off x="5133860" y="3906495"/>
            <a:ext cx="2033069" cy="1839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FA47F11-0DD2-465A-968E-0772265CD977}"/>
              </a:ext>
            </a:extLst>
          </p:cNvPr>
          <p:cNvSpPr/>
          <p:nvPr/>
        </p:nvSpPr>
        <p:spPr>
          <a:xfrm>
            <a:off x="5321146" y="4349304"/>
            <a:ext cx="620483" cy="3363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9BC5BA3-FB26-493F-B7CA-90FDE2CC1F83}"/>
              </a:ext>
            </a:extLst>
          </p:cNvPr>
          <p:cNvSpPr/>
          <p:nvPr/>
        </p:nvSpPr>
        <p:spPr>
          <a:xfrm rot="6076362">
            <a:off x="5769921" y="5041522"/>
            <a:ext cx="620483" cy="336337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EDCE0F-FC6D-4D7F-BC08-4C2C1812FA62}"/>
              </a:ext>
            </a:extLst>
          </p:cNvPr>
          <p:cNvSpPr/>
          <p:nvPr/>
        </p:nvSpPr>
        <p:spPr>
          <a:xfrm>
            <a:off x="6223235" y="4420326"/>
            <a:ext cx="620483" cy="5058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35C2EE-FEB2-4CC1-AC58-E2D014EFEC5B}"/>
              </a:ext>
            </a:extLst>
          </p:cNvPr>
          <p:cNvSpPr/>
          <p:nvPr/>
        </p:nvSpPr>
        <p:spPr>
          <a:xfrm>
            <a:off x="7952231" y="3506341"/>
            <a:ext cx="2963083" cy="257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RANDOM NEKE GLUPOSTI MOŽEMO IZGENERIRATI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E15F6-0044-4885-B76C-7242AFB1D04C}"/>
              </a:ext>
            </a:extLst>
          </p:cNvPr>
          <p:cNvSpPr txBox="1"/>
          <p:nvPr/>
        </p:nvSpPr>
        <p:spPr>
          <a:xfrm>
            <a:off x="8301331" y="3085073"/>
            <a:ext cx="283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Kakav</a:t>
            </a:r>
            <a:r>
              <a:rPr lang="en-US" dirty="0"/>
              <a:t> </a:t>
            </a:r>
            <a:r>
              <a:rPr lang="en-US" dirty="0" err="1"/>
              <a:t>život</a:t>
            </a:r>
            <a:r>
              <a:rPr lang="en-US" dirty="0"/>
              <a:t> ŽIVI NA NJEMU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658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395</Words>
  <Application>Microsoft Macintosh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Office Theme</vt:lpstr>
      <vt:lpstr>Habitable Exoplanets: Creating Worlds Beyond Our Own</vt:lpstr>
      <vt:lpstr>Program/Igrica</vt:lpstr>
      <vt:lpstr>Ako odaberu gumb “Istraži postojeće egzoplanete”</vt:lpstr>
      <vt:lpstr>PowerPoint Presentation</vt:lpstr>
      <vt:lpstr>PowerPoint Presentation</vt:lpstr>
      <vt:lpstr>Ako odaberu gumb “Kreiraj svoj egzoplanet”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Habitable Exoplanets: Creating Worlds Beyond Our Own</dc:title>
  <dc:creator>Student</dc:creator>
  <cp:lastModifiedBy>Ema Donev</cp:lastModifiedBy>
  <cp:revision>7</cp:revision>
  <dcterms:created xsi:type="dcterms:W3CDTF">2023-10-03T13:35:57Z</dcterms:created>
  <dcterms:modified xsi:type="dcterms:W3CDTF">2023-10-06T15:14:10Z</dcterms:modified>
</cp:coreProperties>
</file>