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15B51DF-3EF1-4FE5-96C3-FBD9994309AA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861D19-2CCF-4947-89B5-B1011C4461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51DF-3EF1-4FE5-96C3-FBD9994309AA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861D19-2CCF-4947-89B5-B1011C446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51DF-3EF1-4FE5-96C3-FBD9994309AA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861D19-2CCF-4947-89B5-B1011C446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51DF-3EF1-4FE5-96C3-FBD9994309AA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861D19-2CCF-4947-89B5-B1011C446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15B51DF-3EF1-4FE5-96C3-FBD9994309AA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861D19-2CCF-4947-89B5-B1011C4461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51DF-3EF1-4FE5-96C3-FBD9994309AA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B861D19-2CCF-4947-89B5-B1011C4461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51DF-3EF1-4FE5-96C3-FBD9994309AA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B861D19-2CCF-4947-89B5-B1011C446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51DF-3EF1-4FE5-96C3-FBD9994309AA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861D19-2CCF-4947-89B5-B1011C4461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51DF-3EF1-4FE5-96C3-FBD9994309AA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861D19-2CCF-4947-89B5-B1011C446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15B51DF-3EF1-4FE5-96C3-FBD9994309AA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861D19-2CCF-4947-89B5-B1011C4461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15B51DF-3EF1-4FE5-96C3-FBD9994309AA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861D19-2CCF-4947-89B5-B1011C4461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15B51DF-3EF1-4FE5-96C3-FBD9994309AA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861D19-2CCF-4947-89B5-B1011C4461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966075" cy="14319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Preproduction in the Game Development Process</a:t>
            </a:r>
          </a:p>
        </p:txBody>
      </p:sp>
      <p:sp>
        <p:nvSpPr>
          <p:cNvPr id="1651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2743200"/>
            <a:ext cx="5569634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From Proposal to Prototype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BC9C0B42-5AA5-401F-A663-78CB3AD69094}" type="slidenum">
              <a:rPr lang="en-US"/>
              <a:pPr/>
              <a:t>10</a:t>
            </a:fld>
            <a:endParaRPr lang="en-US"/>
          </a:p>
        </p:txBody>
      </p:sp>
      <p:sp>
        <p:nvSpPr>
          <p:cNvPr id="166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75" y="304800"/>
            <a:ext cx="8239125" cy="1142999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smtClean="0">
                <a:ea typeface="+mj-ea"/>
                <a:cs typeface="+mj-cs"/>
              </a:rPr>
              <a:t>The Game Design Document: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The Story</a:t>
            </a:r>
          </a:p>
        </p:txBody>
      </p:sp>
      <p:sp>
        <p:nvSpPr>
          <p:cNvPr id="166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This is essentially a greatly expanded version of the story described in the proposal.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The proposal can be used as a starting point, with each story element flushed out in great detail.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There are a variety of things to be included to help in presenting the story.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Any written narrative in text describing the story.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Storyboards drawn to mock-up key plot elements and in game moments.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Any scripts for dialog and cut scenes.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If this is not a pleasure to read, figure out why as soon as possible!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3F48FD9-A85B-4914-A4EB-6301F56FFDEE}" type="slidenum">
              <a:rPr lang="en-US"/>
              <a:pPr/>
              <a:t>11</a:t>
            </a:fld>
            <a:endParaRPr lang="en-US"/>
          </a:p>
        </p:txBody>
      </p:sp>
      <p:sp>
        <p:nvSpPr>
          <p:cNvPr id="166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1"/>
            <a:ext cx="7856538" cy="10668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smtClean="0">
                <a:ea typeface="+mj-ea"/>
                <a:cs typeface="+mj-cs"/>
              </a:rPr>
              <a:t>The Game Design Document: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err="1" smtClean="0">
                <a:ea typeface="+mj-ea"/>
                <a:cs typeface="+mj-cs"/>
              </a:rPr>
              <a:t>Gameplay</a:t>
            </a:r>
            <a:r>
              <a:rPr lang="en-US" sz="3200" dirty="0" smtClean="0">
                <a:ea typeface="+mj-ea"/>
                <a:cs typeface="+mj-cs"/>
              </a:rPr>
              <a:t> Mechanics</a:t>
            </a:r>
          </a:p>
        </p:txBody>
      </p:sp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The </a:t>
            </a:r>
            <a:r>
              <a:rPr lang="en-US" sz="2800" dirty="0" err="1" smtClean="0">
                <a:ea typeface="+mn-ea"/>
                <a:cs typeface="+mn-cs"/>
              </a:rPr>
              <a:t>gameplay</a:t>
            </a:r>
            <a:r>
              <a:rPr lang="en-US" sz="2800" dirty="0" smtClean="0">
                <a:ea typeface="+mn-ea"/>
                <a:cs typeface="+mn-cs"/>
              </a:rPr>
              <a:t> mechanics section is one of the most important parts of the document.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It is also one of the harder parts to write properly with all the necessary information.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It is in essence a greatly expanded version of the same section from the game proposal.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The ideas from the proposal should be used as a starting point for the design document.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This time, all of those ideas and concepts are flushed out in great detail.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Avoid assuming anything; be as specific as possible.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When done, the game should be completely defined.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DC2A930-6AE7-4C4B-8C0C-35B1526030BF}" type="slidenum">
              <a:rPr lang="en-US"/>
              <a:pPr/>
              <a:t>12</a:t>
            </a:fld>
            <a:endParaRPr lang="en-US"/>
          </a:p>
        </p:txBody>
      </p:sp>
      <p:sp>
        <p:nvSpPr>
          <p:cNvPr id="166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1"/>
            <a:ext cx="7856538" cy="9906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3200" dirty="0" smtClean="0">
                <a:ea typeface="+mj-ea"/>
                <a:cs typeface="+mj-cs"/>
              </a:rPr>
              <a:t>The Game Design Document: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err="1" smtClean="0">
                <a:ea typeface="+mj-ea"/>
                <a:cs typeface="+mj-cs"/>
              </a:rPr>
              <a:t>Gameplay</a:t>
            </a:r>
            <a:r>
              <a:rPr lang="en-US" sz="3200" dirty="0" smtClean="0">
                <a:ea typeface="+mj-ea"/>
                <a:cs typeface="+mj-cs"/>
              </a:rPr>
              <a:t> Mechanics</a:t>
            </a:r>
          </a:p>
        </p:txBody>
      </p:sp>
      <p:sp>
        <p:nvSpPr>
          <p:cNvPr id="166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10" charset="-128"/>
              </a:rPr>
              <a:t>In the end, the game mechanics section essentially describes how the player will interact with the game world.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What actions the player can carry out.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What the results of these actions are.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ea typeface="ＭＳ Ｐゴシック" pitchFamily="-11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10" charset="-128"/>
              </a:rPr>
              <a:t>In this section you are concerned with addressing “what” and “how”.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What the player does in the game and how the player goes about doing it.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ea typeface="ＭＳ Ｐゴシック" pitchFamily="-11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10" charset="-128"/>
              </a:rPr>
              <a:t>In some sense, you can almost think of this section as an extremely detailed first pass on the user manual for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6206675A-E490-48FF-B26E-3BB2E3834858}" type="slidenum">
              <a:rPr lang="en-US"/>
              <a:pPr/>
              <a:t>13</a:t>
            </a:fld>
            <a:endParaRPr lang="en-US"/>
          </a:p>
        </p:txBody>
      </p:sp>
      <p:sp>
        <p:nvSpPr>
          <p:cNvPr id="166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1"/>
            <a:ext cx="7856538" cy="10668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smtClean="0">
                <a:ea typeface="+mj-ea"/>
                <a:cs typeface="+mj-cs"/>
              </a:rPr>
              <a:t>The Game Design Document: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err="1" smtClean="0">
                <a:ea typeface="+mj-ea"/>
                <a:cs typeface="+mj-cs"/>
              </a:rPr>
              <a:t>Gameplay</a:t>
            </a:r>
            <a:r>
              <a:rPr lang="en-US" sz="3200" dirty="0" smtClean="0">
                <a:ea typeface="+mj-ea"/>
                <a:cs typeface="+mj-cs"/>
              </a:rPr>
              <a:t> Mechanics</a:t>
            </a:r>
          </a:p>
        </p:txBody>
      </p:sp>
      <p:sp>
        <p:nvSpPr>
          <p:cNvPr id="166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Information to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10" charset="-128"/>
              </a:rPr>
              <a:t>A genre statement, including any new twists the game makes, and how the game uses or departs from genre conventions.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ea typeface="ＭＳ Ｐゴシック" pitchFamily="-110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10" charset="-128"/>
              </a:rPr>
              <a:t>Player capabilities.  Be as specific as possible.  Describe everything the player can do in the game and how the player does it.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ea typeface="ＭＳ Ｐゴシック" pitchFamily="-110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10" charset="-128"/>
              </a:rPr>
              <a:t>The user interface, interaction modes and so 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10" charset="-128"/>
              </a:rPr>
              <a:t>Any initial start-up activities, in creating or customizing the players’ characters.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ea typeface="ＭＳ Ｐゴシック" pitchFamily="-110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10" charset="-128"/>
              </a:rPr>
              <a:t>Any maintenance activities the player does with their characters throughout the game.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ea typeface="ＭＳ Ｐゴシック" pitchFamily="-110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10" charset="-128"/>
              </a:rPr>
              <a:t>Anything else that seems important.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568C23DB-A595-4186-8C64-FE37AF65C7EB}" type="slidenum">
              <a:rPr lang="en-US"/>
              <a:pPr/>
              <a:t>14</a:t>
            </a:fld>
            <a:endParaRPr lang="en-US"/>
          </a:p>
        </p:txBody>
      </p:sp>
      <p:sp>
        <p:nvSpPr>
          <p:cNvPr id="166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1"/>
            <a:ext cx="7856538" cy="9906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3200" dirty="0" smtClean="0">
                <a:ea typeface="+mj-ea"/>
                <a:cs typeface="+mj-cs"/>
              </a:rPr>
              <a:t>The Game Design Document: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Game World </a:t>
            </a:r>
            <a:r>
              <a:rPr lang="en-US" sz="3200" dirty="0" smtClean="0">
                <a:ea typeface="+mj-ea"/>
                <a:cs typeface="+mj-cs"/>
              </a:rPr>
              <a:t>Behavior</a:t>
            </a:r>
            <a:endParaRPr lang="en-US" sz="3200" dirty="0" smtClean="0">
              <a:ea typeface="+mj-ea"/>
              <a:cs typeface="+mj-cs"/>
            </a:endParaRPr>
          </a:p>
        </p:txBody>
      </p:sp>
      <p:sp>
        <p:nvSpPr>
          <p:cNvPr id="166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76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</a:rPr>
              <a:t>This section documents how the game world reacts to the players actions.</a:t>
            </a:r>
          </a:p>
          <a:p>
            <a:pPr eaLnBrk="1" hangingPunct="1"/>
            <a:endParaRPr lang="en-US" dirty="0" smtClean="0">
              <a:ea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</a:rPr>
              <a:t>It serves to complement the game mechanics section that describes how the player interacts with the game world.</a:t>
            </a:r>
          </a:p>
          <a:p>
            <a:pPr eaLnBrk="1" hangingPunct="1">
              <a:buFont typeface="ZapfDingbats" pitchFamily="82" charset="2"/>
              <a:buNone/>
            </a:pPr>
            <a:endParaRPr lang="en-US" dirty="0" smtClean="0">
              <a:ea typeface="ＭＳ Ｐゴシック" pitchFamily="-11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9853D016-8BB7-46FE-B376-F1C84D72106A}" type="slidenum">
              <a:rPr lang="en-US"/>
              <a:pPr/>
              <a:t>15</a:t>
            </a:fld>
            <a:endParaRPr lang="en-US"/>
          </a:p>
        </p:txBody>
      </p:sp>
      <p:sp>
        <p:nvSpPr>
          <p:cNvPr id="166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1"/>
            <a:ext cx="7856538" cy="10668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dirty="0" smtClean="0">
                <a:ea typeface="+mj-ea"/>
                <a:cs typeface="+mj-cs"/>
              </a:rPr>
              <a:t>The Game Design Document:</a:t>
            </a:r>
            <a:br>
              <a:rPr lang="en-US" sz="4000" dirty="0" smtClean="0">
                <a:ea typeface="+mj-ea"/>
                <a:cs typeface="+mj-cs"/>
              </a:rPr>
            </a:br>
            <a:r>
              <a:rPr lang="en-US" sz="4000" dirty="0" smtClean="0">
                <a:ea typeface="+mj-ea"/>
                <a:cs typeface="+mj-cs"/>
              </a:rPr>
              <a:t>Game World </a:t>
            </a:r>
            <a:r>
              <a:rPr lang="en-US" sz="4000" dirty="0" smtClean="0">
                <a:ea typeface="+mj-ea"/>
                <a:cs typeface="+mj-cs"/>
              </a:rPr>
              <a:t>Behavior</a:t>
            </a:r>
            <a:endParaRPr lang="en-US" sz="4000" dirty="0" smtClean="0">
              <a:ea typeface="+mj-ea"/>
              <a:cs typeface="+mj-cs"/>
            </a:endParaRPr>
          </a:p>
        </p:txBody>
      </p:sp>
      <p:sp>
        <p:nvSpPr>
          <p:cNvPr id="166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Things to address: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How will non player characters react to the player? What will they do in which situations?  How are they triggered?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How will non player characters act </a:t>
            </a:r>
            <a:r>
              <a:rPr lang="en-US" sz="2400" dirty="0" smtClean="0"/>
              <a:t>when </a:t>
            </a:r>
            <a:r>
              <a:rPr lang="en-US" sz="2400" dirty="0" smtClean="0"/>
              <a:t>the player is not around?  What ambient </a:t>
            </a:r>
            <a:r>
              <a:rPr lang="en-US" sz="2400" dirty="0" smtClean="0"/>
              <a:t>behaviors </a:t>
            </a:r>
            <a:r>
              <a:rPr lang="en-US" sz="2400" dirty="0" smtClean="0"/>
              <a:t>do they exhibit?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How do non player characters interact with one another in the game?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What non character elements in the game world react to the player?  In what way?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Remember to be as specific as possible.  The more questions you answer, the more likely you will end up with the </a:t>
            </a:r>
            <a:r>
              <a:rPr lang="en-US" sz="2800" dirty="0" smtClean="0">
                <a:ea typeface="+mn-ea"/>
                <a:cs typeface="+mn-cs"/>
              </a:rPr>
              <a:t>behavior you </a:t>
            </a:r>
            <a:r>
              <a:rPr lang="en-US" sz="2800" dirty="0" smtClean="0">
                <a:ea typeface="+mn-ea"/>
                <a:cs typeface="+mn-cs"/>
              </a:rPr>
              <a:t>want.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64A206FA-0269-43F7-A964-AC1CD096136D}" type="slidenum">
              <a:rPr lang="en-US"/>
              <a:pPr/>
              <a:t>16</a:t>
            </a:fld>
            <a:endParaRPr lang="en-US"/>
          </a:p>
        </p:txBody>
      </p:sp>
      <p:sp>
        <p:nvSpPr>
          <p:cNvPr id="166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1"/>
            <a:ext cx="7856538" cy="10668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dirty="0" smtClean="0">
                <a:ea typeface="+mj-ea"/>
                <a:cs typeface="+mj-cs"/>
              </a:rPr>
              <a:t>The Game Design Document:</a:t>
            </a:r>
            <a:br>
              <a:rPr lang="en-US" sz="4000" dirty="0" smtClean="0">
                <a:ea typeface="+mj-ea"/>
                <a:cs typeface="+mj-cs"/>
              </a:rPr>
            </a:br>
            <a:r>
              <a:rPr lang="en-US" sz="4000" dirty="0" smtClean="0">
                <a:ea typeface="+mj-ea"/>
                <a:cs typeface="+mj-cs"/>
              </a:rPr>
              <a:t>Game Elements</a:t>
            </a:r>
          </a:p>
        </p:txBody>
      </p:sp>
      <p:sp>
        <p:nvSpPr>
          <p:cNvPr id="166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Game elements include characters, items used or wielded by the player and non player characters, and other objects and mechanisms.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These elements can be combined in unique and interesting ways to create a variety of engaging game experiences.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Once again, provide as much detail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E44A7E0A-0EEE-405A-8FE6-AF680DEFC58E}" type="slidenum">
              <a:rPr lang="en-US"/>
              <a:pPr/>
              <a:t>17</a:t>
            </a:fld>
            <a:endParaRPr lang="en-US"/>
          </a:p>
        </p:txBody>
      </p:sp>
      <p:sp>
        <p:nvSpPr>
          <p:cNvPr id="166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1"/>
            <a:ext cx="7856538" cy="10668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dirty="0" smtClean="0">
                <a:ea typeface="+mj-ea"/>
                <a:cs typeface="+mj-cs"/>
              </a:rPr>
              <a:t>The Game Design Document:</a:t>
            </a:r>
            <a:br>
              <a:rPr lang="en-US" sz="4000" dirty="0" smtClean="0">
                <a:ea typeface="+mj-ea"/>
                <a:cs typeface="+mj-cs"/>
              </a:rPr>
            </a:br>
            <a:r>
              <a:rPr lang="en-US" sz="4000" dirty="0" smtClean="0">
                <a:ea typeface="+mj-ea"/>
                <a:cs typeface="+mj-cs"/>
              </a:rPr>
              <a:t>Game Elements</a:t>
            </a:r>
          </a:p>
        </p:txBody>
      </p:sp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Three main types of elements:</a:t>
            </a:r>
          </a:p>
          <a:p>
            <a:pPr lvl="1" eaLnBrk="1" hangingPunct="1">
              <a:defRPr/>
            </a:pPr>
            <a:r>
              <a:rPr lang="en-US" sz="2400" dirty="0" smtClean="0"/>
              <a:t>Characters.  These are all of the active, non player controlled elements in the game.  They were previously introduced in the story section.  For example, game villains.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smtClean="0"/>
              <a:t>Items.  This includes all things that the player can pick up and use or manipulate in some fashion.  For example, weapons.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smtClean="0"/>
              <a:t>Objects/Mechanisms.  These are things that operate in some way, but cannot be picked up or carried by the player.  For example, doors, switches, and various puzzle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64E1DB27-306D-4CEC-AB69-6F0CBE8BCD2B}" type="slidenum">
              <a:rPr lang="en-US"/>
              <a:pPr/>
              <a:t>18</a:t>
            </a:fld>
            <a:endParaRPr lang="en-US"/>
          </a:p>
        </p:txBody>
      </p:sp>
      <p:sp>
        <p:nvSpPr>
          <p:cNvPr id="167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1"/>
            <a:ext cx="7856538" cy="10668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dirty="0" smtClean="0">
                <a:ea typeface="+mj-ea"/>
                <a:cs typeface="+mj-cs"/>
              </a:rPr>
              <a:t>The Game Design Document:</a:t>
            </a:r>
            <a:br>
              <a:rPr lang="en-US" sz="4000" dirty="0" smtClean="0">
                <a:ea typeface="+mj-ea"/>
                <a:cs typeface="+mj-cs"/>
              </a:rPr>
            </a:br>
            <a:r>
              <a:rPr lang="en-US" sz="4000" dirty="0" smtClean="0">
                <a:ea typeface="+mj-ea"/>
                <a:cs typeface="+mj-cs"/>
              </a:rPr>
              <a:t>Game Elements</a:t>
            </a:r>
          </a:p>
        </p:txBody>
      </p:sp>
      <p:sp>
        <p:nvSpPr>
          <p:cNvPr id="167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8768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List the items in each class and subclass them as necessary for organization.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Be sure to include: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Physical descriptions of each element.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Behavioral </a:t>
            </a:r>
            <a:r>
              <a:rPr lang="en-US" sz="1800" dirty="0" smtClean="0"/>
              <a:t>or operational descriptions of each element.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Definitions of relationships to other elements.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Comparisons to other elements.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Concept art of each element, if available.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Include enough information so that a programmer can write code for an element, an artist can create good artwork, and sound technicians can create appropriate effects.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5F7D3DEC-152E-43C5-A18B-4C4FF6243483}" type="slidenum">
              <a:rPr lang="en-US"/>
              <a:pPr/>
              <a:t>19</a:t>
            </a:fld>
            <a:endParaRPr lang="en-US"/>
          </a:p>
        </p:txBody>
      </p:sp>
      <p:sp>
        <p:nvSpPr>
          <p:cNvPr id="167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1"/>
            <a:ext cx="7856538" cy="9906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dirty="0" smtClean="0">
                <a:ea typeface="+mj-ea"/>
                <a:cs typeface="+mj-cs"/>
              </a:rPr>
              <a:t>The Game Design Document:</a:t>
            </a:r>
            <a:br>
              <a:rPr lang="en-US" sz="4000" dirty="0" smtClean="0">
                <a:ea typeface="+mj-ea"/>
                <a:cs typeface="+mj-cs"/>
              </a:rPr>
            </a:br>
            <a:r>
              <a:rPr lang="en-US" sz="4000" dirty="0" smtClean="0">
                <a:ea typeface="+mj-ea"/>
                <a:cs typeface="+mj-cs"/>
              </a:rPr>
              <a:t>Game Progression</a:t>
            </a:r>
          </a:p>
        </p:txBody>
      </p:sp>
      <p:sp>
        <p:nvSpPr>
          <p:cNvPr id="167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In this section, the game designer breaks the game down into the events the player experiences, and how they change and progress over time.</a:t>
            </a:r>
          </a:p>
          <a:p>
            <a:pPr lvl="1" eaLnBrk="1" hangingPunct="1">
              <a:defRPr/>
            </a:pPr>
            <a:r>
              <a:rPr lang="en-US" sz="2400" dirty="0" smtClean="0"/>
              <a:t>There should be a very strong correlation with how the story unfolds and how the game progresses as described in this section.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In many games, the game progression is broken down on a per level basis.</a:t>
            </a:r>
          </a:p>
          <a:p>
            <a:pPr lvl="1" eaLnBrk="1" hangingPunct="1">
              <a:defRPr/>
            </a:pPr>
            <a:r>
              <a:rPr lang="en-US" sz="2400" dirty="0" smtClean="0"/>
              <a:t>Those games that do not have levels can still likely be broken down in some stage-by-stage fashion.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ED390594-9011-4001-A783-91D91A444875}" type="slidenum">
              <a:rPr lang="en-US"/>
              <a:pPr/>
              <a:t>2</a:t>
            </a:fld>
            <a:endParaRPr lang="en-US"/>
          </a:p>
        </p:txBody>
      </p:sp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Preproduction</a:t>
            </a:r>
          </a:p>
        </p:txBody>
      </p:sp>
      <p:sp>
        <p:nvSpPr>
          <p:cNvPr id="165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At this point, you already have an approved game proposal outlining your game.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Preproduction is gearing up time to eventually get ready for development of the game.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The goal is to complete the game design, produce suitable documentation, and do some technical prototyping to demonstrate its feasibility.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You need to provide a proof of concept.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Preproduction basically proves your team can make the game and that the game is worth making.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If you cannot do this successfully, you and your idea may be written off </a:t>
            </a:r>
            <a:r>
              <a:rPr lang="en-US" sz="2400" smtClean="0"/>
              <a:t>in favor </a:t>
            </a:r>
            <a:r>
              <a:rPr lang="en-US" sz="2400" dirty="0" smtClean="0"/>
              <a:t>of something else.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1D16AD9C-7D3F-4FFB-A492-CDF66A52D02F}" type="slidenum">
              <a:rPr lang="en-US"/>
              <a:pPr/>
              <a:t>20</a:t>
            </a:fld>
            <a:endParaRPr lang="en-US"/>
          </a:p>
        </p:txBody>
      </p:sp>
      <p:sp>
        <p:nvSpPr>
          <p:cNvPr id="167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1"/>
            <a:ext cx="7856538" cy="10668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dirty="0" smtClean="0">
                <a:ea typeface="+mj-ea"/>
                <a:cs typeface="+mj-cs"/>
              </a:rPr>
              <a:t>The Game Design Document:</a:t>
            </a:r>
            <a:br>
              <a:rPr lang="en-US" sz="4000" dirty="0" smtClean="0">
                <a:ea typeface="+mj-ea"/>
                <a:cs typeface="+mj-cs"/>
              </a:rPr>
            </a:br>
            <a:r>
              <a:rPr lang="en-US" sz="4000" dirty="0" smtClean="0">
                <a:ea typeface="+mj-ea"/>
                <a:cs typeface="+mj-cs"/>
              </a:rPr>
              <a:t>Game Progression</a:t>
            </a:r>
          </a:p>
        </p:txBody>
      </p:sp>
      <p:sp>
        <p:nvSpPr>
          <p:cNvPr id="167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Information to include for each level or stage of the game: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Its structure and organization.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Its aesthetics:  how it will look, sound, and feel to the player.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The major challenges, obstacles, or puzzles faced by the player.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The part of the story contained within it.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How the player will be affected, in terms of difficulty, experiences, and emotions felt.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E2E679EA-E772-4E9A-8DA6-4B45DBCAE350}" type="slidenum">
              <a:rPr lang="en-US"/>
              <a:pPr/>
              <a:t>21</a:t>
            </a:fld>
            <a:endParaRPr lang="en-US"/>
          </a:p>
        </p:txBody>
      </p:sp>
      <p:sp>
        <p:nvSpPr>
          <p:cNvPr id="167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1"/>
            <a:ext cx="7856538" cy="10668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dirty="0" smtClean="0">
                <a:ea typeface="+mj-ea"/>
                <a:cs typeface="+mj-cs"/>
              </a:rPr>
              <a:t>The Game Design Document:</a:t>
            </a:r>
            <a:br>
              <a:rPr lang="en-US" sz="4000" dirty="0" smtClean="0">
                <a:ea typeface="+mj-ea"/>
                <a:cs typeface="+mj-cs"/>
              </a:rPr>
            </a:br>
            <a:r>
              <a:rPr lang="en-US" sz="4000" dirty="0" smtClean="0">
                <a:ea typeface="+mj-ea"/>
                <a:cs typeface="+mj-cs"/>
              </a:rPr>
              <a:t>System Menus</a:t>
            </a:r>
          </a:p>
        </p:txBody>
      </p:sp>
      <p:sp>
        <p:nvSpPr>
          <p:cNvPr id="167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  <a:cs typeface="+mn-cs"/>
              </a:rPr>
              <a:t>This is where you describe the menus, options screens, and other screens presented to the player outside the game itself.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Since these do not have a direct impact on </a:t>
            </a:r>
            <a:r>
              <a:rPr lang="en-US" sz="2000" dirty="0" err="1" smtClean="0"/>
              <a:t>gameplay</a:t>
            </a:r>
            <a:r>
              <a:rPr lang="en-US" sz="2000" dirty="0" smtClean="0"/>
              <a:t>, they should be discussed in their own section.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  <a:cs typeface="+mn-cs"/>
              </a:rPr>
              <a:t>Be sure to provide descriptions of: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The functionality and features are available in the menus and screens.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How these menus and screens will flow into each other in the game.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How the user will interface with these options.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  <a:cs typeface="+mn-cs"/>
              </a:rPr>
              <a:t>Try to be as complete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5F612006-700D-459B-A956-8C7F814D96B4}" type="slidenum">
              <a:rPr lang="en-US"/>
              <a:pPr/>
              <a:t>22</a:t>
            </a:fld>
            <a:endParaRPr lang="en-US"/>
          </a:p>
        </p:txBody>
      </p:sp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1"/>
            <a:ext cx="7856538" cy="9906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dirty="0" smtClean="0">
                <a:ea typeface="+mj-ea"/>
                <a:cs typeface="+mj-cs"/>
              </a:rPr>
              <a:t>The Game Design Document:</a:t>
            </a:r>
            <a:br>
              <a:rPr lang="en-US" sz="4000" dirty="0" smtClean="0">
                <a:ea typeface="+mj-ea"/>
                <a:cs typeface="+mj-cs"/>
              </a:rPr>
            </a:br>
            <a:r>
              <a:rPr lang="en-US" sz="4000" dirty="0" smtClean="0">
                <a:ea typeface="+mj-ea"/>
                <a:cs typeface="+mj-cs"/>
              </a:rPr>
              <a:t>Poor Documents</a:t>
            </a:r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The wafer-thin document.  Too few details to be incredibly useful.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The unstructured document.  Too hard to read and use.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The back story tome.  Spends too much time on the story of the game and provides little on the game mechanics and </a:t>
            </a:r>
            <a:r>
              <a:rPr lang="en-US" sz="2000" dirty="0" err="1" smtClean="0">
                <a:ea typeface="+mn-ea"/>
                <a:cs typeface="+mn-cs"/>
              </a:rPr>
              <a:t>gameplay</a:t>
            </a:r>
            <a:r>
              <a:rPr lang="en-US" sz="2000" dirty="0" smtClean="0">
                <a:ea typeface="+mn-ea"/>
                <a:cs typeface="+mn-cs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The overkill document.  Provides excessive detail in many areas while skipping others that need to be addressed.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The pie-in-the-sky document.  Has many grand ideas for magnificent </a:t>
            </a:r>
            <a:r>
              <a:rPr lang="en-US" sz="2000" dirty="0" err="1" smtClean="0">
                <a:ea typeface="+mn-ea"/>
                <a:cs typeface="+mn-cs"/>
              </a:rPr>
              <a:t>gameplay</a:t>
            </a:r>
            <a:r>
              <a:rPr lang="en-US" sz="2000" dirty="0" smtClean="0">
                <a:ea typeface="+mn-ea"/>
                <a:cs typeface="+mn-cs"/>
              </a:rPr>
              <a:t> but there is no technical grasp of what is actually possible.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The fossilized document.  If a document is not kept properly up to date, it eventually ceases to be of use to anyone.  In some cases, it can even be harmful.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61E0C0AC-0CA6-4667-A5E1-06078CE90674}" type="slidenum">
              <a:rPr lang="en-US"/>
              <a:pPr/>
              <a:t>23</a:t>
            </a:fld>
            <a:endParaRPr lang="en-US"/>
          </a:p>
        </p:txBody>
      </p:sp>
      <p:sp>
        <p:nvSpPr>
          <p:cNvPr id="167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The Art Bible</a:t>
            </a: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During preproduction, it is important to establish a consistent look and style for the game as early as possible.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Much of this can be pencil sketches, </a:t>
            </a:r>
            <a:r>
              <a:rPr lang="en-US" sz="2400" smtClean="0"/>
              <a:t>but </a:t>
            </a:r>
            <a:r>
              <a:rPr lang="en-US" sz="2400" smtClean="0"/>
              <a:t>colored </a:t>
            </a:r>
            <a:r>
              <a:rPr lang="en-US" sz="2400" dirty="0" smtClean="0"/>
              <a:t>glossies can have a bigger impact.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Notes and annotations of the artwork should also be included for additional references.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Descriptions of artistic styles, directions, instructions, and limitations should also be included.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The art bible can also be the source for story boards and other concept art included in the design document.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AAEFA123-2140-45E2-A755-655328285249}" type="slidenum">
              <a:rPr lang="en-US"/>
              <a:pPr/>
              <a:t>24</a:t>
            </a:fld>
            <a:endParaRPr lang="en-US"/>
          </a:p>
        </p:txBody>
      </p:sp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The Production Path</a:t>
            </a:r>
          </a:p>
        </p:txBody>
      </p:sp>
      <p:sp>
        <p:nvSpPr>
          <p:cNvPr id="167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During preproduction, you need to determine how to go from concept to reality, from ideas to something concrete.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This is called the production path.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This includes: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Art tools, modelers and rendering tools, level editors and design tools, music and sound tools, game engines, software development tools, and so on.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All of these tools must be compatible!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This must be worked out now so that costs and timings in acquiring the tools can be factored into the project plan.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0A61C4CB-C35F-480F-A784-1B4E15461632}" type="slidenum">
              <a:rPr lang="en-US"/>
              <a:pPr/>
              <a:t>25</a:t>
            </a:fld>
            <a:endParaRPr lang="en-US"/>
          </a:p>
        </p:txBody>
      </p:sp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The Technical Design Document</a:t>
            </a:r>
          </a:p>
        </p:txBody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This document complements the game design document discussed earlier.</a:t>
            </a:r>
          </a:p>
          <a:p>
            <a:pPr lvl="1" eaLnBrk="1" hangingPunct="1">
              <a:defRPr/>
            </a:pPr>
            <a:r>
              <a:rPr lang="en-US" sz="2400" dirty="0" smtClean="0"/>
              <a:t>The game design document describes how the game will function.</a:t>
            </a:r>
          </a:p>
          <a:p>
            <a:pPr lvl="1" eaLnBrk="1" hangingPunct="1">
              <a:defRPr/>
            </a:pPr>
            <a:r>
              <a:rPr lang="en-US" sz="2400" dirty="0" smtClean="0"/>
              <a:t>The technical design document describes how that functionality will be implemented.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This includes:</a:t>
            </a:r>
          </a:p>
          <a:p>
            <a:pPr lvl="1" eaLnBrk="1" hangingPunct="1">
              <a:defRPr/>
            </a:pPr>
            <a:r>
              <a:rPr lang="en-US" sz="2400" dirty="0" smtClean="0"/>
              <a:t>Software design and code structure.</a:t>
            </a:r>
          </a:p>
          <a:p>
            <a:pPr lvl="1" eaLnBrk="1" hangingPunct="1">
              <a:defRPr/>
            </a:pPr>
            <a:r>
              <a:rPr lang="en-US" sz="2400" dirty="0" smtClean="0"/>
              <a:t>Descriptions of artificial intelligence, animation, graphics, sound, networking, and other technologies used in implementing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9B5C0066-4BD8-48BA-BEE8-824E4E9DB337}" type="slidenum">
              <a:rPr lang="en-US"/>
              <a:pPr/>
              <a:t>26</a:t>
            </a:fld>
            <a:endParaRPr lang="en-US"/>
          </a:p>
        </p:txBody>
      </p:sp>
      <p:sp>
        <p:nvSpPr>
          <p:cNvPr id="167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The Project Plan</a:t>
            </a:r>
          </a:p>
        </p:txBody>
      </p:sp>
      <p:sp>
        <p:nvSpPr>
          <p:cNvPr id="167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  <a:cs typeface="+mn-cs"/>
              </a:rPr>
              <a:t>This is a roadmap describing how the game is going to be built.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Start with the tasks to be completed.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Establish dependencies among these tasks.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Add overhead hours.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Use all of this to develop a schedule.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  <a:cs typeface="+mn-cs"/>
              </a:rPr>
              <a:t>The project plan usually includes: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A resource plan, a budget, a schedule and milestones against which progress can be tracked.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  <a:cs typeface="+mn-cs"/>
              </a:rPr>
              <a:t>Software tools and standard software project planning techniques might be able to help here.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  <a:cs typeface="+mn-cs"/>
              </a:rPr>
              <a:t>The project plan must be revised and updated throughout the project!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B06BE45A-03CB-4FF1-ACF3-FB35BF6F0409}" type="slidenum">
              <a:rPr lang="en-US"/>
              <a:pPr/>
              <a:t>27</a:t>
            </a:fld>
            <a:endParaRPr lang="en-US"/>
          </a:p>
        </p:txBody>
      </p:sp>
      <p:sp>
        <p:nvSpPr>
          <p:cNvPr id="1679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The Project Plan: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The Constraint Triangle</a:t>
            </a:r>
          </a:p>
        </p:txBody>
      </p:sp>
      <p:sp>
        <p:nvSpPr>
          <p:cNvPr id="1679363" name="AutoShape 3"/>
          <p:cNvSpPr>
            <a:spLocks noChangeArrowheads="1"/>
          </p:cNvSpPr>
          <p:nvPr/>
        </p:nvSpPr>
        <p:spPr bwMode="auto">
          <a:xfrm>
            <a:off x="2827338" y="2489200"/>
            <a:ext cx="4114800" cy="329247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4554538" y="2028825"/>
            <a:ext cx="682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2144713" y="5627688"/>
            <a:ext cx="622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7032625" y="5627688"/>
            <a:ext cx="88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EC9329EA-61CE-4EB2-B98F-C7CC7B94E043}" type="slidenum">
              <a:rPr lang="en-US"/>
              <a:pPr/>
              <a:t>28</a:t>
            </a:fld>
            <a:endParaRPr lang="en-US"/>
          </a:p>
        </p:txBody>
      </p:sp>
      <p:sp>
        <p:nvSpPr>
          <p:cNvPr id="168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The Project Plan: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The Constraint Triangle</a:t>
            </a:r>
          </a:p>
        </p:txBody>
      </p:sp>
      <p:sp>
        <p:nvSpPr>
          <p:cNvPr id="168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  <a:cs typeface="+mn-cs"/>
              </a:rPr>
              <a:t>Ideally, we would want all games to cost nothing, to be built instantly, and to have infinitely good quality.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  <a:cs typeface="+mn-cs"/>
              </a:rPr>
              <a:t>In reality, in order to change one of the time, cost, or quality goals, we must provide slack by adjusting one of the others.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We can decrease time by adding more personnel (costing more money) or by reducing quality.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We can reduce costs by using fewer developers (and increasing development time) or by reducing quality.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We can increase quality, but will require either more developers or more time to do 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14E8DA9F-6FAE-470C-8C27-1014B5558510}" type="slidenum">
              <a:rPr lang="en-US"/>
              <a:pPr/>
              <a:t>29</a:t>
            </a:fld>
            <a:endParaRPr lang="en-US"/>
          </a:p>
        </p:txBody>
      </p:sp>
      <p:sp>
        <p:nvSpPr>
          <p:cNvPr id="16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The Prototype</a:t>
            </a:r>
          </a:p>
        </p:txBody>
      </p:sp>
      <p:sp>
        <p:nvSpPr>
          <p:cNvPr id="168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70862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The tangible end result of preproduction is the game prototype.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This is a working piece of software that captures the essence of the game on screen.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What makes it special, better than the rest, and what will turn it into a hit.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It is important to capture the look and feel of the game properly.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This may make or break further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80B4F492-3FE2-41D3-8CBF-7B796F059C39}" type="slidenum">
              <a:rPr lang="en-US"/>
              <a:pPr/>
              <a:t>3</a:t>
            </a:fld>
            <a:endParaRPr lang="en-US"/>
          </a:p>
        </p:txBody>
      </p:sp>
      <p:sp>
        <p:nvSpPr>
          <p:cNvPr id="1653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Preproduction Documentation</a:t>
            </a:r>
          </a:p>
        </p:txBody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Several documents are written during the preproduction phase.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They help flush out and formalize initial ideas and concepts from the proposal.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They provide a blueprint for when the game actually goes into development.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This documentation includes:</a:t>
            </a:r>
          </a:p>
          <a:p>
            <a:pPr marL="92583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/>
              <a:t>The game design document, </a:t>
            </a:r>
          </a:p>
          <a:p>
            <a:pPr marL="92583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/>
              <a:t>the art bible, </a:t>
            </a:r>
          </a:p>
          <a:p>
            <a:pPr marL="92583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/>
              <a:t>the production path, </a:t>
            </a:r>
          </a:p>
          <a:p>
            <a:pPr marL="92583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/>
              <a:t>the technical design document, and </a:t>
            </a:r>
          </a:p>
          <a:p>
            <a:pPr marL="92583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/>
              <a:t>the project plan.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DCBE2277-9451-4A47-9778-FED234B2C50E}" type="slidenum">
              <a:rPr lang="en-US"/>
              <a:pPr/>
              <a:t>30</a:t>
            </a:fld>
            <a:endParaRPr lang="en-US"/>
          </a:p>
        </p:txBody>
      </p:sp>
      <p:sp>
        <p:nvSpPr>
          <p:cNvPr id="168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The Prototype</a:t>
            </a:r>
          </a:p>
        </p:txBody>
      </p:sp>
      <p:sp>
        <p:nvSpPr>
          <p:cNvPr id="168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Pulling off a good prototype is hard.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Much of the technology and content has yet to be started, let alone completed.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In many cases, most developers simulate aspects of the game.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Pre rendering material, for example.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Sometimes, stand-alone technology demonstrations are used.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They might not look pretty, but they show that your goals are reachable.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Prototyping shows the vision of the game, but also establishes that you can go from ideas to reality in a reasonable and effective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After this we will go into the production phase!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EA467DF0-9FA0-44D1-9785-AF3B0CF3741A}" type="slidenum">
              <a:rPr lang="en-US"/>
              <a:pPr/>
              <a:t>4</a:t>
            </a:fld>
            <a:endParaRPr lang="en-US"/>
          </a:p>
        </p:txBody>
      </p:sp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The Game Design Document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876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By the end of preproduction, you should have a game design document detailing everything that will happen in your game.</a:t>
            </a:r>
          </a:p>
          <a:p>
            <a:pPr lvl="1" eaLnBrk="1" hangingPunct="1">
              <a:defRPr/>
            </a:pPr>
            <a:r>
              <a:rPr lang="en-US" sz="2400" dirty="0" smtClean="0"/>
              <a:t>This includes information about </a:t>
            </a:r>
            <a:r>
              <a:rPr lang="en-US" sz="2400" dirty="0" err="1" smtClean="0"/>
              <a:t>gameplay</a:t>
            </a:r>
            <a:r>
              <a:rPr lang="en-US" sz="2400" dirty="0" smtClean="0"/>
              <a:t>, user interface, story, levels, puzzles, and so on.</a:t>
            </a:r>
          </a:p>
          <a:p>
            <a:pPr lvl="1" eaLnBrk="1" hangingPunct="1">
              <a:defRPr/>
            </a:pPr>
            <a:r>
              <a:rPr lang="en-US" sz="2400" dirty="0" smtClean="0"/>
              <a:t>This is equivalent to a functional specification in more traditional software development.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Expect this document to change frequently and evolve over time.</a:t>
            </a:r>
          </a:p>
          <a:p>
            <a:pPr lvl="1" eaLnBrk="1" hangingPunct="1">
              <a:defRPr/>
            </a:pPr>
            <a:r>
              <a:rPr lang="en-US" sz="2400" dirty="0" smtClean="0"/>
              <a:t>Keeping it electronic and not on paper is definitely a good idea.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C0B16395-8EA6-46F3-AC23-06265D4315B6}" type="slidenum">
              <a:rPr lang="en-US"/>
              <a:pPr/>
              <a:t>5</a:t>
            </a:fld>
            <a:endParaRPr lang="en-US"/>
          </a:p>
        </p:txBody>
      </p:sp>
      <p:sp>
        <p:nvSpPr>
          <p:cNvPr id="165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304801"/>
            <a:ext cx="8458200" cy="10668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smtClean="0">
                <a:ea typeface="+mj-ea"/>
                <a:cs typeface="+mj-cs"/>
              </a:rPr>
              <a:t>The Game Design Document: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The Writing Style</a:t>
            </a:r>
          </a:p>
        </p:txBody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Before writing a design document, it is important to remember what it will be used for.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It will serve as a reference during development, so it should be written to be easily navigated and easily read when design details are needed.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Do not focus your time on making it a stimulating read; instead, focus on making sure it contains all the information it should.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Avoid repeating yourself; it is more important to be precise and succinct than to have a thick document.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Also ensure the document is in a portable format accessible to everyone on the team.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9CBC8C73-46AC-43C7-852E-411E24DFFA74}" type="slidenum">
              <a:rPr lang="en-US"/>
              <a:pPr/>
              <a:t>6</a:t>
            </a:fld>
            <a:endParaRPr lang="en-US"/>
          </a:p>
        </p:txBody>
      </p:sp>
      <p:sp>
        <p:nvSpPr>
          <p:cNvPr id="180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75" y="304800"/>
            <a:ext cx="7705725" cy="1066799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3600" dirty="0" smtClean="0">
                <a:ea typeface="+mj-ea"/>
                <a:cs typeface="+mj-cs"/>
              </a:rPr>
              <a:t>The Game Design Document: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The Writing Style</a:t>
            </a:r>
          </a:p>
        </p:txBody>
      </p:sp>
      <p:sp>
        <p:nvSpPr>
          <p:cNvPr id="180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876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There are many different design document templates that are used in 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the games industry.</a:t>
            </a:r>
          </a:p>
          <a:p>
            <a:pPr lvl="1" eaLnBrk="1" hangingPunct="1">
              <a:defRPr/>
            </a:pPr>
            <a:r>
              <a:rPr lang="en-US" dirty="0" smtClean="0"/>
              <a:t>Unless there is a good reason, stick to </a:t>
            </a:r>
            <a:br>
              <a:rPr lang="en-US" dirty="0" smtClean="0"/>
            </a:br>
            <a:r>
              <a:rPr lang="en-US" dirty="0" smtClean="0"/>
              <a:t>the one traditionally used within your organization for consistency.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No matter which template is used, it is likely a good idea to use your proposal as a starting point and expand from there.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0BA3F025-0D45-41D6-B52C-C4507B139322}" type="slidenum">
              <a:rPr lang="en-US"/>
              <a:pPr/>
              <a:t>7</a:t>
            </a:fld>
            <a:endParaRPr lang="en-US"/>
          </a:p>
        </p:txBody>
      </p:sp>
      <p:sp>
        <p:nvSpPr>
          <p:cNvPr id="165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75" y="304801"/>
            <a:ext cx="8239125" cy="9906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3600" dirty="0" smtClean="0">
                <a:ea typeface="+mj-ea"/>
                <a:cs typeface="+mj-cs"/>
              </a:rPr>
              <a:t>The Game Design Document: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Table of Contents</a:t>
            </a:r>
          </a:p>
        </p:txBody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It is odd to mention requiring a table of contents, but it is worth it in this case.</a:t>
            </a:r>
          </a:p>
          <a:p>
            <a:pPr eaLnBrk="1" hangingPunct="1"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Since the document must be easy to navigate, a good table of contents is very important.</a:t>
            </a:r>
          </a:p>
          <a:p>
            <a:pPr lvl="1" eaLnBrk="1" hangingPunct="1">
              <a:defRPr/>
            </a:pPr>
            <a:r>
              <a:rPr lang="en-US" sz="2400" dirty="0" smtClean="0"/>
              <a:t>An index requires time and a stable document to build properly, so it might not be an option.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Make the table of contents as structured and detailed as possible.</a:t>
            </a:r>
          </a:p>
          <a:p>
            <a:pPr lvl="1" eaLnBrk="1" hangingPunct="1">
              <a:defRPr/>
            </a:pPr>
            <a:r>
              <a:rPr lang="en-US" sz="2400" dirty="0" smtClean="0"/>
              <a:t>Do not stop at just the chapter or section level.</a:t>
            </a:r>
          </a:p>
          <a:p>
            <a:pPr lvl="1" eaLnBrk="1" hangingPunct="1">
              <a:defRPr/>
            </a:pPr>
            <a:r>
              <a:rPr lang="en-US" sz="2400" dirty="0" smtClean="0"/>
              <a:t>Go down into sub-sections, sub-sub-sections, and perhaps even sub-sub-sections.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8964584F-253B-4468-8737-9A1E8AD4832E}" type="slidenum">
              <a:rPr lang="en-US"/>
              <a:pPr/>
              <a:t>8</a:t>
            </a:fld>
            <a:endParaRPr lang="en-US"/>
          </a:p>
        </p:txBody>
      </p:sp>
      <p:sp>
        <p:nvSpPr>
          <p:cNvPr id="165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1"/>
            <a:ext cx="77978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 smtClean="0">
                <a:ea typeface="+mj-ea"/>
                <a:cs typeface="+mj-cs"/>
              </a:rPr>
              <a:t>The Game Design Document: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The Overview</a:t>
            </a:r>
          </a:p>
        </p:txBody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10" charset="-128"/>
              </a:rPr>
              <a:t>This is essentially a single page summary of the game’s design.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It may not be useful to developers already on the project, but it will help newcomers or those not yet familiar with the game.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ea typeface="ＭＳ Ｐゴシック" pitchFamily="-11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10" charset="-128"/>
              </a:rPr>
              <a:t>This summary should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The game’s high concept or focus.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ea typeface="ＭＳ Ｐゴシック" pitchFamily="-110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A one paragraph summary of the story.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ea typeface="ＭＳ Ｐゴシック" pitchFamily="-110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Key </a:t>
            </a:r>
            <a:r>
              <a:rPr lang="en-US" sz="2400" dirty="0" err="1" smtClean="0">
                <a:ea typeface="ＭＳ Ｐゴシック" pitchFamily="-110" charset="-128"/>
              </a:rPr>
              <a:t>gameplay</a:t>
            </a:r>
            <a:r>
              <a:rPr lang="en-US" sz="2400" dirty="0" smtClean="0">
                <a:ea typeface="ＭＳ Ｐゴシック" pitchFamily="-110" charset="-128"/>
              </a:rPr>
              <a:t> features from the feature summary and other important </a:t>
            </a:r>
            <a:r>
              <a:rPr lang="en-US" sz="2400" dirty="0" err="1" smtClean="0">
                <a:ea typeface="ＭＳ Ｐゴシック" pitchFamily="-110" charset="-128"/>
              </a:rPr>
              <a:t>gameplay</a:t>
            </a:r>
            <a:r>
              <a:rPr lang="en-US" sz="2400" dirty="0" smtClean="0">
                <a:ea typeface="ＭＳ Ｐゴシック" pitchFamily="-110" charset="-128"/>
              </a:rPr>
              <a:t> aspects.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ea typeface="ＭＳ Ｐゴシック" pitchFamily="-110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A conclusion summarizing the overview and hitting the game’s innovations and reasons for success.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DCD30312-69DD-4069-93F7-8FFA2D76AAE5}" type="slidenum">
              <a:rPr lang="en-US"/>
              <a:pPr/>
              <a:t>9</a:t>
            </a:fld>
            <a:endParaRPr lang="en-US"/>
          </a:p>
        </p:txBody>
      </p:sp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75" y="304801"/>
            <a:ext cx="7858125" cy="11430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ea typeface="+mj-ea"/>
                <a:cs typeface="+mj-cs"/>
              </a:rPr>
              <a:t>The Game Design Document: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The Story</a:t>
            </a:r>
          </a:p>
        </p:txBody>
      </p:sp>
      <p:sp>
        <p:nvSpPr>
          <p:cNvPr id="166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This provides an easy to read narrative of what transpires in the game.</a:t>
            </a:r>
          </a:p>
          <a:p>
            <a:pPr eaLnBrk="1" hangingPunct="1"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This includes the following:</a:t>
            </a:r>
          </a:p>
          <a:p>
            <a:pPr lvl="1" eaLnBrk="1" hangingPunct="1">
              <a:defRPr/>
            </a:pPr>
            <a:r>
              <a:rPr lang="en-US" sz="2400" dirty="0" smtClean="0"/>
              <a:t>The setting of the game.</a:t>
            </a:r>
          </a:p>
          <a:p>
            <a:pPr lvl="1" eaLnBrk="1" hangingPunct="1">
              <a:defRPr/>
            </a:pPr>
            <a:r>
              <a:rPr lang="en-US" sz="2400" dirty="0" smtClean="0"/>
              <a:t>Key plot elements, divided into at least a three-act structure (more on this later), perhaps even further.</a:t>
            </a:r>
          </a:p>
          <a:p>
            <a:pPr lvl="1" eaLnBrk="1" hangingPunct="1">
              <a:defRPr/>
            </a:pPr>
            <a:r>
              <a:rPr lang="en-US" sz="2400" dirty="0" smtClean="0"/>
              <a:t>Any back story that is needed to support the game.</a:t>
            </a:r>
          </a:p>
          <a:p>
            <a:pPr lvl="1" eaLnBrk="1" hangingPunct="1">
              <a:defRPr/>
            </a:pPr>
            <a:r>
              <a:rPr lang="en-US" sz="2400" dirty="0" smtClean="0"/>
              <a:t>The main character or characters of the game played by the player.</a:t>
            </a:r>
          </a:p>
          <a:p>
            <a:pPr lvl="1" eaLnBrk="1" hangingPunct="1">
              <a:defRPr/>
            </a:pPr>
            <a:r>
              <a:rPr lang="en-US" sz="2400" dirty="0" smtClean="0"/>
              <a:t>Non player characters, including villains, those supporting the player, and those that are neutral.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982</TotalTime>
  <Words>2534</Words>
  <Application>Microsoft Office PowerPoint</Application>
  <PresentationFormat>On-screen Show (4:3)</PresentationFormat>
  <Paragraphs>330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Foundry</vt:lpstr>
      <vt:lpstr>Preproduction in the Game Development Process</vt:lpstr>
      <vt:lpstr>Preproduction</vt:lpstr>
      <vt:lpstr>Preproduction Documentation</vt:lpstr>
      <vt:lpstr>The Game Design Document</vt:lpstr>
      <vt:lpstr>The Game Design Document: The Writing Style</vt:lpstr>
      <vt:lpstr>The Game Design Document: The Writing Style</vt:lpstr>
      <vt:lpstr>The Game Design Document: Table of Contents</vt:lpstr>
      <vt:lpstr>The Game Design Document: The Overview</vt:lpstr>
      <vt:lpstr>The Game Design Document: The Story</vt:lpstr>
      <vt:lpstr>The Game Design Document: The Story</vt:lpstr>
      <vt:lpstr>The Game Design Document: Gameplay Mechanics</vt:lpstr>
      <vt:lpstr>The Game Design Document: Gameplay Mechanics</vt:lpstr>
      <vt:lpstr>The Game Design Document: Gameplay Mechanics</vt:lpstr>
      <vt:lpstr>The Game Design Document: Game World Behavior</vt:lpstr>
      <vt:lpstr>The Game Design Document: Game World Behavior</vt:lpstr>
      <vt:lpstr>The Game Design Document: Game Elements</vt:lpstr>
      <vt:lpstr>The Game Design Document: Game Elements</vt:lpstr>
      <vt:lpstr>The Game Design Document: Game Elements</vt:lpstr>
      <vt:lpstr>The Game Design Document: Game Progression</vt:lpstr>
      <vt:lpstr>The Game Design Document: Game Progression</vt:lpstr>
      <vt:lpstr>The Game Design Document: System Menus</vt:lpstr>
      <vt:lpstr>The Game Design Document: Poor Documents</vt:lpstr>
      <vt:lpstr>The Art Bible</vt:lpstr>
      <vt:lpstr>The Production Path</vt:lpstr>
      <vt:lpstr>The Technical Design Document</vt:lpstr>
      <vt:lpstr>The Project Plan</vt:lpstr>
      <vt:lpstr>The Project Plan: The Constraint Triangle</vt:lpstr>
      <vt:lpstr>The Project Plan: The Constraint Triangle</vt:lpstr>
      <vt:lpstr>The Prototype</vt:lpstr>
      <vt:lpstr>The Prototype</vt:lpstr>
      <vt:lpstr>After this we will go into the production phase!</vt:lpstr>
    </vt:vector>
  </TitlesOfParts>
  <Company>PARANDCO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Preproduction in the Game Development Process</dc:title>
  <dc:creator>PARAND</dc:creator>
  <cp:lastModifiedBy>minaei</cp:lastModifiedBy>
  <cp:revision>13</cp:revision>
  <dcterms:created xsi:type="dcterms:W3CDTF">2012-02-03T06:57:44Z</dcterms:created>
  <dcterms:modified xsi:type="dcterms:W3CDTF">2012-03-03T04:26:47Z</dcterms:modified>
</cp:coreProperties>
</file>