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2" r:id="rId3"/>
    <p:sldId id="257" r:id="rId4"/>
    <p:sldId id="283" r:id="rId5"/>
    <p:sldId id="258" r:id="rId6"/>
    <p:sldId id="260" r:id="rId7"/>
    <p:sldId id="263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88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6DB10-B30D-43B8-8C62-F8794AC45EE9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0F558-2560-4AE3-A8A0-022138433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0CB0F-5D3B-4767-B2CA-1F94F72CC1B6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2A466-1256-48B8-BFB5-A135335E8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2A466-1256-48B8-BFB5-A135335E85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2A466-1256-48B8-BFB5-A135335E85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EAFC-5BB7-40ED-B41E-FBDBBCFBA19A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4EA-9204-44EB-B029-476283C6B64C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502-AC89-493D-9F31-F535DEDE7449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D8F-C0A6-49DC-BE03-E71B457EAA6C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E18-ABBD-42C1-AF1D-027268348088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88-B410-469A-BB27-C08B79B29AD7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61F-31CA-46E2-8F0D-14451F1CB934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E09A-BEBF-48BA-B7BF-44398B455810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0797-3EA1-492E-870B-85AB43F5190D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14AB-2DF0-4689-A09F-9ED9A313265A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EB612C-C4B4-4AF5-9262-F04EF3F57608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A10CB3C-FC8D-456E-A4D0-B89EE292E781}" type="datetime1">
              <a:rPr lang="en-US" smtClean="0"/>
              <a:pPr/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fa-IR" smtClean="0"/>
              <a:t>بررسی نحوه توزیع خودکار کد ترتیبی شیءگرا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>
                <a:cs typeface="B Nazanin" pitchFamily="2" charset="-78"/>
              </a:rPr>
              <a:t>راهنمای برنامه‌نویسی سوکت در زبان جاوا</a:t>
            </a:r>
            <a:endParaRPr lang="en-US" sz="3200" dirty="0"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>
                <a:cs typeface="B Nazanin" pitchFamily="2" charset="-78"/>
              </a:rPr>
              <a:t>مسعود ساغریچیان</a:t>
            </a:r>
            <a:endParaRPr lang="en-US" dirty="0" smtClean="0">
              <a:cs typeface="B Nazanin" pitchFamily="2" charset="-7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95778"/>
            <a:ext cx="1600200" cy="166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 مثال کاربردی – اکو سرور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l="28098" r="13112" b="302"/>
          <a:stretch>
            <a:fillRect/>
          </a:stretch>
        </p:blipFill>
        <p:spPr bwMode="auto">
          <a:xfrm rot="5400000">
            <a:off x="3009197" y="-951793"/>
            <a:ext cx="3201807" cy="906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سوکت در زبان جاوا -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 پکیج </a:t>
            </a:r>
            <a:r>
              <a:rPr lang="en-US" dirty="0" smtClean="0"/>
              <a:t>Java.net</a:t>
            </a:r>
            <a:endParaRPr lang="fa-IR" dirty="0" smtClean="0"/>
          </a:p>
          <a:p>
            <a:pPr algn="r" rtl="1"/>
            <a:r>
              <a:rPr lang="fa-IR" dirty="0" smtClean="0"/>
              <a:t>کلاس </a:t>
            </a:r>
            <a:r>
              <a:rPr lang="en-US" dirty="0" err="1" smtClean="0"/>
              <a:t>DatagramSocket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200400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توضیح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تابع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یک</a:t>
                      </a:r>
                      <a:r>
                        <a:rPr lang="fa-IR" baseline="0" dirty="0" smtClean="0"/>
                        <a:t> سوکت </a:t>
                      </a:r>
                      <a:r>
                        <a:rPr lang="en-US" baseline="0" dirty="0" smtClean="0"/>
                        <a:t>UDP</a:t>
                      </a:r>
                      <a:r>
                        <a:rPr lang="fa-IR" baseline="0" dirty="0" smtClean="0"/>
                        <a:t>‌ روی پورت ایجاد می‌نماید.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DatagramSocket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port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یک</a:t>
                      </a:r>
                      <a:r>
                        <a:rPr lang="fa-IR" baseline="0" dirty="0" smtClean="0"/>
                        <a:t> بسته‌ی دیتاگرام را ارسال می‌نماید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altLang="ko-KR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send(</a:t>
                      </a: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DatagramPacket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packet)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یک بسته‌ی دیتاگرام را دریافت می‌نماید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receive(</a:t>
                      </a: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DatagramPacket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packet)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سوکت در زبان جاوا (ادامه) -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</a:t>
            </a:r>
            <a:r>
              <a:rPr lang="en-US" dirty="0" err="1" smtClean="0"/>
              <a:t>DatagramPacket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200400"/>
          <a:ext cx="7924800" cy="243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261"/>
                <a:gridCol w="4048539"/>
              </a:tblGrid>
              <a:tr h="393952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توضیح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تابع</a:t>
                      </a:r>
                      <a:endParaRPr lang="en-US" dirty="0"/>
                    </a:p>
                  </a:txBody>
                  <a:tcPr/>
                </a:tc>
              </a:tr>
              <a:tr h="68148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یک</a:t>
                      </a:r>
                      <a:r>
                        <a:rPr lang="fa-IR" baseline="0" dirty="0" smtClean="0"/>
                        <a:t> بسته‌ی دیتاگرام می‌سازد.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DatagramPacket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byte[] 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length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8148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آدرس</a:t>
                      </a:r>
                      <a:r>
                        <a:rPr lang="fa-IR" baseline="0" dirty="0" smtClean="0"/>
                        <a:t> </a:t>
                      </a:r>
                      <a:r>
                        <a:rPr lang="en-US" baseline="0" dirty="0" smtClean="0"/>
                        <a:t>IP</a:t>
                      </a:r>
                      <a:r>
                        <a:rPr lang="fa-IR" baseline="0" dirty="0" smtClean="0"/>
                        <a:t> کامپیوتری که این بسته برای آن ارسال می‌شود را مشخص می‌کند.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setAddress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InetAddress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add)</a:t>
                      </a:r>
                    </a:p>
                  </a:txBody>
                  <a:tcPr/>
                </a:tc>
              </a:tr>
              <a:tr h="68148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شماره‌ی پورت</a:t>
                      </a:r>
                      <a:r>
                        <a:rPr lang="fa-IR" baseline="0" dirty="0" smtClean="0"/>
                        <a:t> کامپیوتری که این بسته برای آن ارسال می‌شود را مشخص می‌کند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setPort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port)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 مثال کاربردی از </a:t>
            </a:r>
            <a:r>
              <a:rPr lang="en-US" dirty="0" smtClean="0"/>
              <a:t>UDP</a:t>
            </a:r>
            <a:r>
              <a:rPr lang="fa-IR" dirty="0" smtClean="0"/>
              <a:t> - سرور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4975"/>
            <a:ext cx="65532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 مثال کاربردی از </a:t>
            </a:r>
            <a:r>
              <a:rPr lang="en-US" dirty="0" smtClean="0"/>
              <a:t>UDP</a:t>
            </a:r>
            <a:r>
              <a:rPr lang="fa-IR" dirty="0" smtClean="0"/>
              <a:t> - مشتری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657190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>
              <a:buNone/>
            </a:pPr>
            <a:r>
              <a:rPr lang="fa-IR" sz="11500" baseline="-25000" dirty="0" smtClean="0"/>
              <a:t>سوال ؟</a:t>
            </a:r>
            <a:endParaRPr lang="en-US" sz="11500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2191"/>
            <a:ext cx="737235" cy="76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سوکت چیست 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آدرس سوکت ترکیبی از </a:t>
            </a:r>
            <a:r>
              <a:rPr lang="en-US" dirty="0" smtClean="0"/>
              <a:t>IP</a:t>
            </a:r>
            <a:r>
              <a:rPr lang="fa-IR" dirty="0" smtClean="0"/>
              <a:t> و </a:t>
            </a:r>
            <a:r>
              <a:rPr lang="en-US" dirty="0" smtClean="0"/>
              <a:t>Port</a:t>
            </a:r>
            <a:r>
              <a:rPr lang="fa-IR" dirty="0" smtClean="0"/>
              <a:t> است.</a:t>
            </a:r>
          </a:p>
          <a:p>
            <a:pPr algn="r" rtl="1"/>
            <a:r>
              <a:rPr lang="fa-IR" dirty="0" smtClean="0"/>
              <a:t>جایگاه سوکت</a:t>
            </a:r>
          </a:p>
          <a:p>
            <a:pPr algn="r" rtl="1"/>
            <a:endParaRPr lang="fa-IR" dirty="0" smtClean="0"/>
          </a:p>
          <a:p>
            <a:pPr algn="r" rtl="1"/>
            <a:endParaRPr lang="fa-IR" dirty="0" smtClean="0"/>
          </a:p>
          <a:p>
            <a:pPr algn="r" rtl="1"/>
            <a:endParaRPr lang="fa-IR" dirty="0" smtClean="0"/>
          </a:p>
          <a:p>
            <a:pPr algn="r" rtl="1"/>
            <a:r>
              <a:rPr lang="fa-IR" dirty="0" smtClean="0"/>
              <a:t>انواع سوکت</a:t>
            </a:r>
          </a:p>
          <a:p>
            <a:pPr lvl="1" algn="r" rtl="1"/>
            <a:r>
              <a:rPr lang="en-US" dirty="0" smtClean="0"/>
              <a:t>Datagram</a:t>
            </a:r>
          </a:p>
          <a:p>
            <a:pPr lvl="1" algn="r" rtl="1"/>
            <a:r>
              <a:rPr lang="en-US" dirty="0" smtClean="0"/>
              <a:t>Stream</a:t>
            </a:r>
            <a:endParaRPr lang="fa-IR" dirty="0" smtClean="0"/>
          </a:p>
          <a:p>
            <a:pPr lvl="1"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2191"/>
            <a:ext cx="737235" cy="76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7949"/>
          <a:stretch>
            <a:fillRect/>
          </a:stretch>
        </p:blipFill>
        <p:spPr bwMode="auto">
          <a:xfrm>
            <a:off x="533400" y="2341420"/>
            <a:ext cx="58197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سوکت چیست ؟ (ادامه)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2191"/>
            <a:ext cx="737235" cy="76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 descr="bigPic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2505" r="3142"/>
          <a:stretch>
            <a:fillRect/>
          </a:stretch>
        </p:blipFill>
        <p:spPr>
          <a:xfrm>
            <a:off x="304800" y="1981200"/>
            <a:ext cx="8610600" cy="369601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سوکت از دیدگاه کاربرد - </a:t>
            </a:r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سرور</a:t>
            </a:r>
          </a:p>
          <a:p>
            <a:pPr lvl="1" algn="r" rtl="1"/>
            <a:r>
              <a:rPr lang="fa-IR" dirty="0" smtClean="0"/>
              <a:t>سوکت </a:t>
            </a:r>
            <a:r>
              <a:rPr lang="en-US" dirty="0" smtClean="0"/>
              <a:t>Welcoming</a:t>
            </a:r>
          </a:p>
          <a:p>
            <a:pPr lvl="1" algn="r" rtl="1"/>
            <a:r>
              <a:rPr lang="fa-IR" dirty="0" smtClean="0"/>
              <a:t>سوکت </a:t>
            </a:r>
            <a:r>
              <a:rPr lang="en-US" dirty="0" smtClean="0"/>
              <a:t>Connection</a:t>
            </a:r>
            <a:endParaRPr lang="fa-IR" dirty="0" smtClean="0"/>
          </a:p>
          <a:p>
            <a:pPr lvl="1" algn="r" rtl="1"/>
            <a:endParaRPr lang="fa-IR" dirty="0" smtClean="0"/>
          </a:p>
          <a:p>
            <a:pPr algn="r" rtl="1"/>
            <a:r>
              <a:rPr lang="fa-IR" dirty="0" smtClean="0"/>
              <a:t>کلاینت</a:t>
            </a:r>
          </a:p>
          <a:p>
            <a:pPr lvl="1" algn="r" rtl="1"/>
            <a:r>
              <a:rPr lang="fa-IR" dirty="0" smtClean="0"/>
              <a:t>سوکت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2191"/>
            <a:ext cx="737235" cy="76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مدل برکلی برای سوکت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5044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توضیح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تابع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ساخت یک سوکت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socket()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انتصاب یک سوکت به </a:t>
                      </a:r>
                      <a:r>
                        <a:rPr lang="en-US" dirty="0" smtClean="0"/>
                        <a:t>IP</a:t>
                      </a:r>
                      <a:r>
                        <a:rPr lang="fa-IR" dirty="0" smtClean="0"/>
                        <a:t> و  </a:t>
                      </a:r>
                      <a:r>
                        <a:rPr lang="en-US" dirty="0" smtClean="0"/>
                        <a:t>Port</a:t>
                      </a:r>
                      <a:r>
                        <a:rPr lang="fa-IR" baseline="0" dirty="0" smtClean="0"/>
                        <a:t> مشخص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bind()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انتظار برای اتصال کلاینت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listen()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درخواست اتصال را می‌پذیرد و یک سوکت جدید برای آن برمی‌گرداند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accept()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از طرف کلاینت</a:t>
                      </a:r>
                      <a:r>
                        <a:rPr lang="fa-IR" baseline="0" dirty="0" smtClean="0"/>
                        <a:t> صادر شده و تقاضای اتصال می‌نماید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connect()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انتقال داده در سوکت</a:t>
                      </a:r>
                      <a:r>
                        <a:rPr lang="fa-IR" baseline="0" dirty="0" smtClean="0"/>
                        <a:t> جریان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write()/read()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انتقال</a:t>
                      </a:r>
                      <a:r>
                        <a:rPr lang="fa-IR" baseline="0" dirty="0" smtClean="0"/>
                        <a:t> پیام در سوکت دیتاگرام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sendto</a:t>
                      </a:r>
                      <a:r>
                        <a:rPr lang="en-US" dirty="0" smtClean="0"/>
                        <a:t>()/</a:t>
                      </a:r>
                      <a:r>
                        <a:rPr lang="en-US" dirty="0" err="1" smtClean="0"/>
                        <a:t>rcvfrom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2191"/>
            <a:ext cx="737235" cy="76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مدل برکلی برای سوکت (ادامه) - </a:t>
            </a:r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2191"/>
            <a:ext cx="737235" cy="76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Line 2"/>
          <p:cNvSpPr>
            <a:spLocks noChangeShapeType="1"/>
          </p:cNvSpPr>
          <p:nvPr/>
        </p:nvSpPr>
        <p:spPr bwMode="auto">
          <a:xfrm>
            <a:off x="6248400" y="3581400"/>
            <a:ext cx="0" cy="685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>
            <a:off x="2743200" y="3048000"/>
            <a:ext cx="0" cy="9144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4"/>
          <p:cNvGrpSpPr>
            <a:grpSpLocks/>
          </p:cNvGrpSpPr>
          <p:nvPr/>
        </p:nvGrpSpPr>
        <p:grpSpPr bwMode="auto">
          <a:xfrm>
            <a:off x="6400800" y="4572000"/>
            <a:ext cx="588963" cy="1044575"/>
            <a:chOff x="4180" y="783"/>
            <a:chExt cx="150" cy="307"/>
          </a:xfrm>
        </p:grpSpPr>
        <p:sp>
          <p:nvSpPr>
            <p:cNvPr id="77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5" name="Object 15"/>
          <p:cNvGraphicFramePr>
            <a:graphicFrameLocks noChangeAspect="1"/>
          </p:cNvGraphicFramePr>
          <p:nvPr/>
        </p:nvGraphicFramePr>
        <p:xfrm>
          <a:off x="2362200" y="4467225"/>
          <a:ext cx="1123950" cy="892175"/>
        </p:xfrm>
        <a:graphic>
          <a:graphicData uri="http://schemas.openxmlformats.org/presentationml/2006/ole">
            <p:oleObj spid="_x0000_s2051" name="Clip" r:id="rId4" imgW="1305000" imgH="1085760" progId="">
              <p:embed/>
            </p:oleObj>
          </a:graphicData>
        </a:graphic>
      </p:graphicFrame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2405063" y="4786313"/>
            <a:ext cx="1136650" cy="1665287"/>
            <a:chOff x="649" y="2246"/>
            <a:chExt cx="716" cy="1049"/>
          </a:xfrm>
        </p:grpSpPr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latinLnBrk="0" hangingPunct="0"/>
              <a:endParaRPr kumimoji="0" lang="ko-KR" alt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latinLnBrk="0" hangingPunct="0"/>
              <a:r>
                <a:rPr kumimoji="0" lang="en-US" altLang="ko-KR" sz="1800">
                  <a:latin typeface="Comic Sans MS" pitchFamily="66" charset="0"/>
                </a:rPr>
                <a:t>process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grpSp>
          <p:nvGrpSpPr>
            <p:cNvPr id="89" name="Group 19"/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93" name="Text Box 20"/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TCP with</a:t>
                </a:r>
              </a:p>
              <a:p>
                <a:pPr algn="ctr"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buffers,</a:t>
                </a:r>
              </a:p>
              <a:p>
                <a:pPr algn="ctr"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variables</a:t>
                </a:r>
                <a:endParaRPr kumimoji="0" lang="en-US" altLang="ko-KR" sz="1800">
                  <a:latin typeface="Times New Roman" pitchFamily="18" charset="0"/>
                </a:endParaRPr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22"/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91" name="Rectangle 23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24"/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1800">
                    <a:solidFill>
                      <a:schemeClr val="bg1"/>
                    </a:solidFill>
                    <a:latin typeface="Comic Sans MS" pitchFamily="66" charset="0"/>
                  </a:rPr>
                  <a:t>socket</a:t>
                </a:r>
                <a:endParaRPr kumimoji="0" lang="en-US" altLang="ko-KR">
                  <a:latin typeface="Times New Roman" pitchFamily="18" charset="0"/>
                </a:endParaRPr>
              </a:p>
            </p:txBody>
          </p:sp>
        </p:grpSp>
      </p:grp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806450" y="4578350"/>
            <a:ext cx="143033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 eaLnBrk="0" latinLnBrk="0" hangingPunct="0"/>
            <a:r>
              <a:rPr kumimoji="0" lang="en-US" altLang="ko-KR" sz="1600">
                <a:latin typeface="Comic Sans MS" pitchFamily="66" charset="0"/>
              </a:rPr>
              <a:t>controlled by</a:t>
            </a:r>
          </a:p>
          <a:p>
            <a:pPr algn="r" eaLnBrk="0" latinLnBrk="0" hangingPunct="0"/>
            <a:r>
              <a:rPr kumimoji="0" lang="en-US" altLang="ko-KR" sz="1600">
                <a:latin typeface="Comic Sans MS" pitchFamily="66" charset="0"/>
              </a:rPr>
              <a:t>application</a:t>
            </a:r>
          </a:p>
          <a:p>
            <a:pPr algn="r" eaLnBrk="0" latinLnBrk="0" hangingPunct="0"/>
            <a:r>
              <a:rPr kumimoji="0" lang="en-US" altLang="ko-KR" sz="1600">
                <a:latin typeface="Comic Sans MS" pitchFamily="66" charset="0"/>
              </a:rPr>
              <a:t>developer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777875" y="5445125"/>
            <a:ext cx="143033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 eaLnBrk="0" latinLnBrk="0" hangingPunct="0"/>
            <a:r>
              <a:rPr kumimoji="0" lang="en-US" altLang="ko-KR" sz="1600">
                <a:latin typeface="Comic Sans MS" pitchFamily="66" charset="0"/>
              </a:rPr>
              <a:t>controlled by</a:t>
            </a:r>
          </a:p>
          <a:p>
            <a:pPr algn="r" eaLnBrk="0" latinLnBrk="0" hangingPunct="0"/>
            <a:r>
              <a:rPr kumimoji="0" lang="en-US" altLang="ko-KR" sz="1600">
                <a:latin typeface="Comic Sans MS" pitchFamily="66" charset="0"/>
              </a:rPr>
              <a:t>operating</a:t>
            </a:r>
          </a:p>
          <a:p>
            <a:pPr algn="r" eaLnBrk="0" latinLnBrk="0" hangingPunct="0"/>
            <a:r>
              <a:rPr kumimoji="0" lang="en-US" altLang="ko-KR" sz="1600">
                <a:latin typeface="Comic Sans MS" pitchFamily="66" charset="0"/>
              </a:rPr>
              <a:t>system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 flipV="1">
            <a:off x="2232025" y="484981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8"/>
          <p:cNvSpPr>
            <a:spLocks noChangeShapeType="1"/>
          </p:cNvSpPr>
          <p:nvPr/>
        </p:nvSpPr>
        <p:spPr bwMode="auto">
          <a:xfrm flipH="1" flipV="1">
            <a:off x="2222500" y="543083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29"/>
          <p:cNvGrpSpPr>
            <a:grpSpLocks/>
          </p:cNvGrpSpPr>
          <p:nvPr/>
        </p:nvGrpSpPr>
        <p:grpSpPr bwMode="auto">
          <a:xfrm>
            <a:off x="6105525" y="4932363"/>
            <a:ext cx="1136650" cy="1665287"/>
            <a:chOff x="649" y="2246"/>
            <a:chExt cx="716" cy="1049"/>
          </a:xfrm>
        </p:grpSpPr>
        <p:sp>
          <p:nvSpPr>
            <p:cNvPr id="100" name="Rectangle 30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latinLnBrk="0" hangingPunct="0"/>
              <a:endParaRPr kumimoji="0" lang="ko-KR" alt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1" name="Text Box 31"/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latinLnBrk="0" hangingPunct="0"/>
              <a:r>
                <a:rPr kumimoji="0" lang="en-US" altLang="ko-KR" sz="1800">
                  <a:latin typeface="Comic Sans MS" pitchFamily="66" charset="0"/>
                </a:rPr>
                <a:t>process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grpSp>
          <p:nvGrpSpPr>
            <p:cNvPr id="102" name="Group 32"/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106" name="Text Box 33"/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TCP with</a:t>
                </a:r>
              </a:p>
              <a:p>
                <a:pPr algn="ctr"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buffers,</a:t>
                </a:r>
              </a:p>
              <a:p>
                <a:pPr algn="ctr"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variables</a:t>
                </a:r>
                <a:endParaRPr kumimoji="0" lang="en-US" altLang="ko-KR" sz="1800">
                  <a:latin typeface="Times New Roman" pitchFamily="18" charset="0"/>
                </a:endParaRPr>
              </a:p>
            </p:txBody>
          </p:sp>
          <p:sp>
            <p:nvSpPr>
              <p:cNvPr id="107" name="Rectangle 34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35"/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104" name="Rectangle 36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37"/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1800">
                    <a:solidFill>
                      <a:schemeClr val="bg1"/>
                    </a:solidFill>
                    <a:latin typeface="Comic Sans MS" pitchFamily="66" charset="0"/>
                  </a:rPr>
                  <a:t>socket</a:t>
                </a:r>
                <a:endParaRPr kumimoji="0" lang="en-US" altLang="ko-KR">
                  <a:latin typeface="Times New Roman" pitchFamily="18" charset="0"/>
                </a:endParaRPr>
              </a:p>
            </p:txBody>
          </p:sp>
        </p:grpSp>
      </p:grpSp>
      <p:sp>
        <p:nvSpPr>
          <p:cNvPr id="108" name="Freeform 38"/>
          <p:cNvSpPr>
            <a:spLocks/>
          </p:cNvSpPr>
          <p:nvPr/>
        </p:nvSpPr>
        <p:spPr bwMode="auto">
          <a:xfrm>
            <a:off x="3886200" y="5183188"/>
            <a:ext cx="1798638" cy="1674812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39"/>
          <p:cNvSpPr txBox="1">
            <a:spLocks noChangeArrowheads="1"/>
          </p:cNvSpPr>
          <p:nvPr/>
        </p:nvSpPr>
        <p:spPr bwMode="auto">
          <a:xfrm>
            <a:off x="4224338" y="5768975"/>
            <a:ext cx="11620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altLang="ko-KR" sz="2000">
                <a:latin typeface="Comic Sans MS" pitchFamily="66" charset="0"/>
              </a:rPr>
              <a:t>internet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110" name="Line 40"/>
          <p:cNvSpPr>
            <a:spLocks noChangeShapeType="1"/>
          </p:cNvSpPr>
          <p:nvPr/>
        </p:nvSpPr>
        <p:spPr bwMode="auto">
          <a:xfrm flipH="1">
            <a:off x="3517900" y="5688013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Text Box 41"/>
          <p:cNvSpPr txBox="1">
            <a:spLocks noChangeArrowheads="1"/>
          </p:cNvSpPr>
          <p:nvPr/>
        </p:nvSpPr>
        <p:spPr bwMode="auto">
          <a:xfrm>
            <a:off x="1066800" y="2030413"/>
            <a:ext cx="981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mic Sans MS" pitchFamily="66" charset="0"/>
              </a:rPr>
              <a:t>client</a:t>
            </a:r>
          </a:p>
        </p:txBody>
      </p:sp>
      <p:sp>
        <p:nvSpPr>
          <p:cNvPr id="112" name="Text Box 42"/>
          <p:cNvSpPr txBox="1">
            <a:spLocks noChangeArrowheads="1"/>
          </p:cNvSpPr>
          <p:nvPr/>
        </p:nvSpPr>
        <p:spPr bwMode="auto">
          <a:xfrm>
            <a:off x="7086600" y="1676400"/>
            <a:ext cx="1104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latin typeface="Comic Sans MS" pitchFamily="66" charset="0"/>
              </a:rPr>
              <a:t>server</a:t>
            </a:r>
          </a:p>
        </p:txBody>
      </p:sp>
      <p:sp>
        <p:nvSpPr>
          <p:cNvPr id="113" name="Text Box 43"/>
          <p:cNvSpPr txBox="1">
            <a:spLocks noChangeArrowheads="1"/>
          </p:cNvSpPr>
          <p:nvPr/>
        </p:nvSpPr>
        <p:spPr bwMode="auto">
          <a:xfrm>
            <a:off x="2286000" y="1954213"/>
            <a:ext cx="1074012" cy="44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sz="1800" dirty="0">
                <a:latin typeface="Comic Sans MS" pitchFamily="66" charset="0"/>
              </a:rPr>
              <a:t>socket( )</a:t>
            </a:r>
          </a:p>
          <a:p>
            <a:pPr eaLnBrk="0" latinLnBrk="0" hangingPunct="0">
              <a:lnSpc>
                <a:spcPct val="80000"/>
              </a:lnSpc>
            </a:pPr>
            <a:r>
              <a:rPr kumimoji="0" lang="en-US" altLang="ko-KR" sz="1800" dirty="0" smtClean="0">
                <a:latin typeface="Comic Sans MS" pitchFamily="66" charset="0"/>
              </a:rPr>
              <a:t>connect</a:t>
            </a:r>
            <a:r>
              <a:rPr kumimoji="0" lang="en-US" altLang="ko-KR" sz="1800" dirty="0">
                <a:latin typeface="Comic Sans MS" pitchFamily="66" charset="0"/>
              </a:rPr>
              <a:t>( )</a:t>
            </a:r>
          </a:p>
        </p:txBody>
      </p:sp>
      <p:sp>
        <p:nvSpPr>
          <p:cNvPr id="114" name="Text Box 44"/>
          <p:cNvSpPr txBox="1">
            <a:spLocks noChangeArrowheads="1"/>
          </p:cNvSpPr>
          <p:nvPr/>
        </p:nvSpPr>
        <p:spPr bwMode="auto">
          <a:xfrm>
            <a:off x="5715000" y="1524000"/>
            <a:ext cx="976313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socket( )</a:t>
            </a:r>
          </a:p>
          <a:p>
            <a:pPr eaLnBrk="0" latinLnBrk="0" hangingPunct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bind( )</a:t>
            </a:r>
          </a:p>
          <a:p>
            <a:pPr eaLnBrk="0" latinLnBrk="0" hangingPunct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listen( )</a:t>
            </a:r>
            <a:endParaRPr kumimoji="0" lang="en-US" altLang="ko-KR" sz="1800" b="1">
              <a:latin typeface="Comic Sans MS" pitchFamily="66" charset="0"/>
            </a:endParaRPr>
          </a:p>
        </p:txBody>
      </p:sp>
      <p:sp>
        <p:nvSpPr>
          <p:cNvPr id="115" name="Text Box 45"/>
          <p:cNvSpPr txBox="1">
            <a:spLocks noChangeArrowheads="1"/>
          </p:cNvSpPr>
          <p:nvPr/>
        </p:nvSpPr>
        <p:spPr bwMode="auto">
          <a:xfrm>
            <a:off x="5943600" y="2667000"/>
            <a:ext cx="97631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accept( )</a:t>
            </a:r>
          </a:p>
        </p:txBody>
      </p:sp>
      <p:sp>
        <p:nvSpPr>
          <p:cNvPr id="116" name="Text Box 46"/>
          <p:cNvSpPr txBox="1">
            <a:spLocks noChangeArrowheads="1"/>
          </p:cNvSpPr>
          <p:nvPr/>
        </p:nvSpPr>
        <p:spPr bwMode="auto">
          <a:xfrm>
            <a:off x="2438400" y="2895600"/>
            <a:ext cx="838200" cy="249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90000"/>
              </a:lnSpc>
            </a:pPr>
            <a:r>
              <a:rPr kumimoji="0" lang="en-US" altLang="ko-KR" sz="1800" dirty="0" smtClean="0">
                <a:latin typeface="Comic Sans MS" pitchFamily="66" charset="0"/>
              </a:rPr>
              <a:t>write( </a:t>
            </a:r>
            <a:r>
              <a:rPr kumimoji="0" lang="en-US" altLang="ko-KR" sz="1800" dirty="0">
                <a:latin typeface="Comic Sans MS" pitchFamily="66" charset="0"/>
              </a:rPr>
              <a:t>)</a:t>
            </a:r>
          </a:p>
        </p:txBody>
      </p:sp>
      <p:sp>
        <p:nvSpPr>
          <p:cNvPr id="117" name="Text Box 47"/>
          <p:cNvSpPr txBox="1">
            <a:spLocks noChangeArrowheads="1"/>
          </p:cNvSpPr>
          <p:nvPr/>
        </p:nvSpPr>
        <p:spPr bwMode="auto">
          <a:xfrm>
            <a:off x="5943600" y="3276600"/>
            <a:ext cx="976313" cy="224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sz="1800" dirty="0" smtClean="0">
                <a:latin typeface="Comic Sans MS" pitchFamily="66" charset="0"/>
              </a:rPr>
              <a:t>read( </a:t>
            </a:r>
            <a:r>
              <a:rPr kumimoji="0" lang="en-US" altLang="ko-KR" sz="1800" dirty="0">
                <a:latin typeface="Comic Sans MS" pitchFamily="66" charset="0"/>
              </a:rPr>
              <a:t>)</a:t>
            </a:r>
          </a:p>
        </p:txBody>
      </p:sp>
      <p:sp>
        <p:nvSpPr>
          <p:cNvPr id="118" name="Line 48"/>
          <p:cNvSpPr>
            <a:spLocks noChangeShapeType="1"/>
          </p:cNvSpPr>
          <p:nvPr/>
        </p:nvSpPr>
        <p:spPr bwMode="auto">
          <a:xfrm>
            <a:off x="3352800" y="3124200"/>
            <a:ext cx="2514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49"/>
          <p:cNvSpPr>
            <a:spLocks noChangeArrowheads="1"/>
          </p:cNvSpPr>
          <p:nvPr/>
        </p:nvSpPr>
        <p:spPr bwMode="auto">
          <a:xfrm>
            <a:off x="2286000" y="4011613"/>
            <a:ext cx="954088" cy="407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close( )</a:t>
            </a:r>
          </a:p>
        </p:txBody>
      </p:sp>
      <p:sp>
        <p:nvSpPr>
          <p:cNvPr id="120" name="Line 50"/>
          <p:cNvSpPr>
            <a:spLocks noChangeShapeType="1"/>
          </p:cNvSpPr>
          <p:nvPr/>
        </p:nvSpPr>
        <p:spPr bwMode="auto">
          <a:xfrm>
            <a:off x="3200400" y="4191000"/>
            <a:ext cx="2438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51"/>
          <p:cNvGrpSpPr>
            <a:grpSpLocks/>
          </p:cNvGrpSpPr>
          <p:nvPr/>
        </p:nvGrpSpPr>
        <p:grpSpPr bwMode="auto">
          <a:xfrm>
            <a:off x="3200400" y="4114800"/>
            <a:ext cx="3581400" cy="407988"/>
            <a:chOff x="2016" y="2592"/>
            <a:chExt cx="2256" cy="257"/>
          </a:xfrm>
        </p:grpSpPr>
        <p:sp>
          <p:nvSpPr>
            <p:cNvPr id="122" name="Rectangle 52"/>
            <p:cNvSpPr>
              <a:spLocks noChangeArrowheads="1"/>
            </p:cNvSpPr>
            <p:nvPr/>
          </p:nvSpPr>
          <p:spPr bwMode="auto">
            <a:xfrm>
              <a:off x="3671" y="2592"/>
              <a:ext cx="601" cy="25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close( )</a:t>
              </a:r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2016" y="27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54"/>
          <p:cNvGrpSpPr>
            <a:grpSpLocks/>
          </p:cNvGrpSpPr>
          <p:nvPr/>
        </p:nvGrpSpPr>
        <p:grpSpPr bwMode="auto">
          <a:xfrm>
            <a:off x="1981200" y="3097213"/>
            <a:ext cx="1219200" cy="903287"/>
            <a:chOff x="1248" y="1951"/>
            <a:chExt cx="768" cy="569"/>
          </a:xfrm>
        </p:grpSpPr>
        <p:sp>
          <p:nvSpPr>
            <p:cNvPr id="125" name="Freeform 55"/>
            <p:cNvSpPr>
              <a:spLocks/>
            </p:cNvSpPr>
            <p:nvPr/>
          </p:nvSpPr>
          <p:spPr bwMode="auto">
            <a:xfrm>
              <a:off x="1248" y="1951"/>
              <a:ext cx="240" cy="432"/>
            </a:xfrm>
            <a:custGeom>
              <a:avLst/>
              <a:gdLst/>
              <a:ahLst/>
              <a:cxnLst>
                <a:cxn ang="0">
                  <a:pos x="240" y="432"/>
                </a:cxn>
                <a:cxn ang="0">
                  <a:pos x="0" y="432"/>
                </a:cxn>
                <a:cxn ang="0">
                  <a:pos x="0" y="0"/>
                </a:cxn>
                <a:cxn ang="0">
                  <a:pos x="240" y="0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Text Box 56"/>
            <p:cNvSpPr txBox="1">
              <a:spLocks noChangeArrowheads="1"/>
            </p:cNvSpPr>
            <p:nvPr/>
          </p:nvSpPr>
          <p:spPr bwMode="auto">
            <a:xfrm>
              <a:off x="1488" y="2363"/>
              <a:ext cx="528" cy="1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kumimoji="0" lang="en-US" altLang="ko-KR" sz="1800" dirty="0" smtClean="0">
                  <a:latin typeface="Comic Sans MS" pitchFamily="66" charset="0"/>
                </a:rPr>
                <a:t>read( </a:t>
              </a:r>
              <a:r>
                <a:rPr kumimoji="0" lang="en-US" altLang="ko-KR" sz="1800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27" name="Group 57"/>
          <p:cNvGrpSpPr>
            <a:grpSpLocks/>
          </p:cNvGrpSpPr>
          <p:nvPr/>
        </p:nvGrpSpPr>
        <p:grpSpPr bwMode="auto">
          <a:xfrm>
            <a:off x="5943600" y="3352800"/>
            <a:ext cx="1219200" cy="858838"/>
            <a:chOff x="3744" y="2112"/>
            <a:chExt cx="768" cy="541"/>
          </a:xfrm>
        </p:grpSpPr>
        <p:sp>
          <p:nvSpPr>
            <p:cNvPr id="128" name="Freeform 58"/>
            <p:cNvSpPr>
              <a:spLocks/>
            </p:cNvSpPr>
            <p:nvPr/>
          </p:nvSpPr>
          <p:spPr bwMode="auto">
            <a:xfrm flipH="1">
              <a:off x="4272" y="2112"/>
              <a:ext cx="240" cy="432"/>
            </a:xfrm>
            <a:custGeom>
              <a:avLst/>
              <a:gdLst/>
              <a:ahLst/>
              <a:cxnLst>
                <a:cxn ang="0">
                  <a:pos x="240" y="432"/>
                </a:cxn>
                <a:cxn ang="0">
                  <a:pos x="0" y="432"/>
                </a:cxn>
                <a:cxn ang="0">
                  <a:pos x="0" y="0"/>
                </a:cxn>
                <a:cxn ang="0">
                  <a:pos x="240" y="0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59"/>
            <p:cNvSpPr txBox="1">
              <a:spLocks noChangeArrowheads="1"/>
            </p:cNvSpPr>
            <p:nvPr/>
          </p:nvSpPr>
          <p:spPr bwMode="auto">
            <a:xfrm>
              <a:off x="3744" y="2496"/>
              <a:ext cx="528" cy="1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kumimoji="0" lang="en-US" altLang="ko-KR" sz="1800" dirty="0" smtClean="0">
                  <a:latin typeface="Comic Sans MS" pitchFamily="66" charset="0"/>
                </a:rPr>
                <a:t>write( </a:t>
              </a:r>
              <a:r>
                <a:rPr kumimoji="0" lang="en-US" altLang="ko-KR" sz="1800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30" name="Group 60"/>
          <p:cNvGrpSpPr>
            <a:grpSpLocks/>
          </p:cNvGrpSpPr>
          <p:nvPr/>
        </p:nvGrpSpPr>
        <p:grpSpPr bwMode="auto">
          <a:xfrm>
            <a:off x="3352800" y="2362200"/>
            <a:ext cx="2362200" cy="457200"/>
            <a:chOff x="2112" y="1488"/>
            <a:chExt cx="1488" cy="288"/>
          </a:xfrm>
        </p:grpSpPr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2112" y="1632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Text Box 62"/>
            <p:cNvSpPr txBox="1">
              <a:spLocks noChangeArrowheads="1"/>
            </p:cNvSpPr>
            <p:nvPr/>
          </p:nvSpPr>
          <p:spPr bwMode="auto">
            <a:xfrm>
              <a:off x="2304" y="1488"/>
              <a:ext cx="1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800">
                  <a:latin typeface="Times" charset="0"/>
                </a:rPr>
                <a:t>TCP</a:t>
              </a:r>
              <a:r>
                <a:rPr kumimoji="0" lang="en-US" altLang="ko-KR" sz="2000">
                  <a:latin typeface="Times" charset="0"/>
                </a:rPr>
                <a:t> conn. request</a:t>
              </a:r>
            </a:p>
          </p:txBody>
        </p:sp>
      </p:grpSp>
      <p:grpSp>
        <p:nvGrpSpPr>
          <p:cNvPr id="133" name="Group 63"/>
          <p:cNvGrpSpPr>
            <a:grpSpLocks/>
          </p:cNvGrpSpPr>
          <p:nvPr/>
        </p:nvGrpSpPr>
        <p:grpSpPr bwMode="auto">
          <a:xfrm>
            <a:off x="3352800" y="2795588"/>
            <a:ext cx="2438400" cy="366712"/>
            <a:chOff x="2112" y="1761"/>
            <a:chExt cx="1536" cy="231"/>
          </a:xfrm>
        </p:grpSpPr>
        <p:sp>
          <p:nvSpPr>
            <p:cNvPr id="134" name="Line 64"/>
            <p:cNvSpPr>
              <a:spLocks noChangeShapeType="1"/>
            </p:cNvSpPr>
            <p:nvPr/>
          </p:nvSpPr>
          <p:spPr bwMode="auto">
            <a:xfrm flipH="1">
              <a:off x="2112" y="1824"/>
              <a:ext cx="15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Text Box 65"/>
            <p:cNvSpPr txBox="1">
              <a:spLocks noChangeArrowheads="1"/>
            </p:cNvSpPr>
            <p:nvPr/>
          </p:nvSpPr>
          <p:spPr bwMode="auto">
            <a:xfrm>
              <a:off x="2342" y="1761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800">
                  <a:latin typeface="Times" charset="0"/>
                </a:rPr>
                <a:t>TCP ACK</a:t>
              </a:r>
              <a:endParaRPr kumimoji="0" lang="en-US" altLang="ko-KR" sz="2000">
                <a:latin typeface="Time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113" grpId="0" autoUpdateAnimBg="0"/>
      <p:bldP spid="114" grpId="0" autoUpdateAnimBg="0"/>
      <p:bldP spid="115" grpId="0" autoUpdateAnimBg="0"/>
      <p:bldP spid="116" grpId="0" animBg="1" autoUpdateAnimBg="0"/>
      <p:bldP spid="117" grpId="0" animBg="1" autoUpdateAnimBg="0"/>
      <p:bldP spid="118" grpId="0" animBg="1"/>
      <p:bldP spid="119" grpId="0" autoUpdateAnimBg="0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سوکت در زبان جاوا - </a:t>
            </a:r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 پکیج </a:t>
            </a:r>
            <a:r>
              <a:rPr lang="en-US" dirty="0" smtClean="0"/>
              <a:t>Java.net</a:t>
            </a:r>
            <a:endParaRPr lang="fa-IR" dirty="0" smtClean="0"/>
          </a:p>
          <a:p>
            <a:pPr lvl="1" algn="r" rtl="1"/>
            <a:r>
              <a:rPr lang="fa-IR" dirty="0" smtClean="0"/>
              <a:t>کلاس </a:t>
            </a:r>
            <a:r>
              <a:rPr lang="en-US" dirty="0" smtClean="0"/>
              <a:t>Socket</a:t>
            </a:r>
            <a:endParaRPr lang="fa-IR" dirty="0" smtClean="0"/>
          </a:p>
          <a:p>
            <a:pPr lvl="2" algn="r" rtl="1"/>
            <a:endParaRPr lang="fa-IR" dirty="0" smtClean="0"/>
          </a:p>
          <a:p>
            <a:pPr lvl="2" algn="r" rtl="1"/>
            <a:endParaRPr lang="fa-IR" dirty="0" smtClean="0"/>
          </a:p>
          <a:p>
            <a:pPr lvl="2" algn="r" rtl="1"/>
            <a:endParaRPr lang="fa-IR" dirty="0" smtClean="0"/>
          </a:p>
          <a:p>
            <a:pPr lvl="2" algn="r" rtl="1"/>
            <a:endParaRPr lang="fa-IR" dirty="0" smtClean="0"/>
          </a:p>
          <a:p>
            <a:pPr lvl="2" algn="r" rtl="1"/>
            <a:endParaRPr lang="fa-IR" dirty="0" smtClean="0"/>
          </a:p>
          <a:p>
            <a:pPr algn="r" rt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2191"/>
            <a:ext cx="737235" cy="76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3200400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توضیح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تابع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Socket(String</a:t>
                      </a:r>
                      <a:r>
                        <a:rPr lang="en-US" baseline="0" dirty="0" smtClean="0"/>
                        <a:t> hostname,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port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جریان داده ورودی را برمی‌گرداند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getInputStream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جریان داده خروجی را برمی‌گرداند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getOutputStream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سوکت در زبان جاوا (ادامه) - </a:t>
            </a:r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fa-IR" dirty="0" smtClean="0"/>
              <a:t>کلاس </a:t>
            </a:r>
            <a:r>
              <a:rPr lang="en-US" dirty="0" err="1" smtClean="0"/>
              <a:t>ServerSocket</a:t>
            </a:r>
            <a:endParaRPr lang="fa-IR" dirty="0" smtClean="0"/>
          </a:p>
          <a:p>
            <a:pPr lvl="1"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743200"/>
          <a:ext cx="70104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توضیح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تابع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ServerSocket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port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درخواست</a:t>
                      </a:r>
                      <a:r>
                        <a:rPr lang="fa-IR" baseline="0" dirty="0" smtClean="0"/>
                        <a:t> ورودی را پذیرفته و شیئی از نوع </a:t>
                      </a:r>
                      <a:r>
                        <a:rPr lang="en-US" baseline="0" dirty="0" smtClean="0"/>
                        <a:t>Socket</a:t>
                      </a:r>
                      <a:r>
                        <a:rPr lang="fa-IR" baseline="0" dirty="0" smtClean="0"/>
                        <a:t> برمی‌گرداند. از این به بعد کارها از طریق این شیء انجام می‌شود.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Socket accept()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 مثال کاربردی – کلاینت </a:t>
            </a:r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7287"/>
            <a:ext cx="8229600" cy="45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بررسی نحوه توزیع خودکار کد ترتیبی شیءگرا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مقدمه&amp;quot;&quot;/&gt;&lt;property id=&quot;20307&quot; value=&quot;257&quot;/&gt;&lt;/object&gt;&lt;object type=&quot;3&quot; unique_id=&quot;10050&quot;&gt;&lt;property id=&quot;20148&quot; value=&quot;5&quot;/&gt;&lt;property id=&quot;20300&quot; value=&quot;Slide 5 - &amp;quot;گراف فراخوانی - مقدمه&amp;quot;&quot;/&gt;&lt;property id=&quot;20307&quot; value=&quot;258&quot;/&gt;&lt;/object&gt;&lt;object type=&quot;3&quot; unique_id=&quot;10051&quot;&gt;&lt;property id=&quot;20148&quot; value=&quot;5&quot;/&gt;&lt;property id=&quot;20300&quot; value=&quot;Slide 6 - &amp;quot;گراف فراخوانی - مثال&amp;quot;&quot;/&gt;&lt;property id=&quot;20307&quot; value=&quot;260&quot;/&gt;&lt;/object&gt;&lt;object type=&quot;3&quot; unique_id=&quot;10052&quot;&gt;&lt;property id=&quot;20148&quot; value=&quot;5&quot;/&gt;&lt;property id=&quot;20300&quot; value=&quot;Slide 7 - &amp;quot;گراف فراخوانی - UN&amp;quot;&quot;/&gt;&lt;property id=&quot;20307&quot; value=&quot;259&quot;/&gt;&lt;/object&gt;&lt;object type=&quot;3&quot; unique_id=&quot;10053&quot;&gt;&lt;property id=&quot;20148&quot; value=&quot;5&quot;/&gt;&lt;property id=&quot;20300&quot; value=&quot;Slide 8 - &amp;quot;گراف فراخوانی - CHA&amp;quot;&quot;/&gt;&lt;property id=&quot;20307&quot; value=&quot;261&quot;/&gt;&lt;/object&gt;&lt;object type=&quot;3&quot; unique_id=&quot;10054&quot;&gt;&lt;property id=&quot;20148&quot; value=&quot;5&quot;/&gt;&lt;property id=&quot;20300&quot; value=&quot;Slide 9 - &amp;quot;گراف فراخوانی - RTA&amp;quot;&quot;/&gt;&lt;property id=&quot;20307&quot; value=&quot;262&quot;/&gt;&lt;/object&gt;&lt;object type=&quot;3&quot; unique_id=&quot;10055&quot;&gt;&lt;property id=&quot;20148&quot; value=&quot;5&quot;/&gt;&lt;property id=&quot;20300&quot; value=&quot;Slide 10 - &amp;quot;گراف فراخوانی - مقایسه روش‌ها&amp;quot;&quot;/&gt;&lt;property id=&quot;20307&quot; value=&quot;263&quot;/&gt;&lt;/object&gt;&lt;object type=&quot;3&quot; unique_id=&quot;10056&quot;&gt;&lt;property id=&quot;20148&quot; value=&quot;5&quot;/&gt;&lt;property id=&quot;20300&quot; value=&quot;Slide 11 - &amp;quot;آماده‌سازی گراف برای خوشه‌بندی&amp;quot;&quot;/&gt;&lt;property id=&quot;20307&quot; value=&quot;264&quot;/&gt;&lt;/object&gt;&lt;object type=&quot;3&quot; unique_id=&quot;10057&quot;&gt;&lt;property id=&quot;20148&quot; value=&quot;5&quot;/&gt;&lt;property id=&quot;20300&quot; value=&quot;Slide 12 - &amp;quot;آماده سازی گراف برای خوشه بندی (2)&amp;quot;&quot;/&gt;&lt;property id=&quot;20307&quot; value=&quot;265&quot;/&gt;&lt;/object&gt;&lt;object type=&quot;3&quot; unique_id=&quot;10058&quot;&gt;&lt;property id=&quot;20148&quot; value=&quot;5&quot;/&gt;&lt;property id=&quot;20300&quot; value=&quot;Slide 14 - &amp;quot;خوشه بندی گراف وابستگی&amp;quot;&quot;/&gt;&lt;property id=&quot;20307&quot; value=&quot;266&quot;/&gt;&lt;/object&gt;&lt;object type=&quot;3&quot; unique_id=&quot;10139&quot;&gt;&lt;property id=&quot;20148&quot; value=&quot;5&quot;/&gt;&lt;property id=&quot;20300&quot; value=&quot;Slide 15 - &amp;quot;خوشه بندی مبتنی بر ژنتیک - کدگذاری&amp;quot;&quot;/&gt;&lt;property id=&quot;20307&quot; value=&quot;267&quot;/&gt;&lt;/object&gt;&lt;object type=&quot;3&quot; unique_id=&quot;10196&quot;&gt;&lt;property id=&quot;20148&quot; value=&quot;5&quot;/&gt;&lt;property id=&quot;20300&quot; value=&quot;Slide 16 - &amp;quot;خوشه‌بندی مبتنی بر ژنتیک - معیار بزرگی برش&amp;quot;&quot;/&gt;&lt;property id=&quot;20307&quot; value=&quot;268&quot;/&gt;&lt;/object&gt;&lt;object type=&quot;3&quot; unique_id=&quot;10197&quot;&gt;&lt;property id=&quot;20148&quot; value=&quot;5&quot;/&gt;&lt;property id=&quot;20300&quot; value=&quot;Slide 17 - &amp;quot;خوشه‌بندی مبتنی بر ژنتیک - معیار کیفیت پیمانه‌بندی (MQ)&amp;quot;&quot;/&gt;&lt;property id=&quot;20307&quot; value=&quot;269&quot;/&gt;&lt;/object&gt;&lt;object type=&quot;3&quot; unique_id=&quot;10310&quot;&gt;&lt;property id=&quot;20148&quot; value=&quot;5&quot;/&gt;&lt;property id=&quot;20300&quot; value=&quot;Slide 18 - &amp;quot;سایر روش های خوشه بندی&amp;quot;&quot;/&gt;&lt;property id=&quot;20307&quot; value=&quot;270&quot;/&gt;&lt;/object&gt;&lt;object type=&quot;3&quot; unique_id=&quot;10328&quot;&gt;&lt;property id=&quot;20148&quot; value=&quot;5&quot;/&gt;&lt;property id=&quot;20300&quot; value=&quot;Slide 20 - &amp;quot;پیاده سازی - مقدمه&amp;quot;&quot;/&gt;&lt;property id=&quot;20307&quot; value=&quot;271&quot;/&gt;&lt;/object&gt;&lt;object type=&quot;3&quot; unique_id=&quot;10401&quot;&gt;&lt;property id=&quot;20148&quot; value=&quot;5&quot;/&gt;&lt;property id=&quot;20300&quot; value=&quot;Slide 22 - &amp;quot;میان افزار - کوربا&amp;quot;&quot;/&gt;&lt;property id=&quot;20307&quot; value=&quot;272&quot;/&gt;&lt;/object&gt;&lt;object type=&quot;3&quot; unique_id=&quot;10402&quot;&gt;&lt;property id=&quot;20148&quot; value=&quot;5&quot;/&gt;&lt;property id=&quot;20300&quot; value=&quot;Slide 23 - &amp;quot;میان افزار - جاوا RMI&amp;quot;&quot;/&gt;&lt;property id=&quot;20307&quot; value=&quot;273&quot;/&gt;&lt;/object&gt;&lt;object type=&quot;3&quot; unique_id=&quot;10403&quot;&gt;&lt;property id=&quot;20148&quot; value=&quot;5&quot;/&gt;&lt;property id=&quot;20300&quot; value=&quot;Slide 24 - &amp;quot;میان افزار - .NET Remoting&amp;quot;&quot;/&gt;&lt;property id=&quot;20307&quot; value=&quot;274&quot;/&gt;&lt;/object&gt;&lt;object type=&quot;3&quot; unique_id=&quot;10404&quot;&gt;&lt;property id=&quot;20148&quot; value=&quot;5&quot;/&gt;&lt;property id=&quot;20300&quot; value=&quot;Slide 26 - &amp;quot;ابزارهای موجود - پانگائی&amp;quot;&quot;/&gt;&lt;property id=&quot;20307&quot; value=&quot;275&quot;/&gt;&lt;/object&gt;&lt;object type=&quot;3&quot; unique_id=&quot;10560&quot;&gt;&lt;property id=&quot;20148&quot; value=&quot;5&quot;/&gt;&lt;property id=&quot;20300&quot; value=&quot;Slide 27 - &amp;quot;ابزارهای موجود - تحلیل بر مبنای وابستگی&amp;quot;&quot;/&gt;&lt;property id=&quot;20307&quot; value=&quot;277&quot;/&gt;&lt;/object&gt;&lt;object type=&quot;3&quot; unique_id=&quot;10561&quot;&gt;&lt;property id=&quot;20148&quot; value=&quot;5&quot;/&gt;&lt;property id=&quot;20300&quot; value=&quot;Slide 28 - &amp;quot;ابزارهای موجود - ادجاوا&amp;quot;&quot;/&gt;&lt;property id=&quot;20307&quot; value=&quot;278&quot;/&gt;&lt;/object&gt;&lt;object type=&quot;3&quot; unique_id=&quot;10562&quot;&gt;&lt;property id=&quot;20148&quot; value=&quot;5&quot;/&gt;&lt;property id=&quot;20300&quot; value=&quot;Slide 30 - &amp;quot;ابزارهای موجود - جمع بندی&amp;quot;&quot;/&gt;&lt;property id=&quot;20307&quot; value=&quot;279&quot;/&gt;&lt;/object&gt;&lt;object type=&quot;3&quot; unique_id=&quot;10641&quot;&gt;&lt;property id=&quot;20148&quot; value=&quot;5&quot;/&gt;&lt;property id=&quot;20300&quot; value=&quot;Slide 29 - &amp;quot;ابزارهای موجود - جسیکا&amp;quot;&quot;/&gt;&lt;property id=&quot;20307&quot; value=&quot;280&quot;/&gt;&lt;/object&gt;&lt;object type=&quot;3&quot; unique_id=&quot;10912&quot;&gt;&lt;property id=&quot;20148&quot; value=&quot;5&quot;/&gt;&lt;property id=&quot;20300&quot; value=&quot;Slide 2 - &amp;quot;چارچوب کلی&amp;quot;&quot;/&gt;&lt;property id=&quot;20307&quot; value=&quot;282&quot;/&gt;&lt;/object&gt;&lt;object type=&quot;3&quot; unique_id=&quot;10913&quot;&gt;&lt;property id=&quot;20148&quot; value=&quot;5&quot;/&gt;&lt;property id=&quot;20300&quot; value=&quot;Slide 4 - &amp;quot;چارچوب کلی&amp;quot;&quot;/&gt;&lt;property id=&quot;20307&quot; value=&quot;283&quot;/&gt;&lt;/object&gt;&lt;object type=&quot;3&quot; unique_id=&quot;10914&quot;&gt;&lt;property id=&quot;20148&quot; value=&quot;5&quot;/&gt;&lt;property id=&quot;20300&quot; value=&quot;Slide 13 - &amp;quot;چارچوب کلی&amp;quot;&quot;/&gt;&lt;property id=&quot;20307&quot; value=&quot;284&quot;/&gt;&lt;/object&gt;&lt;object type=&quot;3&quot; unique_id=&quot;10915&quot;&gt;&lt;property id=&quot;20148&quot; value=&quot;5&quot;/&gt;&lt;property id=&quot;20300&quot; value=&quot;Slide 19 - &amp;quot;چارچوب کلی&amp;quot;&quot;/&gt;&lt;property id=&quot;20307&quot; value=&quot;285&quot;/&gt;&lt;/object&gt;&lt;object type=&quot;3&quot; unique_id=&quot;10916&quot;&gt;&lt;property id=&quot;20148&quot; value=&quot;5&quot;/&gt;&lt;property id=&quot;20300&quot; value=&quot;Slide 25 - &amp;quot;چارچوب کلی&amp;quot;&quot;/&gt;&lt;property id=&quot;20307&quot; value=&quot;286&quot;/&gt;&lt;/object&gt;&lt;object type=&quot;3&quot; unique_id=&quot;10917&quot;&gt;&lt;property id=&quot;20148&quot; value=&quot;5&quot;/&gt;&lt;property id=&quot;20300&quot; value=&quot;Slide 31 - &amp;quot;چارچوب کلی&amp;quot;&quot;/&gt;&lt;property id=&quot;20307&quot; value=&quot;287&quot;/&gt;&lt;/object&gt;&lt;object type=&quot;3&quot; unique_id=&quot;10918&quot;&gt;&lt;property id=&quot;20148&quot; value=&quot;5&quot;/&gt;&lt;property id=&quot;20300&quot; value=&quot;Slide 32 - &amp;quot;کارهای آینده&amp;quot;&quot;/&gt;&lt;property id=&quot;20307&quot; value=&quot;281&quot;/&gt;&lt;/object&gt;&lt;object type=&quot;3&quot; unique_id=&quot;10919&quot;&gt;&lt;property id=&quot;20148&quot; value=&quot;5&quot;/&gt;&lt;property id=&quot;20300&quot; value=&quot;Slide 33&quot;/&gt;&lt;property id=&quot;20307&quot; value=&quot;288&quot;/&gt;&lt;/object&gt;&lt;object type=&quot;3&quot; unique_id=&quot;10954&quot;&gt;&lt;property id=&quot;20148&quot; value=&quot;5&quot;/&gt;&lt;property id=&quot;20300&quot; value=&quot;Slide 21 - &amp;quot;میان افزار&amp;quot;&quot;/&gt;&lt;property id=&quot;20307&quot; value=&quot;28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Persian">
      <a:majorFont>
        <a:latin typeface="Calibri"/>
        <a:ea typeface=""/>
        <a:cs typeface="B Nazanin"/>
      </a:majorFont>
      <a:minorFont>
        <a:latin typeface="Calibri"/>
        <a:ea typeface=""/>
        <a:cs typeface="B Nazani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1041</TotalTime>
  <Words>428</Words>
  <Application>Microsoft Office PowerPoint</Application>
  <PresentationFormat>On-screen Show (4:3)</PresentationFormat>
  <Paragraphs>139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Module</vt:lpstr>
      <vt:lpstr>Clip</vt:lpstr>
      <vt:lpstr>راهنمای برنامه‌نویسی سوکت در زبان جاوا</vt:lpstr>
      <vt:lpstr>سوکت چیست ؟</vt:lpstr>
      <vt:lpstr>سوکت چیست ؟ (ادامه)</vt:lpstr>
      <vt:lpstr>سوکت از دیدگاه کاربرد - TCP</vt:lpstr>
      <vt:lpstr>مدل برکلی برای سوکت</vt:lpstr>
      <vt:lpstr>مدل برکلی برای سوکت (ادامه) - TCP</vt:lpstr>
      <vt:lpstr>سوکت در زبان جاوا - TCP</vt:lpstr>
      <vt:lpstr>سوکت در زبان جاوا (ادامه) - TCP</vt:lpstr>
      <vt:lpstr>یک مثال کاربردی – کلاینت SMTP</vt:lpstr>
      <vt:lpstr>یک مثال کاربردی – اکو سرور</vt:lpstr>
      <vt:lpstr>سوکت در زبان جاوا - UDP</vt:lpstr>
      <vt:lpstr>سوکت در زبان جاوا (ادامه) - UDP</vt:lpstr>
      <vt:lpstr>یک مثال کاربردی از UDP - سرور</vt:lpstr>
      <vt:lpstr>یک مثال کاربردی از UDP - مشتری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نحوه توزیع خودکار کد ترتیبی شیءگرا</dc:title>
  <dc:creator>Mohammad</dc:creator>
  <cp:lastModifiedBy>Masoud</cp:lastModifiedBy>
  <cp:revision>110</cp:revision>
  <dcterms:created xsi:type="dcterms:W3CDTF">2006-08-16T00:00:00Z</dcterms:created>
  <dcterms:modified xsi:type="dcterms:W3CDTF">2013-01-01T07:45:59Z</dcterms:modified>
</cp:coreProperties>
</file>