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5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4249-DD46-4AF6-8E5D-E893D9C09F8B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FE7C-CA30-47E4-8991-29B160043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Linux Memory </a:t>
            </a:r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Management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This allocation could have occurred in the following manner</a:t>
            </a:r>
            <a:endParaRPr lang="en-US" sz="4000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The initial situation.</a:t>
            </a:r>
            <a:endParaRPr lang="en-US" sz="4000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Program A requests memory 34K, order 0. </a:t>
            </a:r>
            <a:endParaRPr lang="en-US" sz="40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No order 0 blocks are available, so an order 4 block is split, creating two order 3 blocks.</a:t>
            </a:r>
            <a:endParaRPr lang="en-US" sz="36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Still no order 0 blocks available, so the first order 3 block is split, creating two order 2 blocks.</a:t>
            </a:r>
            <a:endParaRPr lang="en-US" sz="36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Still no order 0 blocks available, so the first order 2 block is split, creating two order 1 blocks.</a:t>
            </a:r>
            <a:endParaRPr lang="en-US" sz="36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Still no order 0 blocks available, so the first order 1 block is split, creating two order 0 blocks.</a:t>
            </a:r>
            <a:endParaRPr lang="en-US" sz="36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Now an order 0 block is available, so it is allocated to A.</a:t>
            </a:r>
            <a:endParaRPr lang="en-US" sz="3600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Program B requests memory 66K, order 1. An order 1 block is available, so it is allocated to B.</a:t>
            </a:r>
            <a:endParaRPr lang="en-US" sz="4000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Program C requests memory 35K, order 0. An order 0 block is available, so it is allocated to C.</a:t>
            </a:r>
            <a:endParaRPr lang="en-US" sz="4000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Program D requests memory 67K, order 1. </a:t>
            </a:r>
            <a:endParaRPr lang="en-US" sz="40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No order 1 blocks are available, so an order 2 block is split, creating two order 1 blocks.</a:t>
            </a:r>
            <a:endParaRPr lang="en-US" sz="36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Now an order 1 block is available, so it is allocated to D.</a:t>
            </a:r>
            <a:endParaRPr lang="en-US" sz="3600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Program B releases its memory, freeing one order 1 block.</a:t>
            </a:r>
            <a:endParaRPr lang="en-US" sz="4000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Program D releases its memory. </a:t>
            </a:r>
            <a:endParaRPr lang="en-US" sz="40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One order 1 block is freed.</a:t>
            </a:r>
            <a:endParaRPr lang="en-US" sz="36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Since the buddy block of the newly freed block is also free, the two are merged into one order 2 block.</a:t>
            </a:r>
            <a:endParaRPr lang="en-US" sz="3600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Program A releases its memory, freeing one order 0 block.</a:t>
            </a:r>
            <a:endParaRPr lang="en-US" sz="4000"/>
          </a:p>
          <a:p>
            <a:pPr marL="514350" lvl="0" indent="-514350">
              <a:buFont typeface="+mj-lt"/>
              <a:buAutoNum type="arabicPeriod"/>
            </a:pPr>
            <a:r>
              <a:rPr lang="en-US"/>
              <a:t>Program C releases its memory. </a:t>
            </a:r>
            <a:endParaRPr lang="en-US" sz="40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One order 0 block is freed.</a:t>
            </a:r>
            <a:endParaRPr lang="en-US" sz="36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Since the buddy block of the newly freed block is also free, the two are merged into one order 1 block.</a:t>
            </a:r>
            <a:endParaRPr lang="en-US" sz="36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Since the buddy block of the newly formed order 1 block is also free, the two are merged into one order 2 block.</a:t>
            </a:r>
            <a:endParaRPr lang="en-US" sz="36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Since the buddy block of the newly formed order 2 block is also free, the two are merged into one order 3 block.</a:t>
            </a:r>
            <a:endParaRPr lang="en-US" sz="3600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Since the buddy block of the newly formed order 3 block is also free, the two are merged into one order 4 block.</a:t>
            </a:r>
            <a:endParaRPr lang="en-US" sz="3600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As you can see, what happens when a memory request is made is as follows:</a:t>
            </a:r>
            <a:endParaRPr lang="en-US" sz="4000"/>
          </a:p>
          <a:p>
            <a:pPr lvl="0"/>
            <a:r>
              <a:rPr lang="en-US"/>
              <a:t>If memory is to be </a:t>
            </a:r>
            <a:r>
              <a:rPr lang="en-US" b="1"/>
              <a:t>allocated</a:t>
            </a:r>
            <a:endParaRPr lang="en-US" sz="4000"/>
          </a:p>
          <a:p>
            <a:pPr lvl="0"/>
            <a:r>
              <a:rPr lang="en-US"/>
              <a:t>Look for a memory slot of a suitable size (the minimal 2</a:t>
            </a:r>
            <a:r>
              <a:rPr lang="en-US" baseline="30000"/>
              <a:t>k</a:t>
            </a:r>
            <a:r>
              <a:rPr lang="en-US"/>
              <a:t> block that is larger or equal to that of the requested memory) </a:t>
            </a:r>
            <a:endParaRPr lang="en-US" sz="4000"/>
          </a:p>
          <a:p>
            <a:pPr lvl="1"/>
            <a:r>
              <a:rPr lang="en-US"/>
              <a:t>If it is found, it is allocated to the program</a:t>
            </a:r>
            <a:endParaRPr lang="en-US" sz="3600"/>
          </a:p>
          <a:p>
            <a:pPr lvl="1"/>
            <a:r>
              <a:rPr lang="en-US"/>
              <a:t>If not, it tries to make a suitable memory slot. The system does so by trying the following: </a:t>
            </a:r>
            <a:endParaRPr lang="en-US" sz="3600"/>
          </a:p>
          <a:p>
            <a:pPr lvl="2"/>
            <a:r>
              <a:rPr lang="en-US"/>
              <a:t>Split a free memory slot larger than the requested memory size into half</a:t>
            </a:r>
            <a:endParaRPr lang="en-US" sz="3200"/>
          </a:p>
          <a:p>
            <a:pPr lvl="2"/>
            <a:r>
              <a:rPr lang="en-US"/>
              <a:t>If the lower limit is reached, then allocate that amount of memory</a:t>
            </a:r>
            <a:endParaRPr lang="en-US" sz="3200"/>
          </a:p>
          <a:p>
            <a:pPr lvl="2"/>
            <a:r>
              <a:rPr lang="en-US"/>
              <a:t>Go back to step 1 (look for a memory slot of a suitable size)</a:t>
            </a:r>
            <a:endParaRPr lang="en-US" sz="3200"/>
          </a:p>
          <a:p>
            <a:pPr lvl="2"/>
            <a:r>
              <a:rPr lang="en-US"/>
              <a:t>Repeat this process until a suitable memory slot is found</a:t>
            </a:r>
            <a:endParaRPr lang="en-US" sz="3200"/>
          </a:p>
          <a:p>
            <a:pPr lvl="0"/>
            <a:r>
              <a:rPr lang="en-US"/>
              <a:t>If memory is to be </a:t>
            </a:r>
            <a:r>
              <a:rPr lang="en-US" b="1"/>
              <a:t>freed</a:t>
            </a:r>
            <a:endParaRPr lang="en-US" sz="4000"/>
          </a:p>
          <a:p>
            <a:pPr lvl="0"/>
            <a:r>
              <a:rPr lang="en-US"/>
              <a:t>Free the block of memory</a:t>
            </a:r>
            <a:endParaRPr lang="en-US" sz="4000"/>
          </a:p>
          <a:p>
            <a:pPr lvl="0"/>
            <a:r>
              <a:rPr lang="en-US"/>
              <a:t>Look at the neighboring block - is it free too?</a:t>
            </a:r>
            <a:endParaRPr lang="en-US" sz="4000"/>
          </a:p>
          <a:p>
            <a:pPr lvl="0"/>
            <a:r>
              <a:rPr lang="en-US"/>
              <a:t>If it is, combine the two, and go back to step 2 and repeat this process until either the upper limit is reached (all memory is freed), or until a non-free </a:t>
            </a:r>
            <a:r>
              <a:rPr lang="en-US" err="1"/>
              <a:t>neighbour</a:t>
            </a:r>
            <a:r>
              <a:rPr lang="en-US"/>
              <a:t> block is encountered</a:t>
            </a:r>
            <a:endParaRPr lang="en-US" sz="4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600" dirty="0">
              <a:latin typeface="Berlin Sans FB"/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وقتی یک بلاک آزاد میگردد، کرنل سعی بر ادغام جفت های مشابه(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free Buddy Block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) با سایز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b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به یک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2b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دارد.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دو بلاک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buddy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تلقی میشوند اگر :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اگر هم سایز باشند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هر دو در آدرس فیزیکی متوالی واقع شده باشند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آدرس فیزیکی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page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اول از بلاک اول ضریبی از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2bx212 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باشد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عملیات ادغام متوالیا تکرار میشود.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لینوکس از دو نوع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Buddy System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متفاوت برای مدیریت حافظه استفاده میکند.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یکی برای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های مناسب برای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DMA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(بعنوان مثال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هایی با آدرس هایی کمتر از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16MB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).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دیگری برای سایر.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هر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Buddy System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مبتنی است بر ..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آرایه توصیفگر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frame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ها ، </a:t>
            </a:r>
            <a:r>
              <a:rPr lang="en-US" sz="2900" dirty="0" err="1">
                <a:latin typeface="Berlin Sans FB"/>
                <a:ea typeface="+mj-ea"/>
                <a:cs typeface="B Nazanin" pitchFamily="2" charset="-78"/>
              </a:rPr>
              <a:t>mem_map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آرایه 10 تایی از </a:t>
            </a:r>
            <a:r>
              <a:rPr lang="en-US" sz="2900" dirty="0" err="1">
                <a:latin typeface="Berlin Sans FB"/>
                <a:ea typeface="+mj-ea"/>
                <a:cs typeface="B Nazanin" pitchFamily="2" charset="-78"/>
              </a:rPr>
              <a:t>free_area_struct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، هر درایه برای یک سایز(1، 2، ... ، 512 )( هر درایه یک لینک لیست دوطرفه از بلاک های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با سایز مربوطه خود میباشد) .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ده بیت‌مپ (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Bitmap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) برای نگهداری وضعیت تخصیص بلاک های موجود.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الگوریتم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Buddy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برای مدیریت حجم های بالای حافظه بخوبی عمل میکند. اما در رابطه با بخش های کوچک حافظه با مشکل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Internal Fragmentation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مواجه است !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برای حل این مشکل از نسخه 2.2 لینوکس </a:t>
            </a:r>
            <a:r>
              <a:rPr lang="en-US" sz="2900" dirty="0">
                <a:latin typeface="Berlin Sans FB"/>
                <a:ea typeface="+mj-ea"/>
                <a:cs typeface="B Nazanin" pitchFamily="2" charset="-78"/>
              </a:rPr>
              <a:t>slab allocator</a:t>
            </a:r>
            <a:r>
              <a:rPr lang="fa-IR" sz="2900" dirty="0">
                <a:latin typeface="Berlin Sans FB"/>
                <a:ea typeface="+mj-ea"/>
                <a:cs typeface="B Nazanin" pitchFamily="2" charset="-78"/>
              </a:rPr>
              <a:t> معرفی گردید</a:t>
            </a:r>
            <a:endParaRPr lang="en-US" sz="2900" dirty="0">
              <a:latin typeface="Berlin Sans FB"/>
              <a:ea typeface="+mj-ea"/>
              <a:cs typeface="B Nazanin" pitchFamily="2" charset="-78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8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Autofit/>
          </a:bodyPr>
          <a:lstStyle/>
          <a:p>
            <a:pPr rtl="1">
              <a:spcBef>
                <a:spcPct val="20000"/>
              </a:spcBef>
            </a:pPr>
            <a:r>
              <a:rPr lang="fa-IR" sz="3500" dirty="0">
                <a:latin typeface="Berlin Sans FB"/>
                <a:cs typeface="B Nazanin" pitchFamily="2" charset="-78"/>
              </a:rPr>
              <a:t>مکانیزم </a:t>
            </a:r>
            <a:r>
              <a:rPr lang="en-US" sz="3500" dirty="0">
                <a:latin typeface="Berlin Sans FB"/>
                <a:cs typeface="B Nazanin" pitchFamily="2" charset="-78"/>
              </a:rPr>
              <a:t>Slab Allocator</a:t>
            </a:r>
            <a:br>
              <a:rPr lang="en-US" sz="3500" dirty="0">
                <a:latin typeface="Berlin Sans FB"/>
                <a:cs typeface="B Nazanin" pitchFamily="2" charset="-78"/>
              </a:rPr>
            </a:br>
            <a:endParaRPr lang="en-US" sz="3500" dirty="0">
              <a:latin typeface="Berlin Sans FB"/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ایده اصلی : نگهداری اشیا(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objects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) بتازگی استفاده شده در کش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در این شیوه :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قسمت های مختلف حافظه بعنوان یک اشیا همراه با اطلاعات و متدها ( مانند سازنده و مخرب و ... ) دیده میشوند.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اشیا بصورت دسته بندی شده به کش فرستاده میشوند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یک مجموعه ویژه در کش برای عملیات های سیستم عامل در نظر گرفته میشود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Slab cache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شامل هیچ یا چند 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slab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میشود. 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slab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یک یا چند 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پیوسته از 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Buddy System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میباشد.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اشیا بوسیله دستور </a:t>
            </a:r>
            <a:r>
              <a:rPr lang="en-US" sz="2300" dirty="0" err="1">
                <a:latin typeface="Berlin Sans FB"/>
                <a:ea typeface="+mj-ea"/>
                <a:cs typeface="B Nazanin" pitchFamily="2" charset="-78"/>
              </a:rPr>
              <a:t>kmem_cache_alloc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(</a:t>
            </a:r>
            <a:r>
              <a:rPr lang="en-US" sz="2300" dirty="0" err="1">
                <a:latin typeface="Berlin Sans FB"/>
                <a:ea typeface="+mj-ea"/>
                <a:cs typeface="B Nazanin" pitchFamily="2" charset="-78"/>
              </a:rPr>
              <a:t>cachep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)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تخصیص می یابند ( </a:t>
            </a:r>
            <a:r>
              <a:rPr lang="en-US" sz="2300" dirty="0" err="1">
                <a:latin typeface="Berlin Sans FB"/>
                <a:ea typeface="+mj-ea"/>
                <a:cs typeface="B Nazanin" pitchFamily="2" charset="-78"/>
              </a:rPr>
              <a:t>cachep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یک اشاره‎گر به کش میباشد).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اشیا بکمک دستور </a:t>
            </a:r>
            <a:r>
              <a:rPr lang="en-US" sz="2300" dirty="0" err="1">
                <a:latin typeface="Berlin Sans FB"/>
                <a:ea typeface="+mj-ea"/>
                <a:cs typeface="B Nazanin" pitchFamily="2" charset="-78"/>
              </a:rPr>
              <a:t>kmem_cache_free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(</a:t>
            </a:r>
            <a:r>
              <a:rPr lang="en-US" sz="2300" dirty="0" err="1">
                <a:latin typeface="Berlin Sans FB"/>
                <a:ea typeface="+mj-ea"/>
                <a:cs typeface="B Nazanin" pitchFamily="2" charset="-78"/>
              </a:rPr>
              <a:t>cachep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, </a:t>
            </a:r>
            <a:r>
              <a:rPr lang="en-US" sz="2300" dirty="0" err="1">
                <a:latin typeface="Berlin Sans FB"/>
                <a:ea typeface="+mj-ea"/>
                <a:cs typeface="B Nazanin" pitchFamily="2" charset="-78"/>
              </a:rPr>
              <a:t>objp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)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آزاد میشوند.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یک گروه از کش های عمومی وجود دارد که با سایز های گسترده ای بین 32 تا 131072 بایت توزیع شده است.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برای گرفتن شی ای از این کش ها از دستور </a:t>
            </a:r>
            <a:r>
              <a:rPr lang="en-US" sz="2300" dirty="0" err="1">
                <a:latin typeface="Berlin Sans FB"/>
                <a:ea typeface="+mj-ea"/>
                <a:cs typeface="B Nazanin" pitchFamily="2" charset="-78"/>
              </a:rPr>
              <a:t>kmalloc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(size, flags)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استفاده میشود.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برای آزاد کردن شی ای از این کش ها عمومی از دستور </a:t>
            </a:r>
            <a:r>
              <a:rPr lang="en-US" sz="2300" dirty="0" err="1">
                <a:latin typeface="Berlin Sans FB"/>
                <a:ea typeface="+mj-ea"/>
                <a:cs typeface="B Nazanin" pitchFamily="2" charset="-78"/>
              </a:rPr>
              <a:t>kfree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(</a:t>
            </a:r>
            <a:r>
              <a:rPr lang="en-US" sz="2300" dirty="0" err="1">
                <a:latin typeface="Berlin Sans FB"/>
                <a:ea typeface="+mj-ea"/>
                <a:cs typeface="B Nazanin" pitchFamily="2" charset="-78"/>
              </a:rPr>
              <a:t>objp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)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استفاده میشود.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>
              <a:spcBef>
                <a:spcPct val="20000"/>
              </a:spcBef>
            </a:pPr>
            <a:r>
              <a:rPr lang="fa-IR" sz="2400" dirty="0">
                <a:latin typeface="Berlin Sans FB"/>
                <a:cs typeface="B Nazanin" pitchFamily="2" charset="-78"/>
              </a:rPr>
              <a:t>تخصیص حافظه ناپیوسته (</a:t>
            </a:r>
            <a:r>
              <a:rPr lang="en-US" sz="2400" dirty="0">
                <a:latin typeface="Berlin Sans FB"/>
                <a:cs typeface="B Nazanin" pitchFamily="2" charset="-78"/>
              </a:rPr>
              <a:t>noncontiguous memory allocation</a:t>
            </a:r>
            <a:r>
              <a:rPr lang="fa-IR" sz="2400" dirty="0" smtClean="0">
                <a:latin typeface="Berlin Sans FB"/>
                <a:cs typeface="B Nazanin" pitchFamily="2" charset="-78"/>
              </a:rPr>
              <a:t>)</a:t>
            </a:r>
            <a:endParaRPr lang="en-US" sz="2400" dirty="0">
              <a:latin typeface="Berlin Sans FB"/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در این شیوه از یک حافظه مجازی(</a:t>
            </a:r>
            <a:r>
              <a:rPr lang="en-US" sz="1800" dirty="0">
                <a:latin typeface="Berlin Sans FB"/>
                <a:ea typeface="+mj-ea"/>
                <a:cs typeface="B Nazanin" pitchFamily="2" charset="-78"/>
              </a:rPr>
              <a:t>Virtual Memory</a:t>
            </a:r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) برای پیاده سازی شیوه سنتی " تخصیص حافظه ناپیوسته " استفاده میگردد.</a:t>
            </a:r>
            <a:endParaRPr lang="en-US" sz="18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یک فضا در فضای آدرس مجازی بین </a:t>
            </a:r>
            <a:r>
              <a:rPr lang="en-US" sz="1800" dirty="0">
                <a:latin typeface="Berlin Sans FB"/>
                <a:ea typeface="+mj-ea"/>
                <a:cs typeface="B Nazanin" pitchFamily="2" charset="-78"/>
              </a:rPr>
              <a:t>VMALLOC_START </a:t>
            </a:r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و </a:t>
            </a:r>
            <a:r>
              <a:rPr lang="en-US" sz="1800" dirty="0">
                <a:latin typeface="Berlin Sans FB"/>
                <a:ea typeface="+mj-ea"/>
                <a:cs typeface="B Nazanin" pitchFamily="2" charset="-78"/>
              </a:rPr>
              <a:t>VMALLOC_END </a:t>
            </a:r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رزرو شده است. مکان </a:t>
            </a:r>
            <a:r>
              <a:rPr lang="en-US" sz="1800" dirty="0">
                <a:latin typeface="Berlin Sans FB"/>
                <a:ea typeface="+mj-ea"/>
                <a:cs typeface="B Nazanin" pitchFamily="2" charset="-78"/>
              </a:rPr>
              <a:t>VMALLOC_START </a:t>
            </a:r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به میزان حافظه فیزیکی بستگی دارد ولی محدوده همیشه حداقل </a:t>
            </a:r>
            <a:r>
              <a:rPr lang="en-US" sz="1800" dirty="0">
                <a:latin typeface="Berlin Sans FB"/>
                <a:ea typeface="+mj-ea"/>
                <a:cs typeface="B Nazanin" pitchFamily="2" charset="-78"/>
              </a:rPr>
              <a:t>VMALLOC_RESERVE</a:t>
            </a:r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 میباشد که بر روی یک </a:t>
            </a:r>
            <a:r>
              <a:rPr lang="en-US" sz="1800" dirty="0">
                <a:latin typeface="Berlin Sans FB"/>
                <a:ea typeface="+mj-ea"/>
                <a:cs typeface="B Nazanin" pitchFamily="2" charset="-78"/>
              </a:rPr>
              <a:t>X86</a:t>
            </a:r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 برابر 128 مگابایت میباشد.</a:t>
            </a:r>
            <a:endParaRPr lang="en-US" sz="18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لینوکس از تخصیص حافظه ناپیوسته عموما پرهیز میکند. اما گاها برای اختصاص حافظه به گونه ای از درخواست های محدود استفاده از این روش کارامدتر میشود.</a:t>
            </a:r>
            <a:endParaRPr lang="en-US" sz="18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لینوکس بیشتر آدرس های بالاتر از </a:t>
            </a:r>
            <a:r>
              <a:rPr lang="en-US" sz="1800" dirty="0">
                <a:latin typeface="Berlin Sans FB"/>
                <a:ea typeface="+mj-ea"/>
                <a:cs typeface="B Nazanin" pitchFamily="2" charset="-78"/>
              </a:rPr>
              <a:t>PAGE_OFFSET</a:t>
            </a:r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 را بمنظور تخصیص ناپیوسته استفاده میکند.</a:t>
            </a:r>
            <a:endParaRPr lang="en-US" sz="18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برای تخصیص و آزاد کردن حافظه به روش ناپیوسته از دستورات </a:t>
            </a:r>
            <a:r>
              <a:rPr lang="en-US" sz="1800" dirty="0" err="1">
                <a:latin typeface="Berlin Sans FB"/>
                <a:ea typeface="+mj-ea"/>
                <a:cs typeface="B Nazanin" pitchFamily="2" charset="-78"/>
              </a:rPr>
              <a:t>vmalloc</a:t>
            </a:r>
            <a:r>
              <a:rPr lang="en-US" sz="1800" dirty="0">
                <a:latin typeface="Berlin Sans FB"/>
                <a:ea typeface="+mj-ea"/>
                <a:cs typeface="B Nazanin" pitchFamily="2" charset="-78"/>
              </a:rPr>
              <a:t>(size)</a:t>
            </a:r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 و </a:t>
            </a:r>
            <a:r>
              <a:rPr lang="en-US" sz="1800" dirty="0" err="1">
                <a:latin typeface="Berlin Sans FB"/>
                <a:ea typeface="+mj-ea"/>
                <a:cs typeface="B Nazanin" pitchFamily="2" charset="-78"/>
              </a:rPr>
              <a:t>vfree</a:t>
            </a:r>
            <a:r>
              <a:rPr lang="en-US" sz="1800" dirty="0">
                <a:latin typeface="Berlin Sans FB"/>
                <a:ea typeface="+mj-ea"/>
                <a:cs typeface="B Nazanin" pitchFamily="2" charset="-78"/>
              </a:rPr>
              <a:t>(</a:t>
            </a:r>
            <a:r>
              <a:rPr lang="en-US" sz="1800" dirty="0" err="1">
                <a:latin typeface="Berlin Sans FB"/>
                <a:ea typeface="+mj-ea"/>
                <a:cs typeface="B Nazanin" pitchFamily="2" charset="-78"/>
              </a:rPr>
              <a:t>addr</a:t>
            </a:r>
            <a:r>
              <a:rPr lang="en-US" sz="1800" dirty="0">
                <a:latin typeface="Berlin Sans FB"/>
                <a:ea typeface="+mj-ea"/>
                <a:cs typeface="B Nazanin" pitchFamily="2" charset="-78"/>
              </a:rPr>
              <a:t>)</a:t>
            </a:r>
            <a:r>
              <a:rPr lang="fa-IR" sz="1800" dirty="0">
                <a:latin typeface="Berlin Sans FB"/>
                <a:ea typeface="+mj-ea"/>
                <a:cs typeface="B Nazanin" pitchFamily="2" charset="-78"/>
              </a:rPr>
              <a:t> استفاده میگردد.</a:t>
            </a:r>
            <a:endParaRPr lang="en-US" sz="18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endParaRPr lang="en-US" sz="1800" dirty="0">
              <a:latin typeface="Berlin Sans FB"/>
              <a:ea typeface="+mj-ea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52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3600" dirty="0">
                <a:latin typeface="Berlin Sans FB"/>
                <a:cs typeface="B Nazanin" pitchFamily="2" charset="-78"/>
              </a:rPr>
              <a:t>مرور : انواع تخصیص حافظه در کرنل لینوکس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400" dirty="0">
                <a:latin typeface="Berlin Sans FB"/>
                <a:ea typeface="+mj-ea"/>
                <a:cs typeface="B Nazanin" pitchFamily="2" charset="-78"/>
              </a:rPr>
              <a:t>کرنل حافظه پویا خود را به یکی از 3 روش زیر میگیرد :</a:t>
            </a:r>
            <a:endParaRPr lang="en-US" sz="2400" dirty="0">
              <a:latin typeface="Berlin Sans FB"/>
              <a:ea typeface="+mj-ea"/>
              <a:cs typeface="B Nazanin" pitchFamily="2" charset="-78"/>
            </a:endParaRPr>
          </a:p>
          <a:p>
            <a:pPr marL="400050" lvl="1" indent="0" algn="r" rtl="1">
              <a:buNone/>
            </a:pPr>
            <a:r>
              <a:rPr lang="fa-IR" sz="2000" dirty="0" smtClean="0">
                <a:latin typeface="Berlin Sans FB"/>
                <a:ea typeface="+mj-ea"/>
                <a:cs typeface="B Nazanin" pitchFamily="2" charset="-78"/>
              </a:rPr>
              <a:t>1.  استفاده </a:t>
            </a:r>
            <a:r>
              <a:rPr lang="fa-IR" sz="2000" dirty="0">
                <a:latin typeface="Berlin Sans FB"/>
                <a:ea typeface="+mj-ea"/>
                <a:cs typeface="B Nazanin" pitchFamily="2" charset="-78"/>
              </a:rPr>
              <a:t>از </a:t>
            </a:r>
            <a:r>
              <a:rPr lang="en-US" sz="2000" dirty="0">
                <a:latin typeface="Berlin Sans FB"/>
                <a:ea typeface="+mj-ea"/>
                <a:cs typeface="B Nazanin" pitchFamily="2" charset="-78"/>
              </a:rPr>
              <a:t>__</a:t>
            </a:r>
            <a:r>
              <a:rPr lang="en-US" sz="2000" dirty="0" err="1">
                <a:latin typeface="Berlin Sans FB"/>
                <a:ea typeface="+mj-ea"/>
                <a:cs typeface="B Nazanin" pitchFamily="2" charset="-78"/>
              </a:rPr>
              <a:t>get_free_pages</a:t>
            </a:r>
            <a:r>
              <a:rPr lang="en-US" sz="2000" dirty="0">
                <a:latin typeface="Berlin Sans FB"/>
                <a:ea typeface="+mj-ea"/>
                <a:cs typeface="B Nazanin" pitchFamily="2" charset="-78"/>
              </a:rPr>
              <a:t>()</a:t>
            </a:r>
            <a:r>
              <a:rPr lang="fa-IR" sz="2000" dirty="0">
                <a:latin typeface="Berlin Sans FB"/>
                <a:ea typeface="+mj-ea"/>
                <a:cs typeface="B Nazanin" pitchFamily="2" charset="-78"/>
              </a:rPr>
              <a:t> برای گرفتن </a:t>
            </a:r>
            <a:r>
              <a:rPr lang="en-US" sz="2000" dirty="0">
                <a:latin typeface="Berlin Sans FB"/>
                <a:ea typeface="+mj-ea"/>
                <a:cs typeface="B Nazanin" pitchFamily="2" charset="-78"/>
              </a:rPr>
              <a:t>pages</a:t>
            </a:r>
            <a:r>
              <a:rPr lang="fa-IR" sz="2000" dirty="0">
                <a:latin typeface="Berlin Sans FB"/>
                <a:ea typeface="+mj-ea"/>
                <a:cs typeface="B Nazanin" pitchFamily="2" charset="-78"/>
              </a:rPr>
              <a:t> از </a:t>
            </a:r>
            <a:r>
              <a:rPr lang="en-US" sz="2000" dirty="0">
                <a:latin typeface="Berlin Sans FB"/>
                <a:ea typeface="+mj-ea"/>
                <a:cs typeface="B Nazanin" pitchFamily="2" charset="-78"/>
              </a:rPr>
              <a:t>Buddy </a:t>
            </a:r>
            <a:r>
              <a:rPr lang="en-US" sz="2000" dirty="0" smtClean="0">
                <a:latin typeface="Berlin Sans FB"/>
                <a:ea typeface="+mj-ea"/>
                <a:cs typeface="B Nazanin" pitchFamily="2" charset="-78"/>
              </a:rPr>
              <a:t>System</a:t>
            </a:r>
          </a:p>
          <a:p>
            <a:pPr marL="400050" lvl="1" indent="0" algn="r" rtl="1">
              <a:buNone/>
            </a:pPr>
            <a:r>
              <a:rPr lang="fa-IR" sz="2000" dirty="0" smtClean="0">
                <a:latin typeface="Berlin Sans FB"/>
                <a:ea typeface="+mj-ea"/>
                <a:cs typeface="B Nazanin" pitchFamily="2" charset="-78"/>
              </a:rPr>
              <a:t>2. </a:t>
            </a:r>
            <a:r>
              <a:rPr lang="en-US" sz="2000" dirty="0" err="1" smtClean="0">
                <a:latin typeface="Berlin Sans FB"/>
                <a:ea typeface="+mj-ea"/>
                <a:cs typeface="B Nazanin" pitchFamily="2" charset="-78"/>
              </a:rPr>
              <a:t>kmem_cache_alloc</a:t>
            </a:r>
            <a:r>
              <a:rPr lang="en-US" sz="2000" dirty="0">
                <a:latin typeface="Berlin Sans FB"/>
                <a:ea typeface="+mj-ea"/>
                <a:cs typeface="B Nazanin" pitchFamily="2" charset="-78"/>
              </a:rPr>
              <a:t>() </a:t>
            </a:r>
            <a:r>
              <a:rPr lang="fa-IR" sz="2000" dirty="0">
                <a:latin typeface="Berlin Sans FB"/>
                <a:ea typeface="+mj-ea"/>
                <a:cs typeface="B Nazanin" pitchFamily="2" charset="-78"/>
              </a:rPr>
              <a:t>یا </a:t>
            </a:r>
            <a:r>
              <a:rPr lang="en-US" sz="2000" dirty="0" err="1">
                <a:latin typeface="Berlin Sans FB"/>
                <a:ea typeface="+mj-ea"/>
                <a:cs typeface="B Nazanin" pitchFamily="2" charset="-78"/>
              </a:rPr>
              <a:t>kmalloc</a:t>
            </a:r>
            <a:r>
              <a:rPr lang="en-US" sz="2000" dirty="0">
                <a:latin typeface="Berlin Sans FB"/>
                <a:ea typeface="+mj-ea"/>
                <a:cs typeface="B Nazanin" pitchFamily="2" charset="-78"/>
              </a:rPr>
              <a:t>() </a:t>
            </a:r>
            <a:r>
              <a:rPr lang="fa-IR" sz="2000" dirty="0">
                <a:latin typeface="Berlin Sans FB"/>
                <a:ea typeface="+mj-ea"/>
                <a:cs typeface="B Nazanin" pitchFamily="2" charset="-78"/>
              </a:rPr>
              <a:t>برای استفاده از تخصیص‌گر </a:t>
            </a:r>
            <a:r>
              <a:rPr lang="en-US" sz="2000" dirty="0">
                <a:latin typeface="Berlin Sans FB"/>
                <a:ea typeface="+mj-ea"/>
                <a:cs typeface="B Nazanin" pitchFamily="2" charset="-78"/>
              </a:rPr>
              <a:t>slab</a:t>
            </a:r>
            <a:r>
              <a:rPr lang="fa-IR" sz="2000" dirty="0">
                <a:latin typeface="Berlin Sans FB"/>
                <a:ea typeface="+mj-ea"/>
                <a:cs typeface="B Nazanin" pitchFamily="2" charset="-78"/>
              </a:rPr>
              <a:t> برای گرفتن اشیا خاص یا </a:t>
            </a:r>
            <a:r>
              <a:rPr lang="fa-IR" sz="2000" dirty="0" smtClean="0">
                <a:latin typeface="Berlin Sans FB"/>
                <a:ea typeface="+mj-ea"/>
                <a:cs typeface="B Nazanin" pitchFamily="2" charset="-78"/>
              </a:rPr>
              <a:t>عمومی</a:t>
            </a:r>
          </a:p>
          <a:p>
            <a:pPr marL="400050" lvl="1" indent="0" algn="r" rtl="1">
              <a:buNone/>
            </a:pPr>
            <a:r>
              <a:rPr lang="fa-IR" sz="2000" dirty="0" smtClean="0">
                <a:latin typeface="Berlin Sans FB"/>
                <a:ea typeface="+mj-ea"/>
                <a:cs typeface="B Nazanin" pitchFamily="2" charset="-78"/>
              </a:rPr>
              <a:t>3. </a:t>
            </a:r>
            <a:r>
              <a:rPr lang="en-US" sz="2000" dirty="0" err="1" smtClean="0">
                <a:latin typeface="Berlin Sans FB"/>
                <a:ea typeface="+mj-ea"/>
                <a:cs typeface="B Nazanin" pitchFamily="2" charset="-78"/>
              </a:rPr>
              <a:t>vmalloc</a:t>
            </a:r>
            <a:r>
              <a:rPr lang="en-US" sz="2000" dirty="0">
                <a:latin typeface="Berlin Sans FB"/>
                <a:ea typeface="+mj-ea"/>
                <a:cs typeface="B Nazanin" pitchFamily="2" charset="-78"/>
              </a:rPr>
              <a:t>() </a:t>
            </a:r>
            <a:r>
              <a:rPr lang="fa-IR" sz="2000" dirty="0">
                <a:latin typeface="Berlin Sans FB"/>
                <a:ea typeface="+mj-ea"/>
                <a:cs typeface="B Nazanin" pitchFamily="2" charset="-78"/>
              </a:rPr>
              <a:t>برای گرفتن حافظه ناپیوسته</a:t>
            </a:r>
            <a:endParaRPr lang="en-US" sz="2000" dirty="0">
              <a:latin typeface="Berlin Sans FB"/>
              <a:ea typeface="+mj-ea"/>
              <a:cs typeface="B Nazanin" pitchFamily="2" charset="-78"/>
            </a:endParaRPr>
          </a:p>
          <a:p>
            <a:pPr algn="r"/>
            <a:endParaRPr lang="en-US" sz="1600" dirty="0">
              <a:latin typeface="Berlin Sans FB"/>
              <a:ea typeface="+mj-ea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43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 algn="r" rtl="1">
              <a:buFont typeface="+mj-lt"/>
              <a:buAutoNum type="arabicPeriod"/>
            </a:pPr>
            <a:r>
              <a:rPr lang="fa-IR">
                <a:cs typeface="B Nazanin" pitchFamily="2" charset="-78"/>
              </a:rPr>
              <a:t>مکانیزم </a:t>
            </a:r>
            <a:r>
              <a:rPr lang="en-US" sz="2400">
                <a:cs typeface="B Nazanin" pitchFamily="2" charset="-78"/>
              </a:rPr>
              <a:t>Paging</a:t>
            </a:r>
            <a:endParaRPr lang="en-US">
              <a:cs typeface="B Nazanin" pitchFamily="2" charset="-78"/>
            </a:endParaRPr>
          </a:p>
          <a:p>
            <a:pPr marL="514350" lvl="0" indent="-514350" algn="r" rtl="1">
              <a:buFont typeface="+mj-lt"/>
              <a:buAutoNum type="arabicPeriod"/>
            </a:pPr>
            <a:r>
              <a:rPr lang="fa-IR">
                <a:cs typeface="B Nazanin" pitchFamily="2" charset="-78"/>
              </a:rPr>
              <a:t>فضای آدرس فیزیکی و منطقی حافظه</a:t>
            </a:r>
            <a:endParaRPr lang="en-US">
              <a:cs typeface="B Nazanin" pitchFamily="2" charset="-78"/>
            </a:endParaRPr>
          </a:p>
          <a:p>
            <a:pPr marL="514350" lvl="0" indent="-514350" algn="r" rtl="1">
              <a:buFont typeface="+mj-lt"/>
              <a:buAutoNum type="arabicPeriod"/>
            </a:pPr>
            <a:r>
              <a:rPr lang="fa-IR">
                <a:cs typeface="B Nazanin" pitchFamily="2" charset="-78"/>
              </a:rPr>
              <a:t>مدیریت </a:t>
            </a:r>
            <a:r>
              <a:rPr lang="en-US" sz="2400">
                <a:cs typeface="B Nazanin" pitchFamily="2" charset="-78"/>
              </a:rPr>
              <a:t>Page Frame</a:t>
            </a:r>
            <a:r>
              <a:rPr lang="fa-IR">
                <a:cs typeface="B Nazanin" pitchFamily="2" charset="-78"/>
              </a:rPr>
              <a:t> در لینوکس</a:t>
            </a:r>
            <a:endParaRPr lang="en-US">
              <a:cs typeface="B Nazanin" pitchFamily="2" charset="-78"/>
            </a:endParaRPr>
          </a:p>
          <a:p>
            <a:pPr marL="514350" lvl="0" indent="-514350" algn="r" rtl="1">
              <a:buFont typeface="+mj-lt"/>
              <a:buAutoNum type="arabicPeriod"/>
            </a:pPr>
            <a:r>
              <a:rPr lang="fa-IR">
                <a:cs typeface="B Nazanin" pitchFamily="2" charset="-78"/>
              </a:rPr>
              <a:t>انواع مدیریت حافظه های استفاده شده در لینوکس</a:t>
            </a:r>
            <a:endParaRPr lang="en-US">
              <a:cs typeface="B Nazanin" pitchFamily="2" charset="-78"/>
            </a:endParaRPr>
          </a:p>
          <a:p>
            <a:pPr marL="971550" lvl="1" indent="-514350" algn="r" rtl="1">
              <a:buFont typeface="+mj-lt"/>
              <a:buAutoNum type="arabicPeriod"/>
            </a:pPr>
            <a:r>
              <a:rPr lang="fa-IR">
                <a:cs typeface="B Nazanin" pitchFamily="2" charset="-78"/>
              </a:rPr>
              <a:t>تخصیص پیوسته</a:t>
            </a:r>
            <a:endParaRPr lang="en-US">
              <a:cs typeface="B Nazanin" pitchFamily="2" charset="-78"/>
            </a:endParaRPr>
          </a:p>
          <a:p>
            <a:pPr marL="1371600" lvl="2" indent="-457200" algn="r" rtl="1">
              <a:buFont typeface="+mj-lt"/>
              <a:buAutoNum type="arabicPeriod"/>
            </a:pPr>
            <a:r>
              <a:rPr lang="fa-IR">
                <a:cs typeface="B Nazanin" pitchFamily="2" charset="-78"/>
              </a:rPr>
              <a:t>الگوریتم </a:t>
            </a:r>
            <a:r>
              <a:rPr lang="en-US" sz="2000">
                <a:cs typeface="B Nazanin" pitchFamily="2" charset="-78"/>
              </a:rPr>
              <a:t>Buddy</a:t>
            </a:r>
          </a:p>
          <a:p>
            <a:pPr marL="1371600" lvl="2" indent="-457200" algn="r" rtl="1">
              <a:buFont typeface="+mj-lt"/>
              <a:buAutoNum type="arabicPeriod"/>
            </a:pPr>
            <a:r>
              <a:rPr lang="en-US">
                <a:cs typeface="B Nazanin" pitchFamily="2" charset="-78"/>
              </a:rPr>
              <a:t>Slab </a:t>
            </a:r>
            <a:r>
              <a:rPr lang="en-US" err="1">
                <a:cs typeface="B Nazanin" pitchFamily="2" charset="-78"/>
              </a:rPr>
              <a:t>Allcovator</a:t>
            </a:r>
            <a:endParaRPr lang="en-US">
              <a:cs typeface="B Nazanin" pitchFamily="2" charset="-78"/>
            </a:endParaRPr>
          </a:p>
          <a:p>
            <a:pPr marL="971550" lvl="1" indent="-514350" algn="r" rtl="1">
              <a:buFont typeface="+mj-lt"/>
              <a:buAutoNum type="arabicPeriod"/>
            </a:pPr>
            <a:r>
              <a:rPr lang="fa-IR">
                <a:cs typeface="B Nazanin" pitchFamily="2" charset="-78"/>
              </a:rPr>
              <a:t>تخصیص ناپیوسته</a:t>
            </a:r>
            <a:endParaRPr lang="en-US">
              <a:cs typeface="B Nazanin" pitchFamily="2" charset="-78"/>
            </a:endParaRPr>
          </a:p>
          <a:p>
            <a:pPr marL="514350" lvl="0" indent="-514350" algn="r" rtl="1">
              <a:buFont typeface="+mj-lt"/>
              <a:buAutoNum type="arabicPeriod"/>
            </a:pPr>
            <a:r>
              <a:rPr lang="fa-IR">
                <a:cs typeface="B Nazanin" pitchFamily="2" charset="-78"/>
              </a:rPr>
              <a:t>فضای آدرس دهی پردازه ها(</a:t>
            </a:r>
            <a:r>
              <a:rPr lang="en-US" sz="2400">
                <a:cs typeface="B Nazanin" pitchFamily="2" charset="-78"/>
              </a:rPr>
              <a:t>Processes</a:t>
            </a:r>
            <a:r>
              <a:rPr lang="fa-IR">
                <a:cs typeface="B Nazanin" pitchFamily="2" charset="-78"/>
              </a:rPr>
              <a:t>)</a:t>
            </a:r>
            <a:endParaRPr lang="en-US">
              <a:cs typeface="B Nazanin" pitchFamily="2" charset="-78"/>
            </a:endParaRPr>
          </a:p>
          <a:p>
            <a:pPr marL="742950" lvl="0" indent="-742950" algn="r" rtl="1">
              <a:buFont typeface="+mj-lt"/>
              <a:buAutoNum type="arabicPeriod"/>
            </a:pPr>
            <a:r>
              <a:rPr lang="fa-IR" sz="4000">
                <a:cs typeface="B Nazanin" pitchFamily="2" charset="-78"/>
              </a:rPr>
              <a:t>رسیدگی کننده(</a:t>
            </a:r>
            <a:r>
              <a:rPr lang="en-US">
                <a:cs typeface="B Nazanin" pitchFamily="2" charset="-78"/>
              </a:rPr>
              <a:t>Handler</a:t>
            </a:r>
            <a:r>
              <a:rPr lang="fa-IR" sz="4000">
                <a:cs typeface="B Nazanin" pitchFamily="2" charset="-78"/>
              </a:rPr>
              <a:t>) </a:t>
            </a:r>
            <a:r>
              <a:rPr lang="en-US">
                <a:cs typeface="B Nazanin" pitchFamily="2" charset="-78"/>
              </a:rPr>
              <a:t>Page Fault</a:t>
            </a:r>
            <a:endParaRPr lang="en-US" sz="4000">
              <a:cs typeface="B Nazanin" pitchFamily="2" charset="-78"/>
            </a:endParaRPr>
          </a:p>
          <a:p>
            <a:pPr marL="514350" lvl="0" indent="-514350" algn="r" rtl="1">
              <a:buFont typeface="+mj-lt"/>
              <a:buAutoNum type="arabicPeriod"/>
            </a:pPr>
            <a:r>
              <a:rPr lang="fa-IR">
                <a:cs typeface="B Nazanin" pitchFamily="2" charset="-78"/>
              </a:rPr>
              <a:t>نحوه اختصاص حافظه به پردازه جدید</a:t>
            </a:r>
            <a:endParaRPr lang="en-US">
              <a:cs typeface="B Nazanin" pitchFamily="2" charset="-78"/>
            </a:endParaRPr>
          </a:p>
          <a:p>
            <a:pPr marL="514350" lvl="0" indent="-514350" algn="r" rtl="1">
              <a:buFont typeface="+mj-lt"/>
              <a:buAutoNum type="arabicPeriod"/>
            </a:pPr>
            <a:r>
              <a:rPr lang="fa-IR">
                <a:cs typeface="B Nazanin" pitchFamily="2" charset="-78"/>
              </a:rPr>
              <a:t>مدیریت حافظه </a:t>
            </a:r>
            <a:r>
              <a:rPr lang="en-US">
                <a:cs typeface="B Nazanin" pitchFamily="2" charset="-78"/>
              </a:rPr>
              <a:t>Heap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fa-IR">
                <a:cs typeface="B Nazanin" pitchFamily="2" charset="-78"/>
              </a:rPr>
              <a:t>منابع تحقیقاتی</a:t>
            </a:r>
            <a:endParaRPr lang="en-US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23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b="1"/>
              <a:t>مکانیزم </a:t>
            </a:r>
            <a:r>
              <a:rPr lang="en-US" b="1"/>
              <a:t>Paging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>
                <a:latin typeface="Berlin Sans FB"/>
                <a:ea typeface="+mj-ea"/>
                <a:cs typeface="B Nazanin" pitchFamily="2" charset="-78"/>
              </a:rPr>
              <a:t>پردازنده هایی از قبیل </a:t>
            </a:r>
            <a:r>
              <a:rPr lang="en-US" sz="1800">
                <a:latin typeface="Berlin Sans FB"/>
                <a:ea typeface="+mj-ea"/>
                <a:cs typeface="B Nazanin" pitchFamily="2" charset="-78"/>
              </a:rPr>
              <a:t>Intel X86 </a:t>
            </a:r>
            <a:r>
              <a:rPr lang="fa-IR" sz="2400">
                <a:latin typeface="Berlin Sans FB"/>
                <a:ea typeface="+mj-ea"/>
                <a:cs typeface="B Nazanin" pitchFamily="2" charset="-78"/>
              </a:rPr>
              <a:t>توانایی پشتیبانی از شیوه </a:t>
            </a:r>
            <a:r>
              <a:rPr lang="en-US" sz="1800">
                <a:latin typeface="Berlin Sans FB"/>
                <a:ea typeface="+mj-ea"/>
                <a:cs typeface="B Nazanin" pitchFamily="2" charset="-78"/>
              </a:rPr>
              <a:t>Segment </a:t>
            </a:r>
            <a:r>
              <a:rPr lang="fa-IR" sz="2400">
                <a:latin typeface="Berlin Sans FB"/>
                <a:ea typeface="+mj-ea"/>
                <a:cs typeface="B Nazanin" pitchFamily="2" charset="-78"/>
              </a:rPr>
              <a:t>را دارا می باشند.</a:t>
            </a:r>
            <a:endParaRPr lang="en-US" sz="240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400">
                <a:latin typeface="Berlin Sans FB"/>
                <a:ea typeface="+mj-ea"/>
                <a:cs typeface="B Nazanin" pitchFamily="2" charset="-78"/>
              </a:rPr>
              <a:t>ولی در لینوکس از شیوه </a:t>
            </a:r>
            <a:r>
              <a:rPr lang="en-US" sz="1800">
                <a:latin typeface="Berlin Sans FB"/>
                <a:ea typeface="+mj-ea"/>
                <a:cs typeface="B Nazanin" pitchFamily="2" charset="-78"/>
              </a:rPr>
              <a:t>Segment</a:t>
            </a:r>
            <a:r>
              <a:rPr lang="fa-IR" sz="1800">
                <a:latin typeface="Berlin Sans FB"/>
                <a:ea typeface="+mj-ea"/>
                <a:cs typeface="B Nazanin" pitchFamily="2" charset="-78"/>
              </a:rPr>
              <a:t> </a:t>
            </a:r>
            <a:r>
              <a:rPr lang="fa-IR" sz="2400">
                <a:latin typeface="Berlin Sans FB"/>
                <a:ea typeface="+mj-ea"/>
                <a:cs typeface="B Nazanin" pitchFamily="2" charset="-78"/>
              </a:rPr>
              <a:t>استفاده نمیشود، چراکه :</a:t>
            </a:r>
            <a:endParaRPr lang="en-US" sz="2400">
              <a:latin typeface="Berlin Sans FB"/>
              <a:ea typeface="+mj-ea"/>
              <a:cs typeface="B Nazanin" pitchFamily="2" charset="-78"/>
            </a:endParaRPr>
          </a:p>
          <a:p>
            <a:pPr lvl="1" algn="r" rtl="1"/>
            <a:r>
              <a:rPr lang="fa-IR" sz="1800">
                <a:latin typeface="Berlin Sans FB"/>
                <a:ea typeface="+mj-ea"/>
                <a:cs typeface="B Nazanin" pitchFamily="2" charset="-78"/>
              </a:rPr>
              <a:t>استفاده از مقدار ثبات </a:t>
            </a:r>
            <a:r>
              <a:rPr lang="en-US" sz="1800">
                <a:latin typeface="Berlin Sans FB"/>
                <a:ea typeface="+mj-ea"/>
                <a:cs typeface="B Nazanin" pitchFamily="2" charset="-78"/>
              </a:rPr>
              <a:t>Segment</a:t>
            </a:r>
            <a:r>
              <a:rPr lang="fa-IR" sz="1800">
                <a:latin typeface="Berlin Sans FB"/>
                <a:ea typeface="+mj-ea"/>
                <a:cs typeface="B Nazanin" pitchFamily="2" charset="-78"/>
              </a:rPr>
              <a:t> یکسان برای تمام پردازه ها(</a:t>
            </a:r>
            <a:r>
              <a:rPr lang="en-US" sz="1800">
                <a:latin typeface="Berlin Sans FB"/>
                <a:ea typeface="+mj-ea"/>
                <a:cs typeface="B Nazanin" pitchFamily="2" charset="-78"/>
              </a:rPr>
              <a:t>Process</a:t>
            </a:r>
            <a:r>
              <a:rPr lang="fa-IR" sz="1800">
                <a:latin typeface="Berlin Sans FB"/>
                <a:ea typeface="+mj-ea"/>
                <a:cs typeface="B Nazanin" pitchFamily="2" charset="-78"/>
              </a:rPr>
              <a:t>)، مدیریت حافظه را آسان میکند.</a:t>
            </a:r>
            <a:endParaRPr lang="en-US" sz="1800">
              <a:latin typeface="Berlin Sans FB"/>
              <a:ea typeface="+mj-ea"/>
              <a:cs typeface="B Nazanin" pitchFamily="2" charset="-78"/>
            </a:endParaRPr>
          </a:p>
          <a:p>
            <a:pPr lvl="1" algn="r" rtl="1"/>
            <a:r>
              <a:rPr lang="fa-IR" sz="1800">
                <a:latin typeface="Berlin Sans FB"/>
                <a:ea typeface="+mj-ea"/>
                <a:cs typeface="B Nazanin" pitchFamily="2" charset="-78"/>
              </a:rPr>
              <a:t>حفظ قابلیلت استفاده بر روی سایر پردازنده ها (</a:t>
            </a:r>
            <a:r>
              <a:rPr lang="en-US" sz="1800">
                <a:latin typeface="Berlin Sans FB"/>
                <a:ea typeface="+mj-ea"/>
                <a:cs typeface="B Nazanin" pitchFamily="2" charset="-78"/>
              </a:rPr>
              <a:t>Portability</a:t>
            </a:r>
            <a:r>
              <a:rPr lang="fa-IR" sz="1800">
                <a:latin typeface="Berlin Sans FB"/>
                <a:ea typeface="+mj-ea"/>
                <a:cs typeface="B Nazanin" pitchFamily="2" charset="-78"/>
              </a:rPr>
              <a:t>).</a:t>
            </a:r>
            <a:endParaRPr lang="en-US" sz="180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400">
                <a:latin typeface="Berlin Sans FB"/>
                <a:ea typeface="+mj-ea"/>
                <a:cs typeface="B Nazanin" pitchFamily="2" charset="-78"/>
              </a:rPr>
              <a:t>در شیوه </a:t>
            </a:r>
            <a:r>
              <a:rPr lang="en-US" sz="2000">
                <a:latin typeface="Berlin Sans FB"/>
                <a:ea typeface="+mj-ea"/>
                <a:cs typeface="B Nazanin" pitchFamily="2" charset="-78"/>
              </a:rPr>
              <a:t>Paging</a:t>
            </a:r>
            <a:r>
              <a:rPr lang="fa-IR" sz="2000">
                <a:latin typeface="Berlin Sans FB"/>
                <a:ea typeface="+mj-ea"/>
                <a:cs typeface="B Nazanin" pitchFamily="2" charset="-78"/>
              </a:rPr>
              <a:t> </a:t>
            </a:r>
            <a:r>
              <a:rPr lang="fa-IR" sz="2400">
                <a:latin typeface="Berlin Sans FB"/>
                <a:ea typeface="+mj-ea"/>
                <a:cs typeface="B Nazanin" pitchFamily="2" charset="-78"/>
              </a:rPr>
              <a:t>استفاده شده در لینوکس :</a:t>
            </a:r>
            <a:endParaRPr lang="en-US" sz="2400">
              <a:latin typeface="Berlin Sans FB"/>
              <a:ea typeface="+mj-ea"/>
              <a:cs typeface="B Nazanin" pitchFamily="2" charset="-78"/>
            </a:endParaRPr>
          </a:p>
          <a:p>
            <a:pPr lvl="1" algn="r" rtl="1"/>
            <a:r>
              <a:rPr lang="fa-IR" sz="1800" smtClean="0">
                <a:latin typeface="Berlin Sans FB"/>
                <a:ea typeface="+mj-ea"/>
                <a:cs typeface="B Nazanin" pitchFamily="2" charset="-78"/>
              </a:rPr>
              <a:t>اندازه </a:t>
            </a:r>
            <a:r>
              <a:rPr lang="fa-IR" sz="1800">
                <a:latin typeface="Berlin Sans FB"/>
                <a:ea typeface="+mj-ea"/>
                <a:cs typeface="B Nazanin" pitchFamily="2" charset="-78"/>
              </a:rPr>
              <a:t>هر </a:t>
            </a:r>
            <a:r>
              <a:rPr lang="en-US" sz="1800">
                <a:latin typeface="Berlin Sans FB"/>
                <a:ea typeface="+mj-ea"/>
                <a:cs typeface="B Nazanin" pitchFamily="2" charset="-78"/>
              </a:rPr>
              <a:t>Page File</a:t>
            </a:r>
            <a:r>
              <a:rPr lang="fa-IR" sz="1800">
                <a:latin typeface="Berlin Sans FB"/>
                <a:ea typeface="+mj-ea"/>
                <a:cs typeface="B Nazanin" pitchFamily="2" charset="-78"/>
              </a:rPr>
              <a:t> برابر </a:t>
            </a:r>
            <a:r>
              <a:rPr lang="en-US" sz="1800">
                <a:latin typeface="Berlin Sans FB"/>
                <a:ea typeface="+mj-ea"/>
                <a:cs typeface="B Nazanin" pitchFamily="2" charset="-78"/>
              </a:rPr>
              <a:t>4K</a:t>
            </a:r>
            <a:r>
              <a:rPr lang="fa-IR" sz="1800">
                <a:latin typeface="Berlin Sans FB"/>
                <a:ea typeface="+mj-ea"/>
                <a:cs typeface="B Nazanin" pitchFamily="2" charset="-78"/>
              </a:rPr>
              <a:t>.</a:t>
            </a:r>
            <a:endParaRPr lang="en-US" sz="1800">
              <a:latin typeface="Berlin Sans FB"/>
              <a:ea typeface="+mj-ea"/>
              <a:cs typeface="B Nazanin" pitchFamily="2" charset="-78"/>
            </a:endParaRPr>
          </a:p>
          <a:p>
            <a:pPr lvl="1" algn="r" rtl="1"/>
            <a:r>
              <a:rPr lang="fa-IR" sz="1800">
                <a:latin typeface="Berlin Sans FB"/>
                <a:ea typeface="+mj-ea"/>
                <a:cs typeface="B Nazanin" pitchFamily="2" charset="-78"/>
              </a:rPr>
              <a:t>یک </a:t>
            </a:r>
            <a:r>
              <a:rPr lang="en-US" sz="1800">
                <a:latin typeface="Berlin Sans FB"/>
                <a:ea typeface="+mj-ea"/>
                <a:cs typeface="B Nazanin" pitchFamily="2" charset="-78"/>
              </a:rPr>
              <a:t>Page Table</a:t>
            </a:r>
            <a:r>
              <a:rPr lang="fa-IR" sz="1800">
                <a:latin typeface="Berlin Sans FB"/>
                <a:ea typeface="+mj-ea"/>
                <a:cs typeface="B Nazanin" pitchFamily="2" charset="-78"/>
              </a:rPr>
              <a:t> سه لایه برای مدیریت 64 بیت خط آدرس.</a:t>
            </a:r>
            <a:endParaRPr lang="en-US" sz="1800">
              <a:latin typeface="Berlin Sans FB"/>
              <a:ea typeface="+mj-ea"/>
              <a:cs typeface="B Nazanin" pitchFamily="2" charset="-78"/>
            </a:endParaRPr>
          </a:p>
          <a:p>
            <a:pPr lvl="1" algn="r" rtl="1"/>
            <a:r>
              <a:rPr lang="fa-IR" sz="1800">
                <a:latin typeface="Berlin Sans FB"/>
                <a:ea typeface="+mj-ea"/>
                <a:cs typeface="B Nazanin" pitchFamily="2" charset="-78"/>
              </a:rPr>
              <a:t>در پردازنده هایی از قبیل </a:t>
            </a:r>
            <a:r>
              <a:rPr lang="en-US" sz="1800">
                <a:latin typeface="Berlin Sans FB"/>
                <a:ea typeface="+mj-ea"/>
                <a:cs typeface="B Nazanin" pitchFamily="2" charset="-78"/>
              </a:rPr>
              <a:t>X86</a:t>
            </a:r>
            <a:r>
              <a:rPr lang="fa-IR" sz="1800">
                <a:latin typeface="Berlin Sans FB"/>
                <a:ea typeface="+mj-ea"/>
                <a:cs typeface="B Nazanin" pitchFamily="2" charset="-78"/>
              </a:rPr>
              <a:t> :</a:t>
            </a:r>
            <a:endParaRPr lang="en-US" sz="1800">
              <a:latin typeface="Berlin Sans FB"/>
              <a:ea typeface="+mj-ea"/>
              <a:cs typeface="B Nazanin" pitchFamily="2" charset="-78"/>
            </a:endParaRPr>
          </a:p>
          <a:p>
            <a:pPr lvl="2" algn="r" rtl="1"/>
            <a:r>
              <a:rPr lang="fa-IR" sz="1400">
                <a:latin typeface="Berlin Sans FB"/>
                <a:ea typeface="+mj-ea"/>
                <a:cs typeface="B Nazanin" pitchFamily="2" charset="-78"/>
              </a:rPr>
              <a:t>تنها به دو لایه </a:t>
            </a:r>
            <a:r>
              <a:rPr lang="en-US" sz="1400">
                <a:latin typeface="Berlin Sans FB"/>
                <a:ea typeface="+mj-ea"/>
                <a:cs typeface="B Nazanin" pitchFamily="2" charset="-78"/>
              </a:rPr>
              <a:t>Page Table</a:t>
            </a:r>
            <a:r>
              <a:rPr lang="fa-IR" sz="1400">
                <a:latin typeface="Berlin Sans FB"/>
                <a:ea typeface="+mj-ea"/>
                <a:cs typeface="B Nazanin" pitchFamily="2" charset="-78"/>
              </a:rPr>
              <a:t> نیاز میباشد.</a:t>
            </a:r>
            <a:endParaRPr lang="en-US" sz="1400">
              <a:latin typeface="Berlin Sans FB"/>
              <a:ea typeface="+mj-ea"/>
              <a:cs typeface="B Nazanin" pitchFamily="2" charset="-78"/>
            </a:endParaRPr>
          </a:p>
          <a:p>
            <a:pPr lvl="2" algn="r" rtl="1"/>
            <a:r>
              <a:rPr lang="en-US" sz="1400">
                <a:latin typeface="Berlin Sans FB"/>
                <a:ea typeface="+mj-ea"/>
                <a:cs typeface="B Nazanin" pitchFamily="2" charset="-78"/>
              </a:rPr>
              <a:t>Page Table</a:t>
            </a:r>
            <a:r>
              <a:rPr lang="fa-IR" sz="1400">
                <a:latin typeface="Berlin Sans FB"/>
                <a:ea typeface="+mj-ea"/>
                <a:cs typeface="B Nazanin" pitchFamily="2" charset="-78"/>
              </a:rPr>
              <a:t> توسط سخت افزار پشتیبانی میشود.</a:t>
            </a:r>
            <a:endParaRPr lang="en-US" sz="1400">
              <a:latin typeface="Berlin Sans FB"/>
              <a:ea typeface="+mj-ea"/>
              <a:cs typeface="B Nazanin" pitchFamily="2" charset="-78"/>
            </a:endParaRPr>
          </a:p>
          <a:p>
            <a:pPr lvl="2" algn="r" rtl="1"/>
            <a:r>
              <a:rPr lang="fa-IR" sz="1400">
                <a:latin typeface="Berlin Sans FB"/>
                <a:ea typeface="+mj-ea"/>
                <a:cs typeface="B Nazanin" pitchFamily="2" charset="-78"/>
              </a:rPr>
              <a:t>امکان بهره گیری از </a:t>
            </a:r>
            <a:r>
              <a:rPr lang="en-US" sz="1400">
                <a:latin typeface="Berlin Sans FB"/>
                <a:ea typeface="+mj-ea"/>
                <a:cs typeface="B Nazanin" pitchFamily="2" charset="-78"/>
              </a:rPr>
              <a:t>TLB(Translation </a:t>
            </a:r>
            <a:r>
              <a:rPr lang="en-US" sz="1400" err="1">
                <a:latin typeface="Berlin Sans FB"/>
                <a:ea typeface="+mj-ea"/>
                <a:cs typeface="B Nazanin" pitchFamily="2" charset="-78"/>
              </a:rPr>
              <a:t>lookaside</a:t>
            </a:r>
            <a:r>
              <a:rPr lang="en-US" sz="1400">
                <a:latin typeface="Berlin Sans FB"/>
                <a:ea typeface="+mj-ea"/>
                <a:cs typeface="B Nazanin" pitchFamily="2" charset="-78"/>
              </a:rPr>
              <a:t> buffer)</a:t>
            </a:r>
            <a:r>
              <a:rPr lang="fa-IR" sz="1400">
                <a:latin typeface="Berlin Sans FB"/>
                <a:ea typeface="+mj-ea"/>
                <a:cs typeface="B Nazanin" pitchFamily="2" charset="-78"/>
              </a:rPr>
              <a:t> فراهم آمده است.</a:t>
            </a:r>
            <a:endParaRPr lang="en-US" sz="1400">
              <a:latin typeface="Berlin Sans FB"/>
              <a:ea typeface="+mj-ea"/>
              <a:cs typeface="B Nazanin" pitchFamily="2" charset="-78"/>
            </a:endParaRPr>
          </a:p>
          <a:p>
            <a:pPr algn="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39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3200" b="1" dirty="0">
                <a:latin typeface="Berlin Sans FB"/>
                <a:cs typeface="B Nazanin" pitchFamily="2" charset="-78"/>
              </a:rPr>
              <a:t>فضای آدرس (</a:t>
            </a:r>
            <a:r>
              <a:rPr lang="en-US" sz="3200" b="1" dirty="0">
                <a:latin typeface="Berlin Sans FB"/>
                <a:cs typeface="B Nazanin" pitchFamily="2" charset="-78"/>
              </a:rPr>
              <a:t>Addresses Space</a:t>
            </a:r>
            <a:r>
              <a:rPr lang="fa-IR" sz="3200" b="1" dirty="0">
                <a:latin typeface="Berlin Sans FB"/>
                <a:cs typeface="B Nazanin" pitchFamily="2" charset="-78"/>
              </a:rPr>
              <a:t>) منطقی/ فیزیکی </a:t>
            </a:r>
            <a:r>
              <a:rPr lang="en-US" sz="3200" dirty="0">
                <a:latin typeface="Berlin Sans FB"/>
                <a:cs typeface="B Nazanin" pitchFamily="2" charset="-78"/>
              </a:rPr>
              <a:t/>
            </a:r>
            <a:br>
              <a:rPr lang="en-US" sz="3200" dirty="0">
                <a:latin typeface="Berlin Sans FB"/>
                <a:cs typeface="B Nazanin" pitchFamily="2" charset="-78"/>
              </a:rPr>
            </a:br>
            <a:endParaRPr lang="en-US" sz="3200" dirty="0">
              <a:latin typeface="Berlin Sans FB"/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r" rtl="1"/>
            <a:r>
              <a:rPr lang="fa-IR" sz="1600" dirty="0">
                <a:latin typeface="Berlin Sans FB"/>
                <a:cs typeface="B Nazanin" pitchFamily="2" charset="-78"/>
              </a:rPr>
              <a:t>شمای آدرس های منطقی در لینوکس </a:t>
            </a:r>
            <a:r>
              <a:rPr lang="fa-IR" sz="1600" dirty="0" smtClean="0">
                <a:latin typeface="Berlin Sans FB"/>
                <a:cs typeface="B Nazanin" pitchFamily="2" charset="-78"/>
              </a:rPr>
              <a:t>:</a:t>
            </a:r>
            <a:endParaRPr lang="en-US" sz="1600" dirty="0" smtClean="0">
              <a:latin typeface="Berlin Sans FB"/>
              <a:cs typeface="B Nazanin" pitchFamily="2" charset="-78"/>
            </a:endParaRPr>
          </a:p>
          <a:p>
            <a:pPr lvl="0" algn="r" rtl="1"/>
            <a:endParaRPr lang="en-US" sz="1600" dirty="0" smtClean="0">
              <a:latin typeface="Berlin Sans FB"/>
              <a:cs typeface="B Nazanin" pitchFamily="2" charset="-78"/>
            </a:endParaRPr>
          </a:p>
          <a:p>
            <a:pPr lvl="0" algn="r" rtl="1"/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lvl="0" algn="r" rtl="1"/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lvl="0" algn="r" rtl="1"/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lvl="0" algn="r" rtl="1"/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lvl="0" algn="r" rtl="1"/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lvl="0" algn="r" rtl="1"/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lvl="0" algn="r" rtl="1"/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lvl="0"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حدود 2 مگابایت اول حافظه فیزیکی بمنظور معماری کامپیوتر جاری و اطلاعات و ... سیستم عامل رزرو شده است و مابقی برای انجام </a:t>
            </a:r>
            <a:r>
              <a:rPr lang="en-US" sz="1200" dirty="0">
                <a:latin typeface="Berlin Sans FB"/>
                <a:ea typeface="+mj-ea"/>
                <a:cs typeface="B Nazanin" pitchFamily="2" charset="-78"/>
              </a:rPr>
              <a:t>Paging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در دسترس میباشد.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lvl="0"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فضای منطقی آدرس های یک پردازه به دو قسمت تقسیم شده است </a:t>
            </a:r>
            <a:r>
              <a:rPr lang="fa-IR" sz="1600" dirty="0" smtClean="0">
                <a:latin typeface="Berlin Sans FB"/>
                <a:ea typeface="+mj-ea"/>
                <a:cs typeface="B Nazanin" pitchFamily="2" charset="-78"/>
              </a:rPr>
              <a:t>:</a:t>
            </a:r>
            <a:endParaRPr lang="en-US" sz="1600" dirty="0" smtClean="0">
              <a:latin typeface="Berlin Sans FB"/>
              <a:ea typeface="+mj-ea"/>
              <a:cs typeface="B Nazanin" pitchFamily="2" charset="-78"/>
            </a:endParaRPr>
          </a:p>
          <a:p>
            <a:pPr lvl="1" algn="r" rtl="1"/>
            <a:r>
              <a:rPr lang="fa-IR" sz="1200" dirty="0" smtClean="0">
                <a:latin typeface="Berlin Sans FB"/>
                <a:ea typeface="+mj-ea"/>
                <a:cs typeface="B Nazanin" pitchFamily="2" charset="-78"/>
              </a:rPr>
              <a:t>که </a:t>
            </a:r>
            <a:r>
              <a:rPr lang="fa-IR" sz="1200" dirty="0">
                <a:latin typeface="Berlin Sans FB"/>
                <a:ea typeface="+mj-ea"/>
                <a:cs typeface="B Nazanin" pitchFamily="2" charset="-78"/>
              </a:rPr>
              <a:t>شامل </a:t>
            </a:r>
            <a:r>
              <a:rPr lang="en-US" sz="1200" dirty="0">
                <a:latin typeface="Berlin Sans FB"/>
                <a:ea typeface="+mj-ea"/>
                <a:cs typeface="B Nazanin" pitchFamily="2" charset="-78"/>
              </a:rPr>
              <a:t>0X00000000</a:t>
            </a:r>
            <a:r>
              <a:rPr lang="fa-IR" sz="1200" dirty="0">
                <a:latin typeface="Berlin Sans FB"/>
                <a:ea typeface="+mj-ea"/>
                <a:cs typeface="B Nazanin" pitchFamily="2" charset="-78"/>
              </a:rPr>
              <a:t> تا </a:t>
            </a:r>
            <a:r>
              <a:rPr lang="en-US" sz="1200" dirty="0">
                <a:latin typeface="Berlin Sans FB"/>
                <a:ea typeface="+mj-ea"/>
                <a:cs typeface="B Nazanin" pitchFamily="2" charset="-78"/>
              </a:rPr>
              <a:t>PAGE_OFFSET-1 </a:t>
            </a:r>
            <a:r>
              <a:rPr lang="fa-IR" sz="1200" dirty="0">
                <a:latin typeface="Berlin Sans FB"/>
                <a:ea typeface="+mj-ea"/>
                <a:cs typeface="B Nazanin" pitchFamily="2" charset="-78"/>
              </a:rPr>
              <a:t>میشود و میتوان چه در </a:t>
            </a:r>
            <a:r>
              <a:rPr lang="en-US" sz="1200" dirty="0">
                <a:latin typeface="Berlin Sans FB"/>
                <a:ea typeface="+mj-ea"/>
                <a:cs typeface="B Nazanin" pitchFamily="2" charset="-78"/>
              </a:rPr>
              <a:t>User mode</a:t>
            </a:r>
            <a:r>
              <a:rPr lang="fa-IR" sz="1200" dirty="0">
                <a:latin typeface="Berlin Sans FB"/>
                <a:ea typeface="+mj-ea"/>
                <a:cs typeface="B Nazanin" pitchFamily="2" charset="-78"/>
              </a:rPr>
              <a:t> و چه در </a:t>
            </a:r>
            <a:r>
              <a:rPr lang="en-US" sz="1200" dirty="0">
                <a:latin typeface="Berlin Sans FB"/>
                <a:ea typeface="+mj-ea"/>
                <a:cs typeface="B Nazanin" pitchFamily="2" charset="-78"/>
              </a:rPr>
              <a:t>Kernel mode </a:t>
            </a:r>
            <a:r>
              <a:rPr lang="fa-IR" sz="1200" dirty="0">
                <a:latin typeface="Berlin Sans FB"/>
                <a:ea typeface="+mj-ea"/>
                <a:cs typeface="B Nazanin" pitchFamily="2" charset="-78"/>
              </a:rPr>
              <a:t>آن را آدرس دهی کرد</a:t>
            </a:r>
            <a:endParaRPr lang="en-US" sz="1200" dirty="0">
              <a:latin typeface="Berlin Sans FB"/>
              <a:ea typeface="+mj-ea"/>
              <a:cs typeface="B Nazanin" pitchFamily="2" charset="-78"/>
            </a:endParaRPr>
          </a:p>
          <a:p>
            <a:pPr lvl="1"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شامل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PAGE_OFFSET 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تا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0Xffffffff 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میشود و تنها میتوان در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Kernel mode 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آن را آدرس دهی کرد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lvl="0" algn="r" rtl="1"/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PAGE_OFFSET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معمولا 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0Xc0000000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میباشد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300" y="1905000"/>
            <a:ext cx="3725545" cy="22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r" rtl="1">
              <a:spcBef>
                <a:spcPct val="20000"/>
              </a:spcBef>
              <a:buFont typeface="Arial" pitchFamily="34" charset="0"/>
              <a:buChar char="•"/>
            </a:pPr>
            <a:r>
              <a:rPr lang="fa-IR" sz="1600" dirty="0">
                <a:latin typeface="Berlin Sans FB"/>
                <a:cs typeface="B Nazanin" pitchFamily="2" charset="-78"/>
              </a:rPr>
              <a:t>مدیریت </a:t>
            </a:r>
            <a:r>
              <a:rPr lang="en-US" sz="1600" dirty="0">
                <a:latin typeface="Berlin Sans FB"/>
                <a:cs typeface="B Nazanin" pitchFamily="2" charset="-78"/>
              </a:rPr>
              <a:t>Page Frame</a:t>
            </a:r>
            <a:r>
              <a:rPr lang="fa-IR" sz="1600" dirty="0">
                <a:latin typeface="Berlin Sans FB"/>
                <a:cs typeface="B Nazanin" pitchFamily="2" charset="-78"/>
              </a:rPr>
              <a:t> در لینوکس</a:t>
            </a:r>
            <a:endParaRPr lang="en-US" sz="1600" dirty="0">
              <a:latin typeface="Berlin Sans FB"/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کرنل وضعیت کنونی هر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را در آرایه ای از </a:t>
            </a:r>
            <a:r>
              <a:rPr lang="en-US" sz="1600" dirty="0" err="1">
                <a:latin typeface="Berlin Sans FB"/>
                <a:ea typeface="+mj-ea"/>
                <a:cs typeface="B Nazanin" pitchFamily="2" charset="-78"/>
              </a:rPr>
              <a:t>struct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 page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ها ، بنام </a:t>
            </a:r>
            <a:r>
              <a:rPr lang="en-US" sz="1600" dirty="0" err="1">
                <a:latin typeface="Berlin Sans FB"/>
                <a:ea typeface="+mj-ea"/>
                <a:cs typeface="B Nazanin" pitchFamily="2" charset="-78"/>
              </a:rPr>
              <a:t>mem_map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، نگه میدارد.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همچنین کرنل تعداد استفاده از یک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را نگه میدارد . مقدار 0 بمعنای آزاد بودن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و عدد بزرگتر از 0 بمعنای تعداد استفاده از آن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Page </a:t>
            </a:r>
            <a:r>
              <a:rPr lang="en-US" sz="1600" dirty="0" err="1">
                <a:latin typeface="Berlin Sans FB"/>
                <a:ea typeface="+mj-ea"/>
                <a:cs typeface="B Nazanin" pitchFamily="2" charset="-78"/>
              </a:rPr>
              <a:t>Farme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میباشد.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همچنین پرچم(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Flag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) هایی از قبیل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Dirty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،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Locked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،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Referenced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و غیره نیز برای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ها وجود دارد.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کرنل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ها را بوسیله دستورات زیر گرفته و یا آزاد میکند :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__</a:t>
            </a:r>
            <a:r>
              <a:rPr lang="en-US" sz="1600" dirty="0" err="1">
                <a:latin typeface="Berlin Sans FB"/>
                <a:ea typeface="+mj-ea"/>
                <a:cs typeface="B Nazanin" pitchFamily="2" charset="-78"/>
              </a:rPr>
              <a:t>get_free_pages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 ( </a:t>
            </a:r>
            <a:r>
              <a:rPr lang="en-US" sz="1600" dirty="0" err="1">
                <a:latin typeface="Berlin Sans FB"/>
                <a:ea typeface="+mj-ea"/>
                <a:cs typeface="B Nazanin" pitchFamily="2" charset="-78"/>
              </a:rPr>
              <a:t>gfp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 _mask, order )</a:t>
            </a:r>
          </a:p>
          <a:p>
            <a:pPr algn="r" rtl="1"/>
            <a:r>
              <a:rPr lang="en-US" sz="1600" dirty="0" err="1">
                <a:latin typeface="Berlin Sans FB"/>
                <a:ea typeface="+mj-ea"/>
                <a:cs typeface="B Nazanin" pitchFamily="2" charset="-78"/>
              </a:rPr>
              <a:t>free_pages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 ( </a:t>
            </a:r>
            <a:r>
              <a:rPr lang="en-US" sz="1600" dirty="0" err="1">
                <a:latin typeface="Berlin Sans FB"/>
                <a:ea typeface="+mj-ea"/>
                <a:cs typeface="B Nazanin" pitchFamily="2" charset="-78"/>
              </a:rPr>
              <a:t>addr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, order )</a:t>
            </a:r>
          </a:p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در تئوری، شیوه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Paging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نیاز به تخصیص حافظه پیوسته را از بین برده است - بعضی از عملیات مانند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DMA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در روند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Paging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خلل ایجاد میکنند .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از طرف دیگر باید توجه داشت که شیوه تخصیص حافظه پیوسته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Page Table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کرنل را تغییر نمیدهد که در نتیجه باعث حفظ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TLB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میگردد و  زمان دسترسی را کاهش میدهد !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در نتیجه لینوکس از شیوه ای بمنظور تخصیص پیوسته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(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allocating contiguous page frames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) استفاده میکند .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      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در این روش مشکل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External Fragmentation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نیز وجود نخواهد داشت.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marL="0" indent="0" algn="r" rtl="1">
              <a:buNone/>
            </a:pP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/>
            </a:r>
            <a:br>
              <a:rPr lang="fa-IR" sz="1600" dirty="0">
                <a:latin typeface="Berlin Sans FB"/>
                <a:ea typeface="+mj-ea"/>
                <a:cs typeface="B Nazanin" pitchFamily="2" charset="-78"/>
              </a:rPr>
            </a:b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 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endParaRPr lang="en-US" sz="1600" dirty="0">
              <a:latin typeface="Berlin Sans FB"/>
              <a:ea typeface="+mj-ea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55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r" rtl="1">
              <a:spcBef>
                <a:spcPct val="20000"/>
              </a:spcBef>
              <a:buFont typeface="Arial" pitchFamily="34" charset="0"/>
              <a:buChar char="•"/>
            </a:pPr>
            <a:r>
              <a:rPr lang="fa-IR" sz="1600" dirty="0">
                <a:latin typeface="Berlin Sans FB"/>
                <a:cs typeface="B Nazanin" pitchFamily="2" charset="-78"/>
              </a:rPr>
              <a:t>انواع مدیریت حافظه های استفاده شده در لینوکس :</a:t>
            </a:r>
            <a:r>
              <a:rPr lang="en-US" sz="1600" dirty="0">
                <a:latin typeface="Berlin Sans FB"/>
                <a:cs typeface="B Nazanin" pitchFamily="2" charset="-78"/>
              </a:rPr>
              <a:t/>
            </a:r>
            <a:br>
              <a:rPr lang="en-US" sz="1600" dirty="0">
                <a:latin typeface="Berlin Sans FB"/>
                <a:cs typeface="B Nazanin" pitchFamily="2" charset="-78"/>
              </a:rPr>
            </a:br>
            <a:endParaRPr lang="en-US" sz="1600" dirty="0">
              <a:latin typeface="Berlin Sans FB"/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تخصیص حافظه پیوسته (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contiguous memory allocation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)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تخصیص حافظه ناپیوسته (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noncontiguous memory allocation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)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r" rtl="1">
              <a:spcBef>
                <a:spcPct val="20000"/>
              </a:spcBef>
              <a:buFont typeface="Arial" pitchFamily="34" charset="0"/>
              <a:buChar char="•"/>
            </a:pPr>
            <a:r>
              <a:rPr lang="fa-IR" sz="1600" dirty="0">
                <a:latin typeface="Berlin Sans FB"/>
                <a:cs typeface="B Nazanin" pitchFamily="2" charset="-78"/>
              </a:rPr>
              <a:t>تخصیص حافظه پیوسته (</a:t>
            </a:r>
            <a:r>
              <a:rPr lang="en-US" sz="1600" dirty="0">
                <a:latin typeface="Berlin Sans FB"/>
                <a:cs typeface="B Nazanin" pitchFamily="2" charset="-78"/>
              </a:rPr>
              <a:t>contiguous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در این شیوه مدیریت حافظه که یک شیوه سنتی محسوب میشود، تخصیص حافظه به پردازه ها از بلاک های متوالی حافظه صورت میگیرد.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اشکال این شیوه : مشکل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External Fragmentation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 .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ویژگی این روش : در حافظه هایی با حجم بالا مشکل های مرتبط با کش(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Cache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) و تاخیر دسترسی (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Access Latency</a:t>
            </a:r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) وجود ندارد.</a:t>
            </a:r>
            <a:endParaRPr lang="en-US" sz="16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1600" dirty="0">
                <a:latin typeface="Berlin Sans FB"/>
                <a:ea typeface="+mj-ea"/>
                <a:cs typeface="B Nazanin" pitchFamily="2" charset="-78"/>
              </a:rPr>
              <a:t>در ادامه، الگوریتم </a:t>
            </a:r>
            <a:r>
              <a:rPr lang="en-US" sz="1600" dirty="0">
                <a:latin typeface="Berlin Sans FB"/>
                <a:ea typeface="+mj-ea"/>
                <a:cs typeface="B Nazanin" pitchFamily="2" charset="-78"/>
              </a:rPr>
              <a:t>Buddy</a:t>
            </a:r>
          </a:p>
        </p:txBody>
      </p:sp>
    </p:spTree>
    <p:extLst>
      <p:ext uri="{BB962C8B-B14F-4D97-AF65-F5344CB8AC3E}">
        <p14:creationId xmlns:p14="http://schemas.microsoft.com/office/powerpoint/2010/main" val="314251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r" rtl="1">
              <a:spcBef>
                <a:spcPct val="20000"/>
              </a:spcBef>
              <a:buFont typeface="Arial" pitchFamily="34" charset="0"/>
              <a:buChar char="•"/>
            </a:pPr>
            <a:r>
              <a:rPr lang="fa-IR" sz="1600" dirty="0">
                <a:latin typeface="Berlin Sans FB"/>
                <a:cs typeface="B Nazanin" pitchFamily="2" charset="-78"/>
              </a:rPr>
              <a:t>الگوریتم </a:t>
            </a:r>
            <a:r>
              <a:rPr lang="en-US" sz="1600" dirty="0">
                <a:latin typeface="Berlin Sans FB"/>
                <a:cs typeface="B Nazanin" pitchFamily="2" charset="-78"/>
              </a:rPr>
              <a:t>Buddy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تمامی 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های موجود به 10 لیست از بلاک ها تقسیم‌بندی میشوند که شامل لیست هایی با 1، 2، 4، 8، 16، 32، 64، 128، 256، 512 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پیوسته میشود.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آدرس اولین 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 در یک بلاک ضریبی از سایز آن دسته میباشد. بعنوان مثال در یک بلاک 16تایی، آدرس اولین 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برابر 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16x212 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خواهد بود.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الگوریتم برای تخصیص مثلا یک بلاک 128 تایی از 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های پیوسته :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ابتدا به دنبال یک بلاک خالی در لیست 128 تایی بگرد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اگر بلاک خالی پیدا نشد، در لیست 256 تایی بدنبال یک بلاک خالی بگرد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اگر بلاکی پیدا کرد، کرنل 128 تا از 256 </a:t>
            </a:r>
            <a:r>
              <a:rPr lang="en-US" sz="2300" dirty="0">
                <a:latin typeface="Berlin Sans FB"/>
                <a:ea typeface="+mj-ea"/>
                <a:cs typeface="B Nazanin" pitchFamily="2" charset="-78"/>
              </a:rPr>
              <a:t>page frame</a:t>
            </a:r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 موجود را تخصیص میدهد و 128 تای باقیمانده را در لیست 128تایی ها قرار میدهد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اگر در لیست های بزرگتر پیدا شد، انقدر بلاک را خرد کن ( بصورت باینری) تا حافظه مورد نیاز را اختصاص بدهی و بلاک های بوجود آمده را در لیست مناسب قرار بده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r>
              <a:rPr lang="fa-IR" sz="2300" dirty="0">
                <a:latin typeface="Berlin Sans FB"/>
                <a:ea typeface="+mj-ea"/>
                <a:cs typeface="B Nazanin" pitchFamily="2" charset="-78"/>
              </a:rPr>
              <a:t>اگر هیچ بلاکی قابل تخصیص نیست یک پیغام خطا بازگردان</a:t>
            </a:r>
            <a:endParaRPr lang="en-US" sz="2300" dirty="0">
              <a:latin typeface="Berlin Sans FB"/>
              <a:ea typeface="+mj-ea"/>
              <a:cs typeface="B Nazanin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r" rtl="1">
              <a:spcBef>
                <a:spcPct val="20000"/>
              </a:spcBef>
              <a:buFont typeface="Arial" pitchFamily="34" charset="0"/>
              <a:buChar char="•"/>
            </a:pPr>
            <a:r>
              <a:rPr lang="fa-IR" sz="1600" dirty="0">
                <a:latin typeface="Berlin Sans FB"/>
                <a:cs typeface="B Nazanin" pitchFamily="2" charset="-78"/>
              </a:rPr>
              <a:t>یک مثال از نحوه تخصیص حافظه (</a:t>
            </a:r>
            <a:r>
              <a:rPr lang="en-US" sz="1600" dirty="0">
                <a:latin typeface="Berlin Sans FB"/>
                <a:cs typeface="B Nazanin" pitchFamily="2" charset="-78"/>
              </a:rPr>
              <a:t>Buddy System</a:t>
            </a:r>
            <a:r>
              <a:rPr lang="fa-IR" sz="1600" dirty="0">
                <a:latin typeface="Berlin Sans FB"/>
                <a:cs typeface="B Nazanin" pitchFamily="2" charset="-78"/>
              </a:rPr>
              <a:t>) :</a:t>
            </a:r>
            <a:r>
              <a:rPr lang="en-US" sz="1600" dirty="0">
                <a:latin typeface="Berlin Sans FB"/>
                <a:cs typeface="B Nazanin" pitchFamily="2" charset="-78"/>
              </a:rPr>
              <a:t/>
            </a:r>
            <a:br>
              <a:rPr lang="en-US" sz="1600" dirty="0">
                <a:latin typeface="Berlin Sans FB"/>
                <a:cs typeface="B Nazanin" pitchFamily="2" charset="-78"/>
              </a:rPr>
            </a:br>
            <a:endParaRPr lang="en-US" sz="1600" dirty="0">
              <a:latin typeface="Berlin Sans FB"/>
              <a:cs typeface="B Nazanin" pitchFamily="2" charset="-78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5543"/>
            <a:ext cx="8229600" cy="45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1913</Words>
  <Application>Microsoft Office PowerPoint</Application>
  <PresentationFormat>On-screen Show (4:3)</PresentationFormat>
  <Paragraphs>146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Linux Memory Management</vt:lpstr>
      <vt:lpstr>PowerPoint Presentation</vt:lpstr>
      <vt:lpstr>مکانیزم Paging  </vt:lpstr>
      <vt:lpstr>فضای آدرس (Addresses Space) منطقی/ فیزیکی  </vt:lpstr>
      <vt:lpstr>مدیریت Page Frame در لینوکس</vt:lpstr>
      <vt:lpstr>انواع مدیریت حافظه های استفاده شده در لینوکس : </vt:lpstr>
      <vt:lpstr>تخصیص حافظه پیوسته (contiguous memory allocation</vt:lpstr>
      <vt:lpstr>الگوریتم Buddy</vt:lpstr>
      <vt:lpstr>یک مثال از نحوه تخصیص حافظه (Buddy System) : </vt:lpstr>
      <vt:lpstr>PowerPoint Presentation</vt:lpstr>
      <vt:lpstr>PowerPoint Presentation</vt:lpstr>
      <vt:lpstr>PowerPoint Presentation</vt:lpstr>
      <vt:lpstr>مکانیزم Slab Allocator </vt:lpstr>
      <vt:lpstr>تخصیص حافظه ناپیوسته (noncontiguous memory allocation)</vt:lpstr>
      <vt:lpstr>مرور : انواع تخصیص حافظه در کرنل لینوکس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Memory Management</dc:title>
  <dc:creator>Emadpres</dc:creator>
  <cp:lastModifiedBy>Emadpres</cp:lastModifiedBy>
  <cp:revision>16</cp:revision>
  <dcterms:created xsi:type="dcterms:W3CDTF">2012-11-16T05:07:29Z</dcterms:created>
  <dcterms:modified xsi:type="dcterms:W3CDTF">2012-11-16T05:26:52Z</dcterms:modified>
</cp:coreProperties>
</file>