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0"/>
  </p:notesMasterIdLst>
  <p:sldIdLst>
    <p:sldId id="257" r:id="rId2"/>
    <p:sldId id="31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299" r:id="rId42"/>
    <p:sldId id="301" r:id="rId43"/>
    <p:sldId id="302" r:id="rId44"/>
    <p:sldId id="304" r:id="rId45"/>
    <p:sldId id="305" r:id="rId46"/>
    <p:sldId id="306" r:id="rId47"/>
    <p:sldId id="307" r:id="rId48"/>
    <p:sldId id="308" r:id="rId49"/>
  </p:sldIdLst>
  <p:sldSz cx="9144000" cy="6858000" type="screen4x3"/>
  <p:notesSz cx="6858000" cy="9144000"/>
  <p:defaultTextStyle>
    <a:defPPr>
      <a:defRPr lang="fa-I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86" autoAdjust="0"/>
    <p:restoredTop sz="84832" autoAdjust="0"/>
  </p:normalViewPr>
  <p:slideViewPr>
    <p:cSldViewPr>
      <p:cViewPr>
        <p:scale>
          <a:sx n="64" d="100"/>
          <a:sy n="64" d="100"/>
        </p:scale>
        <p:origin x="-1344" y="-396"/>
      </p:cViewPr>
      <p:guideLst>
        <p:guide orient="horz" pos="2160"/>
        <p:guide pos="2880"/>
      </p:guideLst>
    </p:cSldViewPr>
  </p:slideViewPr>
  <p:outlineViewPr>
    <p:cViewPr>
      <p:scale>
        <a:sx n="33" d="100"/>
        <a:sy n="33" d="100"/>
      </p:scale>
      <p:origin x="3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D92B30B-E5EB-4F83-8EC3-33D4E4B9133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106B4A3-4212-4E39-93DE-E053E8F69C28}" type="datetimeFigureOut">
              <a:rPr lang="en-US" smtClean="0"/>
              <a:pPr/>
              <a:t>10/12/2010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3DCDF73-85D2-4237-9B32-053DBDB0C312}"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10/12/2010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10/12/2010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106B4A3-4212-4E39-93DE-E053E8F69C28}" type="datetimeFigureOut">
              <a:rPr lang="en-US" smtClean="0"/>
              <a:pPr/>
              <a:t>10/12/2010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106B4A3-4212-4E39-93DE-E053E8F69C28}" type="datetimeFigureOut">
              <a:rPr lang="en-US" smtClean="0"/>
              <a:pPr/>
              <a:t>10/12/2010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kumimoji="0" lang="en-US"/>
          </a:p>
        </p:txBody>
      </p:sp>
      <p:sp>
        <p:nvSpPr>
          <p:cNvPr id="6" name="Slide Number Placeholder 5"/>
          <p:cNvSpPr>
            <a:spLocks noGrp="1"/>
          </p:cNvSpPr>
          <p:nvPr>
            <p:ph type="sldNum" sz="quarter" idx="12"/>
          </p:nvPr>
        </p:nvSpPr>
        <p:spPr>
          <a:xfrm>
            <a:off x="8451056" y="809624"/>
            <a:ext cx="502920" cy="300831"/>
          </a:xfrm>
        </p:spPr>
        <p:txBody>
          <a:bodyPr/>
          <a:lstStyle/>
          <a:p>
            <a:fld id="{A3DCDF73-85D2-4237-9B32-053DBDB0C312}" type="slidenum">
              <a:rPr kumimoji="0" lang="en-US" smtClean="0"/>
              <a:pPr/>
              <a:t>‹#›</a:t>
            </a:fld>
            <a:endParaRPr kumimoji="0"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106B4A3-4212-4E39-93DE-E053E8F69C28}" type="datetimeFigureOut">
              <a:rPr lang="en-US" smtClean="0"/>
              <a:pPr/>
              <a:t>10/12/2010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kumimoji="0" lang="en-US"/>
          </a:p>
        </p:txBody>
      </p:sp>
      <p:sp>
        <p:nvSpPr>
          <p:cNvPr id="7" name="Slide Number Placeholder 6"/>
          <p:cNvSpPr>
            <a:spLocks noGrp="1"/>
          </p:cNvSpPr>
          <p:nvPr>
            <p:ph type="sldNum" sz="quarter" idx="12"/>
          </p:nvPr>
        </p:nvSpPr>
        <p:spPr>
          <a:xfrm>
            <a:off x="7589520" y="6480969"/>
            <a:ext cx="502920" cy="301752"/>
          </a:xfrm>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106B4A3-4212-4E39-93DE-E053E8F69C28}" type="datetimeFigureOut">
              <a:rPr lang="en-US" smtClean="0"/>
              <a:pPr/>
              <a:t>10/12/2010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kumimoji="0"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3DCDF73-85D2-4237-9B32-053DBDB0C312}"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06B4A3-4212-4E39-93DE-E053E8F69C28}" type="datetimeFigureOut">
              <a:rPr lang="en-US" smtClean="0"/>
              <a:pPr/>
              <a:t>10/12/2010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106B4A3-4212-4E39-93DE-E053E8F69C28}" type="datetimeFigureOut">
              <a:rPr lang="en-US" smtClean="0"/>
              <a:pPr/>
              <a:t>10/12/2010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kumimoji="0" lang="en-US"/>
          </a:p>
        </p:txBody>
      </p:sp>
      <p:sp>
        <p:nvSpPr>
          <p:cNvPr id="4" name="Slide Number Placeholder 3"/>
          <p:cNvSpPr>
            <a:spLocks noGrp="1"/>
          </p:cNvSpPr>
          <p:nvPr>
            <p:ph type="sldNum" sz="quarter" idx="12"/>
          </p:nvPr>
        </p:nvSpPr>
        <p:spPr>
          <a:xfrm>
            <a:off x="7589520" y="6480969"/>
            <a:ext cx="502920" cy="301752"/>
          </a:xfrm>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106B4A3-4212-4E39-93DE-E053E8F69C28}" type="datetimeFigureOut">
              <a:rPr lang="en-US" smtClean="0"/>
              <a:pPr/>
              <a:t>10/12/2010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3DCDF73-85D2-4237-9B32-053DBDB0C312}"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106B4A3-4212-4E39-93DE-E053E8F69C28}" type="datetimeFigureOut">
              <a:rPr lang="en-US" smtClean="0"/>
              <a:pPr/>
              <a:t>10/12/2010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3DCDF73-85D2-4237-9B32-053DBDB0C312}"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106B4A3-4212-4E39-93DE-E053E8F69C28}" type="datetimeFigureOut">
              <a:rPr lang="en-US" smtClean="0"/>
              <a:pPr/>
              <a:t>10/12/2010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kumimoji="0"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3DCDF73-85D2-4237-9B32-053DBDB0C312}" type="slidenum">
              <a:rPr kumimoji="0" lang="en-US" smtClean="0"/>
              <a:pPr/>
              <a:t>‹#›</a:t>
            </a:fld>
            <a:endParaRPr kumimoji="0" 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pPr rtl="1"/>
            <a:r>
              <a:rPr lang="fa-IR" dirty="0">
                <a:cs typeface="Siavash Mazar" pitchFamily="2" charset="-78"/>
              </a:rPr>
              <a:t>مهارت حل مساله و تصميم </a:t>
            </a:r>
            <a:r>
              <a:rPr lang="fa-IR" dirty="0" smtClean="0">
                <a:cs typeface="Siavash Mazar" pitchFamily="2" charset="-78"/>
              </a:rPr>
              <a:t>گيري</a:t>
            </a:r>
            <a:endParaRPr lang="en-US" dirty="0">
              <a:cs typeface="Siavash Mazar" pitchFamily="2" charset="-78"/>
            </a:endParaRPr>
          </a:p>
        </p:txBody>
      </p:sp>
      <p:sp>
        <p:nvSpPr>
          <p:cNvPr id="58371" name="Rectangle 3"/>
          <p:cNvSpPr>
            <a:spLocks noGrp="1" noChangeArrowheads="1"/>
          </p:cNvSpPr>
          <p:nvPr>
            <p:ph type="subTitle" idx="1"/>
          </p:nvPr>
        </p:nvSpPr>
        <p:spPr>
          <a:xfrm>
            <a:off x="1116013" y="3429000"/>
            <a:ext cx="7056437" cy="1752600"/>
          </a:xfrm>
        </p:spPr>
        <p:txBody>
          <a:bodyPr/>
          <a:lstStyle/>
          <a:p>
            <a:endParaRPr lang="fa-I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idx="1"/>
          </p:nvPr>
        </p:nvSpPr>
        <p:spPr>
          <a:xfrm>
            <a:off x="0" y="0"/>
            <a:ext cx="9144000" cy="6858000"/>
          </a:xfrm>
        </p:spPr>
        <p:txBody>
          <a:bodyPr/>
          <a:lstStyle/>
          <a:p>
            <a:pPr algn="just" rtl="1"/>
            <a:endParaRPr lang="fa-IR">
              <a:cs typeface="Zar" pitchFamily="2" charset="-78"/>
            </a:endParaRPr>
          </a:p>
          <a:p>
            <a:pPr algn="just" rtl="1"/>
            <a:r>
              <a:rPr lang="ar-SA">
                <a:cs typeface="Zar" pitchFamily="2" charset="-78"/>
              </a:rPr>
              <a:t>كوشش هاي مقابله اي گاه به صورت انجام دادن كار،فعاليت واقدام خاصي است و گاه به  صورت انجام دادن فعاليت هاي ذهني و درون رواني است .</a:t>
            </a:r>
            <a:endParaRPr lang="fa-IR">
              <a:cs typeface="Zar" pitchFamily="2" charset="-78"/>
            </a:endParaRPr>
          </a:p>
          <a:p>
            <a:pPr algn="just" rtl="1"/>
            <a:endParaRPr lang="fa-IR">
              <a:cs typeface="Zar" pitchFamily="2" charset="-78"/>
            </a:endParaRPr>
          </a:p>
          <a:p>
            <a:pPr algn="just" rtl="1"/>
            <a:r>
              <a:rPr lang="ar-SA">
                <a:cs typeface="Zar" pitchFamily="2" charset="-78"/>
              </a:rPr>
              <a:t>به اين ترتيب مي توان گفت كه دو نوع مقابله وجود دارد : مقابله هاي مسئله مدار و مقابله هاي هيجان مدار.</a:t>
            </a:r>
            <a:endParaRPr lang="fa-IR">
              <a:cs typeface="Zar" pitchFamily="2" charset="-78"/>
            </a:endParaRPr>
          </a:p>
          <a:p>
            <a:pPr algn="just" rtl="1"/>
            <a:endParaRPr lang="fa-IR">
              <a:cs typeface="Zar" pitchFamily="2" charset="-78"/>
            </a:endParaRPr>
          </a:p>
          <a:p>
            <a:pPr algn="just" rtl="1"/>
            <a:r>
              <a:rPr lang="ar-SA">
                <a:cs typeface="Zar" pitchFamily="2" charset="-78"/>
              </a:rPr>
              <a:t> در اكثر موارد ضروري وسالم است كه هر دو نوع مقابله باهم مورداستفاده قرار گيرند.</a:t>
            </a:r>
            <a:endParaRPr lang="fa-IR">
              <a:cs typeface="Zar" pitchFamily="2" charset="-78"/>
            </a:endParaRPr>
          </a:p>
          <a:p>
            <a:pPr algn="just" rtl="1"/>
            <a:endParaRPr lang="en-US">
              <a:cs typeface="Zar" pitchFamily="2" charset="-7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idx="1"/>
          </p:nvPr>
        </p:nvSpPr>
        <p:spPr>
          <a:xfrm>
            <a:off x="0" y="0"/>
            <a:ext cx="9144000" cy="6858000"/>
          </a:xfrm>
        </p:spPr>
        <p:txBody>
          <a:bodyPr/>
          <a:lstStyle/>
          <a:p>
            <a:pPr algn="r" rtl="1"/>
            <a:r>
              <a:rPr lang="ar-SA">
                <a:cs typeface="Zar" pitchFamily="2" charset="-78"/>
              </a:rPr>
              <a:t>مقابله هاي مسئله مدار-در مقابله هاي مسئله مدار فرد سعي ميكند كاري انجام دهد تاا استرس را از ميان بردارد،كاهش دهد يا آن را تحمل كند.</a:t>
            </a:r>
            <a:endParaRPr lang="fa-IR">
              <a:cs typeface="Zar" pitchFamily="2" charset="-78"/>
            </a:endParaRPr>
          </a:p>
          <a:p>
            <a:pPr algn="r" rtl="1"/>
            <a:endParaRPr lang="fa-IR">
              <a:cs typeface="Zar" pitchFamily="2" charset="-78"/>
            </a:endParaRPr>
          </a:p>
          <a:p>
            <a:pPr algn="r" rtl="1"/>
            <a:r>
              <a:rPr lang="ar-SA">
                <a:cs typeface="Zar" pitchFamily="2" charset="-78"/>
              </a:rPr>
              <a:t>نمونه هايي ازمقابله مسئله مدارعبارتند از:</a:t>
            </a:r>
            <a:endParaRPr lang="fa-IR">
              <a:cs typeface="Zar" pitchFamily="2" charset="-78"/>
            </a:endParaRPr>
          </a:p>
          <a:p>
            <a:pPr lvl="1" algn="r" rtl="1"/>
            <a:r>
              <a:rPr lang="ar-SA" i="1">
                <a:cs typeface="Zar" pitchFamily="2" charset="-78"/>
              </a:rPr>
              <a:t>اقدام به عمل نمودن،</a:t>
            </a:r>
          </a:p>
          <a:p>
            <a:pPr lvl="1" algn="r" rtl="1"/>
            <a:r>
              <a:rPr lang="ar-SA" i="1">
                <a:cs typeface="Zar" pitchFamily="2" charset="-78"/>
              </a:rPr>
              <a:t>فعاليت خاصي انجام دادن ،</a:t>
            </a:r>
          </a:p>
          <a:p>
            <a:pPr lvl="1" algn="r" rtl="1"/>
            <a:r>
              <a:rPr lang="ar-SA" i="1">
                <a:cs typeface="Zar" pitchFamily="2" charset="-78"/>
              </a:rPr>
              <a:t>راهنمايي گرفتن ،</a:t>
            </a:r>
          </a:p>
          <a:p>
            <a:pPr lvl="1" algn="r" rtl="1"/>
            <a:r>
              <a:rPr lang="ar-SA" i="1">
                <a:cs typeface="Zar" pitchFamily="2" charset="-78"/>
              </a:rPr>
              <a:t>مشورت كردن ،</a:t>
            </a:r>
          </a:p>
          <a:p>
            <a:pPr lvl="1" algn="r" rtl="1"/>
            <a:r>
              <a:rPr lang="ar-SA" i="1">
                <a:cs typeface="Zar" pitchFamily="2" charset="-78"/>
              </a:rPr>
              <a:t>برنامه ريزي كردن ، </a:t>
            </a:r>
          </a:p>
          <a:p>
            <a:pPr lvl="1" algn="r" rtl="1"/>
            <a:r>
              <a:rPr lang="ar-SA" i="1">
                <a:cs typeface="Zar" pitchFamily="2" charset="-78"/>
              </a:rPr>
              <a:t>جمع آوري اطلاعات</a:t>
            </a:r>
          </a:p>
          <a:p>
            <a:pPr lvl="1" algn="r" rtl="1"/>
            <a:r>
              <a:rPr lang="ar-SA" i="1">
                <a:cs typeface="Zar" pitchFamily="2" charset="-78"/>
              </a:rPr>
              <a:t>مطالعه كردن ،</a:t>
            </a:r>
          </a:p>
          <a:p>
            <a:pPr lvl="1" algn="r" rtl="1"/>
            <a:r>
              <a:rPr lang="ar-SA" i="1">
                <a:cs typeface="Zar" pitchFamily="2" charset="-78"/>
              </a:rPr>
              <a:t>استفاده از روش حل مسئله </a:t>
            </a:r>
          </a:p>
          <a:p>
            <a:pPr lvl="1" algn="r" rtl="1"/>
            <a:r>
              <a:rPr lang="ar-SA" i="1">
                <a:cs typeface="Zar" pitchFamily="2" charset="-78"/>
              </a:rPr>
              <a:t>فكر كردن و....</a:t>
            </a:r>
            <a:r>
              <a:rPr lang="fa-IR">
                <a:cs typeface="Zar" pitchFamily="2" charset="-78"/>
              </a:rPr>
              <a:t> </a:t>
            </a:r>
            <a:endParaRPr lang="en-US">
              <a:cs typeface="Zar" pitchFamily="2"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0" y="0"/>
            <a:ext cx="9144000" cy="6858000"/>
          </a:xfrm>
        </p:spPr>
        <p:txBody>
          <a:bodyPr/>
          <a:lstStyle/>
          <a:p>
            <a:pPr algn="just" rtl="1"/>
            <a:endParaRPr lang="fa-IR" b="1" dirty="0">
              <a:cs typeface="Zar" pitchFamily="2" charset="-78"/>
            </a:endParaRPr>
          </a:p>
          <a:p>
            <a:pPr algn="just" rtl="1"/>
            <a:r>
              <a:rPr lang="ar-SA" b="1" dirty="0">
                <a:cs typeface="Zar" pitchFamily="2" charset="-78"/>
              </a:rPr>
              <a:t>مقابله هاي هيجان </a:t>
            </a:r>
            <a:r>
              <a:rPr lang="ar-SA" b="1" dirty="0" smtClean="0">
                <a:cs typeface="Zar" pitchFamily="2" charset="-78"/>
              </a:rPr>
              <a:t>مدار</a:t>
            </a:r>
            <a:endParaRPr lang="fa-IR" b="1" dirty="0">
              <a:cs typeface="Zar" pitchFamily="2" charset="-78"/>
            </a:endParaRPr>
          </a:p>
          <a:p>
            <a:pPr algn="just" rtl="1"/>
            <a:r>
              <a:rPr lang="ar-SA" dirty="0">
                <a:cs typeface="Zar" pitchFamily="2" charset="-78"/>
              </a:rPr>
              <a:t>در مقابله هاي هيجان مدار فرد كارخاصي انجام نمي دهد بلكه فقط سعي مي كند خود را آرام سازد و ناراحتي خود را كاهش دهد.زيرا،هنگامي كه انسان با استرس رو به رو مي شود تعادل و آرامش خود را از دست مي دهدو هنگامي كه فرد آرامش وتعادل رواني نداشته </a:t>
            </a:r>
            <a:r>
              <a:rPr lang="ar-SA" dirty="0" smtClean="0">
                <a:cs typeface="Zar" pitchFamily="2" charset="-78"/>
              </a:rPr>
              <a:t>باشد</a:t>
            </a:r>
            <a:r>
              <a:rPr lang="en-US" smtClean="0">
                <a:cs typeface="Zar" pitchFamily="2" charset="-78"/>
              </a:rPr>
              <a:t> </a:t>
            </a:r>
            <a:r>
              <a:rPr lang="ar-SA" smtClean="0">
                <a:cs typeface="Zar" pitchFamily="2" charset="-78"/>
              </a:rPr>
              <a:t>نمي </a:t>
            </a:r>
            <a:r>
              <a:rPr lang="ar-SA" dirty="0">
                <a:cs typeface="Zar" pitchFamily="2" charset="-78"/>
              </a:rPr>
              <a:t>تواند به خوبي ازعهده برخورد صحيح برآيد. اين نوع مقابله به كمك فرد مي آيد تا بتواند ابتدا آرامش و تعادل رواني خود را بازيابدو سپس به مقابله هاي مسئله مدار بپردازد.</a:t>
            </a:r>
            <a:endParaRPr lang="en-US" dirty="0">
              <a:cs typeface="Zar" pitchFamily="2" charset="-7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28600"/>
            <a:ext cx="8229600" cy="679450"/>
          </a:xfrm>
        </p:spPr>
        <p:txBody>
          <a:bodyPr/>
          <a:lstStyle/>
          <a:p>
            <a:pPr algn="r"/>
            <a:r>
              <a:rPr lang="ar-SA" sz="3200" b="1" i="1" dirty="0">
                <a:cs typeface="Zar" pitchFamily="2" charset="-78"/>
              </a:rPr>
              <a:t>نمونه هايي از مقابله هاي هيجان مدار عبارتند از:</a:t>
            </a:r>
            <a:endParaRPr lang="en-US" sz="3200" b="1" i="1" dirty="0">
              <a:cs typeface="Zar" pitchFamily="2" charset="-78"/>
            </a:endParaRPr>
          </a:p>
        </p:txBody>
      </p:sp>
      <p:sp>
        <p:nvSpPr>
          <p:cNvPr id="69635" name="Rectangle 3"/>
          <p:cNvSpPr>
            <a:spLocks noGrp="1" noChangeArrowheads="1"/>
          </p:cNvSpPr>
          <p:nvPr>
            <p:ph idx="1"/>
          </p:nvPr>
        </p:nvSpPr>
        <p:spPr>
          <a:xfrm>
            <a:off x="179388" y="1125538"/>
            <a:ext cx="8785225" cy="5732462"/>
          </a:xfrm>
        </p:spPr>
        <p:txBody>
          <a:bodyPr/>
          <a:lstStyle/>
          <a:p>
            <a:pPr algn="r" rtl="1"/>
            <a:r>
              <a:rPr lang="ar-SA" i="1" dirty="0">
                <a:cs typeface="Zar" pitchFamily="2" charset="-78"/>
              </a:rPr>
              <a:t>دعا و نيايش ،</a:t>
            </a:r>
          </a:p>
          <a:p>
            <a:pPr algn="r" rtl="1"/>
            <a:r>
              <a:rPr lang="ar-SA" i="1" dirty="0">
                <a:cs typeface="Zar" pitchFamily="2" charset="-78"/>
              </a:rPr>
              <a:t>تخليه و ابراز احساسات مانند گريه كردن، بي قراري كردن ،ابراز خشم (به طور سالم)،</a:t>
            </a:r>
          </a:p>
          <a:p>
            <a:pPr algn="r" rtl="1"/>
            <a:r>
              <a:rPr lang="ar-SA" i="1" dirty="0">
                <a:cs typeface="Zar" pitchFamily="2" charset="-78"/>
              </a:rPr>
              <a:t>گفتگوي دروني مانند دل داري دادن به خود ،</a:t>
            </a:r>
          </a:p>
          <a:p>
            <a:pPr algn="r" rtl="1"/>
            <a:r>
              <a:rPr lang="ar-SA" i="1" dirty="0">
                <a:cs typeface="Zar" pitchFamily="2" charset="-78"/>
              </a:rPr>
              <a:t>مثبت انديشي،دادن معني مثبت به آنچه رخ داده ،</a:t>
            </a:r>
          </a:p>
          <a:p>
            <a:pPr algn="r" rtl="1"/>
            <a:r>
              <a:rPr lang="ar-SA" i="1" dirty="0">
                <a:cs typeface="Zar" pitchFamily="2" charset="-78"/>
              </a:rPr>
              <a:t>توكل ، </a:t>
            </a:r>
          </a:p>
          <a:p>
            <a:pPr algn="r" rtl="1"/>
            <a:r>
              <a:rPr lang="ar-SA" i="1" dirty="0">
                <a:cs typeface="Zar" pitchFamily="2" charset="-78"/>
              </a:rPr>
              <a:t>صبر،</a:t>
            </a:r>
          </a:p>
          <a:p>
            <a:pPr algn="r" rtl="1"/>
            <a:r>
              <a:rPr lang="ar-SA" i="1" dirty="0">
                <a:cs typeface="Zar" pitchFamily="2" charset="-78"/>
              </a:rPr>
              <a:t>درد دل كردن با دوستان و آشنايان و....</a:t>
            </a:r>
            <a:r>
              <a:rPr lang="en-US" dirty="0">
                <a:cs typeface="Zar" pitchFamily="2" charset="-78"/>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457200" y="404813"/>
            <a:ext cx="8229600" cy="5691187"/>
          </a:xfrm>
        </p:spPr>
        <p:txBody>
          <a:bodyPr/>
          <a:lstStyle/>
          <a:p>
            <a:pPr algn="just" rtl="1"/>
            <a:endParaRPr lang="fa-IR">
              <a:cs typeface="Zar" pitchFamily="2" charset="-78"/>
            </a:endParaRPr>
          </a:p>
          <a:p>
            <a:pPr algn="just" rtl="1"/>
            <a:r>
              <a:rPr lang="ar-SA">
                <a:cs typeface="Zar" pitchFamily="2" charset="-78"/>
              </a:rPr>
              <a:t>مقابله هاي هيجان مدار در بسياري از مواردبسيار سالم وكمك كننده اند.اين مقابله ها كمك ميكنند تا فردآرامش خود را بازيابد وهنگامي كه فرد آرامش داشته باشد بهترميتواند فكركند،برنامه ريزي كند، از مهارت حل مسئله استفاده كند. در غير اين صورت ممكن است فرد به علت نداشتن آرامش وتعادل رواني مناسب از مقابله هاي ناسالم و خطرناك استفاده كند يا راه حلهاي عجولانه و تكانشي براي بيرون آمدن از موقعيت استرس</a:t>
            </a:r>
            <a:r>
              <a:rPr lang="fa-IR">
                <a:cs typeface="Zar" pitchFamily="2" charset="-78"/>
              </a:rPr>
              <a:t> </a:t>
            </a:r>
            <a:r>
              <a:rPr lang="ar-SA">
                <a:cs typeface="Zar" pitchFamily="2" charset="-78"/>
              </a:rPr>
              <a:t>زا استفاده كند.</a:t>
            </a:r>
            <a:r>
              <a:rPr lang="fa-IR">
                <a:cs typeface="Zar" pitchFamily="2" charset="-78"/>
              </a:rPr>
              <a:t>    </a:t>
            </a:r>
            <a:r>
              <a:rPr lang="ar-SA">
                <a:cs typeface="Zar" pitchFamily="2" charset="-78"/>
              </a:rPr>
              <a:t>در</a:t>
            </a:r>
            <a:r>
              <a:rPr lang="fa-IR">
                <a:cs typeface="Zar" pitchFamily="2" charset="-78"/>
              </a:rPr>
              <a:t> </a:t>
            </a:r>
            <a:r>
              <a:rPr lang="ar-SA">
                <a:cs typeface="Zar" pitchFamily="2" charset="-78"/>
              </a:rPr>
              <a:t>اين صورت نه تنها مشكل اصلي حل نشده بلكه مشكلات ديگري نيز به دنبال خواهد داشت كه گاهي اين مشكلات ثانوي بسيار مخرب ترو زيانبار تر از مشكل اوليه است</a:t>
            </a:r>
            <a:r>
              <a:rPr lang="en-US">
                <a:cs typeface="Zar" pitchFamily="2" charset="-78"/>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28600"/>
            <a:ext cx="8229600" cy="679450"/>
          </a:xfrm>
        </p:spPr>
        <p:txBody>
          <a:bodyPr>
            <a:normAutofit fontScale="90000"/>
          </a:bodyPr>
          <a:lstStyle/>
          <a:p>
            <a:pPr algn="r"/>
            <a:r>
              <a:rPr lang="ar-SA" sz="4000" b="1" dirty="0">
                <a:cs typeface="Zar" pitchFamily="2" charset="-78"/>
              </a:rPr>
              <a:t>مقابله هاي سالم و ناسالم</a:t>
            </a:r>
            <a:r>
              <a:rPr lang="ar-SA" sz="4000" dirty="0">
                <a:cs typeface="Zar" pitchFamily="2" charset="-78"/>
              </a:rPr>
              <a:t> </a:t>
            </a:r>
            <a:endParaRPr lang="en-US" sz="4000" dirty="0">
              <a:cs typeface="Zar" pitchFamily="2" charset="-78"/>
            </a:endParaRPr>
          </a:p>
        </p:txBody>
      </p:sp>
      <p:sp>
        <p:nvSpPr>
          <p:cNvPr id="71683" name="Rectangle 3"/>
          <p:cNvSpPr>
            <a:spLocks noGrp="1" noChangeArrowheads="1"/>
          </p:cNvSpPr>
          <p:nvPr>
            <p:ph idx="1"/>
          </p:nvPr>
        </p:nvSpPr>
        <p:spPr>
          <a:xfrm>
            <a:off x="0" y="981075"/>
            <a:ext cx="9144000" cy="5876925"/>
          </a:xfrm>
        </p:spPr>
        <p:txBody>
          <a:bodyPr/>
          <a:lstStyle/>
          <a:p>
            <a:pPr algn="just" rtl="1"/>
            <a:r>
              <a:rPr lang="ar-SA">
                <a:cs typeface="Zar" pitchFamily="2" charset="-78"/>
              </a:rPr>
              <a:t>هركدام از مقابله هاي مسئله مدار و هيجان مدار مي توانند سالم يا ناسالم باشند.نمونه اي از مقابله هاي مسئله مدار ناسالم عبارتند از :</a:t>
            </a:r>
            <a:endParaRPr lang="ar-SA" b="1" i="1">
              <a:cs typeface="Zar" pitchFamily="2" charset="-78"/>
            </a:endParaRPr>
          </a:p>
          <a:p>
            <a:pPr lvl="1" algn="just" rtl="1"/>
            <a:r>
              <a:rPr lang="ar-SA" b="1" i="1">
                <a:cs typeface="Zar" pitchFamily="2" charset="-78"/>
              </a:rPr>
              <a:t>دزدي كردن،</a:t>
            </a:r>
          </a:p>
          <a:p>
            <a:pPr lvl="1" algn="just" rtl="1"/>
            <a:r>
              <a:rPr lang="ar-SA" b="1" i="1">
                <a:cs typeface="Zar" pitchFamily="2" charset="-78"/>
              </a:rPr>
              <a:t>فرار از منزل،</a:t>
            </a:r>
            <a:endParaRPr lang="en-US" b="1" i="1">
              <a:cs typeface="Zar" pitchFamily="2" charset="-78"/>
            </a:endParaRPr>
          </a:p>
          <a:p>
            <a:pPr lvl="1" algn="just" rtl="1"/>
            <a:r>
              <a:rPr lang="ar-SA" b="1" i="1">
                <a:cs typeface="Zar" pitchFamily="2" charset="-78"/>
              </a:rPr>
              <a:t>به زورمتوسل شدن،</a:t>
            </a:r>
          </a:p>
          <a:p>
            <a:pPr lvl="1" algn="just" rtl="1"/>
            <a:r>
              <a:rPr lang="ar-SA" b="1" i="1">
                <a:cs typeface="Zar" pitchFamily="2" charset="-78"/>
              </a:rPr>
              <a:t>استفاده اززور و تهديد،</a:t>
            </a:r>
          </a:p>
          <a:p>
            <a:pPr lvl="1" algn="just" rtl="1"/>
            <a:r>
              <a:rPr lang="ar-SA" b="1" i="1">
                <a:cs typeface="Zar" pitchFamily="2" charset="-78"/>
              </a:rPr>
              <a:t>استفاده از پرخاش و  خشونت،</a:t>
            </a:r>
          </a:p>
          <a:p>
            <a:pPr lvl="1" algn="just" rtl="1"/>
            <a:r>
              <a:rPr lang="ar-SA" b="1" i="1">
                <a:cs typeface="Zar" pitchFamily="2" charset="-78"/>
              </a:rPr>
              <a:t>بزهكاري،</a:t>
            </a:r>
          </a:p>
          <a:p>
            <a:pPr lvl="1" algn="just" rtl="1"/>
            <a:r>
              <a:rPr lang="ar-SA" b="1" i="1">
                <a:cs typeface="Zar" pitchFamily="2" charset="-78"/>
              </a:rPr>
              <a:t>استفاده از نيرنگ وحيله براي رسيدن به هدف ،</a:t>
            </a:r>
          </a:p>
          <a:p>
            <a:pPr lvl="1" algn="just" rtl="1"/>
            <a:r>
              <a:rPr lang="ar-SA" b="1" i="1">
                <a:cs typeface="Zar" pitchFamily="2" charset="-78"/>
              </a:rPr>
              <a:t>خودكشي.</a:t>
            </a:r>
            <a:endParaRPr lang="en-US" b="1" i="1">
              <a:cs typeface="Zar" pitchFamily="2" charset="-7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179388" y="0"/>
            <a:ext cx="8713787" cy="6858000"/>
          </a:xfrm>
        </p:spPr>
        <p:txBody>
          <a:bodyPr/>
          <a:lstStyle/>
          <a:p>
            <a:pPr algn="r" rtl="1"/>
            <a:endParaRPr lang="fa-IR">
              <a:cs typeface="Zar" pitchFamily="2" charset="-78"/>
            </a:endParaRPr>
          </a:p>
          <a:p>
            <a:pPr algn="r" rtl="1"/>
            <a:r>
              <a:rPr lang="ar-SA">
                <a:cs typeface="Zar" pitchFamily="2" charset="-78"/>
              </a:rPr>
              <a:t>نمونه اي از مقابله هاي هيجان مدار ناسالم عبارتنداز:</a:t>
            </a:r>
            <a:endParaRPr lang="fa-IR">
              <a:cs typeface="Zar" pitchFamily="2" charset="-78"/>
            </a:endParaRPr>
          </a:p>
          <a:p>
            <a:pPr algn="r" rtl="1"/>
            <a:endParaRPr lang="ar-SA" b="1" i="1">
              <a:cs typeface="Zar" pitchFamily="2" charset="-78"/>
            </a:endParaRPr>
          </a:p>
          <a:p>
            <a:pPr lvl="2" algn="r" rtl="1"/>
            <a:r>
              <a:rPr lang="ar-SA" b="1" i="1">
                <a:cs typeface="Zar" pitchFamily="2" charset="-78"/>
              </a:rPr>
              <a:t>اعتياد و پناه بردن به مواد مخدر،</a:t>
            </a:r>
          </a:p>
          <a:p>
            <a:pPr lvl="2" algn="r" rtl="1"/>
            <a:r>
              <a:rPr lang="ar-SA" b="1" i="1">
                <a:cs typeface="Zar" pitchFamily="2" charset="-78"/>
              </a:rPr>
              <a:t>بدگويي،</a:t>
            </a:r>
          </a:p>
          <a:p>
            <a:pPr lvl="2" algn="r" rtl="1"/>
            <a:r>
              <a:rPr lang="ar-SA" b="1" i="1">
                <a:cs typeface="Zar" pitchFamily="2" charset="-78"/>
              </a:rPr>
              <a:t>خشونت و پرخاشگري به ديگران،</a:t>
            </a:r>
          </a:p>
          <a:p>
            <a:pPr lvl="2" algn="r" rtl="1"/>
            <a:r>
              <a:rPr lang="ar-SA" b="1" i="1">
                <a:cs typeface="Zar" pitchFamily="2" charset="-78"/>
              </a:rPr>
              <a:t>انجام دادن رفتارهاي تكانشي (رفتارهايي كه بدون فكر و به صورت ناگهاني انجام ميشودو معمولا همراه با پشيماني است )،</a:t>
            </a:r>
          </a:p>
          <a:p>
            <a:pPr lvl="2" algn="r" rtl="1"/>
            <a:r>
              <a:rPr lang="ar-SA" b="1" i="1">
                <a:cs typeface="Zar" pitchFamily="2" charset="-78"/>
              </a:rPr>
              <a:t>درمانده و نااميد شدن ،</a:t>
            </a:r>
          </a:p>
          <a:p>
            <a:pPr lvl="2" algn="r" rtl="1"/>
            <a:r>
              <a:rPr lang="ar-SA" b="1" i="1">
                <a:cs typeface="Zar" pitchFamily="2" charset="-78"/>
              </a:rPr>
              <a:t>دست از كوشش وتلاش برداشتن ، </a:t>
            </a:r>
          </a:p>
          <a:p>
            <a:pPr lvl="2" algn="r" rtl="1"/>
            <a:r>
              <a:rPr lang="ar-SA" b="1" i="1">
                <a:cs typeface="Zar" pitchFamily="2" charset="-78"/>
              </a:rPr>
              <a:t>به خواب وخيال و رويا فرورفتن ،</a:t>
            </a:r>
          </a:p>
          <a:p>
            <a:pPr lvl="2" algn="r" rtl="1"/>
            <a:r>
              <a:rPr lang="ar-SA" b="1" i="1">
                <a:cs typeface="Zar" pitchFamily="2" charset="-78"/>
              </a:rPr>
              <a:t>پناه بردن به خرافات و فال وفالگيري و مواردي از اين قبيل.</a:t>
            </a:r>
            <a:endParaRPr lang="en-US" b="1" i="1">
              <a:cs typeface="Zar" pitchFamily="2"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r"/>
            <a:r>
              <a:rPr lang="fa-IR" dirty="0">
                <a:cs typeface="Zar" pitchFamily="2" charset="-78"/>
              </a:rPr>
              <a:t>ويژگي هاي مقابله كننده هاي موفق </a:t>
            </a:r>
            <a:endParaRPr lang="en-US" dirty="0">
              <a:cs typeface="Zar" pitchFamily="2" charset="-78"/>
            </a:endParaRPr>
          </a:p>
        </p:txBody>
      </p:sp>
      <p:sp>
        <p:nvSpPr>
          <p:cNvPr id="73731" name="Rectangle 3"/>
          <p:cNvSpPr>
            <a:spLocks noGrp="1" noChangeArrowheads="1"/>
          </p:cNvSpPr>
          <p:nvPr>
            <p:ph idx="1"/>
          </p:nvPr>
        </p:nvSpPr>
        <p:spPr/>
        <p:txBody>
          <a:bodyPr/>
          <a:lstStyle/>
          <a:p>
            <a:pPr algn="r" rtl="1"/>
            <a:r>
              <a:rPr lang="fa-IR">
                <a:cs typeface="Zar" pitchFamily="2" charset="-78"/>
              </a:rPr>
              <a:t>انعطاف پذيري </a:t>
            </a:r>
          </a:p>
          <a:p>
            <a:pPr algn="r" rtl="1"/>
            <a:endParaRPr lang="fa-IR">
              <a:cs typeface="Zar" pitchFamily="2" charset="-78"/>
            </a:endParaRPr>
          </a:p>
          <a:p>
            <a:pPr algn="r" rtl="1"/>
            <a:r>
              <a:rPr lang="fa-IR">
                <a:cs typeface="Zar" pitchFamily="2" charset="-78"/>
              </a:rPr>
              <a:t>دور انديشي </a:t>
            </a:r>
          </a:p>
          <a:p>
            <a:pPr algn="r" rtl="1"/>
            <a:endParaRPr lang="fa-IR">
              <a:cs typeface="Zar" pitchFamily="2" charset="-78"/>
            </a:endParaRPr>
          </a:p>
          <a:p>
            <a:pPr algn="r" rtl="1"/>
            <a:r>
              <a:rPr lang="fa-IR">
                <a:cs typeface="Zar" pitchFamily="2" charset="-78"/>
              </a:rPr>
              <a:t>منطقي بودن</a:t>
            </a:r>
            <a:endParaRPr lang="en-US">
              <a:cs typeface="Zar" pitchFamily="2" charset="-7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228600"/>
            <a:ext cx="8229600" cy="679450"/>
          </a:xfrm>
        </p:spPr>
        <p:txBody>
          <a:bodyPr>
            <a:normAutofit fontScale="90000"/>
          </a:bodyPr>
          <a:lstStyle/>
          <a:p>
            <a:pPr algn="r"/>
            <a:r>
              <a:rPr lang="ar-SA" sz="4000" b="1" dirty="0">
                <a:cs typeface="Zar" pitchFamily="2" charset="-78"/>
              </a:rPr>
              <a:t>گام هاي حل مساله</a:t>
            </a:r>
            <a:r>
              <a:rPr lang="ar-SA" sz="4000" dirty="0">
                <a:cs typeface="Zar" pitchFamily="2" charset="-78"/>
              </a:rPr>
              <a:t> </a:t>
            </a:r>
            <a:endParaRPr lang="en-US" sz="4000" dirty="0">
              <a:cs typeface="Zar" pitchFamily="2" charset="-78"/>
            </a:endParaRPr>
          </a:p>
        </p:txBody>
      </p:sp>
      <p:sp>
        <p:nvSpPr>
          <p:cNvPr id="75779" name="Rectangle 3"/>
          <p:cNvSpPr>
            <a:spLocks noGrp="1" noChangeArrowheads="1"/>
          </p:cNvSpPr>
          <p:nvPr>
            <p:ph idx="1"/>
          </p:nvPr>
        </p:nvSpPr>
        <p:spPr>
          <a:xfrm>
            <a:off x="0" y="765175"/>
            <a:ext cx="9144000" cy="6408738"/>
          </a:xfrm>
        </p:spPr>
        <p:txBody>
          <a:bodyPr/>
          <a:lstStyle/>
          <a:p>
            <a:pPr marL="609600" indent="-609600" algn="justLow" rtl="1">
              <a:buFontTx/>
              <a:buNone/>
            </a:pPr>
            <a:r>
              <a:rPr lang="ar-SA" sz="2800" b="1">
                <a:cs typeface="Zar" pitchFamily="2" charset="-78"/>
              </a:rPr>
              <a:t>حل مساله داراي 6 گام اساسي است :</a:t>
            </a:r>
            <a:endParaRPr lang="fa-IR" sz="2800" b="1">
              <a:cs typeface="Zar" pitchFamily="2" charset="-78"/>
            </a:endParaRPr>
          </a:p>
          <a:p>
            <a:pPr marL="609600" indent="-609600" algn="justLow" rtl="1">
              <a:buFontTx/>
              <a:buNone/>
            </a:pPr>
            <a:endParaRPr lang="fa-IR" sz="2800" b="1">
              <a:cs typeface="Zar" pitchFamily="2" charset="-78"/>
            </a:endParaRPr>
          </a:p>
          <a:p>
            <a:pPr marL="609600" indent="-609600" algn="justLow" rtl="1">
              <a:buFontTx/>
              <a:buNone/>
            </a:pPr>
            <a:r>
              <a:rPr lang="fa-IR" sz="2800" b="1">
                <a:cs typeface="Zar" pitchFamily="2" charset="-78"/>
              </a:rPr>
              <a:t>1-</a:t>
            </a:r>
            <a:r>
              <a:rPr lang="ar-SA" sz="2800" b="1">
                <a:cs typeface="Zar" pitchFamily="2" charset="-78"/>
              </a:rPr>
              <a:t>اتخاذ نگرش حل مساله </a:t>
            </a:r>
            <a:endParaRPr lang="fa-IR" sz="2800" b="1">
              <a:cs typeface="Zar" pitchFamily="2" charset="-78"/>
            </a:endParaRPr>
          </a:p>
          <a:p>
            <a:pPr marL="609600" indent="-609600" algn="justLow" rtl="1"/>
            <a:r>
              <a:rPr lang="ar-SA" sz="2800">
                <a:cs typeface="Zar" pitchFamily="2" charset="-78"/>
              </a:rPr>
              <a:t>قدم اول در حل موفقيت آميز مشكل اين است كه اين ادراك را در خودتان پرورش دهيد كه " تو مي تواني مشكلت را حل كني". </a:t>
            </a:r>
            <a:endParaRPr lang="fa-IR" sz="2800">
              <a:cs typeface="Zar" pitchFamily="2" charset="-78"/>
            </a:endParaRPr>
          </a:p>
          <a:p>
            <a:pPr marL="609600" indent="-609600" algn="justLow" rtl="1"/>
            <a:endParaRPr lang="fa-IR" sz="2800">
              <a:cs typeface="Zar" pitchFamily="2" charset="-78"/>
            </a:endParaRPr>
          </a:p>
          <a:p>
            <a:pPr marL="609600" indent="-609600" algn="justLow" rtl="1"/>
            <a:r>
              <a:rPr lang="ar-SA" sz="2800">
                <a:cs typeface="Zar" pitchFamily="2" charset="-78"/>
              </a:rPr>
              <a:t>معمولا  وقتي مشكلي براي ما پيش مي آيد مخصوصا اگر آن مشكل مهم باشد ،‌دچار نگراني و دستپاچگي  مي شويم . در چنين حالتي</a:t>
            </a:r>
            <a:r>
              <a:rPr lang="fa-IR" sz="2800">
                <a:cs typeface="Zar" pitchFamily="2" charset="-78"/>
              </a:rPr>
              <a:t>   </a:t>
            </a:r>
            <a:r>
              <a:rPr lang="ar-SA" sz="2800">
                <a:cs typeface="Zar" pitchFamily="2" charset="-78"/>
              </a:rPr>
              <a:t> نمي توانيم خوب فكر كنيم و بنابر اين نمي توانيم راه حل خوبي براي مشكل خود پيدا كنيم .</a:t>
            </a:r>
            <a:r>
              <a:rPr lang="ar-SA" sz="2800" b="1">
                <a:cs typeface="Zar" pitchFamily="2" charset="-78"/>
              </a:rPr>
              <a:t> </a:t>
            </a:r>
            <a:endParaRPr lang="fa-IR" sz="2800" b="1">
              <a:cs typeface="Zar" pitchFamily="2" charset="-78"/>
            </a:endParaRPr>
          </a:p>
          <a:p>
            <a:pPr marL="609600" indent="-609600" algn="justLow" rtl="1"/>
            <a:endParaRPr lang="fa-IR" sz="2800" b="1">
              <a:cs typeface="Zar" pitchFamily="2" charset="-78"/>
            </a:endParaRPr>
          </a:p>
          <a:p>
            <a:pPr marL="609600" indent="-609600" algn="justLow" rtl="1"/>
            <a:r>
              <a:rPr lang="fa-IR" sz="2800" b="1">
                <a:cs typeface="Zar" pitchFamily="2" charset="-78"/>
              </a:rPr>
              <a:t>پس</a:t>
            </a:r>
            <a:r>
              <a:rPr lang="ar-SA" sz="2800">
                <a:cs typeface="Zar" pitchFamily="2" charset="-78"/>
              </a:rPr>
              <a:t> اولين كاري كه بايد انجام دهيم اين است كه آرامش خود را حفظ كنيم .به ياد داشته باشيد همه ما يك نداي دروني داريم كه مرتب با ما حرف مي زند .</a:t>
            </a:r>
            <a:endParaRPr lang="fa-IR" sz="2800">
              <a:cs typeface="Zar" pitchFamily="2" charset="-78"/>
            </a:endParaRPr>
          </a:p>
          <a:p>
            <a:pPr marL="609600" indent="-609600" algn="justLow" rtl="1"/>
            <a:endParaRPr lang="en-US" sz="2800">
              <a:cs typeface="Zar" pitchFamily="2" charset="-7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0" y="188913"/>
            <a:ext cx="9144000" cy="6669087"/>
          </a:xfrm>
        </p:spPr>
        <p:txBody>
          <a:bodyPr/>
          <a:lstStyle/>
          <a:p>
            <a:pPr algn="justLow" rtl="1">
              <a:lnSpc>
                <a:spcPct val="90000"/>
              </a:lnSpc>
            </a:pPr>
            <a:r>
              <a:rPr lang="ar-SA">
                <a:cs typeface="Zar" pitchFamily="2" charset="-78"/>
              </a:rPr>
              <a:t>به آن "گفتگوي دروني "مي گويند. به عنوان مثال زماني كه در يك درسي نمره بد مي گيريد و يا در يك مسابقه مهم شكست مي خوريد ، به خودتان چه مي گوييد ؟ </a:t>
            </a:r>
            <a:endParaRPr lang="fa-IR">
              <a:cs typeface="Zar" pitchFamily="2" charset="-78"/>
            </a:endParaRPr>
          </a:p>
          <a:p>
            <a:pPr algn="justLow" rtl="1">
              <a:lnSpc>
                <a:spcPct val="90000"/>
              </a:lnSpc>
            </a:pPr>
            <a:endParaRPr lang="fa-IR">
              <a:cs typeface="Zar" pitchFamily="2" charset="-78"/>
            </a:endParaRPr>
          </a:p>
          <a:p>
            <a:pPr algn="justLow" rtl="1">
              <a:lnSpc>
                <a:spcPct val="90000"/>
              </a:lnSpc>
            </a:pPr>
            <a:r>
              <a:rPr lang="ar-SA">
                <a:cs typeface="Zar" pitchFamily="2" charset="-78"/>
              </a:rPr>
              <a:t>اين نداي دروني در برخي افراد مثل يك دوست مهربان است كه سعي مي كند به ما دلداري دهد و مي گويد: " </a:t>
            </a:r>
            <a:r>
              <a:rPr lang="ar-SA" i="1">
                <a:cs typeface="Zar" pitchFamily="2" charset="-78"/>
              </a:rPr>
              <a:t>نگران نباش مشكل براي هر كسي پيش مي آيد ، من مي توانم آن را حل كنم،‌ همه چيز درست خواهد شد و....“</a:t>
            </a:r>
            <a:endParaRPr lang="fa-IR" i="1">
              <a:cs typeface="Zar" pitchFamily="2" charset="-78"/>
            </a:endParaRPr>
          </a:p>
          <a:p>
            <a:pPr algn="justLow" rtl="1">
              <a:lnSpc>
                <a:spcPct val="90000"/>
              </a:lnSpc>
            </a:pPr>
            <a:endParaRPr lang="fa-IR" i="1">
              <a:cs typeface="Zar" pitchFamily="2" charset="-78"/>
            </a:endParaRPr>
          </a:p>
          <a:p>
            <a:pPr algn="justLow" rtl="1">
              <a:lnSpc>
                <a:spcPct val="90000"/>
              </a:lnSpc>
            </a:pPr>
            <a:r>
              <a:rPr lang="ar-SA">
                <a:cs typeface="Zar" pitchFamily="2" charset="-78"/>
              </a:rPr>
              <a:t> ولي در عده اي ديگر اين نداي دروني بيشتر منفي و سرزنش كننده است و وقتي مشكلي پيش مي آيد مي گويد :" من آدم بي عرضه ، تنبل و بد شانسي هستم،  هميشه مشكلات براي من پيش مي آيد ، ‌من نمي توانم آن را حل كنم ، هر چه بلاست بر سر من نازل مي شود و..." . </a:t>
            </a:r>
            <a:endParaRPr lang="fa-IR">
              <a:cs typeface="Zar" pitchFamily="2" charset="-78"/>
            </a:endParaRPr>
          </a:p>
          <a:p>
            <a:pPr>
              <a:lnSpc>
                <a:spcPct val="90000"/>
              </a:lnSpc>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r"/>
            <a:r>
              <a:rPr lang="fa-IR" b="1" dirty="0" smtClean="0">
                <a:cs typeface="Zar" pitchFamily="2" charset="-78"/>
              </a:rPr>
              <a:t>سرفصل مطالب</a:t>
            </a:r>
            <a:endParaRPr lang="en-US" dirty="0">
              <a:cs typeface="Zar" pitchFamily="2" charset="-78"/>
            </a:endParaRPr>
          </a:p>
        </p:txBody>
      </p:sp>
      <p:sp>
        <p:nvSpPr>
          <p:cNvPr id="115715" name="Rectangle 3"/>
          <p:cNvSpPr>
            <a:spLocks noGrp="1" noChangeArrowheads="1"/>
          </p:cNvSpPr>
          <p:nvPr>
            <p:ph idx="1"/>
          </p:nvPr>
        </p:nvSpPr>
        <p:spPr/>
        <p:txBody>
          <a:bodyPr/>
          <a:lstStyle/>
          <a:p>
            <a:pPr marL="609600" indent="-609600" algn="r" rtl="1">
              <a:lnSpc>
                <a:spcPct val="90000"/>
              </a:lnSpc>
              <a:buFontTx/>
              <a:buAutoNum type="arabicPeriod"/>
            </a:pPr>
            <a:r>
              <a:rPr lang="fa-IR" dirty="0" smtClean="0">
                <a:cs typeface="Zar" pitchFamily="2" charset="-78"/>
              </a:rPr>
              <a:t>تعريف مهارت حل مساله </a:t>
            </a:r>
          </a:p>
          <a:p>
            <a:pPr marL="609600" indent="-609600" algn="r" rtl="1">
              <a:lnSpc>
                <a:spcPct val="90000"/>
              </a:lnSpc>
              <a:buFontTx/>
              <a:buAutoNum type="arabicPeriod"/>
            </a:pPr>
            <a:r>
              <a:rPr lang="fa-IR" dirty="0" smtClean="0">
                <a:cs typeface="Zar" pitchFamily="2" charset="-78"/>
              </a:rPr>
              <a:t>مفاهيم كليدي در حل مساله </a:t>
            </a:r>
          </a:p>
          <a:p>
            <a:pPr marL="609600" indent="-609600" algn="r" rtl="1">
              <a:lnSpc>
                <a:spcPct val="90000"/>
              </a:lnSpc>
              <a:buFontTx/>
              <a:buAutoNum type="arabicPeriod"/>
            </a:pPr>
            <a:r>
              <a:rPr lang="fa-IR" dirty="0" smtClean="0">
                <a:cs typeface="Zar" pitchFamily="2" charset="-78"/>
              </a:rPr>
              <a:t>فرایند حل مساله </a:t>
            </a:r>
          </a:p>
          <a:p>
            <a:pPr marL="609600" indent="-609600" algn="r" rtl="1">
              <a:lnSpc>
                <a:spcPct val="90000"/>
              </a:lnSpc>
              <a:buFontTx/>
              <a:buAutoNum type="arabicPeriod"/>
            </a:pPr>
            <a:r>
              <a:rPr lang="fa-IR" b="1" dirty="0" smtClean="0">
                <a:latin typeface="Albertus Medium" pitchFamily="34" charset="0"/>
                <a:cs typeface="Zar" pitchFamily="2" charset="-78"/>
              </a:rPr>
              <a:t>فرايند مقابله</a:t>
            </a:r>
            <a:r>
              <a:rPr lang="fa-IR" dirty="0" smtClean="0">
                <a:latin typeface="Albertus Medium" pitchFamily="34" charset="0"/>
                <a:cs typeface="Zar" pitchFamily="2" charset="-78"/>
              </a:rPr>
              <a:t> </a:t>
            </a:r>
          </a:p>
          <a:p>
            <a:pPr marL="609600" indent="-609600" algn="r" rtl="1">
              <a:lnSpc>
                <a:spcPct val="90000"/>
              </a:lnSpc>
              <a:buFontTx/>
              <a:buAutoNum type="arabicPeriod"/>
            </a:pPr>
            <a:r>
              <a:rPr lang="ar-SA" sz="3200" b="1" dirty="0" smtClean="0">
                <a:cs typeface="Zar" pitchFamily="2" charset="-78"/>
              </a:rPr>
              <a:t>گام هاي حل مساله</a:t>
            </a:r>
            <a:r>
              <a:rPr lang="ar-SA" sz="3200" dirty="0" smtClean="0">
                <a:cs typeface="Zar" pitchFamily="2" charset="-78"/>
              </a:rPr>
              <a:t> </a:t>
            </a:r>
            <a:endParaRPr lang="fa-IR" sz="3200" dirty="0" smtClean="0">
              <a:cs typeface="Zar" pitchFamily="2" charset="-78"/>
            </a:endParaRPr>
          </a:p>
          <a:p>
            <a:pPr marL="609600" indent="-609600" algn="r" rtl="1">
              <a:lnSpc>
                <a:spcPct val="90000"/>
              </a:lnSpc>
              <a:buFontTx/>
              <a:buNone/>
            </a:pPr>
            <a:endParaRPr lang="en-US" dirty="0">
              <a:cs typeface="Zar" pitchFamily="2" charset="-7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r"/>
            <a:r>
              <a:rPr lang="fa-IR" dirty="0">
                <a:cs typeface="Zar" pitchFamily="2" charset="-78"/>
              </a:rPr>
              <a:t>جهت گيري مساله گشايي </a:t>
            </a:r>
            <a:endParaRPr lang="en-US" dirty="0">
              <a:cs typeface="Zar" pitchFamily="2" charset="-78"/>
            </a:endParaRPr>
          </a:p>
        </p:txBody>
      </p:sp>
      <p:sp>
        <p:nvSpPr>
          <p:cNvPr id="77827" name="Rectangle 3"/>
          <p:cNvSpPr>
            <a:spLocks noGrp="1" noChangeArrowheads="1"/>
          </p:cNvSpPr>
          <p:nvPr>
            <p:ph idx="1"/>
          </p:nvPr>
        </p:nvSpPr>
        <p:spPr/>
        <p:txBody>
          <a:bodyPr/>
          <a:lstStyle/>
          <a:p>
            <a:pPr algn="r" rtl="1"/>
            <a:endParaRPr lang="fa-IR" dirty="0">
              <a:cs typeface="Zar" pitchFamily="2" charset="-78"/>
            </a:endParaRPr>
          </a:p>
          <a:p>
            <a:pPr algn="r" rtl="1"/>
            <a:r>
              <a:rPr lang="fa-IR" dirty="0">
                <a:cs typeface="Zar" pitchFamily="2" charset="-78"/>
              </a:rPr>
              <a:t>اتخاذ يك شيوه مقابله اي مبتني بر حل مساله </a:t>
            </a:r>
          </a:p>
          <a:p>
            <a:pPr algn="r" rtl="1"/>
            <a:endParaRPr lang="fa-IR" dirty="0">
              <a:cs typeface="Zar" pitchFamily="2" charset="-78"/>
            </a:endParaRPr>
          </a:p>
          <a:p>
            <a:pPr algn="r" rtl="1"/>
            <a:r>
              <a:rPr lang="fa-IR" dirty="0">
                <a:cs typeface="Zar" pitchFamily="2" charset="-78"/>
              </a:rPr>
              <a:t>استفاده و كنترل هيجان در فرايند حل مساله </a:t>
            </a:r>
            <a:endParaRPr lang="en-US" dirty="0">
              <a:cs typeface="Zar" pitchFamily="2" charset="-7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28600"/>
            <a:ext cx="8229600" cy="823913"/>
          </a:xfrm>
        </p:spPr>
        <p:txBody>
          <a:bodyPr/>
          <a:lstStyle/>
          <a:p>
            <a:pPr algn="r"/>
            <a:r>
              <a:rPr lang="fa-IR" dirty="0">
                <a:cs typeface="Zar" pitchFamily="2" charset="-78"/>
              </a:rPr>
              <a:t>موانع شناختي حل مساله موثر</a:t>
            </a:r>
            <a:endParaRPr lang="en-US" dirty="0">
              <a:cs typeface="Zar" pitchFamily="2" charset="-78"/>
            </a:endParaRPr>
          </a:p>
        </p:txBody>
      </p:sp>
      <p:sp>
        <p:nvSpPr>
          <p:cNvPr id="79875" name="Rectangle 3"/>
          <p:cNvSpPr>
            <a:spLocks noGrp="1" noChangeArrowheads="1"/>
          </p:cNvSpPr>
          <p:nvPr>
            <p:ph idx="1"/>
          </p:nvPr>
        </p:nvSpPr>
        <p:spPr>
          <a:xfrm>
            <a:off x="0" y="1196975"/>
            <a:ext cx="9144000" cy="5661025"/>
          </a:xfrm>
        </p:spPr>
        <p:txBody>
          <a:bodyPr/>
          <a:lstStyle/>
          <a:p>
            <a:pPr algn="r" rtl="1"/>
            <a:r>
              <a:rPr lang="fa-IR" dirty="0">
                <a:cs typeface="Zar" pitchFamily="2" charset="-78"/>
              </a:rPr>
              <a:t>تفسير وجود مشكل به عنوان نشانه ضعف دروني ، بي كفايتي و بي استعدادي خود</a:t>
            </a:r>
          </a:p>
          <a:p>
            <a:pPr algn="r" rtl="1"/>
            <a:r>
              <a:rPr lang="fa-IR" dirty="0">
                <a:cs typeface="Zar" pitchFamily="2" charset="-78"/>
              </a:rPr>
              <a:t>سرزنش خود</a:t>
            </a:r>
          </a:p>
          <a:p>
            <a:pPr algn="r" rtl="1"/>
            <a:r>
              <a:rPr lang="fa-IR" dirty="0">
                <a:cs typeface="Zar" pitchFamily="2" charset="-78"/>
              </a:rPr>
              <a:t>اجتناب از مشكلات به جاي حل آن </a:t>
            </a:r>
          </a:p>
          <a:p>
            <a:pPr algn="r" rtl="1"/>
            <a:r>
              <a:rPr lang="fa-IR" dirty="0">
                <a:cs typeface="Zar" pitchFamily="2" charset="-78"/>
              </a:rPr>
              <a:t>رفتار تكانشي </a:t>
            </a:r>
          </a:p>
          <a:p>
            <a:pPr algn="r" rtl="1"/>
            <a:r>
              <a:rPr lang="ar-SA" dirty="0">
                <a:cs typeface="Zar" pitchFamily="2" charset="-78"/>
              </a:rPr>
              <a:t>م</a:t>
            </a:r>
            <a:r>
              <a:rPr lang="fa-IR" dirty="0">
                <a:cs typeface="Zar" pitchFamily="2" charset="-78"/>
              </a:rPr>
              <a:t>ا اميدي و درماندگي </a:t>
            </a:r>
          </a:p>
          <a:p>
            <a:pPr algn="r" rtl="1"/>
            <a:r>
              <a:rPr lang="fa-IR" dirty="0">
                <a:cs typeface="Zar" pitchFamily="2" charset="-78"/>
              </a:rPr>
              <a:t>ناتواني در پيش بيني رفتارها و پيامدهاي آن </a:t>
            </a:r>
            <a:endParaRPr lang="en-US" dirty="0">
              <a:cs typeface="Zar" pitchFamily="2" charset="-7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r"/>
            <a:r>
              <a:rPr lang="fa-IR" dirty="0">
                <a:cs typeface="Zar" pitchFamily="2" charset="-78"/>
              </a:rPr>
              <a:t>نتيجه گيري :</a:t>
            </a:r>
            <a:endParaRPr lang="en-US" dirty="0">
              <a:cs typeface="Zar" pitchFamily="2" charset="-78"/>
            </a:endParaRPr>
          </a:p>
        </p:txBody>
      </p:sp>
      <p:sp>
        <p:nvSpPr>
          <p:cNvPr id="80899" name="Rectangle 3"/>
          <p:cNvSpPr>
            <a:spLocks noGrp="1" noChangeArrowheads="1"/>
          </p:cNvSpPr>
          <p:nvPr>
            <p:ph idx="1"/>
          </p:nvPr>
        </p:nvSpPr>
        <p:spPr/>
        <p:txBody>
          <a:bodyPr/>
          <a:lstStyle/>
          <a:p>
            <a:pPr algn="justLow" rtl="1"/>
            <a:r>
              <a:rPr lang="ar-SA">
                <a:cs typeface="Zar" pitchFamily="2" charset="-78"/>
              </a:rPr>
              <a:t>بنابراين وقتي با مشكلي مواجه مي شويد اولين قدم اتخاذ يك نگرش حل مساله و شناسايي خود گويي هاي منفي  و مبارزه با آنها از طريق گفتگوي دروني مثبت است. مثلا   مي توانيد به خودتان بگوييد كه : </a:t>
            </a:r>
            <a:r>
              <a:rPr lang="ar-SA" i="1">
                <a:cs typeface="Zar" pitchFamily="2" charset="-78"/>
              </a:rPr>
              <a:t> "بخشي از زندگي مواجه شدن با مشكلات است وقتي با مشكلي مواجه مي شوم بايد آرام و خونسرد باشم و براي انتخاب بهترين راه حل ممكن بر مهارت هاي حل مسئله خود تكيه كنم“</a:t>
            </a:r>
            <a:r>
              <a:rPr lang="fa-IR" i="1">
                <a:cs typeface="Zar" pitchFamily="2" charset="-78"/>
              </a:rPr>
              <a:t>يا “ خود سرزنشي كمكي به حل مساله نمي كند بايد ببينم براي حل مشكل پيش آمده چه كار مي توانم بكنم”</a:t>
            </a:r>
            <a:endParaRPr lang="en-US" i="1">
              <a:cs typeface="Zar" pitchFamily="2" charset="-7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28600"/>
            <a:ext cx="8229600" cy="679450"/>
          </a:xfrm>
        </p:spPr>
        <p:txBody>
          <a:bodyPr>
            <a:normAutofit fontScale="90000"/>
          </a:bodyPr>
          <a:lstStyle/>
          <a:p>
            <a:pPr algn="r"/>
            <a:r>
              <a:rPr lang="fa-IR" sz="4000" b="1">
                <a:cs typeface="Zar" pitchFamily="2" charset="-78"/>
              </a:rPr>
              <a:t>2-</a:t>
            </a:r>
            <a:r>
              <a:rPr lang="ar-SA" sz="4000" b="1">
                <a:cs typeface="Zar" pitchFamily="2" charset="-78"/>
              </a:rPr>
              <a:t>تعريف </a:t>
            </a:r>
            <a:r>
              <a:rPr lang="fa-IR" sz="4000" b="1">
                <a:cs typeface="Zar" pitchFamily="2" charset="-78"/>
              </a:rPr>
              <a:t>دقيق </a:t>
            </a:r>
            <a:r>
              <a:rPr lang="ar-SA" sz="4000" b="1">
                <a:cs typeface="Zar" pitchFamily="2" charset="-78"/>
              </a:rPr>
              <a:t>مشكل</a:t>
            </a:r>
            <a:r>
              <a:rPr lang="ar-SA" sz="4000">
                <a:cs typeface="Zar" pitchFamily="2" charset="-78"/>
              </a:rPr>
              <a:t> </a:t>
            </a:r>
            <a:endParaRPr lang="en-US" sz="4000">
              <a:cs typeface="Zar" pitchFamily="2" charset="-78"/>
            </a:endParaRPr>
          </a:p>
        </p:txBody>
      </p:sp>
      <p:sp>
        <p:nvSpPr>
          <p:cNvPr id="81923" name="Rectangle 3"/>
          <p:cNvSpPr>
            <a:spLocks noGrp="1" noChangeArrowheads="1"/>
          </p:cNvSpPr>
          <p:nvPr>
            <p:ph idx="1"/>
          </p:nvPr>
        </p:nvSpPr>
        <p:spPr>
          <a:xfrm>
            <a:off x="0" y="981075"/>
            <a:ext cx="9144000" cy="5876925"/>
          </a:xfrm>
        </p:spPr>
        <p:txBody>
          <a:bodyPr/>
          <a:lstStyle/>
          <a:p>
            <a:pPr marL="609600" indent="-609600" algn="justLow" rtl="1"/>
            <a:r>
              <a:rPr lang="ar-SA">
                <a:cs typeface="Zar" pitchFamily="2" charset="-78"/>
              </a:rPr>
              <a:t>براي حل يك مشكل اول بايد بدانيم كه مشكل ما چيست. زيرا تا وقتي كه ندانيم مشكل ما دقيقا چيست ، نمي توانيم آن را حل كنيم . پس مرحله دوم حل مسئله تعريف مشخص و واضح مشكل است . براي تعريف مشكل چهار سوال زير را در نظر داشته باشيد:</a:t>
            </a:r>
            <a:endParaRPr lang="fa-IR">
              <a:cs typeface="Zar" pitchFamily="2" charset="-78"/>
            </a:endParaRPr>
          </a:p>
          <a:p>
            <a:pPr marL="609600" indent="-609600" algn="justLow" rtl="1"/>
            <a:endParaRPr lang="fa-IR" i="1">
              <a:cs typeface="Zar" pitchFamily="2" charset="-78"/>
            </a:endParaRPr>
          </a:p>
          <a:p>
            <a:pPr marL="609600" indent="-609600" algn="justLow" rtl="1"/>
            <a:r>
              <a:rPr lang="ar-SA" i="1">
                <a:cs typeface="Zar" pitchFamily="2" charset="-78"/>
              </a:rPr>
              <a:t>الف) مشكل چيست؟</a:t>
            </a:r>
          </a:p>
          <a:p>
            <a:pPr marL="609600" indent="-609600" algn="justLow" rtl="1"/>
            <a:r>
              <a:rPr lang="ar-SA" i="1">
                <a:cs typeface="Zar" pitchFamily="2" charset="-78"/>
              </a:rPr>
              <a:t>ب) مشكل از چه زماني ايجاد شده است ؟</a:t>
            </a:r>
          </a:p>
          <a:p>
            <a:pPr marL="609600" indent="-609600" algn="justLow" rtl="1"/>
            <a:r>
              <a:rPr lang="ar-SA" i="1">
                <a:cs typeface="Zar" pitchFamily="2" charset="-78"/>
              </a:rPr>
              <a:t>ج)مشكل در چه موقعيت مكاني و در كجا بوجود آمده است؟</a:t>
            </a:r>
          </a:p>
          <a:p>
            <a:pPr marL="609600" indent="-609600" algn="justLow" rtl="1"/>
            <a:r>
              <a:rPr lang="ar-SA" i="1">
                <a:cs typeface="Zar" pitchFamily="2" charset="-78"/>
              </a:rPr>
              <a:t>د)چه كساني در ايجاد مشكل يا گسترش آن دخالت دارند؟</a:t>
            </a:r>
            <a:endParaRPr lang="en-US" i="1">
              <a:cs typeface="Zar" pitchFamily="2" charset="-7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0" y="260350"/>
            <a:ext cx="9144000" cy="6597650"/>
          </a:xfrm>
        </p:spPr>
        <p:txBody>
          <a:bodyPr/>
          <a:lstStyle/>
          <a:p>
            <a:pPr marL="609600" indent="-609600" algn="r" rtl="1"/>
            <a:endParaRPr lang="fa-IR" i="1">
              <a:cs typeface="Zar" pitchFamily="2" charset="-78"/>
            </a:endParaRPr>
          </a:p>
          <a:p>
            <a:pPr marL="609600" indent="-609600" algn="r" rtl="1"/>
            <a:r>
              <a:rPr lang="ar-SA" i="1">
                <a:cs typeface="Zar" pitchFamily="2" charset="-78"/>
              </a:rPr>
              <a:t>پس از بررسي سوالهاي راهنماي فوق بايد مشكل خود را به طور روشن و مشخص تعريف كنيد</a:t>
            </a:r>
            <a:r>
              <a:rPr lang="fa-IR" i="1">
                <a:cs typeface="Zar" pitchFamily="2" charset="-78"/>
              </a:rPr>
              <a:t>:</a:t>
            </a:r>
          </a:p>
          <a:p>
            <a:pPr marL="609600" indent="-609600" algn="r" rtl="1">
              <a:buFontTx/>
              <a:buNone/>
            </a:pPr>
            <a:r>
              <a:rPr lang="fa-IR" i="1">
                <a:cs typeface="Zar" pitchFamily="2" charset="-78"/>
              </a:rPr>
              <a:t> </a:t>
            </a:r>
          </a:p>
          <a:p>
            <a:pPr marL="609600" indent="-609600" algn="r" rtl="1">
              <a:buFontTx/>
              <a:buAutoNum type="arabicPeriod"/>
            </a:pPr>
            <a:r>
              <a:rPr lang="fa-IR" i="1">
                <a:cs typeface="Zar" pitchFamily="2" charset="-78"/>
              </a:rPr>
              <a:t>مشكلات پيچيده را به قسمت هاي ساده تر تقسيم كنيد</a:t>
            </a:r>
          </a:p>
          <a:p>
            <a:pPr marL="609600" indent="-609600" algn="r" rtl="1">
              <a:buFontTx/>
              <a:buAutoNum type="arabicPeriod"/>
            </a:pPr>
            <a:r>
              <a:rPr lang="fa-IR" i="1">
                <a:cs typeface="Zar" pitchFamily="2" charset="-78"/>
              </a:rPr>
              <a:t>مسايل را الويت بندي كنيد</a:t>
            </a:r>
          </a:p>
          <a:p>
            <a:pPr marL="609600" indent="-609600" algn="r" rtl="1">
              <a:buFontTx/>
              <a:buAutoNum type="arabicPeriod"/>
            </a:pPr>
            <a:r>
              <a:rPr lang="fa-IR" i="1">
                <a:cs typeface="Zar" pitchFamily="2" charset="-78"/>
              </a:rPr>
              <a:t>مشكلات كلي را به مسايل جزيي تر تجزيه كنيد</a:t>
            </a:r>
          </a:p>
          <a:p>
            <a:pPr marL="609600" indent="-609600" algn="r" rtl="1">
              <a:buFontTx/>
              <a:buAutoNum type="arabicPeriod"/>
            </a:pPr>
            <a:r>
              <a:rPr lang="fa-IR" i="1">
                <a:cs typeface="Zar" pitchFamily="2" charset="-78"/>
              </a:rPr>
              <a:t>مسايل مبهم را روشن نماييد. </a:t>
            </a:r>
            <a:endParaRPr lang="en-US">
              <a:cs typeface="Zar" pitchFamily="2" charset="-7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lgn="r"/>
            <a:r>
              <a:rPr lang="fa-IR" b="1" dirty="0">
                <a:cs typeface="Zar" pitchFamily="2" charset="-78"/>
              </a:rPr>
              <a:t>فرمول بندي مساله </a:t>
            </a:r>
            <a:endParaRPr lang="en-US" b="1" dirty="0">
              <a:cs typeface="Zar" pitchFamily="2" charset="-78"/>
            </a:endParaRPr>
          </a:p>
        </p:txBody>
      </p:sp>
      <p:sp>
        <p:nvSpPr>
          <p:cNvPr id="83971" name="Rectangle 3"/>
          <p:cNvSpPr>
            <a:spLocks noGrp="1" noChangeArrowheads="1"/>
          </p:cNvSpPr>
          <p:nvPr>
            <p:ph idx="1"/>
          </p:nvPr>
        </p:nvSpPr>
        <p:spPr/>
        <p:txBody>
          <a:bodyPr/>
          <a:lstStyle/>
          <a:p>
            <a:pPr algn="r" rtl="1"/>
            <a:endParaRPr lang="fa-IR" b="1" dirty="0">
              <a:cs typeface="Zar" pitchFamily="2" charset="-78"/>
            </a:endParaRPr>
          </a:p>
          <a:p>
            <a:pPr algn="r" rtl="1"/>
            <a:r>
              <a:rPr lang="fa-IR" b="1" dirty="0">
                <a:cs typeface="Zar" pitchFamily="2" charset="-78"/>
              </a:rPr>
              <a:t>فرمول بندي متمركز بر مساله </a:t>
            </a:r>
          </a:p>
          <a:p>
            <a:pPr algn="r" rtl="1"/>
            <a:endParaRPr lang="fa-IR" b="1" dirty="0">
              <a:cs typeface="Zar" pitchFamily="2" charset="-78"/>
            </a:endParaRPr>
          </a:p>
          <a:p>
            <a:pPr algn="r" rtl="1"/>
            <a:r>
              <a:rPr lang="fa-IR" b="1" dirty="0">
                <a:cs typeface="Zar" pitchFamily="2" charset="-78"/>
              </a:rPr>
              <a:t>فرمول بندي متمركز بر هيجان </a:t>
            </a:r>
            <a:endParaRPr lang="en-US" b="1" dirty="0">
              <a:cs typeface="Zar" pitchFamily="2" charset="-7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lgn="r"/>
            <a:r>
              <a:rPr lang="fa-IR">
                <a:cs typeface="Zar" pitchFamily="2" charset="-78"/>
              </a:rPr>
              <a:t>3-</a:t>
            </a:r>
            <a:r>
              <a:rPr lang="ar-SA" b="1">
                <a:cs typeface="Zar" pitchFamily="2" charset="-78"/>
              </a:rPr>
              <a:t>تهيه فهرستي از راه حل هاي مختلف</a:t>
            </a:r>
            <a:r>
              <a:rPr lang="ar-SA">
                <a:cs typeface="Zar" pitchFamily="2" charset="-78"/>
              </a:rPr>
              <a:t> </a:t>
            </a:r>
            <a:endParaRPr lang="en-US">
              <a:cs typeface="Zar" pitchFamily="2" charset="-78"/>
            </a:endParaRPr>
          </a:p>
        </p:txBody>
      </p:sp>
      <p:sp>
        <p:nvSpPr>
          <p:cNvPr id="84995" name="Rectangle 3"/>
          <p:cNvSpPr>
            <a:spLocks noGrp="1" noChangeArrowheads="1"/>
          </p:cNvSpPr>
          <p:nvPr>
            <p:ph idx="1"/>
          </p:nvPr>
        </p:nvSpPr>
        <p:spPr>
          <a:xfrm>
            <a:off x="0" y="1196975"/>
            <a:ext cx="9144000" cy="5661025"/>
          </a:xfrm>
        </p:spPr>
        <p:txBody>
          <a:bodyPr/>
          <a:lstStyle/>
          <a:p>
            <a:pPr algn="justLow" rtl="1"/>
            <a:endParaRPr lang="fa-IR" sz="2800">
              <a:cs typeface="Zar" pitchFamily="2" charset="-78"/>
            </a:endParaRPr>
          </a:p>
          <a:p>
            <a:pPr algn="justLow" rtl="1"/>
            <a:r>
              <a:rPr lang="ar-SA" sz="2800">
                <a:cs typeface="Zar" pitchFamily="2" charset="-78"/>
              </a:rPr>
              <a:t>پس از آنكه مشكل را به طور دقيق و روشن تعريف كرديد وارد مرحله سوم حل مساله مي شويد . در اين مرحله بايد خوب فكر كنيد و تمامي راه حل هايي ممكن را براي حل مشكل مورد نظر فهرست كنيد.</a:t>
            </a:r>
            <a:endParaRPr lang="fa-IR" sz="2800">
              <a:cs typeface="Zar" pitchFamily="2" charset="-78"/>
            </a:endParaRPr>
          </a:p>
          <a:p>
            <a:pPr algn="justLow" rtl="1"/>
            <a:endParaRPr lang="fa-IR" sz="2800">
              <a:cs typeface="Zar" pitchFamily="2" charset="-78"/>
            </a:endParaRPr>
          </a:p>
          <a:p>
            <a:pPr algn="justLow" rtl="1"/>
            <a:r>
              <a:rPr lang="ar-SA" sz="2800">
                <a:cs typeface="Zar" pitchFamily="2" charset="-78"/>
              </a:rPr>
              <a:t> براي حل يك مشكل راه حل هاي مختلفي وجود دارد. و هر چقدر بتوانيد راه حل هاي بيشتري را پيدا كنيد در حل مشكلات موفق تر خواهيد بود . </a:t>
            </a:r>
            <a:endParaRPr lang="fa-IR" sz="2800">
              <a:cs typeface="Zar" pitchFamily="2" charset="-78"/>
            </a:endParaRPr>
          </a:p>
          <a:p>
            <a:pPr algn="justLow" rtl="1"/>
            <a:endParaRPr lang="fa-IR" sz="2800">
              <a:cs typeface="Zar" pitchFamily="2" charset="-78"/>
            </a:endParaRPr>
          </a:p>
          <a:p>
            <a:pPr algn="justLow" rtl="1"/>
            <a:r>
              <a:rPr lang="ar-SA" sz="2800">
                <a:cs typeface="Zar" pitchFamily="2" charset="-78"/>
              </a:rPr>
              <a:t>اگر راه حل هاي بيشتري براي حل مشكل خود پيدا كنيم آن وقت مي توانيم از بين آنها بهترين راه حل را انتخاب كنيم  و اگر يك راه حل موثر نبود از راه حل ديگري استفاده كنيم </a:t>
            </a:r>
            <a:r>
              <a:rPr lang="fa-IR" sz="2800">
                <a:cs typeface="Zar" pitchFamily="2" charset="-78"/>
              </a:rPr>
              <a:t>.</a:t>
            </a:r>
            <a:endParaRPr lang="en-US" sz="2800">
              <a:cs typeface="Zar" pitchFamily="2" charset="-7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0" y="260350"/>
            <a:ext cx="9144000" cy="6597650"/>
          </a:xfrm>
        </p:spPr>
        <p:txBody>
          <a:bodyPr/>
          <a:lstStyle/>
          <a:p>
            <a:pPr algn="justLow" rtl="1">
              <a:lnSpc>
                <a:spcPct val="80000"/>
              </a:lnSpc>
            </a:pPr>
            <a:r>
              <a:rPr lang="ar-SA" sz="2800">
                <a:cs typeface="Zar" pitchFamily="2" charset="-78"/>
              </a:rPr>
              <a:t>يك روش خوب براي پيدا كردن</a:t>
            </a:r>
            <a:r>
              <a:rPr lang="fa-IR" sz="2800">
                <a:cs typeface="Zar" pitchFamily="2" charset="-78"/>
              </a:rPr>
              <a:t> </a:t>
            </a:r>
            <a:r>
              <a:rPr lang="ar-SA" sz="2800">
                <a:cs typeface="Zar" pitchFamily="2" charset="-78"/>
              </a:rPr>
              <a:t> راه حل هاي مختلف براي حل يك مشكل استفاده از تكنيك </a:t>
            </a:r>
            <a:r>
              <a:rPr lang="ar-SA" sz="2800" i="1">
                <a:cs typeface="Zar" pitchFamily="2" charset="-78"/>
              </a:rPr>
              <a:t>"</a:t>
            </a:r>
            <a:r>
              <a:rPr lang="ar-SA" sz="2800" b="1" i="1">
                <a:cs typeface="Zar" pitchFamily="2" charset="-78"/>
              </a:rPr>
              <a:t>بارش فكر</a:t>
            </a:r>
            <a:r>
              <a:rPr lang="ar-SA" sz="2800" b="1">
                <a:cs typeface="Zar" pitchFamily="2" charset="-78"/>
              </a:rPr>
              <a:t>"</a:t>
            </a:r>
            <a:r>
              <a:rPr lang="ar-SA" sz="2800">
                <a:cs typeface="Zar" pitchFamily="2" charset="-78"/>
              </a:rPr>
              <a:t> است .</a:t>
            </a:r>
            <a:endParaRPr lang="fa-IR" sz="2800">
              <a:cs typeface="Zar" pitchFamily="2" charset="-78"/>
            </a:endParaRPr>
          </a:p>
          <a:p>
            <a:pPr algn="justLow" rtl="1">
              <a:lnSpc>
                <a:spcPct val="80000"/>
              </a:lnSpc>
            </a:pPr>
            <a:endParaRPr lang="fa-IR" sz="2800">
              <a:cs typeface="Zar" pitchFamily="2" charset="-78"/>
            </a:endParaRPr>
          </a:p>
          <a:p>
            <a:pPr algn="justLow" rtl="1">
              <a:lnSpc>
                <a:spcPct val="80000"/>
              </a:lnSpc>
            </a:pPr>
            <a:r>
              <a:rPr lang="ar-SA" sz="2800">
                <a:cs typeface="Zar" pitchFamily="2" charset="-78"/>
              </a:rPr>
              <a:t> براي استفاده از اين  روش بايد ذهن خودتان را سيال سازيد و تمامي</a:t>
            </a:r>
            <a:r>
              <a:rPr lang="fa-IR" sz="2800">
                <a:cs typeface="Zar" pitchFamily="2" charset="-78"/>
              </a:rPr>
              <a:t>   </a:t>
            </a:r>
            <a:r>
              <a:rPr lang="ar-SA" sz="2800">
                <a:cs typeface="Zar" pitchFamily="2" charset="-78"/>
              </a:rPr>
              <a:t> راه حل هايي را كه به ذهنتان مي رسد چه خوب و چه بد ، چه سخت و چه آسان يادداشت كنيد.</a:t>
            </a:r>
            <a:endParaRPr lang="fa-IR" sz="2800">
              <a:cs typeface="Zar" pitchFamily="2" charset="-78"/>
            </a:endParaRPr>
          </a:p>
          <a:p>
            <a:pPr algn="justLow" rtl="1">
              <a:lnSpc>
                <a:spcPct val="80000"/>
              </a:lnSpc>
            </a:pPr>
            <a:endParaRPr lang="fa-IR" sz="2800">
              <a:cs typeface="Zar" pitchFamily="2" charset="-78"/>
            </a:endParaRPr>
          </a:p>
          <a:p>
            <a:pPr algn="justLow" rtl="1">
              <a:lnSpc>
                <a:spcPct val="80000"/>
              </a:lnSpc>
            </a:pPr>
            <a:r>
              <a:rPr lang="ar-SA" sz="2800">
                <a:cs typeface="Zar" pitchFamily="2" charset="-78"/>
              </a:rPr>
              <a:t> بنابراين در اين مرحله هيچ نوع قضاوتي در مورد مناسب بودن با نبودن راه حل ها انجام نمي دهيم. </a:t>
            </a:r>
            <a:endParaRPr lang="fa-IR" sz="2800">
              <a:cs typeface="Zar" pitchFamily="2" charset="-78"/>
            </a:endParaRPr>
          </a:p>
          <a:p>
            <a:pPr algn="justLow" rtl="1">
              <a:lnSpc>
                <a:spcPct val="80000"/>
              </a:lnSpc>
            </a:pPr>
            <a:endParaRPr lang="fa-IR" sz="2800">
              <a:cs typeface="Zar" pitchFamily="2" charset="-78"/>
            </a:endParaRPr>
          </a:p>
          <a:p>
            <a:pPr algn="justLow" rtl="1">
              <a:lnSpc>
                <a:spcPct val="80000"/>
              </a:lnSpc>
            </a:pPr>
            <a:r>
              <a:rPr lang="ar-SA" sz="2800">
                <a:cs typeface="Zar" pitchFamily="2" charset="-78"/>
              </a:rPr>
              <a:t>براي اينكه به راه حل هاي بيشتري دست پيدا كنيد مي توانيد از افراد ديگر مانند پدر و مادر ،‌معلمان ، مشاوران و دوستان خود كه قابل اعتماد هستند بخواهيد كه راه حل هاي پيشنهادي خود را به شما ارايه دهند .</a:t>
            </a:r>
            <a:endParaRPr lang="fa-IR" sz="2800">
              <a:cs typeface="Zar" pitchFamily="2" charset="-78"/>
            </a:endParaRPr>
          </a:p>
          <a:p>
            <a:pPr algn="justLow" rtl="1">
              <a:lnSpc>
                <a:spcPct val="80000"/>
              </a:lnSpc>
            </a:pPr>
            <a:endParaRPr lang="fa-IR" sz="2800">
              <a:cs typeface="Zar" pitchFamily="2" charset="-78"/>
            </a:endParaRPr>
          </a:p>
          <a:p>
            <a:pPr algn="justLow" rtl="1">
              <a:lnSpc>
                <a:spcPct val="80000"/>
              </a:lnSpc>
            </a:pPr>
            <a:r>
              <a:rPr lang="ar-SA" sz="2800">
                <a:cs typeface="Zar" pitchFamily="2" charset="-78"/>
              </a:rPr>
              <a:t> براي اينكه بتوانيد راه حل هاي مطرح شده را مورد ارزيابي قرار دهيد بهتر است آنها را روي يك برگ كاغذ يادداشت نماييد</a:t>
            </a:r>
            <a:r>
              <a:rPr lang="en-US" sz="2800">
                <a:cs typeface="Zar" pitchFamily="2" charset="-78"/>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r"/>
            <a:r>
              <a:rPr lang="fa-IR" dirty="0">
                <a:cs typeface="Zar" pitchFamily="2" charset="-78"/>
              </a:rPr>
              <a:t>مزاياي بارش فكر :</a:t>
            </a:r>
            <a:endParaRPr lang="en-US" dirty="0">
              <a:cs typeface="Zar" pitchFamily="2" charset="-78"/>
            </a:endParaRPr>
          </a:p>
        </p:txBody>
      </p:sp>
      <p:sp>
        <p:nvSpPr>
          <p:cNvPr id="87043" name="Rectangle 3"/>
          <p:cNvSpPr>
            <a:spLocks noGrp="1" noChangeArrowheads="1"/>
          </p:cNvSpPr>
          <p:nvPr>
            <p:ph idx="1"/>
          </p:nvPr>
        </p:nvSpPr>
        <p:spPr/>
        <p:txBody>
          <a:bodyPr/>
          <a:lstStyle/>
          <a:p>
            <a:pPr algn="just" rtl="1"/>
            <a:r>
              <a:rPr lang="fa-IR">
                <a:cs typeface="Zar" pitchFamily="2" charset="-78"/>
              </a:rPr>
              <a:t>هنگامي كه فرد ذهن خود را راحت و باز مي گذارد ممكن است راه حل هاي مناسبي به دست آورد كه در حالت معمول ممكن است اصلا به آنها نزديك نشود.</a:t>
            </a:r>
          </a:p>
          <a:p>
            <a:pPr algn="just" rtl="1"/>
            <a:endParaRPr lang="fa-IR">
              <a:cs typeface="Zar" pitchFamily="2" charset="-78"/>
            </a:endParaRPr>
          </a:p>
          <a:p>
            <a:pPr algn="just" rtl="1"/>
            <a:r>
              <a:rPr lang="fa-IR">
                <a:cs typeface="Zar" pitchFamily="2" charset="-78"/>
              </a:rPr>
              <a:t>هدف مرحله سوم حل مساله فقط رسيدن به راه حل هاي زيادتر است و كميت راه حل ها مهم است نه كيفيت آنها.</a:t>
            </a:r>
            <a:endParaRPr lang="en-US">
              <a:cs typeface="Zar" pitchFamily="2" charset="-7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r"/>
            <a:r>
              <a:rPr lang="fa-IR" dirty="0">
                <a:cs typeface="Zar" pitchFamily="2" charset="-78"/>
              </a:rPr>
              <a:t>اصول كلي ايجاد راه حل هاي جانشين </a:t>
            </a:r>
            <a:endParaRPr lang="en-US" dirty="0">
              <a:cs typeface="Zar" pitchFamily="2" charset="-78"/>
            </a:endParaRPr>
          </a:p>
        </p:txBody>
      </p:sp>
      <p:sp>
        <p:nvSpPr>
          <p:cNvPr id="88067" name="Rectangle 3"/>
          <p:cNvSpPr>
            <a:spLocks noGrp="1" noChangeArrowheads="1"/>
          </p:cNvSpPr>
          <p:nvPr>
            <p:ph idx="1"/>
          </p:nvPr>
        </p:nvSpPr>
        <p:spPr/>
        <p:txBody>
          <a:bodyPr/>
          <a:lstStyle/>
          <a:p>
            <a:pPr algn="r" rtl="1"/>
            <a:endParaRPr lang="fa-IR" dirty="0">
              <a:cs typeface="Zar" pitchFamily="2" charset="-78"/>
            </a:endParaRPr>
          </a:p>
          <a:p>
            <a:pPr algn="r" rtl="1"/>
            <a:r>
              <a:rPr lang="fa-IR" dirty="0">
                <a:cs typeface="Zar" pitchFamily="2" charset="-78"/>
              </a:rPr>
              <a:t>اولين راه حل </a:t>
            </a:r>
          </a:p>
          <a:p>
            <a:pPr algn="r" rtl="1"/>
            <a:r>
              <a:rPr lang="fa-IR" dirty="0">
                <a:cs typeface="Zar" pitchFamily="2" charset="-78"/>
              </a:rPr>
              <a:t>اصل كميت </a:t>
            </a:r>
          </a:p>
          <a:p>
            <a:pPr algn="r" rtl="1"/>
            <a:r>
              <a:rPr lang="fa-IR" dirty="0">
                <a:cs typeface="Zar" pitchFamily="2" charset="-78"/>
              </a:rPr>
              <a:t>اصل عدم قضاوت </a:t>
            </a:r>
          </a:p>
          <a:p>
            <a:pPr algn="r" rtl="1"/>
            <a:r>
              <a:rPr lang="fa-IR" dirty="0">
                <a:cs typeface="Zar" pitchFamily="2" charset="-78"/>
              </a:rPr>
              <a:t>اصل تنوع </a:t>
            </a:r>
            <a:endParaRPr lang="en-US" dirty="0">
              <a:cs typeface="Zar" pitchFamily="2"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idx="1"/>
          </p:nvPr>
        </p:nvSpPr>
        <p:spPr>
          <a:xfrm>
            <a:off x="179388" y="333375"/>
            <a:ext cx="8964612" cy="6264275"/>
          </a:xfrm>
        </p:spPr>
        <p:txBody>
          <a:bodyPr/>
          <a:lstStyle/>
          <a:p>
            <a:pPr algn="justLow" rtl="1">
              <a:lnSpc>
                <a:spcPct val="90000"/>
              </a:lnSpc>
            </a:pPr>
            <a:r>
              <a:rPr lang="ar-SA">
                <a:cs typeface="Zar" pitchFamily="2" charset="-78"/>
              </a:rPr>
              <a:t>همه ما در زندگي فردي و اجتماعي خود مان با مسايل و مشكلات متعددي مواجه مي شويم. در واقع زندگي چيزي جز روند پياپي مواجه شدن با مسايل و مشكلات و تلاش براي حل و فصل آنها نيست. بنابراين وجود مشكل در زندگي طبيعي است و هر كسي در زندگي خود با مشكلاتي روبرو مي شود</a:t>
            </a:r>
            <a:r>
              <a:rPr lang="fa-IR">
                <a:cs typeface="Zar" pitchFamily="2" charset="-78"/>
              </a:rPr>
              <a:t> </a:t>
            </a:r>
          </a:p>
          <a:p>
            <a:pPr algn="justLow" rtl="1">
              <a:lnSpc>
                <a:spcPct val="90000"/>
              </a:lnSpc>
            </a:pPr>
            <a:endParaRPr lang="fa-IR">
              <a:cs typeface="Zar" pitchFamily="2" charset="-78"/>
            </a:endParaRPr>
          </a:p>
          <a:p>
            <a:pPr algn="just" rtl="1">
              <a:lnSpc>
                <a:spcPct val="90000"/>
              </a:lnSpc>
            </a:pPr>
            <a:r>
              <a:rPr lang="ar-SA">
                <a:cs typeface="Zar" pitchFamily="2" charset="-78"/>
              </a:rPr>
              <a:t>وجود مشكلات كوچك و بزرگ در زندگي عادي است و ما خواه  نا خواه  با مشكلات متعددي در زندگي خود مواجه </a:t>
            </a:r>
            <a:r>
              <a:rPr lang="fa-IR">
                <a:cs typeface="Zar" pitchFamily="2" charset="-78"/>
              </a:rPr>
              <a:t> </a:t>
            </a:r>
            <a:r>
              <a:rPr lang="ar-SA">
                <a:cs typeface="Zar" pitchFamily="2" charset="-78"/>
              </a:rPr>
              <a:t>مي شويم . بنابراين به جاي اينكه منفعلانه عمل كرده و آرزو كنيم كه اي كاش هيچ مشكلي در زندگي ما پيش نيايد بهتر است ياد بگيريم كه چطور مشكلات خود را حل كنيم</a:t>
            </a:r>
            <a:r>
              <a:rPr lang="fa-IR">
                <a:cs typeface="Zar" pitchFamily="2" charset="-78"/>
              </a:rPr>
              <a:t> .</a:t>
            </a:r>
            <a:endParaRPr lang="en-US">
              <a:cs typeface="Zar" pitchFamily="2"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228600"/>
            <a:ext cx="9144000" cy="1143000"/>
          </a:xfrm>
        </p:spPr>
        <p:txBody>
          <a:bodyPr/>
          <a:lstStyle/>
          <a:p>
            <a:pPr algn="justLow" rtl="1"/>
            <a:r>
              <a:rPr lang="fa-IR" sz="3200" b="1">
                <a:cs typeface="Zar" pitchFamily="2" charset="-78"/>
              </a:rPr>
              <a:t>4-ارزيابي راه حل هاي مطرح شده و </a:t>
            </a:r>
            <a:r>
              <a:rPr lang="ar-SA" sz="3200" b="1">
                <a:cs typeface="Zar" pitchFamily="2" charset="-78"/>
              </a:rPr>
              <a:t>انتخاب بهترين راه حل</a:t>
            </a:r>
            <a:r>
              <a:rPr lang="en-US" sz="3200">
                <a:cs typeface="Zar" pitchFamily="2" charset="-78"/>
              </a:rPr>
              <a:t> </a:t>
            </a:r>
          </a:p>
        </p:txBody>
      </p:sp>
      <p:sp>
        <p:nvSpPr>
          <p:cNvPr id="89091" name="Rectangle 3"/>
          <p:cNvSpPr>
            <a:spLocks noGrp="1" noChangeArrowheads="1"/>
          </p:cNvSpPr>
          <p:nvPr>
            <p:ph idx="1"/>
          </p:nvPr>
        </p:nvSpPr>
        <p:spPr>
          <a:xfrm>
            <a:off x="0" y="1412875"/>
            <a:ext cx="9144000" cy="5445125"/>
          </a:xfrm>
        </p:spPr>
        <p:txBody>
          <a:bodyPr/>
          <a:lstStyle/>
          <a:p>
            <a:pPr algn="justLow" rtl="1">
              <a:lnSpc>
                <a:spcPct val="90000"/>
              </a:lnSpc>
            </a:pPr>
            <a:r>
              <a:rPr lang="ar-SA">
                <a:cs typeface="Zar" pitchFamily="2" charset="-78"/>
              </a:rPr>
              <a:t>در اين مرحله لازم است راه هاي فهرست شده </a:t>
            </a:r>
            <a:r>
              <a:rPr lang="fa-IR">
                <a:cs typeface="Zar" pitchFamily="2" charset="-78"/>
              </a:rPr>
              <a:t> در مرحله قبل را مورد ارزيابي قرار داده و </a:t>
            </a:r>
            <a:r>
              <a:rPr lang="ar-SA">
                <a:cs typeface="Zar" pitchFamily="2" charset="-78"/>
              </a:rPr>
              <a:t>بهترين راه حل را انتخاب كنيد. </a:t>
            </a:r>
            <a:endParaRPr lang="en-US">
              <a:cs typeface="Zar" pitchFamily="2" charset="-78"/>
            </a:endParaRPr>
          </a:p>
          <a:p>
            <a:pPr algn="justLow" rtl="1">
              <a:lnSpc>
                <a:spcPct val="90000"/>
              </a:lnSpc>
            </a:pPr>
            <a:endParaRPr lang="fa-IR">
              <a:cs typeface="Zar" pitchFamily="2" charset="-78"/>
            </a:endParaRPr>
          </a:p>
          <a:p>
            <a:pPr algn="justLow" rtl="1">
              <a:lnSpc>
                <a:spcPct val="90000"/>
              </a:lnSpc>
            </a:pPr>
            <a:r>
              <a:rPr lang="ar-SA">
                <a:cs typeface="Zar" pitchFamily="2" charset="-78"/>
              </a:rPr>
              <a:t>بهترين را ه حل كدام است ؟ </a:t>
            </a:r>
            <a:endParaRPr lang="fa-IR">
              <a:cs typeface="Zar" pitchFamily="2" charset="-78"/>
            </a:endParaRPr>
          </a:p>
          <a:p>
            <a:pPr algn="justLow" rtl="1">
              <a:lnSpc>
                <a:spcPct val="90000"/>
              </a:lnSpc>
            </a:pPr>
            <a:r>
              <a:rPr lang="ar-SA">
                <a:cs typeface="Zar" pitchFamily="2" charset="-78"/>
              </a:rPr>
              <a:t>از كجا مي فهميم كدام  راه حل از همه بهتر است ؟ </a:t>
            </a:r>
            <a:endParaRPr lang="fa-IR">
              <a:cs typeface="Zar" pitchFamily="2" charset="-78"/>
            </a:endParaRPr>
          </a:p>
          <a:p>
            <a:pPr algn="justLow" rtl="1">
              <a:lnSpc>
                <a:spcPct val="90000"/>
              </a:lnSpc>
            </a:pPr>
            <a:r>
              <a:rPr lang="ar-SA">
                <a:cs typeface="Zar" pitchFamily="2" charset="-78"/>
              </a:rPr>
              <a:t>براي انتخاب بهترين راه حل بايد راه حل هاي مختلف را با هم مقايسه كنيد تا بفهميد كه كدام يك از همه بهتر است. </a:t>
            </a:r>
            <a:endParaRPr lang="fa-IR">
              <a:cs typeface="Zar" pitchFamily="2" charset="-78"/>
            </a:endParaRPr>
          </a:p>
          <a:p>
            <a:pPr algn="justLow" rtl="1">
              <a:lnSpc>
                <a:spcPct val="90000"/>
              </a:lnSpc>
            </a:pPr>
            <a:r>
              <a:rPr lang="ar-SA">
                <a:cs typeface="Zar" pitchFamily="2" charset="-78"/>
              </a:rPr>
              <a:t>براي اين كار بايد از خود سوال كنيد اگر از اين راه حل استفاده كنم چه اتفاقي خواهد افتاد و پيامد يا نتيجه آن چه خواهد بود؟</a:t>
            </a:r>
            <a:endParaRPr lang="fa-IR">
              <a:cs typeface="Zar" pitchFamily="2" charset="-78"/>
            </a:endParaRPr>
          </a:p>
          <a:p>
            <a:pPr algn="justLow" rtl="1">
              <a:lnSpc>
                <a:spcPct val="90000"/>
              </a:lnSpc>
            </a:pPr>
            <a:r>
              <a:rPr lang="ar-SA">
                <a:cs typeface="Zar" pitchFamily="2" charset="-78"/>
              </a:rPr>
              <a:t> </a:t>
            </a:r>
            <a:endParaRPr lang="en-US">
              <a:cs typeface="Zar" pitchFamily="2" charset="-7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idx="1"/>
          </p:nvPr>
        </p:nvSpPr>
        <p:spPr/>
        <p:txBody>
          <a:bodyPr/>
          <a:lstStyle/>
          <a:p>
            <a:pPr algn="justLow" rtl="1"/>
            <a:r>
              <a:rPr lang="ar-SA" dirty="0">
                <a:cs typeface="Zar" pitchFamily="2" charset="-78"/>
              </a:rPr>
              <a:t>به ياد داشته باشيد هر كاري كه انجام مي دهيم يك نتيجه و پيامد دارد . بنابراين اگر ياد بگيريم كه قبل از انجام هر كاري پيامد و نتيجه آن كار را پيش بيني كنيم آن وقت كمتر اشتباه مي كنيم و مشكلات كمتري براي خود و ديگران بوجود  مي آوريم . در اين مرحله از حل مشكل قبل از استفاده از يك راه حل نتيجه و پيامد هر راه حل را پيش بيني مي كنيم و سپس با مقايسه پيامدها و نتايج راه حل هاي مختلف بهترين راه حل را انتخاب مي كنيم</a:t>
            </a:r>
            <a:r>
              <a:rPr lang="en-US" dirty="0">
                <a:cs typeface="Zar" pitchFamily="2" charset="-78"/>
              </a:rPr>
              <a:t>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idx="1"/>
          </p:nvPr>
        </p:nvSpPr>
        <p:spPr>
          <a:xfrm>
            <a:off x="179388" y="549275"/>
            <a:ext cx="8785225" cy="5546725"/>
          </a:xfrm>
        </p:spPr>
        <p:txBody>
          <a:bodyPr/>
          <a:lstStyle/>
          <a:p>
            <a:pPr algn="justLow" rtl="1"/>
            <a:r>
              <a:rPr lang="ar-SA" dirty="0">
                <a:cs typeface="Zar" pitchFamily="2" charset="-78"/>
              </a:rPr>
              <a:t>براي پيش بيني پيامدهاي يك راه حل مي توانيد از </a:t>
            </a:r>
            <a:r>
              <a:rPr lang="ar-SA" dirty="0" smtClean="0">
                <a:cs typeface="Zar" pitchFamily="2" charset="-78"/>
              </a:rPr>
              <a:t>روش </a:t>
            </a:r>
            <a:r>
              <a:rPr lang="ar-SA" b="1" dirty="0">
                <a:cs typeface="Zar" pitchFamily="2" charset="-78"/>
              </a:rPr>
              <a:t>" </a:t>
            </a:r>
            <a:r>
              <a:rPr lang="ar-SA" b="1" dirty="0">
                <a:solidFill>
                  <a:srgbClr val="FF3300"/>
                </a:solidFill>
                <a:cs typeface="Zar" pitchFamily="2" charset="-78"/>
              </a:rPr>
              <a:t>اگر ....آن وقت ...."</a:t>
            </a:r>
            <a:r>
              <a:rPr lang="ar-SA" dirty="0">
                <a:cs typeface="Zar" pitchFamily="2" charset="-78"/>
              </a:rPr>
              <a:t> استفاده </a:t>
            </a:r>
            <a:r>
              <a:rPr lang="ar-SA" dirty="0" smtClean="0">
                <a:cs typeface="Zar" pitchFamily="2" charset="-78"/>
              </a:rPr>
              <a:t>كنيد.</a:t>
            </a:r>
            <a:r>
              <a:rPr lang="fa-IR" dirty="0" smtClean="0">
                <a:cs typeface="Zar" pitchFamily="2" charset="-78"/>
              </a:rPr>
              <a:t> </a:t>
            </a:r>
            <a:r>
              <a:rPr lang="ar-SA" dirty="0" smtClean="0">
                <a:cs typeface="Zar" pitchFamily="2" charset="-78"/>
              </a:rPr>
              <a:t>به </a:t>
            </a:r>
            <a:r>
              <a:rPr lang="ar-SA" dirty="0">
                <a:cs typeface="Zar" pitchFamily="2" charset="-78"/>
              </a:rPr>
              <a:t>اين ترتيب كه در مورد هر كدام از راه حل هاي فهرست شده در مرحله قبل فكر كنيد و از خود بپرسيد اگر از اين راه حل استفاده كنم ،‌آن وقت اين اتفاق خواهد افتاد .توجه داشته باشيد كه يك راه حل فقط يك پيامد ندارد لذا بايد خوب فكر كنيد و تمامي پيامدهاي يك راه حل را با استفاده از روش "اگر ...آن وقت ...." پيش بيني كنيد. به اين روش</a:t>
            </a:r>
            <a:r>
              <a:rPr lang="fa-IR" dirty="0">
                <a:cs typeface="Zar" pitchFamily="2" charset="-78"/>
              </a:rPr>
              <a:t> </a:t>
            </a:r>
            <a:r>
              <a:rPr lang="fa-IR" dirty="0" smtClean="0">
                <a:cs typeface="Zar" pitchFamily="2" charset="-78"/>
              </a:rPr>
              <a:t>  </a:t>
            </a:r>
            <a:r>
              <a:rPr lang="ar-SA" dirty="0" smtClean="0">
                <a:cs typeface="Zar" pitchFamily="2" charset="-78"/>
              </a:rPr>
              <a:t> </a:t>
            </a:r>
            <a:r>
              <a:rPr lang="ar-SA" b="1" i="1" dirty="0">
                <a:solidFill>
                  <a:srgbClr val="FF3300"/>
                </a:solidFill>
                <a:cs typeface="Zar" pitchFamily="2" charset="-78"/>
              </a:rPr>
              <a:t>" تحليل هزينه – فايده</a:t>
            </a:r>
            <a:r>
              <a:rPr lang="ar-SA" b="1" i="1" dirty="0">
                <a:cs typeface="Zar" pitchFamily="2" charset="-78"/>
              </a:rPr>
              <a:t> " </a:t>
            </a:r>
            <a:r>
              <a:rPr lang="ar-SA" dirty="0">
                <a:cs typeface="Zar" pitchFamily="2" charset="-78"/>
              </a:rPr>
              <a:t>هم گفته مي </a:t>
            </a:r>
            <a:r>
              <a:rPr lang="ar-SA" dirty="0" smtClean="0">
                <a:cs typeface="Zar" pitchFamily="2" charset="-78"/>
              </a:rPr>
              <a:t>شود</a:t>
            </a:r>
            <a:endParaRPr lang="en-US" dirty="0">
              <a:cs typeface="Zar" pitchFamily="2" charset="-7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idx="1"/>
          </p:nvPr>
        </p:nvSpPr>
        <p:spPr>
          <a:xfrm>
            <a:off x="0" y="0"/>
            <a:ext cx="9144000" cy="6858000"/>
          </a:xfrm>
        </p:spPr>
        <p:txBody>
          <a:bodyPr/>
          <a:lstStyle/>
          <a:p>
            <a:pPr algn="justLow" rtl="1"/>
            <a:endParaRPr lang="fa-IR" sz="2800" dirty="0">
              <a:cs typeface="Zar" pitchFamily="2" charset="-78"/>
            </a:endParaRPr>
          </a:p>
          <a:p>
            <a:pPr algn="justLow" rtl="1"/>
            <a:r>
              <a:rPr lang="ar-SA" sz="2800" dirty="0">
                <a:cs typeface="Zar" pitchFamily="2" charset="-78"/>
              </a:rPr>
              <a:t>به اين ترتيب كه شما بايد هزينه ها و مضّرات هر كدام از راه حل هاي مطرح شده و فوايد احتمالي آنها </a:t>
            </a:r>
            <a:r>
              <a:rPr lang="fa-IR" sz="2800" dirty="0">
                <a:cs typeface="Zar" pitchFamily="2" charset="-78"/>
              </a:rPr>
              <a:t>براي خود و ديگران </a:t>
            </a:r>
            <a:r>
              <a:rPr lang="ar-SA" sz="2800" dirty="0">
                <a:cs typeface="Zar" pitchFamily="2" charset="-78"/>
              </a:rPr>
              <a:t>را مورد بررسي قرار دهيد و راه حلي را كه كمترين هزينه و بيشترين فايده را دارد ، انتخاب كنيد .</a:t>
            </a:r>
            <a:endParaRPr lang="fa-IR" sz="2800" dirty="0">
              <a:cs typeface="Zar" pitchFamily="2" charset="-78"/>
            </a:endParaRPr>
          </a:p>
          <a:p>
            <a:pPr algn="justLow" rtl="1"/>
            <a:endParaRPr lang="fa-IR" sz="2800" dirty="0">
              <a:cs typeface="Zar" pitchFamily="2" charset="-78"/>
            </a:endParaRPr>
          </a:p>
          <a:p>
            <a:pPr algn="justLow" rtl="1"/>
            <a:r>
              <a:rPr lang="ar-SA" sz="2800" dirty="0">
                <a:cs typeface="Zar" pitchFamily="2" charset="-78"/>
              </a:rPr>
              <a:t> علاوه بر ارزيابي پيامدهاي كوتاه مدت و بلندمدت راه حل هاي مختلف بايد به هماهنگي اين راه حل ها با ارزشهاي فردي و خانوادگي خودتان نيز توجه داشته باشيد. </a:t>
            </a:r>
            <a:endParaRPr lang="fa-IR" sz="2800" dirty="0">
              <a:cs typeface="Zar" pitchFamily="2" charset="-78"/>
            </a:endParaRPr>
          </a:p>
          <a:p>
            <a:pPr algn="justLow" rtl="1"/>
            <a:endParaRPr lang="fa-IR" sz="2800" dirty="0">
              <a:cs typeface="Zar" pitchFamily="2" charset="-78"/>
            </a:endParaRPr>
          </a:p>
          <a:p>
            <a:pPr algn="justLow" rtl="1"/>
            <a:r>
              <a:rPr lang="ar-SA" sz="2800" dirty="0">
                <a:cs typeface="Zar" pitchFamily="2" charset="-78"/>
              </a:rPr>
              <a:t>برخي </a:t>
            </a:r>
            <a:r>
              <a:rPr lang="ar-SA" sz="2800" dirty="0" smtClean="0">
                <a:cs typeface="Zar" pitchFamily="2" charset="-78"/>
              </a:rPr>
              <a:t>ر</a:t>
            </a:r>
            <a:r>
              <a:rPr lang="fa-IR" sz="2800" dirty="0" smtClean="0">
                <a:cs typeface="Zar" pitchFamily="2" charset="-78"/>
              </a:rPr>
              <a:t>ا</a:t>
            </a:r>
            <a:r>
              <a:rPr lang="ar-SA" sz="2800" dirty="0" smtClean="0">
                <a:cs typeface="Zar" pitchFamily="2" charset="-78"/>
              </a:rPr>
              <a:t>ه </a:t>
            </a:r>
            <a:r>
              <a:rPr lang="ar-SA" sz="2800" dirty="0">
                <a:cs typeface="Zar" pitchFamily="2" charset="-78"/>
              </a:rPr>
              <a:t>حل ها ممكن است پيامدهاي مثبتي داشته باشند ولي چون با اعتقادات و ارزش هاي ما متناسب نيستند ، انتخاب نمي شوند. </a:t>
            </a:r>
            <a:endParaRPr lang="fa-IR" sz="2800" dirty="0">
              <a:cs typeface="Zar" pitchFamily="2" charset="-78"/>
            </a:endParaRPr>
          </a:p>
          <a:p>
            <a:pPr algn="justLow" rtl="1"/>
            <a:endParaRPr lang="fa-IR" sz="2800" dirty="0">
              <a:cs typeface="Zar" pitchFamily="2" charset="-78"/>
            </a:endParaRPr>
          </a:p>
          <a:p>
            <a:pPr algn="justLow" rtl="1"/>
            <a:r>
              <a:rPr lang="ar-SA" sz="2800" dirty="0">
                <a:cs typeface="Zar" pitchFamily="2" charset="-78"/>
              </a:rPr>
              <a:t>همچنين در انتخاب راه حل ها بايد به امكان عملي بودن آنها نيز توجه نماييد و راه حل هايي را انتخاب كنيد كه   مي توان آن را به عمل درآورد.</a:t>
            </a:r>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idx="1"/>
          </p:nvPr>
        </p:nvSpPr>
        <p:spPr>
          <a:xfrm>
            <a:off x="0" y="0"/>
            <a:ext cx="9144000" cy="6453188"/>
          </a:xfrm>
        </p:spPr>
        <p:txBody>
          <a:bodyPr/>
          <a:lstStyle/>
          <a:p>
            <a:pPr algn="r" rtl="1"/>
            <a:endParaRPr lang="fa-IR" b="1">
              <a:cs typeface="Zar" pitchFamily="2" charset="-78"/>
            </a:endParaRPr>
          </a:p>
          <a:p>
            <a:pPr algn="r" rtl="1"/>
            <a:r>
              <a:rPr lang="fa-IR" b="1">
                <a:cs typeface="Zar" pitchFamily="2" charset="-78"/>
              </a:rPr>
              <a:t>غربال گري كلي و كنار گذاشتن راه حل هاي ضعيف</a:t>
            </a:r>
          </a:p>
          <a:p>
            <a:pPr algn="r" rtl="1"/>
            <a:endParaRPr lang="fa-IR" b="1">
              <a:cs typeface="Zar" pitchFamily="2" charset="-78"/>
            </a:endParaRPr>
          </a:p>
          <a:p>
            <a:pPr algn="r" rtl="1"/>
            <a:r>
              <a:rPr lang="fa-IR" b="1">
                <a:cs typeface="Zar" pitchFamily="2" charset="-78"/>
              </a:rPr>
              <a:t>ملاك هاي مورد نظر :</a:t>
            </a:r>
          </a:p>
          <a:p>
            <a:pPr algn="r" rtl="1"/>
            <a:endParaRPr lang="fa-IR" b="1">
              <a:cs typeface="Zar" pitchFamily="2" charset="-78"/>
            </a:endParaRPr>
          </a:p>
          <a:p>
            <a:pPr lvl="2" algn="r" rtl="1"/>
            <a:r>
              <a:rPr lang="fa-IR" b="1">
                <a:cs typeface="Zar" pitchFamily="2" charset="-78"/>
              </a:rPr>
              <a:t>حل و فصل مساله </a:t>
            </a:r>
          </a:p>
          <a:p>
            <a:pPr lvl="2" algn="r" rtl="1"/>
            <a:r>
              <a:rPr lang="fa-IR" b="1">
                <a:cs typeface="Zar" pitchFamily="2" charset="-78"/>
              </a:rPr>
              <a:t>سلامت و رفاه هيجاني </a:t>
            </a:r>
          </a:p>
          <a:p>
            <a:pPr lvl="2" algn="r" rtl="1"/>
            <a:r>
              <a:rPr lang="fa-IR" b="1">
                <a:cs typeface="Zar" pitchFamily="2" charset="-78"/>
              </a:rPr>
              <a:t>زمان و تلاش مورد نياز </a:t>
            </a:r>
          </a:p>
          <a:p>
            <a:pPr lvl="2" algn="r" rtl="1"/>
            <a:r>
              <a:rPr lang="fa-IR" b="1">
                <a:cs typeface="Zar" pitchFamily="2" charset="-78"/>
              </a:rPr>
              <a:t>نسبت هزينه </a:t>
            </a:r>
            <a:r>
              <a:rPr lang="ar-SA" b="1">
                <a:cs typeface="Zar" pitchFamily="2" charset="-78"/>
              </a:rPr>
              <a:t>–</a:t>
            </a:r>
            <a:r>
              <a:rPr lang="fa-IR" b="1">
                <a:cs typeface="Zar" pitchFamily="2" charset="-78"/>
              </a:rPr>
              <a:t> فايده  </a:t>
            </a:r>
            <a:endParaRPr lang="en-US" b="1">
              <a:cs typeface="Zar" pitchFamily="2" charset="-7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algn="justLow" rtl="1"/>
            <a:r>
              <a:rPr lang="fa-IR" b="1">
                <a:cs typeface="Zar" pitchFamily="2" charset="-78"/>
              </a:rPr>
              <a:t>5-</a:t>
            </a:r>
            <a:r>
              <a:rPr lang="ar-SA" b="1">
                <a:cs typeface="Zar" pitchFamily="2" charset="-78"/>
              </a:rPr>
              <a:t>اجراي راه حل انتخاب شده</a:t>
            </a:r>
            <a:r>
              <a:rPr lang="ar-SA">
                <a:cs typeface="Zar" pitchFamily="2" charset="-78"/>
              </a:rPr>
              <a:t> </a:t>
            </a:r>
            <a:endParaRPr lang="en-US">
              <a:cs typeface="Zar" pitchFamily="2" charset="-78"/>
            </a:endParaRPr>
          </a:p>
        </p:txBody>
      </p:sp>
      <p:sp>
        <p:nvSpPr>
          <p:cNvPr id="94211" name="Rectangle 3"/>
          <p:cNvSpPr>
            <a:spLocks noGrp="1" noChangeArrowheads="1"/>
          </p:cNvSpPr>
          <p:nvPr>
            <p:ph idx="1"/>
          </p:nvPr>
        </p:nvSpPr>
        <p:spPr>
          <a:xfrm>
            <a:off x="0" y="1125538"/>
            <a:ext cx="9144000" cy="5732462"/>
          </a:xfrm>
        </p:spPr>
        <p:txBody>
          <a:bodyPr/>
          <a:lstStyle/>
          <a:p>
            <a:pPr algn="justLow" rtl="1"/>
            <a:endParaRPr lang="fa-IR">
              <a:cs typeface="Zar" pitchFamily="2" charset="-78"/>
            </a:endParaRPr>
          </a:p>
          <a:p>
            <a:pPr algn="justLow" rtl="1"/>
            <a:r>
              <a:rPr lang="ar-SA">
                <a:cs typeface="Zar" pitchFamily="2" charset="-78"/>
              </a:rPr>
              <a:t>پس از انتخاب بهترين راه حل از بين راه حل هاي ممكن بايد آن را به اجرا بگذاريد و در عمل نتيجه آن را مورد ارزيابي قرار دهيد .</a:t>
            </a:r>
            <a:endParaRPr lang="fa-IR">
              <a:cs typeface="Zar" pitchFamily="2" charset="-78"/>
            </a:endParaRPr>
          </a:p>
          <a:p>
            <a:pPr algn="justLow" rtl="1"/>
            <a:endParaRPr lang="fa-IR">
              <a:cs typeface="Zar" pitchFamily="2" charset="-78"/>
            </a:endParaRPr>
          </a:p>
          <a:p>
            <a:pPr algn="justLow" rtl="1"/>
            <a:r>
              <a:rPr lang="ar-SA">
                <a:cs typeface="Zar" pitchFamily="2" charset="-78"/>
              </a:rPr>
              <a:t> براي اجراي درست راه حل انتخابي به طور دقيق مشخص كنيد كه اجراي نقشه شما مستلزم چه چيزهايي است ، چه كاري ، كجا‌، چه موقع و توسط چه كسي بايد انجام شود و چه موادي لازم است.</a:t>
            </a:r>
            <a:endParaRPr lang="fa-IR">
              <a:cs typeface="Zar" pitchFamily="2" charset="-78"/>
            </a:endParaRPr>
          </a:p>
          <a:p>
            <a:pPr algn="justLow" rtl="1"/>
            <a:endParaRPr lang="fa-IR">
              <a:cs typeface="Zar" pitchFamily="2" charset="-78"/>
            </a:endParaRPr>
          </a:p>
          <a:p>
            <a:pPr algn="justLow" rtl="1"/>
            <a:r>
              <a:rPr lang="ar-SA">
                <a:cs typeface="Zar" pitchFamily="2" charset="-78"/>
              </a:rPr>
              <a:t> اگر اين مسايل رعايت نشود اجراي برنامه با مشكل مواجه مي شود</a:t>
            </a:r>
            <a:r>
              <a:rPr lang="fa-IR">
                <a:cs typeface="Zar" pitchFamily="2" charset="-78"/>
              </a:rPr>
              <a:t> </a:t>
            </a:r>
            <a:endParaRPr lang="en-US">
              <a:cs typeface="Zar" pitchFamily="2" charset="-7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0"/>
            <a:ext cx="9144000" cy="908050"/>
          </a:xfrm>
        </p:spPr>
        <p:txBody>
          <a:bodyPr/>
          <a:lstStyle/>
          <a:p>
            <a:pPr algn="r" rtl="1"/>
            <a:r>
              <a:rPr lang="fa-IR" b="1">
                <a:cs typeface="Zar" pitchFamily="2" charset="-78"/>
              </a:rPr>
              <a:t>6-</a:t>
            </a:r>
            <a:r>
              <a:rPr lang="ar-SA" b="1">
                <a:cs typeface="Zar" pitchFamily="2" charset="-78"/>
              </a:rPr>
              <a:t>ارزشيابي </a:t>
            </a:r>
            <a:endParaRPr lang="en-US">
              <a:cs typeface="Zar" pitchFamily="2" charset="-78"/>
            </a:endParaRPr>
          </a:p>
        </p:txBody>
      </p:sp>
      <p:sp>
        <p:nvSpPr>
          <p:cNvPr id="95235" name="Rectangle 3"/>
          <p:cNvSpPr>
            <a:spLocks noGrp="1" noChangeArrowheads="1"/>
          </p:cNvSpPr>
          <p:nvPr>
            <p:ph idx="1"/>
          </p:nvPr>
        </p:nvSpPr>
        <p:spPr>
          <a:xfrm>
            <a:off x="0" y="765175"/>
            <a:ext cx="9144000" cy="6092825"/>
          </a:xfrm>
        </p:spPr>
        <p:txBody>
          <a:bodyPr/>
          <a:lstStyle/>
          <a:p>
            <a:pPr algn="justLow" rtl="1">
              <a:lnSpc>
                <a:spcPct val="80000"/>
              </a:lnSpc>
            </a:pPr>
            <a:r>
              <a:rPr lang="ar-SA" sz="2800">
                <a:cs typeface="Zar" pitchFamily="2" charset="-78"/>
              </a:rPr>
              <a:t>پس از اجراي راه حل انتخاب شده بايد ارزيابي شود كه آيا راه حل مورد نظر موثر و رضايت بخش بوده يا خير .</a:t>
            </a:r>
            <a:endParaRPr lang="fa-IR" sz="2800">
              <a:cs typeface="Zar" pitchFamily="2" charset="-78"/>
            </a:endParaRPr>
          </a:p>
          <a:p>
            <a:pPr algn="justLow" rtl="1">
              <a:lnSpc>
                <a:spcPct val="80000"/>
              </a:lnSpc>
            </a:pPr>
            <a:endParaRPr lang="fa-IR" sz="2800">
              <a:cs typeface="Zar" pitchFamily="2" charset="-78"/>
            </a:endParaRPr>
          </a:p>
          <a:p>
            <a:pPr algn="justLow" rtl="1">
              <a:lnSpc>
                <a:spcPct val="80000"/>
              </a:lnSpc>
            </a:pPr>
            <a:r>
              <a:rPr lang="ar-SA" sz="2800">
                <a:cs typeface="Zar" pitchFamily="2" charset="-78"/>
              </a:rPr>
              <a:t> اگر راه انتخاب شده در رفع مشكل موفقيت آميز بود چه بهتر </a:t>
            </a:r>
            <a:r>
              <a:rPr lang="fa-IR" sz="2800">
                <a:cs typeface="Zar" pitchFamily="2" charset="-78"/>
              </a:rPr>
              <a:t>و فرايند حل مسئله پايان مي يابد </a:t>
            </a:r>
            <a:r>
              <a:rPr lang="ar-SA" sz="2800">
                <a:cs typeface="Zar" pitchFamily="2" charset="-78"/>
              </a:rPr>
              <a:t>در غير اين صورت بايد مراحل حل مساله را مرور كنيد و ببيند در كجا اشكال وجود داشته كه به حل مشكل منجر نشد.</a:t>
            </a:r>
            <a:endParaRPr lang="fa-IR" sz="2800">
              <a:cs typeface="Zar" pitchFamily="2" charset="-78"/>
            </a:endParaRPr>
          </a:p>
          <a:p>
            <a:pPr algn="justLow" rtl="1">
              <a:lnSpc>
                <a:spcPct val="80000"/>
              </a:lnSpc>
            </a:pPr>
            <a:endParaRPr lang="fa-IR" sz="2800">
              <a:cs typeface="Zar" pitchFamily="2" charset="-78"/>
            </a:endParaRPr>
          </a:p>
          <a:p>
            <a:pPr lvl="1" algn="justLow" rtl="1">
              <a:lnSpc>
                <a:spcPct val="80000"/>
              </a:lnSpc>
            </a:pPr>
            <a:r>
              <a:rPr lang="ar-SA" sz="2400">
                <a:cs typeface="Zar" pitchFamily="2" charset="-78"/>
              </a:rPr>
              <a:t> آيا مشكل را به درستي مشخص كرديد؟ </a:t>
            </a:r>
            <a:endParaRPr lang="fa-IR" sz="2400">
              <a:cs typeface="Zar" pitchFamily="2" charset="-78"/>
            </a:endParaRPr>
          </a:p>
          <a:p>
            <a:pPr lvl="1" algn="justLow" rtl="1">
              <a:lnSpc>
                <a:spcPct val="80000"/>
              </a:lnSpc>
            </a:pPr>
            <a:r>
              <a:rPr lang="ar-SA" sz="2400">
                <a:cs typeface="Zar" pitchFamily="2" charset="-78"/>
              </a:rPr>
              <a:t>آيا تمام راه حل هاي ممكن را در نظر گرفتيد ؟آيا راه حل انتخابي شما واقعا بهترين راه حل بود ؟ </a:t>
            </a:r>
            <a:endParaRPr lang="fa-IR" sz="2400">
              <a:cs typeface="Zar" pitchFamily="2" charset="-78"/>
            </a:endParaRPr>
          </a:p>
          <a:p>
            <a:pPr lvl="1" algn="justLow" rtl="1">
              <a:lnSpc>
                <a:spcPct val="80000"/>
              </a:lnSpc>
            </a:pPr>
            <a:r>
              <a:rPr lang="ar-SA" sz="2400">
                <a:cs typeface="Zar" pitchFamily="2" charset="-78"/>
              </a:rPr>
              <a:t>آيا راه حل انتخاب شده را درست اجرا كرديد؟ </a:t>
            </a:r>
            <a:endParaRPr lang="fa-IR" sz="2400">
              <a:cs typeface="Zar" pitchFamily="2" charset="-78"/>
            </a:endParaRPr>
          </a:p>
          <a:p>
            <a:pPr lvl="1" algn="justLow" rtl="1">
              <a:lnSpc>
                <a:spcPct val="80000"/>
              </a:lnSpc>
            </a:pPr>
            <a:endParaRPr lang="fa-IR" sz="2400">
              <a:cs typeface="Zar" pitchFamily="2" charset="-78"/>
            </a:endParaRPr>
          </a:p>
          <a:p>
            <a:pPr algn="justLow" rtl="1">
              <a:lnSpc>
                <a:spcPct val="80000"/>
              </a:lnSpc>
            </a:pPr>
            <a:r>
              <a:rPr lang="ar-SA" sz="2800">
                <a:cs typeface="Zar" pitchFamily="2" charset="-78"/>
              </a:rPr>
              <a:t>پس از بررسي سوالات فوق فرايند حل مساله را از سر بگيرد. </a:t>
            </a:r>
            <a:endParaRPr lang="fa-IR" sz="2800">
              <a:cs typeface="Zar" pitchFamily="2" charset="-78"/>
            </a:endParaRPr>
          </a:p>
          <a:p>
            <a:pPr algn="justLow" rtl="1">
              <a:lnSpc>
                <a:spcPct val="80000"/>
              </a:lnSpc>
            </a:pPr>
            <a:r>
              <a:rPr lang="fa-IR" sz="2800">
                <a:cs typeface="Zar" pitchFamily="2" charset="-78"/>
              </a:rPr>
              <a:t>در صورت موفقيت آميز بودن فرايند حل مساله بايد خودتان را مورد تقويت قرار دهيد.  فرايند حل مسئله زماني پايان مي يابد كه ديگر موقعيت براي فرد مسئله ساز نباشد.</a:t>
            </a:r>
            <a:endParaRPr lang="en-US" sz="2800">
              <a:cs typeface="Zar" pitchFamily="2" charset="-7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idx="1"/>
          </p:nvPr>
        </p:nvSpPr>
        <p:spPr>
          <a:xfrm>
            <a:off x="457200" y="620713"/>
            <a:ext cx="8229600" cy="5475287"/>
          </a:xfrm>
        </p:spPr>
        <p:txBody>
          <a:bodyPr/>
          <a:lstStyle/>
          <a:p>
            <a:pPr algn="r" rtl="1"/>
            <a:endParaRPr lang="fa-IR"/>
          </a:p>
          <a:p>
            <a:pPr algn="r" rtl="1"/>
            <a:r>
              <a:rPr lang="fa-IR">
                <a:cs typeface="Zar" pitchFamily="2" charset="-78"/>
              </a:rPr>
              <a:t>اجراي راه حل </a:t>
            </a:r>
          </a:p>
          <a:p>
            <a:pPr algn="r" rtl="1"/>
            <a:endParaRPr lang="fa-IR">
              <a:cs typeface="Zar" pitchFamily="2" charset="-78"/>
            </a:endParaRPr>
          </a:p>
          <a:p>
            <a:pPr algn="r" rtl="1"/>
            <a:r>
              <a:rPr lang="fa-IR">
                <a:cs typeface="Zar" pitchFamily="2" charset="-78"/>
              </a:rPr>
              <a:t>خود بازنگري </a:t>
            </a:r>
          </a:p>
          <a:p>
            <a:pPr algn="r" rtl="1"/>
            <a:endParaRPr lang="fa-IR">
              <a:cs typeface="Zar" pitchFamily="2" charset="-78"/>
            </a:endParaRPr>
          </a:p>
          <a:p>
            <a:pPr algn="r" rtl="1"/>
            <a:r>
              <a:rPr lang="fa-IR">
                <a:cs typeface="Zar" pitchFamily="2" charset="-78"/>
              </a:rPr>
              <a:t>خود ارزيابي </a:t>
            </a:r>
          </a:p>
          <a:p>
            <a:pPr algn="r" rtl="1"/>
            <a:endParaRPr lang="fa-IR">
              <a:cs typeface="Zar" pitchFamily="2" charset="-78"/>
            </a:endParaRPr>
          </a:p>
          <a:p>
            <a:pPr algn="r" rtl="1"/>
            <a:r>
              <a:rPr lang="fa-IR">
                <a:cs typeface="Zar" pitchFamily="2" charset="-78"/>
              </a:rPr>
              <a:t> خود تقويتي </a:t>
            </a:r>
            <a:endParaRPr lang="en-US">
              <a:cs typeface="Zar" pitchFamily="2" charset="-7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lgn="r"/>
            <a:r>
              <a:rPr lang="fa-IR" dirty="0">
                <a:cs typeface="Zar" pitchFamily="2" charset="-78"/>
              </a:rPr>
              <a:t>مهارت تصميم گيري </a:t>
            </a:r>
            <a:endParaRPr lang="en-US" dirty="0">
              <a:cs typeface="Zar" pitchFamily="2" charset="-78"/>
            </a:endParaRPr>
          </a:p>
        </p:txBody>
      </p:sp>
      <p:sp>
        <p:nvSpPr>
          <p:cNvPr id="98307" name="Rectangle 3"/>
          <p:cNvSpPr>
            <a:spLocks noGrp="1" noChangeArrowheads="1"/>
          </p:cNvSpPr>
          <p:nvPr>
            <p:ph idx="1"/>
          </p:nvPr>
        </p:nvSpPr>
        <p:spPr/>
        <p:txBody>
          <a:bodyPr/>
          <a:lstStyle/>
          <a:p>
            <a:pPr algn="just" rtl="1">
              <a:lnSpc>
                <a:spcPct val="90000"/>
              </a:lnSpc>
            </a:pPr>
            <a:r>
              <a:rPr lang="ar-SA" dirty="0">
                <a:cs typeface="Zar" pitchFamily="2" charset="-78"/>
              </a:rPr>
              <a:t>تصميم گيري خوب هميشه آسان نيست و در بسياري از مواقع ما ترجيح مي دهيم در مورد برخي مسايل خاص تصميم گيري نكنيم. همه تصميم هايي كه مي گيريم </a:t>
            </a:r>
            <a:r>
              <a:rPr lang="ar-SA" dirty="0" smtClean="0">
                <a:cs typeface="Zar" pitchFamily="2" charset="-78"/>
              </a:rPr>
              <a:t>پيامدها</a:t>
            </a:r>
            <a:r>
              <a:rPr lang="fa-IR" dirty="0" smtClean="0">
                <a:cs typeface="Zar" pitchFamily="2" charset="-78"/>
              </a:rPr>
              <a:t>ي</a:t>
            </a:r>
            <a:r>
              <a:rPr lang="ar-SA" dirty="0" smtClean="0">
                <a:cs typeface="Zar" pitchFamily="2" charset="-78"/>
              </a:rPr>
              <a:t> </a:t>
            </a:r>
            <a:r>
              <a:rPr lang="ar-SA" dirty="0">
                <a:cs typeface="Zar" pitchFamily="2" charset="-78"/>
              </a:rPr>
              <a:t>خوب يا بد دارند. بنابراين در مورد تصميم گيري در خصوص مسايلي كه مطمئن نيستيم و ممكن است پيامدهاي بدي داشته باشند ، دودل هستيم. تصميم گيري مستلزم </a:t>
            </a:r>
            <a:r>
              <a:rPr lang="ar-SA" b="1" dirty="0">
                <a:solidFill>
                  <a:srgbClr val="FF0000"/>
                </a:solidFill>
                <a:cs typeface="Zar" pitchFamily="2" charset="-78"/>
              </a:rPr>
              <a:t>مسئوليت پذيري</a:t>
            </a:r>
            <a:r>
              <a:rPr lang="ar-SA" dirty="0">
                <a:cs typeface="Zar" pitchFamily="2" charset="-78"/>
              </a:rPr>
              <a:t> است و خيلي از مردم براي فرار از اين مساله از تصميم گيري </a:t>
            </a:r>
            <a:r>
              <a:rPr lang="ar-SA" dirty="0" smtClean="0">
                <a:cs typeface="Zar" pitchFamily="2" charset="-78"/>
              </a:rPr>
              <a:t>خودداري </a:t>
            </a:r>
            <a:r>
              <a:rPr lang="ar-SA" dirty="0">
                <a:cs typeface="Zar" pitchFamily="2" charset="-78"/>
              </a:rPr>
              <a:t>مي كنند. اما اگر ما با فرايند تصميم گيري درست و عواملي كه بر تصميم گيري ما تاثير مي گذارند ، آشنا شويم ، اين كار چندان هم دشوار نخواهد بود</a:t>
            </a:r>
            <a:r>
              <a:rPr lang="fa-IR" dirty="0">
                <a:cs typeface="Zar" pitchFamily="2" charset="-78"/>
              </a:rPr>
              <a:t> </a:t>
            </a:r>
            <a:endParaRPr lang="en-US" dirty="0">
              <a:cs typeface="Zar" pitchFamily="2" charset="-7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lgn="r"/>
            <a:r>
              <a:rPr lang="ar-SA" b="1" dirty="0">
                <a:cs typeface="Zar" pitchFamily="2" charset="-78"/>
              </a:rPr>
              <a:t>مهارتهاي لازم براي تصميم گيري موثر :</a:t>
            </a:r>
            <a:endParaRPr lang="en-US" b="1" dirty="0">
              <a:cs typeface="Zar" pitchFamily="2" charset="-78"/>
            </a:endParaRPr>
          </a:p>
        </p:txBody>
      </p:sp>
      <p:sp>
        <p:nvSpPr>
          <p:cNvPr id="99331" name="Rectangle 3"/>
          <p:cNvSpPr>
            <a:spLocks noGrp="1" noChangeArrowheads="1"/>
          </p:cNvSpPr>
          <p:nvPr>
            <p:ph idx="1"/>
          </p:nvPr>
        </p:nvSpPr>
        <p:spPr>
          <a:xfrm>
            <a:off x="250825" y="1341438"/>
            <a:ext cx="8642350" cy="5183187"/>
          </a:xfrm>
        </p:spPr>
        <p:txBody>
          <a:bodyPr/>
          <a:lstStyle/>
          <a:p>
            <a:pPr algn="r" rtl="1"/>
            <a:endParaRPr lang="fa-IR" dirty="0">
              <a:cs typeface="Zar" pitchFamily="2" charset="-78"/>
            </a:endParaRPr>
          </a:p>
          <a:p>
            <a:pPr algn="r" rtl="1"/>
            <a:r>
              <a:rPr lang="ar-SA" dirty="0">
                <a:cs typeface="Zar" pitchFamily="2" charset="-78"/>
              </a:rPr>
              <a:t>براي تصميم گيري موثر مهارتهاي زير ضروري مي باشند:</a:t>
            </a:r>
          </a:p>
          <a:p>
            <a:pPr lvl="1" algn="r" rtl="1"/>
            <a:r>
              <a:rPr lang="ar-SA" dirty="0">
                <a:cs typeface="Zar" pitchFamily="2" charset="-78"/>
              </a:rPr>
              <a:t>مهارتهاي تفكر خلاق و انتقادي </a:t>
            </a:r>
          </a:p>
          <a:p>
            <a:pPr lvl="1" algn="r" rtl="1"/>
            <a:r>
              <a:rPr lang="ar-SA" dirty="0">
                <a:cs typeface="Zar" pitchFamily="2" charset="-78"/>
              </a:rPr>
              <a:t>مهارتهاي حل مساله</a:t>
            </a:r>
          </a:p>
          <a:p>
            <a:pPr lvl="1" algn="r" rtl="1"/>
            <a:r>
              <a:rPr lang="ar-SA" dirty="0">
                <a:cs typeface="Zar" pitchFamily="2" charset="-78"/>
              </a:rPr>
              <a:t>مهارتهاي جمع آوري اطلاعات</a:t>
            </a:r>
          </a:p>
          <a:p>
            <a:pPr lvl="1" algn="r" rtl="1"/>
            <a:r>
              <a:rPr lang="ar-SA" dirty="0">
                <a:cs typeface="Zar" pitchFamily="2" charset="-78"/>
              </a:rPr>
              <a:t>مهارتهاي ارزيابي پيامدها</a:t>
            </a:r>
          </a:p>
          <a:p>
            <a:pPr lvl="1" algn="r" rtl="1"/>
            <a:r>
              <a:rPr lang="ar-SA" dirty="0">
                <a:cs typeface="Zar" pitchFamily="2" charset="-78"/>
              </a:rPr>
              <a:t>مهارتهاي ارزشيابي اطلاعات</a:t>
            </a:r>
          </a:p>
          <a:p>
            <a:pPr lvl="1" algn="r" rtl="1"/>
            <a:r>
              <a:rPr lang="ar-SA" dirty="0">
                <a:cs typeface="Zar" pitchFamily="2" charset="-78"/>
              </a:rPr>
              <a:t>مهارتهاي تجزيه و تحليل براي بررسي خطرات احتمالي</a:t>
            </a:r>
            <a:r>
              <a:rPr lang="fa-IR" dirty="0">
                <a:cs typeface="Zar" pitchFamily="2" charset="-78"/>
              </a:rPr>
              <a:t> </a:t>
            </a:r>
            <a:endParaRPr lang="en-US" dirty="0">
              <a:cs typeface="Zar" pitchFamily="2"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179388" y="0"/>
            <a:ext cx="8964612" cy="6858000"/>
          </a:xfrm>
        </p:spPr>
        <p:txBody>
          <a:bodyPr/>
          <a:lstStyle/>
          <a:p>
            <a:pPr algn="justLow" rtl="1"/>
            <a:endParaRPr lang="fa-IR" dirty="0">
              <a:cs typeface="Zar" pitchFamily="2" charset="-78"/>
            </a:endParaRPr>
          </a:p>
          <a:p>
            <a:pPr algn="justLow" rtl="1"/>
            <a:r>
              <a:rPr lang="fa-IR" dirty="0">
                <a:cs typeface="Zar" pitchFamily="2" charset="-78"/>
              </a:rPr>
              <a:t>برخورداري از </a:t>
            </a:r>
            <a:r>
              <a:rPr lang="ar-SA" dirty="0">
                <a:cs typeface="Zar" pitchFamily="2" charset="-78"/>
              </a:rPr>
              <a:t>توانايي لازم براي حل موفقيت آميز مسايل</a:t>
            </a:r>
            <a:r>
              <a:rPr lang="fa-IR" dirty="0">
                <a:cs typeface="Zar" pitchFamily="2" charset="-78"/>
              </a:rPr>
              <a:t> موجب </a:t>
            </a:r>
            <a:r>
              <a:rPr lang="fa-IR" dirty="0" smtClean="0">
                <a:cs typeface="Zar" pitchFamily="2" charset="-78"/>
              </a:rPr>
              <a:t>مي </a:t>
            </a:r>
            <a:r>
              <a:rPr lang="fa-IR" dirty="0">
                <a:cs typeface="Zar" pitchFamily="2" charset="-78"/>
              </a:rPr>
              <a:t>شود تا </a:t>
            </a:r>
            <a:r>
              <a:rPr lang="ar-SA" dirty="0">
                <a:cs typeface="Zar" pitchFamily="2" charset="-78"/>
              </a:rPr>
              <a:t>اعتماد به نفس</a:t>
            </a:r>
            <a:r>
              <a:rPr lang="fa-IR" dirty="0">
                <a:cs typeface="Zar" pitchFamily="2" charset="-78"/>
              </a:rPr>
              <a:t> ت</a:t>
            </a:r>
            <a:r>
              <a:rPr lang="fa-IR" dirty="0" smtClean="0">
                <a:cs typeface="Zar" pitchFamily="2" charset="-78"/>
              </a:rPr>
              <a:t>ان </a:t>
            </a:r>
            <a:r>
              <a:rPr lang="fa-IR" dirty="0">
                <a:cs typeface="Zar" pitchFamily="2" charset="-78"/>
              </a:rPr>
              <a:t>بيشتر شده </a:t>
            </a:r>
            <a:r>
              <a:rPr lang="ar-SA" dirty="0">
                <a:cs typeface="Zar" pitchFamily="2" charset="-78"/>
              </a:rPr>
              <a:t>و احساس ارزشمندي بيشتري پيدا كنيد. ولي اگر فاقد مهارتهاي لازم براي حل مشكل باشيد يا از روش هاي نامناسب و معيوب براي حل مسايل خود استفاده نماييد، در سازگاري با محيط اطرافتان دچار مشكل شده و بهداشت رواني شما تهديد خواهد شد. كسب مهارت حل مساله شما را قادر مي سازد تا به طور سازنده با مشكلات زندگي برخورد كنيد. </a:t>
            </a:r>
            <a:endParaRPr lang="fa-IR" dirty="0">
              <a:cs typeface="Zar" pitchFamily="2" charset="-7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ar-SA" sz="4000" b="1">
                <a:cs typeface="Zar" pitchFamily="2" charset="-78"/>
              </a:rPr>
              <a:t>تصميم گيري مستلزم سه عامل اساسي است:</a:t>
            </a:r>
            <a:r>
              <a:rPr lang="ar-SA" sz="4000">
                <a:cs typeface="Zar" pitchFamily="2" charset="-78"/>
              </a:rPr>
              <a:t> </a:t>
            </a:r>
            <a:endParaRPr lang="en-US" sz="4000">
              <a:cs typeface="Zar" pitchFamily="2" charset="-78"/>
            </a:endParaRPr>
          </a:p>
        </p:txBody>
      </p:sp>
      <p:sp>
        <p:nvSpPr>
          <p:cNvPr id="100355" name="Rectangle 3"/>
          <p:cNvSpPr>
            <a:spLocks noGrp="1" noChangeArrowheads="1"/>
          </p:cNvSpPr>
          <p:nvPr>
            <p:ph idx="1"/>
          </p:nvPr>
        </p:nvSpPr>
        <p:spPr/>
        <p:txBody>
          <a:bodyPr/>
          <a:lstStyle/>
          <a:p>
            <a:pPr algn="r" rtl="1"/>
            <a:endParaRPr lang="fa-IR">
              <a:cs typeface="Zar" pitchFamily="2" charset="-78"/>
            </a:endParaRPr>
          </a:p>
          <a:p>
            <a:pPr algn="r" rtl="1"/>
            <a:r>
              <a:rPr lang="ar-SA">
                <a:cs typeface="Zar" pitchFamily="2" charset="-78"/>
              </a:rPr>
              <a:t>مشكل يا موقعيتي كه درباره آن لازم است تصميم گيري شود</a:t>
            </a:r>
            <a:endParaRPr lang="fa-IR">
              <a:cs typeface="Zar" pitchFamily="2" charset="-78"/>
            </a:endParaRPr>
          </a:p>
          <a:p>
            <a:pPr algn="r" rtl="1"/>
            <a:endParaRPr lang="ar-SA">
              <a:cs typeface="Zar" pitchFamily="2" charset="-78"/>
            </a:endParaRPr>
          </a:p>
          <a:p>
            <a:pPr algn="r" rtl="1"/>
            <a:r>
              <a:rPr lang="ar-SA">
                <a:cs typeface="Zar" pitchFamily="2" charset="-78"/>
              </a:rPr>
              <a:t>شخصي كه تصميم مي گيرد</a:t>
            </a:r>
            <a:endParaRPr lang="fa-IR">
              <a:cs typeface="Zar" pitchFamily="2" charset="-78"/>
            </a:endParaRPr>
          </a:p>
          <a:p>
            <a:pPr algn="r" rtl="1"/>
            <a:endParaRPr lang="ar-SA">
              <a:cs typeface="Zar" pitchFamily="2" charset="-78"/>
            </a:endParaRPr>
          </a:p>
          <a:p>
            <a:pPr algn="r" rtl="1"/>
            <a:r>
              <a:rPr lang="ar-SA">
                <a:cs typeface="Zar" pitchFamily="2" charset="-78"/>
              </a:rPr>
              <a:t>عوامل فرعي كه بر تصميم گيري تاثير مي گذارند. </a:t>
            </a:r>
            <a:endParaRPr lang="en-US">
              <a:cs typeface="Zar" pitchFamily="2" charset="-7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228600"/>
            <a:ext cx="8218488" cy="1760538"/>
          </a:xfrm>
        </p:spPr>
        <p:txBody>
          <a:bodyPr/>
          <a:lstStyle/>
          <a:p>
            <a:pPr algn="justLow" rtl="1"/>
            <a:r>
              <a:rPr lang="ar-SA" sz="3200" b="1">
                <a:cs typeface="Zar" pitchFamily="2" charset="-78"/>
              </a:rPr>
              <a:t>م</a:t>
            </a:r>
            <a:r>
              <a:rPr lang="fa-IR" sz="3200" b="1">
                <a:cs typeface="Zar" pitchFamily="2" charset="-78"/>
              </a:rPr>
              <a:t>ساله</a:t>
            </a:r>
            <a:r>
              <a:rPr lang="ar-SA" sz="3200" b="1">
                <a:cs typeface="Zar" pitchFamily="2" charset="-78"/>
              </a:rPr>
              <a:t> يا موقعيت شامل عناصر مختلفي است كه از موقعيتي به موقعيت ديگر فرق مي كنند . اين عناصر عبارتند از</a:t>
            </a:r>
            <a:r>
              <a:rPr lang="ar-SA" sz="3200">
                <a:cs typeface="Zar" pitchFamily="2" charset="-78"/>
              </a:rPr>
              <a:t> </a:t>
            </a:r>
            <a:endParaRPr lang="en-US" sz="3200">
              <a:cs typeface="Zar" pitchFamily="2" charset="-78"/>
            </a:endParaRPr>
          </a:p>
        </p:txBody>
      </p:sp>
      <p:sp>
        <p:nvSpPr>
          <p:cNvPr id="101379" name="Rectangle 3"/>
          <p:cNvSpPr>
            <a:spLocks noGrp="1" noChangeArrowheads="1"/>
          </p:cNvSpPr>
          <p:nvPr>
            <p:ph idx="1"/>
          </p:nvPr>
        </p:nvSpPr>
        <p:spPr>
          <a:xfrm>
            <a:off x="323850" y="2362200"/>
            <a:ext cx="8229600" cy="4495800"/>
          </a:xfrm>
        </p:spPr>
        <p:txBody>
          <a:bodyPr/>
          <a:lstStyle/>
          <a:p>
            <a:pPr algn="r" rtl="1"/>
            <a:r>
              <a:rPr lang="ar-SA" b="1">
                <a:cs typeface="Zar" pitchFamily="2" charset="-78"/>
              </a:rPr>
              <a:t>ميزان دشواري م</a:t>
            </a:r>
            <a:r>
              <a:rPr lang="fa-IR" b="1">
                <a:cs typeface="Zar" pitchFamily="2" charset="-78"/>
              </a:rPr>
              <a:t>ساله</a:t>
            </a:r>
            <a:r>
              <a:rPr lang="ar-SA">
                <a:cs typeface="Zar" pitchFamily="2" charset="-78"/>
              </a:rPr>
              <a:t>: از ساده تا پيچيده </a:t>
            </a:r>
            <a:endParaRPr lang="fa-IR">
              <a:cs typeface="Zar" pitchFamily="2" charset="-78"/>
            </a:endParaRPr>
          </a:p>
          <a:p>
            <a:pPr algn="r" rtl="1"/>
            <a:endParaRPr lang="ar-SA" b="1">
              <a:cs typeface="Zar" pitchFamily="2" charset="-78"/>
            </a:endParaRPr>
          </a:p>
          <a:p>
            <a:pPr algn="r" rtl="1"/>
            <a:r>
              <a:rPr lang="ar-SA" b="1">
                <a:cs typeface="Zar" pitchFamily="2" charset="-78"/>
              </a:rPr>
              <a:t>ميزان مشخص بودن م</a:t>
            </a:r>
            <a:r>
              <a:rPr lang="fa-IR" b="1">
                <a:cs typeface="Zar" pitchFamily="2" charset="-78"/>
              </a:rPr>
              <a:t>ساله</a:t>
            </a:r>
            <a:r>
              <a:rPr lang="ar-SA">
                <a:cs typeface="Zar" pitchFamily="2" charset="-78"/>
              </a:rPr>
              <a:t> : از مشخص تا نامشخص</a:t>
            </a:r>
            <a:endParaRPr lang="fa-IR">
              <a:cs typeface="Zar" pitchFamily="2" charset="-78"/>
            </a:endParaRPr>
          </a:p>
          <a:p>
            <a:pPr algn="r" rtl="1"/>
            <a:r>
              <a:rPr lang="ar-SA">
                <a:cs typeface="Zar" pitchFamily="2" charset="-78"/>
              </a:rPr>
              <a:t> </a:t>
            </a:r>
            <a:endParaRPr lang="ar-SA" b="1">
              <a:cs typeface="Zar" pitchFamily="2" charset="-78"/>
            </a:endParaRPr>
          </a:p>
          <a:p>
            <a:pPr algn="r" rtl="1"/>
            <a:r>
              <a:rPr lang="ar-SA" b="1">
                <a:cs typeface="Zar" pitchFamily="2" charset="-78"/>
              </a:rPr>
              <a:t>ميزان قطعيت در مورد پيامدهاي م</a:t>
            </a:r>
            <a:r>
              <a:rPr lang="fa-IR" b="1">
                <a:cs typeface="Zar" pitchFamily="2" charset="-78"/>
              </a:rPr>
              <a:t>ساله</a:t>
            </a:r>
            <a:r>
              <a:rPr lang="ar-SA" b="1">
                <a:cs typeface="Zar" pitchFamily="2" charset="-78"/>
              </a:rPr>
              <a:t> :</a:t>
            </a:r>
            <a:r>
              <a:rPr lang="ar-SA">
                <a:cs typeface="Zar" pitchFamily="2" charset="-78"/>
              </a:rPr>
              <a:t> از </a:t>
            </a:r>
            <a:r>
              <a:rPr lang="fa-IR">
                <a:cs typeface="Zar" pitchFamily="2" charset="-78"/>
              </a:rPr>
              <a:t>اطمينان </a:t>
            </a:r>
            <a:r>
              <a:rPr lang="ar-SA">
                <a:cs typeface="Zar" pitchFamily="2" charset="-78"/>
              </a:rPr>
              <a:t>تا عدم اطمينان </a:t>
            </a:r>
            <a:endParaRPr lang="en-US">
              <a:cs typeface="Zar" pitchFamily="2" charset="-7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68313" y="0"/>
            <a:ext cx="8229600" cy="752475"/>
          </a:xfrm>
        </p:spPr>
        <p:txBody>
          <a:bodyPr/>
          <a:lstStyle/>
          <a:p>
            <a:r>
              <a:rPr lang="ar-SA" sz="4000" b="1">
                <a:cs typeface="Zar" pitchFamily="2" charset="-78"/>
              </a:rPr>
              <a:t>عوامل شخصي موثر در تصميم گيري :</a:t>
            </a:r>
            <a:endParaRPr lang="en-US" sz="4000" b="1">
              <a:cs typeface="Zar" pitchFamily="2" charset="-78"/>
            </a:endParaRPr>
          </a:p>
        </p:txBody>
      </p:sp>
      <p:sp>
        <p:nvSpPr>
          <p:cNvPr id="103427" name="Rectangle 3"/>
          <p:cNvSpPr>
            <a:spLocks noGrp="1" noChangeArrowheads="1"/>
          </p:cNvSpPr>
          <p:nvPr>
            <p:ph idx="1"/>
          </p:nvPr>
        </p:nvSpPr>
        <p:spPr>
          <a:xfrm>
            <a:off x="0" y="1052513"/>
            <a:ext cx="9144000" cy="5616575"/>
          </a:xfrm>
        </p:spPr>
        <p:txBody>
          <a:bodyPr/>
          <a:lstStyle/>
          <a:p>
            <a:pPr algn="justLow" rtl="1"/>
            <a:r>
              <a:rPr lang="ar-SA" sz="2800">
                <a:cs typeface="Zar" pitchFamily="2" charset="-78"/>
              </a:rPr>
              <a:t>عوامل فردي زيادي وجود دارند كه بر تصميم گيري هاي ما تاثير مي گذارند مهمترين اين عوامل عبارتند از : </a:t>
            </a:r>
          </a:p>
          <a:p>
            <a:pPr lvl="1" algn="r" rtl="1"/>
            <a:r>
              <a:rPr lang="ar-SA" sz="2400">
                <a:cs typeface="Zar" pitchFamily="2" charset="-78"/>
              </a:rPr>
              <a:t>اعتماد به نفس</a:t>
            </a:r>
          </a:p>
          <a:p>
            <a:pPr lvl="1" algn="r" rtl="1"/>
            <a:r>
              <a:rPr lang="ar-SA" sz="2400">
                <a:cs typeface="Zar" pitchFamily="2" charset="-78"/>
              </a:rPr>
              <a:t>استقلال فكر </a:t>
            </a:r>
          </a:p>
          <a:p>
            <a:pPr lvl="1" algn="r" rtl="1"/>
            <a:r>
              <a:rPr lang="ar-SA" sz="2400">
                <a:cs typeface="Zar" pitchFamily="2" charset="-78"/>
              </a:rPr>
              <a:t>آمادگي براي پذيرش مسئوليت تصميم هاي اتخاذ شده </a:t>
            </a:r>
          </a:p>
          <a:p>
            <a:pPr lvl="1" algn="r" rtl="1"/>
            <a:r>
              <a:rPr lang="ar-SA" sz="2400">
                <a:cs typeface="Zar" pitchFamily="2" charset="-78"/>
              </a:rPr>
              <a:t>عدم ترس از خطر كردن </a:t>
            </a:r>
          </a:p>
          <a:p>
            <a:pPr lvl="1" algn="r" rtl="1"/>
            <a:r>
              <a:rPr lang="ar-SA" sz="2400">
                <a:cs typeface="Zar" pitchFamily="2" charset="-78"/>
              </a:rPr>
              <a:t>درك درست موقعيت و مشكل </a:t>
            </a:r>
          </a:p>
          <a:p>
            <a:pPr lvl="1" algn="r" rtl="1"/>
            <a:r>
              <a:rPr lang="ar-SA" sz="2400">
                <a:cs typeface="Zar" pitchFamily="2" charset="-78"/>
              </a:rPr>
              <a:t>ارزشها و باورها </a:t>
            </a:r>
          </a:p>
          <a:p>
            <a:pPr lvl="1" algn="r" rtl="1"/>
            <a:r>
              <a:rPr lang="ar-SA" sz="2400">
                <a:cs typeface="Zar" pitchFamily="2" charset="-78"/>
              </a:rPr>
              <a:t> دانش و اطلاعات درباره مشكل يا موقعيت </a:t>
            </a:r>
          </a:p>
          <a:p>
            <a:pPr lvl="1" algn="r" rtl="1"/>
            <a:r>
              <a:rPr lang="ar-SA" sz="2400">
                <a:cs typeface="Zar" pitchFamily="2" charset="-78"/>
              </a:rPr>
              <a:t>شيوه تصميم گيري </a:t>
            </a:r>
          </a:p>
          <a:p>
            <a:pPr lvl="1" algn="r" rtl="1"/>
            <a:r>
              <a:rPr lang="ar-SA" sz="2400">
                <a:cs typeface="Zar" pitchFamily="2" charset="-78"/>
              </a:rPr>
              <a:t>آمادگي براي مشورت با ديگران </a:t>
            </a:r>
          </a:p>
          <a:p>
            <a:pPr lvl="1" algn="r" rtl="1"/>
            <a:r>
              <a:rPr lang="ar-SA" sz="2400">
                <a:cs typeface="Zar" pitchFamily="2" charset="-78"/>
              </a:rPr>
              <a:t>انعطاف پذيري </a:t>
            </a:r>
            <a:endParaRPr lang="en-US" sz="2400">
              <a:cs typeface="Zar" pitchFamily="2" charset="-7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228600"/>
            <a:ext cx="9144000" cy="752475"/>
          </a:xfrm>
        </p:spPr>
        <p:txBody>
          <a:bodyPr/>
          <a:lstStyle/>
          <a:p>
            <a:r>
              <a:rPr lang="ar-SA" sz="2400" b="1">
                <a:cs typeface="Zar" pitchFamily="2" charset="-78"/>
              </a:rPr>
              <a:t>سه </a:t>
            </a:r>
            <a:r>
              <a:rPr lang="ar-SA" sz="3200" b="1">
                <a:cs typeface="Zar" pitchFamily="2" charset="-78"/>
              </a:rPr>
              <a:t>عامل مهمي كه در تصميم گيري بايد به آنها توجه كنيم عبارتند از :</a:t>
            </a:r>
            <a:r>
              <a:rPr lang="ar-SA" sz="2400">
                <a:cs typeface="Zar" pitchFamily="2" charset="-78"/>
              </a:rPr>
              <a:t> </a:t>
            </a:r>
            <a:endParaRPr lang="en-US" sz="2400">
              <a:cs typeface="Zar" pitchFamily="2" charset="-78"/>
            </a:endParaRPr>
          </a:p>
        </p:txBody>
      </p:sp>
      <p:sp>
        <p:nvSpPr>
          <p:cNvPr id="104451" name="Rectangle 3"/>
          <p:cNvSpPr>
            <a:spLocks noGrp="1" noChangeArrowheads="1"/>
          </p:cNvSpPr>
          <p:nvPr>
            <p:ph idx="1"/>
          </p:nvPr>
        </p:nvSpPr>
        <p:spPr>
          <a:xfrm>
            <a:off x="0" y="981075"/>
            <a:ext cx="9144000" cy="5876925"/>
          </a:xfrm>
        </p:spPr>
        <p:txBody>
          <a:bodyPr/>
          <a:lstStyle/>
          <a:p>
            <a:pPr algn="justLow" rtl="1">
              <a:lnSpc>
                <a:spcPct val="90000"/>
              </a:lnSpc>
            </a:pPr>
            <a:endParaRPr lang="fa-IR" sz="2400" b="1">
              <a:cs typeface="Zar" pitchFamily="2" charset="-78"/>
            </a:endParaRPr>
          </a:p>
          <a:p>
            <a:pPr algn="justLow" rtl="1">
              <a:lnSpc>
                <a:spcPct val="90000"/>
              </a:lnSpc>
            </a:pPr>
            <a:r>
              <a:rPr lang="ar-SA" sz="2400" b="1">
                <a:cs typeface="Zar" pitchFamily="2" charset="-78"/>
              </a:rPr>
              <a:t>آگاهي و اطلاعات</a:t>
            </a:r>
            <a:r>
              <a:rPr lang="ar-SA" sz="2400">
                <a:cs typeface="Zar" pitchFamily="2" charset="-78"/>
              </a:rPr>
              <a:t> : داشتن آگاهي يكي از موارد مهم تصميم گيري است. براي اينكه تصميم هاي موثري بگيريد بايد در مورد مساله يا موقعيتي كه مي خواهيد راجع به آن تصميم بگيريد ، اطلاعات كافي داشته باشيد. براي مثال براي تصميم گيري در مورد رشته تحصيلي بايد اطلاعات لازم در باره رشته هاي تحصيلي داشته باشيد. </a:t>
            </a:r>
            <a:endParaRPr lang="fa-IR" sz="2400">
              <a:cs typeface="Zar" pitchFamily="2" charset="-78"/>
            </a:endParaRPr>
          </a:p>
          <a:p>
            <a:pPr algn="justLow" rtl="1">
              <a:lnSpc>
                <a:spcPct val="90000"/>
              </a:lnSpc>
            </a:pPr>
            <a:endParaRPr lang="ar-SA" sz="2400" b="1">
              <a:cs typeface="Zar" pitchFamily="2" charset="-78"/>
            </a:endParaRPr>
          </a:p>
          <a:p>
            <a:pPr algn="justLow" rtl="1">
              <a:lnSpc>
                <a:spcPct val="90000"/>
              </a:lnSpc>
            </a:pPr>
            <a:r>
              <a:rPr lang="ar-SA" sz="2400" b="1">
                <a:cs typeface="Zar" pitchFamily="2" charset="-78"/>
              </a:rPr>
              <a:t>فشار هاي اجتماعي</a:t>
            </a:r>
            <a:r>
              <a:rPr lang="ar-SA" sz="2400">
                <a:cs typeface="Zar" pitchFamily="2" charset="-78"/>
              </a:rPr>
              <a:t> : ديدگاه ها و ارزشهاي اطرافيان ، خانواده ، دوستان و وسايل ارتباط جمعي بر افكار و تصميم هاي ما تاثير مي گذارند به عنوان مثال دانش آموزي تحت تاثير پدر و مادر خود رشته خاصي را انتخاب مي كند . </a:t>
            </a:r>
            <a:endParaRPr lang="fa-IR" sz="2400">
              <a:cs typeface="Zar" pitchFamily="2" charset="-78"/>
            </a:endParaRPr>
          </a:p>
          <a:p>
            <a:pPr algn="justLow" rtl="1">
              <a:lnSpc>
                <a:spcPct val="90000"/>
              </a:lnSpc>
            </a:pPr>
            <a:endParaRPr lang="ar-SA" sz="2400" b="1">
              <a:cs typeface="Zar" pitchFamily="2" charset="-78"/>
            </a:endParaRPr>
          </a:p>
          <a:p>
            <a:pPr algn="justLow" rtl="1">
              <a:lnSpc>
                <a:spcPct val="90000"/>
              </a:lnSpc>
            </a:pPr>
            <a:r>
              <a:rPr lang="ar-SA" sz="2400" b="1">
                <a:cs typeface="Zar" pitchFamily="2" charset="-78"/>
              </a:rPr>
              <a:t>موقعيت ها : </a:t>
            </a:r>
            <a:r>
              <a:rPr lang="ar-SA" sz="2400">
                <a:cs typeface="Zar" pitchFamily="2" charset="-78"/>
              </a:rPr>
              <a:t>انسانها ممكن است در يك موقعيت يك تصميم بگيرند و در موقعيت ديگر تصميمي متفاوت با تصميم قبلي بگيرند. به عنوان نوجواني كه اصلا تمايلي به مصرف سيگار ندارد در يك موقعيت گروهي كه در آن همسالان او اقدام به مصرف سيگار مي كنند و اجتناب او از مصرف سيگار را مسخره كرده و به حساب ضعف او مي گذارند ، ممكن است از سر لجبازي و اثبات ترسو نبودن خود اقدام به مصرف سيگار بكند. </a:t>
            </a:r>
            <a:endParaRPr lang="fa-IR" sz="2400">
              <a:cs typeface="Zar" pitchFamily="2" charset="-78"/>
            </a:endParaRPr>
          </a:p>
          <a:p>
            <a:pPr algn="justLow" rtl="1">
              <a:lnSpc>
                <a:spcPct val="90000"/>
              </a:lnSpc>
            </a:pPr>
            <a:endParaRPr lang="en-US" sz="2400">
              <a:cs typeface="Zar" pitchFamily="2" charset="-7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68313" y="0"/>
            <a:ext cx="8229600" cy="679450"/>
          </a:xfrm>
        </p:spPr>
        <p:txBody>
          <a:bodyPr/>
          <a:lstStyle/>
          <a:p>
            <a:r>
              <a:rPr lang="ar-SA" sz="2800" b="1">
                <a:cs typeface="Zar" pitchFamily="2" charset="-78"/>
              </a:rPr>
              <a:t>روش هاي معمول در تصميم گيري</a:t>
            </a:r>
            <a:endParaRPr lang="en-US" sz="2800" b="1">
              <a:cs typeface="Zar" pitchFamily="2" charset="-78"/>
            </a:endParaRPr>
          </a:p>
        </p:txBody>
      </p:sp>
      <p:sp>
        <p:nvSpPr>
          <p:cNvPr id="106499" name="Rectangle 3"/>
          <p:cNvSpPr>
            <a:spLocks noGrp="1" noChangeArrowheads="1"/>
          </p:cNvSpPr>
          <p:nvPr>
            <p:ph idx="1"/>
          </p:nvPr>
        </p:nvSpPr>
        <p:spPr>
          <a:xfrm>
            <a:off x="0" y="908050"/>
            <a:ext cx="9144000" cy="5949950"/>
          </a:xfrm>
        </p:spPr>
        <p:txBody>
          <a:bodyPr/>
          <a:lstStyle/>
          <a:p>
            <a:pPr algn="justLow" rtl="1">
              <a:lnSpc>
                <a:spcPct val="80000"/>
              </a:lnSpc>
            </a:pPr>
            <a:r>
              <a:rPr lang="ar-SA" sz="2400" b="1">
                <a:cs typeface="Zar" pitchFamily="2" charset="-78"/>
              </a:rPr>
              <a:t>تصميم گيري احساسي:</a:t>
            </a:r>
            <a:r>
              <a:rPr lang="ar-SA" sz="2400">
                <a:cs typeface="Zar" pitchFamily="2" charset="-78"/>
              </a:rPr>
              <a:t> در اين نوع تصميم گيري فرد بر اساس احساسات خود نسبت به يك موقعيت يا مساله و نيز بر اساس پيش داوري هاي خود تصميم گيري مي كند. </a:t>
            </a:r>
            <a:endParaRPr lang="fa-IR" sz="2400">
              <a:cs typeface="Zar" pitchFamily="2" charset="-78"/>
            </a:endParaRPr>
          </a:p>
          <a:p>
            <a:pPr algn="justLow" rtl="1">
              <a:lnSpc>
                <a:spcPct val="80000"/>
              </a:lnSpc>
            </a:pPr>
            <a:endParaRPr lang="ar-SA" sz="2400" b="1">
              <a:cs typeface="Zar" pitchFamily="2" charset="-78"/>
            </a:endParaRPr>
          </a:p>
          <a:p>
            <a:pPr algn="justLow" rtl="1">
              <a:lnSpc>
                <a:spcPct val="80000"/>
              </a:lnSpc>
            </a:pPr>
            <a:r>
              <a:rPr lang="ar-SA" sz="2400" b="1">
                <a:cs typeface="Zar" pitchFamily="2" charset="-78"/>
              </a:rPr>
              <a:t>تصميم گيري آني :</a:t>
            </a:r>
            <a:r>
              <a:rPr lang="ar-SA" sz="2400">
                <a:cs typeface="Zar" pitchFamily="2" charset="-78"/>
              </a:rPr>
              <a:t> فرد در يك لحظه و بدون تفكر زياد تصميم مي گيرد . اين افراد در مورد پيامدهاي تصميم هاي خود زياد فكر نمي كنند.</a:t>
            </a:r>
            <a:endParaRPr lang="fa-IR" sz="2400">
              <a:cs typeface="Zar" pitchFamily="2" charset="-78"/>
            </a:endParaRPr>
          </a:p>
          <a:p>
            <a:pPr algn="justLow" rtl="1">
              <a:lnSpc>
                <a:spcPct val="80000"/>
              </a:lnSpc>
            </a:pPr>
            <a:endParaRPr lang="ar-SA" sz="2400" b="1">
              <a:cs typeface="Zar" pitchFamily="2" charset="-78"/>
            </a:endParaRPr>
          </a:p>
          <a:p>
            <a:pPr algn="justLow" rtl="1">
              <a:lnSpc>
                <a:spcPct val="80000"/>
              </a:lnSpc>
            </a:pPr>
            <a:r>
              <a:rPr lang="ar-SA" sz="2400" b="1">
                <a:cs typeface="Zar" pitchFamily="2" charset="-78"/>
              </a:rPr>
              <a:t>واگذاري تصميم گيري به ديگران :</a:t>
            </a:r>
            <a:r>
              <a:rPr lang="ar-SA" sz="2400">
                <a:cs typeface="Zar" pitchFamily="2" charset="-78"/>
              </a:rPr>
              <a:t> اين قبيل افراد هميشه به كسي نياز دارند تا براي آنان تصميم بگيرد. برخي از اين افراد به دليل فرار از مسئوليت پذيري و ترس از شكست مسئوليت تصميم هاي خود را به ديگران واگذار مي كنند. به عبارت ديگر به ديگران اجازه مي دهند در مورد آنان تصميم بگيرند.</a:t>
            </a:r>
            <a:endParaRPr lang="fa-IR" sz="2400">
              <a:cs typeface="Zar" pitchFamily="2" charset="-78"/>
            </a:endParaRPr>
          </a:p>
          <a:p>
            <a:pPr algn="justLow" rtl="1">
              <a:lnSpc>
                <a:spcPct val="80000"/>
              </a:lnSpc>
            </a:pPr>
            <a:endParaRPr lang="ar-SA" sz="2400" b="1">
              <a:cs typeface="Zar" pitchFamily="2" charset="-78"/>
            </a:endParaRPr>
          </a:p>
          <a:p>
            <a:pPr algn="justLow" rtl="1">
              <a:lnSpc>
                <a:spcPct val="80000"/>
              </a:lnSpc>
            </a:pPr>
            <a:r>
              <a:rPr lang="ar-SA" sz="2400" b="1">
                <a:cs typeface="Zar" pitchFamily="2" charset="-78"/>
              </a:rPr>
              <a:t>پشت گوش انداختن :</a:t>
            </a:r>
            <a:r>
              <a:rPr lang="ar-SA" sz="2400">
                <a:cs typeface="Zar" pitchFamily="2" charset="-78"/>
              </a:rPr>
              <a:t> اين افراد تصميم گيري را مرتب به تعويق مي اندازند تا زماني كه مجبور شوند تصميم گيري نمايند</a:t>
            </a:r>
            <a:endParaRPr lang="fa-IR" sz="2400">
              <a:cs typeface="Zar" pitchFamily="2" charset="-78"/>
            </a:endParaRPr>
          </a:p>
          <a:p>
            <a:pPr algn="justLow" rtl="1">
              <a:lnSpc>
                <a:spcPct val="80000"/>
              </a:lnSpc>
            </a:pPr>
            <a:endParaRPr lang="ar-SA" sz="2400" b="1">
              <a:cs typeface="Zar" pitchFamily="2" charset="-78"/>
            </a:endParaRPr>
          </a:p>
          <a:p>
            <a:pPr algn="justLow" rtl="1">
              <a:lnSpc>
                <a:spcPct val="80000"/>
              </a:lnSpc>
            </a:pPr>
            <a:r>
              <a:rPr lang="ar-SA" sz="2400" b="1">
                <a:cs typeface="Zar" pitchFamily="2" charset="-78"/>
              </a:rPr>
              <a:t>تصميم گيري منطقي</a:t>
            </a:r>
            <a:r>
              <a:rPr lang="ar-SA" sz="2400">
                <a:cs typeface="Zar" pitchFamily="2" charset="-78"/>
              </a:rPr>
              <a:t> : اين نوع تصميم گيري براساس تجزيه و تحليل موقعيت (مشكل ) بررسي مزايا و معايب راه هاي مختلف ، ارزيابي نقاط قوت و ضعف انتخاب هاي مختلف انجام مي شود. تصميم گيري پس از ارزيابي و بررسي تمام راه حل هاي ممكن بهترين روش تصميم گيري است </a:t>
            </a:r>
            <a:endParaRPr lang="en-US" sz="2400">
              <a:cs typeface="Zar" pitchFamily="2" charset="-7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68313" y="0"/>
            <a:ext cx="8229600" cy="896938"/>
          </a:xfrm>
        </p:spPr>
        <p:txBody>
          <a:bodyPr/>
          <a:lstStyle/>
          <a:p>
            <a:r>
              <a:rPr lang="ar-SA" b="1">
                <a:cs typeface="Zar" pitchFamily="2" charset="-78"/>
              </a:rPr>
              <a:t>مراحل تصميم گيري منطقي</a:t>
            </a:r>
            <a:r>
              <a:rPr lang="ar-SA">
                <a:cs typeface="Zar" pitchFamily="2" charset="-78"/>
              </a:rPr>
              <a:t> </a:t>
            </a:r>
            <a:endParaRPr lang="en-US">
              <a:cs typeface="Zar" pitchFamily="2" charset="-78"/>
            </a:endParaRPr>
          </a:p>
        </p:txBody>
      </p:sp>
      <p:sp>
        <p:nvSpPr>
          <p:cNvPr id="107523" name="Rectangle 3"/>
          <p:cNvSpPr>
            <a:spLocks noGrp="1" noChangeArrowheads="1"/>
          </p:cNvSpPr>
          <p:nvPr>
            <p:ph idx="1"/>
          </p:nvPr>
        </p:nvSpPr>
        <p:spPr>
          <a:xfrm>
            <a:off x="0" y="1196975"/>
            <a:ext cx="9144000" cy="5661025"/>
          </a:xfrm>
        </p:spPr>
        <p:txBody>
          <a:bodyPr/>
          <a:lstStyle/>
          <a:p>
            <a:pPr marL="609600" indent="-609600" algn="justLow" rtl="1"/>
            <a:r>
              <a:rPr lang="ar-SA" b="1">
                <a:cs typeface="Zar" pitchFamily="2" charset="-78"/>
              </a:rPr>
              <a:t>مرحله بازشناسي</a:t>
            </a:r>
            <a:r>
              <a:rPr lang="ar-SA">
                <a:cs typeface="Zar" pitchFamily="2" charset="-78"/>
              </a:rPr>
              <a:t> : اين مرحله شامل درك و بازشناسي نياز به تصميم گيري در يك موقعيت خاص است . معمولا يك موقعيت يا مشكل ما را وادار مي نمايد كه نياز به تصميم گيري را درك كنيم . گاهي اوقات ما موقعيت را نديده مي گيريم و در نتيجه ضرورت تصميم گيري را احساس نمي كنيم . بنابراين اولين مرحله تصميم گيري شناخت موقعيت يا مساله خاصي است كه مي خواهيم در باره آن تصميم بگيريم.</a:t>
            </a:r>
            <a:endParaRPr lang="fa-IR">
              <a:cs typeface="Zar" pitchFamily="2" charset="-78"/>
            </a:endParaRPr>
          </a:p>
          <a:p>
            <a:pPr marL="609600" indent="-609600" algn="justLow" rtl="1"/>
            <a:endParaRPr lang="ar-SA" b="1">
              <a:cs typeface="Zar" pitchFamily="2" charset="-78"/>
            </a:endParaRPr>
          </a:p>
          <a:p>
            <a:pPr marL="609600" indent="-609600" algn="justLow" rtl="1"/>
            <a:r>
              <a:rPr lang="ar-SA" b="1">
                <a:cs typeface="Zar" pitchFamily="2" charset="-78"/>
              </a:rPr>
              <a:t>مرحله جمع آوري اطلاعات</a:t>
            </a:r>
            <a:r>
              <a:rPr lang="ar-SA">
                <a:cs typeface="Zar" pitchFamily="2" charset="-78"/>
              </a:rPr>
              <a:t> : اين مرحله بسيار مهم است زيرا ما بايد تمامي اطلاعات مربوط را در مورد موقعيت يا مشكل مورد نظر گردآوري كنيم </a:t>
            </a:r>
            <a:endParaRPr lang="en-US">
              <a:cs typeface="Zar" pitchFamily="2" charset="-7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idx="1"/>
          </p:nvPr>
        </p:nvSpPr>
        <p:spPr>
          <a:xfrm>
            <a:off x="179388" y="260350"/>
            <a:ext cx="8785225" cy="6337300"/>
          </a:xfrm>
        </p:spPr>
        <p:txBody>
          <a:bodyPr/>
          <a:lstStyle/>
          <a:p>
            <a:pPr marL="609600" indent="-609600" algn="r" rtl="1"/>
            <a:endParaRPr lang="fa-IR" b="1">
              <a:cs typeface="Zar" pitchFamily="2" charset="-78"/>
            </a:endParaRPr>
          </a:p>
          <a:p>
            <a:pPr marL="609600" indent="-609600" algn="justLow" rtl="1"/>
            <a:r>
              <a:rPr lang="ar-SA" b="1">
                <a:cs typeface="Zar" pitchFamily="2" charset="-78"/>
              </a:rPr>
              <a:t>مرحله ارزيابي</a:t>
            </a:r>
            <a:r>
              <a:rPr lang="ar-SA">
                <a:cs typeface="Zar" pitchFamily="2" charset="-78"/>
              </a:rPr>
              <a:t> : در اين مرحله مزايا و معايب انتخاب هاي مختلف و كل موقعيت را مورد ارزيابي قرار مي دهيم . </a:t>
            </a:r>
            <a:endParaRPr lang="fa-IR">
              <a:cs typeface="Zar" pitchFamily="2" charset="-78"/>
            </a:endParaRPr>
          </a:p>
          <a:p>
            <a:pPr marL="609600" indent="-609600" algn="justLow" rtl="1"/>
            <a:endParaRPr lang="ar-SA" b="1">
              <a:cs typeface="Zar" pitchFamily="2" charset="-78"/>
            </a:endParaRPr>
          </a:p>
          <a:p>
            <a:pPr marL="609600" indent="-609600" algn="justLow" rtl="1"/>
            <a:r>
              <a:rPr lang="ar-SA" b="1">
                <a:cs typeface="Zar" pitchFamily="2" charset="-78"/>
              </a:rPr>
              <a:t>مرحله انتخاب</a:t>
            </a:r>
            <a:r>
              <a:rPr lang="ar-SA">
                <a:cs typeface="Zar" pitchFamily="2" charset="-78"/>
              </a:rPr>
              <a:t>: در اين مرحله از بين راه هاي مختلف يكي را انتخاب مي كنيم . </a:t>
            </a:r>
            <a:endParaRPr lang="fa-IR">
              <a:cs typeface="Zar" pitchFamily="2" charset="-78"/>
            </a:endParaRPr>
          </a:p>
          <a:p>
            <a:pPr marL="609600" indent="-609600" algn="justLow" rtl="1"/>
            <a:endParaRPr lang="ar-SA" b="1">
              <a:cs typeface="Zar" pitchFamily="2" charset="-78"/>
            </a:endParaRPr>
          </a:p>
          <a:p>
            <a:pPr marL="609600" indent="-609600" algn="justLow" rtl="1"/>
            <a:r>
              <a:rPr lang="ar-SA" b="1">
                <a:cs typeface="Zar" pitchFamily="2" charset="-78"/>
              </a:rPr>
              <a:t>مرحله اجرا :</a:t>
            </a:r>
            <a:r>
              <a:rPr lang="ar-SA">
                <a:cs typeface="Zar" pitchFamily="2" charset="-78"/>
              </a:rPr>
              <a:t> در اين مرحله راه حل انتخاب شده را اجرا مي كنيم </a:t>
            </a:r>
            <a:endParaRPr lang="en-US">
              <a:cs typeface="Zar" pitchFamily="2" charset="-7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0"/>
            <a:ext cx="9144000" cy="1484313"/>
          </a:xfrm>
        </p:spPr>
        <p:txBody>
          <a:bodyPr/>
          <a:lstStyle/>
          <a:p>
            <a:pPr rtl="1"/>
            <a:r>
              <a:rPr lang="fa-IR" sz="3200">
                <a:cs typeface="Zar" pitchFamily="2" charset="-78"/>
              </a:rPr>
              <a:t>به </a:t>
            </a:r>
            <a:r>
              <a:rPr lang="fa-IR" sz="3200" b="1">
                <a:cs typeface="Zar" pitchFamily="2" charset="-78"/>
              </a:rPr>
              <a:t>طور كلي تصميم گيري را مي توان فرايندي چهار مرحله اي در نظر گرفت</a:t>
            </a:r>
            <a:r>
              <a:rPr lang="fa-IR">
                <a:cs typeface="Zar" pitchFamily="2" charset="-78"/>
              </a:rPr>
              <a:t> </a:t>
            </a:r>
            <a:endParaRPr lang="en-US">
              <a:cs typeface="Zar" pitchFamily="2" charset="-78"/>
            </a:endParaRPr>
          </a:p>
        </p:txBody>
      </p:sp>
      <p:sp>
        <p:nvSpPr>
          <p:cNvPr id="109571" name="Rectangle 3"/>
          <p:cNvSpPr>
            <a:spLocks noGrp="1" noChangeArrowheads="1"/>
          </p:cNvSpPr>
          <p:nvPr>
            <p:ph idx="1"/>
          </p:nvPr>
        </p:nvSpPr>
        <p:spPr>
          <a:xfrm>
            <a:off x="0" y="1196975"/>
            <a:ext cx="9144000" cy="5472113"/>
          </a:xfrm>
        </p:spPr>
        <p:txBody>
          <a:bodyPr/>
          <a:lstStyle/>
          <a:p>
            <a:pPr algn="justLow" rtl="1"/>
            <a:r>
              <a:rPr lang="ar-SA" sz="2800">
                <a:cs typeface="Zar" pitchFamily="2" charset="-78"/>
              </a:rPr>
              <a:t> </a:t>
            </a:r>
            <a:endParaRPr lang="fa-IR" sz="2800">
              <a:cs typeface="Zar" pitchFamily="2" charset="-78"/>
            </a:endParaRPr>
          </a:p>
          <a:p>
            <a:pPr algn="justLow" rtl="1"/>
            <a:r>
              <a:rPr lang="ar-SA" sz="2800" b="1">
                <a:cs typeface="Zar" pitchFamily="2" charset="-78"/>
              </a:rPr>
              <a:t>مرحله اول</a:t>
            </a:r>
            <a:r>
              <a:rPr lang="ar-SA" sz="2800">
                <a:cs typeface="Zar" pitchFamily="2" charset="-78"/>
              </a:rPr>
              <a:t> : مساله يا موقعيتي را كه مي خواهيد درباره آن تصميم بگيريد مشخص كنيد.</a:t>
            </a:r>
            <a:endParaRPr lang="fa-IR" sz="2800">
              <a:cs typeface="Zar" pitchFamily="2" charset="-78"/>
            </a:endParaRPr>
          </a:p>
          <a:p>
            <a:pPr algn="justLow" rtl="1"/>
            <a:endParaRPr lang="ar-SA" sz="2800" b="1">
              <a:cs typeface="Zar" pitchFamily="2" charset="-78"/>
            </a:endParaRPr>
          </a:p>
          <a:p>
            <a:pPr algn="justLow" rtl="1"/>
            <a:r>
              <a:rPr lang="ar-SA" sz="2800" b="1">
                <a:cs typeface="Zar" pitchFamily="2" charset="-78"/>
              </a:rPr>
              <a:t>مرحله دوم :</a:t>
            </a:r>
            <a:r>
              <a:rPr lang="ar-SA" sz="2800">
                <a:cs typeface="Zar" pitchFamily="2" charset="-78"/>
              </a:rPr>
              <a:t> همه راه حل هاي مساله يا موقعيت را در نظر بگيريد.</a:t>
            </a:r>
            <a:endParaRPr lang="fa-IR" sz="2800">
              <a:cs typeface="Zar" pitchFamily="2" charset="-78"/>
            </a:endParaRPr>
          </a:p>
          <a:p>
            <a:pPr algn="justLow" rtl="1"/>
            <a:endParaRPr lang="ar-SA" sz="2800" b="1">
              <a:cs typeface="Zar" pitchFamily="2" charset="-78"/>
            </a:endParaRPr>
          </a:p>
          <a:p>
            <a:pPr algn="justLow" rtl="1"/>
            <a:r>
              <a:rPr lang="ar-SA" sz="2800" b="1">
                <a:cs typeface="Zar" pitchFamily="2" charset="-78"/>
              </a:rPr>
              <a:t>مرحله سوم :</a:t>
            </a:r>
            <a:r>
              <a:rPr lang="ar-SA" sz="2800">
                <a:cs typeface="Zar" pitchFamily="2" charset="-78"/>
              </a:rPr>
              <a:t> مزايا و معايب هركدام از راه حل ها را مورد بررسي قرار دهيد.</a:t>
            </a:r>
            <a:endParaRPr lang="fa-IR" sz="2800">
              <a:cs typeface="Zar" pitchFamily="2" charset="-78"/>
            </a:endParaRPr>
          </a:p>
          <a:p>
            <a:pPr algn="justLow" rtl="1"/>
            <a:endParaRPr lang="ar-SA" sz="2800" b="1">
              <a:cs typeface="Zar" pitchFamily="2" charset="-78"/>
            </a:endParaRPr>
          </a:p>
          <a:p>
            <a:pPr algn="justLow" rtl="1"/>
            <a:r>
              <a:rPr lang="ar-SA" sz="2800" b="1">
                <a:cs typeface="Zar" pitchFamily="2" charset="-78"/>
              </a:rPr>
              <a:t>مرحله چهارم :</a:t>
            </a:r>
            <a:r>
              <a:rPr lang="ar-SA" sz="2800">
                <a:cs typeface="Zar" pitchFamily="2" charset="-78"/>
              </a:rPr>
              <a:t> تصميم خود را بگيريد. هر راه حلي را كه از مزاياي بيشتر برخوردار بوده و معايب آن حداقل است و در آن شرايط زماني و مكاني بهترين راه حل مي باشد ، انتخاب كنيد</a:t>
            </a:r>
            <a:r>
              <a:rPr lang="en-US" sz="2800">
                <a:cs typeface="Zar" pitchFamily="2" charset="-78"/>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idx="1"/>
          </p:nvPr>
        </p:nvSpPr>
        <p:spPr>
          <a:xfrm>
            <a:off x="0" y="260350"/>
            <a:ext cx="9144000" cy="6597650"/>
          </a:xfrm>
        </p:spPr>
        <p:txBody>
          <a:bodyPr/>
          <a:lstStyle/>
          <a:p>
            <a:pPr algn="ctr" rtl="1"/>
            <a:r>
              <a:rPr lang="fa-IR" sz="2400">
                <a:cs typeface="Zar" pitchFamily="2" charset="-78"/>
              </a:rPr>
              <a:t>مراحل تصميم گيري </a:t>
            </a:r>
          </a:p>
          <a:p>
            <a:pPr algn="r" rtl="1">
              <a:buFontTx/>
              <a:buNone/>
            </a:pPr>
            <a:r>
              <a:rPr lang="fa-IR" sz="2400">
                <a:cs typeface="Zar" pitchFamily="2" charset="-78"/>
              </a:rPr>
              <a:t>           مشكل                         راه حل ها 		 پيامدها	 	احساسات</a:t>
            </a: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r>
              <a:rPr lang="fa-IR" sz="2400">
                <a:cs typeface="Zar" pitchFamily="2" charset="-78"/>
              </a:rPr>
              <a:t>تصميم من :</a:t>
            </a:r>
          </a:p>
          <a:p>
            <a:pPr algn="r" rtl="1">
              <a:buFontTx/>
              <a:buNone/>
            </a:pPr>
            <a:endParaRPr lang="fa-IR" sz="2400">
              <a:cs typeface="Zar" pitchFamily="2" charset="-78"/>
            </a:endParaRPr>
          </a:p>
          <a:p>
            <a:pPr algn="r" rtl="1">
              <a:buFontTx/>
              <a:buNone/>
            </a:pPr>
            <a:r>
              <a:rPr lang="fa-IR" sz="2400">
                <a:cs typeface="Zar" pitchFamily="2" charset="-78"/>
              </a:rPr>
              <a:t>دلايل من :</a:t>
            </a:r>
          </a:p>
          <a:p>
            <a:pPr algn="r" rtl="1"/>
            <a:endParaRPr lang="en-US" sz="2400">
              <a:cs typeface="Zar" pitchFamily="2" charset="-78"/>
            </a:endParaRPr>
          </a:p>
        </p:txBody>
      </p:sp>
      <p:sp>
        <p:nvSpPr>
          <p:cNvPr id="110595" name="AutoShape 3"/>
          <p:cNvSpPr>
            <a:spLocks noChangeArrowheads="1"/>
          </p:cNvSpPr>
          <p:nvPr/>
        </p:nvSpPr>
        <p:spPr bwMode="auto">
          <a:xfrm>
            <a:off x="7164388" y="1196975"/>
            <a:ext cx="1762125" cy="3600450"/>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596" name="AutoShape 4"/>
          <p:cNvSpPr>
            <a:spLocks noChangeArrowheads="1"/>
          </p:cNvSpPr>
          <p:nvPr/>
        </p:nvSpPr>
        <p:spPr bwMode="auto">
          <a:xfrm>
            <a:off x="4716463" y="1196975"/>
            <a:ext cx="2160587" cy="1079500"/>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597" name="AutoShape 5"/>
          <p:cNvSpPr>
            <a:spLocks noChangeArrowheads="1"/>
          </p:cNvSpPr>
          <p:nvPr/>
        </p:nvSpPr>
        <p:spPr bwMode="auto">
          <a:xfrm>
            <a:off x="4716463" y="2565400"/>
            <a:ext cx="2160587" cy="1079500"/>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598" name="AutoShape 6"/>
          <p:cNvSpPr>
            <a:spLocks noChangeArrowheads="1"/>
          </p:cNvSpPr>
          <p:nvPr/>
        </p:nvSpPr>
        <p:spPr bwMode="auto">
          <a:xfrm>
            <a:off x="4716463" y="3860800"/>
            <a:ext cx="2160587" cy="1008063"/>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599" name="AutoShape 7"/>
          <p:cNvSpPr>
            <a:spLocks noChangeArrowheads="1"/>
          </p:cNvSpPr>
          <p:nvPr/>
        </p:nvSpPr>
        <p:spPr bwMode="auto">
          <a:xfrm>
            <a:off x="2339975" y="1196975"/>
            <a:ext cx="2160588"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0" name="AutoShape 8"/>
          <p:cNvSpPr>
            <a:spLocks noChangeArrowheads="1"/>
          </p:cNvSpPr>
          <p:nvPr/>
        </p:nvSpPr>
        <p:spPr bwMode="auto">
          <a:xfrm>
            <a:off x="2339975" y="1773238"/>
            <a:ext cx="2160588" cy="503237"/>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1" name="AutoShape 9"/>
          <p:cNvSpPr>
            <a:spLocks noChangeArrowheads="1"/>
          </p:cNvSpPr>
          <p:nvPr/>
        </p:nvSpPr>
        <p:spPr bwMode="auto">
          <a:xfrm>
            <a:off x="2339975" y="3141663"/>
            <a:ext cx="2160588" cy="503237"/>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2" name="AutoShape 10"/>
          <p:cNvSpPr>
            <a:spLocks noChangeArrowheads="1"/>
          </p:cNvSpPr>
          <p:nvPr/>
        </p:nvSpPr>
        <p:spPr bwMode="auto">
          <a:xfrm>
            <a:off x="2339975" y="2565400"/>
            <a:ext cx="2160588"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3" name="AutoShape 11"/>
          <p:cNvSpPr>
            <a:spLocks noChangeArrowheads="1"/>
          </p:cNvSpPr>
          <p:nvPr/>
        </p:nvSpPr>
        <p:spPr bwMode="auto">
          <a:xfrm>
            <a:off x="2339975" y="3860800"/>
            <a:ext cx="2160588"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4" name="AutoShape 12"/>
          <p:cNvSpPr>
            <a:spLocks noChangeArrowheads="1"/>
          </p:cNvSpPr>
          <p:nvPr/>
        </p:nvSpPr>
        <p:spPr bwMode="auto">
          <a:xfrm>
            <a:off x="2339975" y="4437063"/>
            <a:ext cx="2160588" cy="503237"/>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5" name="Line 13"/>
          <p:cNvSpPr>
            <a:spLocks noChangeShapeType="1"/>
          </p:cNvSpPr>
          <p:nvPr/>
        </p:nvSpPr>
        <p:spPr bwMode="auto">
          <a:xfrm flipH="1" flipV="1">
            <a:off x="4500563" y="1484313"/>
            <a:ext cx="215900" cy="73025"/>
          </a:xfrm>
          <a:prstGeom prst="line">
            <a:avLst/>
          </a:prstGeom>
          <a:noFill/>
          <a:ln w="9525">
            <a:solidFill>
              <a:schemeClr val="tx1"/>
            </a:solidFill>
            <a:round/>
            <a:headEnd/>
            <a:tailEnd type="triangle" w="med" len="med"/>
          </a:ln>
          <a:effectLst/>
        </p:spPr>
        <p:txBody>
          <a:bodyPr/>
          <a:lstStyle/>
          <a:p>
            <a:endParaRPr lang="en-US"/>
          </a:p>
        </p:txBody>
      </p:sp>
      <p:sp>
        <p:nvSpPr>
          <p:cNvPr id="110606" name="Line 14"/>
          <p:cNvSpPr>
            <a:spLocks noChangeShapeType="1"/>
          </p:cNvSpPr>
          <p:nvPr/>
        </p:nvSpPr>
        <p:spPr bwMode="auto">
          <a:xfrm flipH="1">
            <a:off x="4500563" y="1989138"/>
            <a:ext cx="215900" cy="144462"/>
          </a:xfrm>
          <a:prstGeom prst="line">
            <a:avLst/>
          </a:prstGeom>
          <a:noFill/>
          <a:ln w="9525">
            <a:solidFill>
              <a:schemeClr val="tx1"/>
            </a:solidFill>
            <a:round/>
            <a:headEnd/>
            <a:tailEnd type="triangle" w="med" len="med"/>
          </a:ln>
          <a:effectLst/>
        </p:spPr>
        <p:txBody>
          <a:bodyPr/>
          <a:lstStyle/>
          <a:p>
            <a:endParaRPr lang="en-US"/>
          </a:p>
        </p:txBody>
      </p:sp>
      <p:sp>
        <p:nvSpPr>
          <p:cNvPr id="110607" name="Line 15"/>
          <p:cNvSpPr>
            <a:spLocks noChangeShapeType="1"/>
          </p:cNvSpPr>
          <p:nvPr/>
        </p:nvSpPr>
        <p:spPr bwMode="auto">
          <a:xfrm flipH="1" flipV="1">
            <a:off x="4500563" y="2781300"/>
            <a:ext cx="215900" cy="142875"/>
          </a:xfrm>
          <a:prstGeom prst="line">
            <a:avLst/>
          </a:prstGeom>
          <a:noFill/>
          <a:ln w="9525">
            <a:solidFill>
              <a:schemeClr val="tx1"/>
            </a:solidFill>
            <a:round/>
            <a:headEnd/>
            <a:tailEnd type="triangle" w="med" len="med"/>
          </a:ln>
          <a:effectLst/>
        </p:spPr>
        <p:txBody>
          <a:bodyPr/>
          <a:lstStyle/>
          <a:p>
            <a:endParaRPr lang="en-US"/>
          </a:p>
        </p:txBody>
      </p:sp>
      <p:sp>
        <p:nvSpPr>
          <p:cNvPr id="110608" name="Line 16"/>
          <p:cNvSpPr>
            <a:spLocks noChangeShapeType="1"/>
          </p:cNvSpPr>
          <p:nvPr/>
        </p:nvSpPr>
        <p:spPr bwMode="auto">
          <a:xfrm flipH="1">
            <a:off x="4500563" y="3284538"/>
            <a:ext cx="215900" cy="144462"/>
          </a:xfrm>
          <a:prstGeom prst="line">
            <a:avLst/>
          </a:prstGeom>
          <a:noFill/>
          <a:ln w="9525">
            <a:solidFill>
              <a:schemeClr val="tx1"/>
            </a:solidFill>
            <a:round/>
            <a:headEnd/>
            <a:tailEnd type="triangle" w="med" len="med"/>
          </a:ln>
          <a:effectLst/>
        </p:spPr>
        <p:txBody>
          <a:bodyPr/>
          <a:lstStyle/>
          <a:p>
            <a:endParaRPr lang="en-US"/>
          </a:p>
        </p:txBody>
      </p:sp>
      <p:sp>
        <p:nvSpPr>
          <p:cNvPr id="110609" name="Line 17"/>
          <p:cNvSpPr>
            <a:spLocks noChangeShapeType="1"/>
          </p:cNvSpPr>
          <p:nvPr/>
        </p:nvSpPr>
        <p:spPr bwMode="auto">
          <a:xfrm flipH="1" flipV="1">
            <a:off x="4500563" y="4076700"/>
            <a:ext cx="215900" cy="144463"/>
          </a:xfrm>
          <a:prstGeom prst="line">
            <a:avLst/>
          </a:prstGeom>
          <a:noFill/>
          <a:ln w="9525">
            <a:solidFill>
              <a:schemeClr val="tx1"/>
            </a:solidFill>
            <a:round/>
            <a:headEnd/>
            <a:tailEnd type="triangle" w="med" len="med"/>
          </a:ln>
          <a:effectLst/>
        </p:spPr>
        <p:txBody>
          <a:bodyPr/>
          <a:lstStyle/>
          <a:p>
            <a:endParaRPr lang="en-US"/>
          </a:p>
        </p:txBody>
      </p:sp>
      <p:sp>
        <p:nvSpPr>
          <p:cNvPr id="110610" name="Line 18"/>
          <p:cNvSpPr>
            <a:spLocks noChangeShapeType="1"/>
          </p:cNvSpPr>
          <p:nvPr/>
        </p:nvSpPr>
        <p:spPr bwMode="auto">
          <a:xfrm flipH="1">
            <a:off x="4500563" y="4581525"/>
            <a:ext cx="215900" cy="142875"/>
          </a:xfrm>
          <a:prstGeom prst="line">
            <a:avLst/>
          </a:prstGeom>
          <a:noFill/>
          <a:ln w="9525">
            <a:solidFill>
              <a:schemeClr val="tx1"/>
            </a:solidFill>
            <a:round/>
            <a:headEnd/>
            <a:tailEnd type="triangle" w="med" len="med"/>
          </a:ln>
          <a:effectLst/>
        </p:spPr>
        <p:txBody>
          <a:bodyPr/>
          <a:lstStyle/>
          <a:p>
            <a:endParaRPr lang="en-US"/>
          </a:p>
        </p:txBody>
      </p:sp>
      <p:sp>
        <p:nvSpPr>
          <p:cNvPr id="110611" name="AutoShape 19"/>
          <p:cNvSpPr>
            <a:spLocks noChangeArrowheads="1"/>
          </p:cNvSpPr>
          <p:nvPr/>
        </p:nvSpPr>
        <p:spPr bwMode="auto">
          <a:xfrm>
            <a:off x="179388" y="1196975"/>
            <a:ext cx="1871662"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2" name="AutoShape 20"/>
          <p:cNvSpPr>
            <a:spLocks noChangeArrowheads="1"/>
          </p:cNvSpPr>
          <p:nvPr/>
        </p:nvSpPr>
        <p:spPr bwMode="auto">
          <a:xfrm>
            <a:off x="179388" y="2565400"/>
            <a:ext cx="1871662"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3" name="AutoShape 21"/>
          <p:cNvSpPr>
            <a:spLocks noChangeArrowheads="1"/>
          </p:cNvSpPr>
          <p:nvPr/>
        </p:nvSpPr>
        <p:spPr bwMode="auto">
          <a:xfrm>
            <a:off x="179388" y="3141663"/>
            <a:ext cx="1871662" cy="503237"/>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4" name="AutoShape 22"/>
          <p:cNvSpPr>
            <a:spLocks noChangeArrowheads="1"/>
          </p:cNvSpPr>
          <p:nvPr/>
        </p:nvSpPr>
        <p:spPr bwMode="auto">
          <a:xfrm>
            <a:off x="179388" y="3933825"/>
            <a:ext cx="1871662"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5" name="AutoShape 23"/>
          <p:cNvSpPr>
            <a:spLocks noChangeArrowheads="1"/>
          </p:cNvSpPr>
          <p:nvPr/>
        </p:nvSpPr>
        <p:spPr bwMode="auto">
          <a:xfrm>
            <a:off x="179388" y="4508500"/>
            <a:ext cx="1871662"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6" name="AutoShape 24"/>
          <p:cNvSpPr>
            <a:spLocks noChangeArrowheads="1"/>
          </p:cNvSpPr>
          <p:nvPr/>
        </p:nvSpPr>
        <p:spPr bwMode="auto">
          <a:xfrm>
            <a:off x="179388" y="1773238"/>
            <a:ext cx="1871662" cy="503237"/>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7" name="Line 25"/>
          <p:cNvSpPr>
            <a:spLocks noChangeShapeType="1"/>
          </p:cNvSpPr>
          <p:nvPr/>
        </p:nvSpPr>
        <p:spPr bwMode="auto">
          <a:xfrm flipH="1">
            <a:off x="2051050" y="1412875"/>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18" name="Line 26"/>
          <p:cNvSpPr>
            <a:spLocks noChangeShapeType="1"/>
          </p:cNvSpPr>
          <p:nvPr/>
        </p:nvSpPr>
        <p:spPr bwMode="auto">
          <a:xfrm flipH="1">
            <a:off x="2051050" y="2852738"/>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19" name="Line 27"/>
          <p:cNvSpPr>
            <a:spLocks noChangeShapeType="1"/>
          </p:cNvSpPr>
          <p:nvPr/>
        </p:nvSpPr>
        <p:spPr bwMode="auto">
          <a:xfrm flipH="1">
            <a:off x="2051050" y="1989138"/>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20" name="Line 28"/>
          <p:cNvSpPr>
            <a:spLocks noChangeShapeType="1"/>
          </p:cNvSpPr>
          <p:nvPr/>
        </p:nvSpPr>
        <p:spPr bwMode="auto">
          <a:xfrm flipH="1">
            <a:off x="2051050" y="3429000"/>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21" name="Line 29"/>
          <p:cNvSpPr>
            <a:spLocks noChangeShapeType="1"/>
          </p:cNvSpPr>
          <p:nvPr/>
        </p:nvSpPr>
        <p:spPr bwMode="auto">
          <a:xfrm flipH="1">
            <a:off x="2051050" y="4149725"/>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22" name="Line 30"/>
          <p:cNvSpPr>
            <a:spLocks noChangeShapeType="1"/>
          </p:cNvSpPr>
          <p:nvPr/>
        </p:nvSpPr>
        <p:spPr bwMode="auto">
          <a:xfrm flipH="1">
            <a:off x="2051050" y="4797425"/>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23" name="Line 31"/>
          <p:cNvSpPr>
            <a:spLocks noChangeShapeType="1"/>
          </p:cNvSpPr>
          <p:nvPr/>
        </p:nvSpPr>
        <p:spPr bwMode="auto">
          <a:xfrm flipH="1">
            <a:off x="250825" y="5445125"/>
            <a:ext cx="7634288" cy="0"/>
          </a:xfrm>
          <a:prstGeom prst="line">
            <a:avLst/>
          </a:prstGeom>
          <a:noFill/>
          <a:ln w="9525">
            <a:solidFill>
              <a:schemeClr val="tx1"/>
            </a:solidFill>
            <a:round/>
            <a:headEnd/>
            <a:tailEnd/>
          </a:ln>
          <a:effectLst/>
        </p:spPr>
        <p:txBody>
          <a:bodyPr/>
          <a:lstStyle/>
          <a:p>
            <a:endParaRPr lang="en-US"/>
          </a:p>
        </p:txBody>
      </p:sp>
      <p:sp>
        <p:nvSpPr>
          <p:cNvPr id="110624" name="Line 32"/>
          <p:cNvSpPr>
            <a:spLocks noChangeShapeType="1"/>
          </p:cNvSpPr>
          <p:nvPr/>
        </p:nvSpPr>
        <p:spPr bwMode="auto">
          <a:xfrm flipH="1">
            <a:off x="250825" y="5805488"/>
            <a:ext cx="7634288" cy="0"/>
          </a:xfrm>
          <a:prstGeom prst="line">
            <a:avLst/>
          </a:prstGeom>
          <a:noFill/>
          <a:ln w="9525">
            <a:solidFill>
              <a:schemeClr val="tx1"/>
            </a:solidFill>
            <a:round/>
            <a:headEnd/>
            <a:tailEnd/>
          </a:ln>
          <a:effectLst/>
        </p:spPr>
        <p:txBody>
          <a:bodyPr/>
          <a:lstStyle/>
          <a:p>
            <a:endParaRPr lang="en-US"/>
          </a:p>
        </p:txBody>
      </p:sp>
      <p:sp>
        <p:nvSpPr>
          <p:cNvPr id="110625" name="Line 33"/>
          <p:cNvSpPr>
            <a:spLocks noChangeShapeType="1"/>
          </p:cNvSpPr>
          <p:nvPr/>
        </p:nvSpPr>
        <p:spPr bwMode="auto">
          <a:xfrm flipH="1">
            <a:off x="323850" y="6165850"/>
            <a:ext cx="7634288" cy="0"/>
          </a:xfrm>
          <a:prstGeom prst="line">
            <a:avLst/>
          </a:prstGeom>
          <a:noFill/>
          <a:ln w="9525">
            <a:solidFill>
              <a:schemeClr val="tx1"/>
            </a:solidFill>
            <a:round/>
            <a:headEnd/>
            <a:tailEnd/>
          </a:ln>
          <a:effectLst/>
        </p:spPr>
        <p:txBody>
          <a:bodyPr/>
          <a:lstStyle/>
          <a:p>
            <a:endParaRPr lang="en-US"/>
          </a:p>
        </p:txBody>
      </p:sp>
      <p:sp>
        <p:nvSpPr>
          <p:cNvPr id="110626" name="Line 34"/>
          <p:cNvSpPr>
            <a:spLocks noChangeShapeType="1"/>
          </p:cNvSpPr>
          <p:nvPr/>
        </p:nvSpPr>
        <p:spPr bwMode="auto">
          <a:xfrm flipH="1">
            <a:off x="323850" y="6524625"/>
            <a:ext cx="7634288"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r"/>
            <a:r>
              <a:rPr lang="fa-IR" dirty="0">
                <a:cs typeface="Zar" pitchFamily="2" charset="-78"/>
              </a:rPr>
              <a:t>تعريف مهارت حل مساله:</a:t>
            </a:r>
            <a:endParaRPr lang="en-US" dirty="0">
              <a:cs typeface="Zar" pitchFamily="2" charset="-78"/>
            </a:endParaRPr>
          </a:p>
        </p:txBody>
      </p:sp>
      <p:sp>
        <p:nvSpPr>
          <p:cNvPr id="61443" name="Rectangle 3"/>
          <p:cNvSpPr>
            <a:spLocks noGrp="1" noChangeArrowheads="1"/>
          </p:cNvSpPr>
          <p:nvPr>
            <p:ph idx="1"/>
          </p:nvPr>
        </p:nvSpPr>
        <p:spPr>
          <a:xfrm>
            <a:off x="179388" y="1268413"/>
            <a:ext cx="8964612" cy="5589587"/>
          </a:xfrm>
        </p:spPr>
        <p:txBody>
          <a:bodyPr/>
          <a:lstStyle/>
          <a:p>
            <a:pPr algn="justLow" rtl="1"/>
            <a:r>
              <a:rPr lang="fa-IR" dirty="0">
                <a:cs typeface="Zar" pitchFamily="2" charset="-78"/>
              </a:rPr>
              <a:t>مساله تعامل بين شخص و محيط است </a:t>
            </a:r>
            <a:r>
              <a:rPr lang="fa-IR" dirty="0" smtClean="0">
                <a:cs typeface="Zar" pitchFamily="2" charset="-78"/>
              </a:rPr>
              <a:t>که در </a:t>
            </a:r>
            <a:r>
              <a:rPr lang="fa-IR" dirty="0">
                <a:cs typeface="Zar" pitchFamily="2" charset="-78"/>
              </a:rPr>
              <a:t>آن بين تقاضا و خواسته محيط و امكانات و پاسخ هاي دردسترس فرد  ناهماهنگي و  عدم تعادل ادراك مي شود و روش فوري براي كاهش اين عدم تعادل در دسترس نيست.</a:t>
            </a:r>
          </a:p>
          <a:p>
            <a:pPr algn="justLow" rtl="1"/>
            <a:r>
              <a:rPr lang="fa-IR" dirty="0">
                <a:cs typeface="Zar" pitchFamily="2" charset="-78"/>
              </a:rPr>
              <a:t>مهارت حل مساله رويكردي منظم و متوالي است كه به فرد كمك </a:t>
            </a:r>
            <a:r>
              <a:rPr lang="fa-IR" dirty="0" smtClean="0">
                <a:cs typeface="Zar" pitchFamily="2" charset="-78"/>
              </a:rPr>
              <a:t>مي </a:t>
            </a:r>
            <a:r>
              <a:rPr lang="fa-IR" dirty="0">
                <a:cs typeface="Zar" pitchFamily="2" charset="-78"/>
              </a:rPr>
              <a:t>كند تا به طور موثري مسائل زندگي خود را حل كند. </a:t>
            </a:r>
          </a:p>
          <a:p>
            <a:pPr algn="justLow" rtl="1"/>
            <a:endParaRPr lang="fa-IR" dirty="0">
              <a:cs typeface="Zar" pitchFamily="2" charset="-78"/>
            </a:endParaRPr>
          </a:p>
          <a:p>
            <a:pPr algn="justLow" rtl="1"/>
            <a:r>
              <a:rPr lang="fa-IR" dirty="0">
                <a:cs typeface="Zar" pitchFamily="2" charset="-78"/>
              </a:rPr>
              <a:t>يك فرايند </a:t>
            </a:r>
            <a:r>
              <a:rPr lang="fa-IR" dirty="0" smtClean="0">
                <a:cs typeface="Zar" pitchFamily="2" charset="-78"/>
              </a:rPr>
              <a:t>شناختي - رفتاري - عاطفي </a:t>
            </a:r>
            <a:r>
              <a:rPr lang="fa-IR" dirty="0">
                <a:cs typeface="Zar" pitchFamily="2" charset="-78"/>
              </a:rPr>
              <a:t>كه در آن فرد يا گروه تلاش  مي كند راه حل يا شيوه مقابله موثري براي يك مساله خاص شناسايي يا كشف </a:t>
            </a:r>
            <a:r>
              <a:rPr lang="fa-IR" dirty="0" smtClean="0">
                <a:cs typeface="Zar" pitchFamily="2" charset="-78"/>
              </a:rPr>
              <a:t>نمايد.</a:t>
            </a:r>
            <a:endParaRPr lang="en-US" dirty="0">
              <a:cs typeface="Zar" pitchFamily="2" charset="-78"/>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r"/>
            <a:r>
              <a:rPr lang="fa-IR" dirty="0">
                <a:cs typeface="Zar" pitchFamily="2" charset="-78"/>
              </a:rPr>
              <a:t>مفاهيم كليدي در حل مساله </a:t>
            </a:r>
            <a:endParaRPr lang="en-US" dirty="0">
              <a:cs typeface="Zar" pitchFamily="2" charset="-78"/>
            </a:endParaRPr>
          </a:p>
        </p:txBody>
      </p:sp>
      <p:sp>
        <p:nvSpPr>
          <p:cNvPr id="62467" name="Rectangle 3"/>
          <p:cNvSpPr>
            <a:spLocks noGrp="1" noChangeArrowheads="1"/>
          </p:cNvSpPr>
          <p:nvPr>
            <p:ph idx="1"/>
          </p:nvPr>
        </p:nvSpPr>
        <p:spPr/>
        <p:txBody>
          <a:bodyPr/>
          <a:lstStyle/>
          <a:p>
            <a:pPr algn="justLow" rtl="1"/>
            <a:r>
              <a:rPr lang="fa-IR">
                <a:cs typeface="Zar" pitchFamily="2" charset="-78"/>
              </a:rPr>
              <a:t>حل مساله منعكس كننده يك رويكرد مثبت نسبت به زندگي است . و نقطه مقابل درماندگي محسوب مي شود.</a:t>
            </a:r>
          </a:p>
          <a:p>
            <a:pPr algn="justLow" rtl="1"/>
            <a:endParaRPr lang="fa-IR">
              <a:cs typeface="Zar" pitchFamily="2" charset="-78"/>
            </a:endParaRPr>
          </a:p>
          <a:p>
            <a:pPr algn="justLow" rtl="1"/>
            <a:r>
              <a:rPr lang="fa-IR">
                <a:cs typeface="Zar" pitchFamily="2" charset="-78"/>
              </a:rPr>
              <a:t>حل مساله يك فرايند است نه نتيجه </a:t>
            </a:r>
          </a:p>
          <a:p>
            <a:pPr algn="justLow" rtl="1"/>
            <a:endParaRPr lang="fa-IR">
              <a:cs typeface="Zar" pitchFamily="2" charset="-78"/>
            </a:endParaRPr>
          </a:p>
          <a:p>
            <a:pPr algn="justLow" rtl="1"/>
            <a:r>
              <a:rPr lang="fa-IR">
                <a:cs typeface="Zar" pitchFamily="2" charset="-78"/>
              </a:rPr>
              <a:t>حل مسئله يك فرايند تجويزي است كه در موارد گسترده كاربرد دارد.</a:t>
            </a:r>
          </a:p>
          <a:p>
            <a:pPr algn="justLow" rtl="1"/>
            <a:endParaRPr lang="en-US">
              <a:cs typeface="Zar" pitchFamily="2" charset="-7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323850" y="3359150"/>
            <a:ext cx="1395413" cy="346075"/>
          </a:xfrm>
          <a:prstGeom prst="rect">
            <a:avLst/>
          </a:prstGeom>
          <a:solidFill>
            <a:srgbClr val="99CC00"/>
          </a:solidFill>
          <a:ln w="9525">
            <a:solidFill>
              <a:schemeClr val="tx1"/>
            </a:solidFill>
            <a:miter lim="800000"/>
            <a:headEnd/>
            <a:tailEnd/>
          </a:ln>
          <a:effectLst/>
        </p:spPr>
        <p:txBody>
          <a:bodyPr anchor="ctr">
            <a:spAutoFit/>
          </a:bodyPr>
          <a:lstStyle/>
          <a:p>
            <a:pPr algn="ctr"/>
            <a:r>
              <a:rPr lang="fa-IR" sz="1600" b="1">
                <a:solidFill>
                  <a:schemeClr val="bg2"/>
                </a:solidFill>
                <a:cs typeface="Zar" pitchFamily="2" charset="-78"/>
              </a:rPr>
              <a:t>تعريف مساله</a:t>
            </a:r>
            <a:r>
              <a:rPr lang="fa-IR" sz="1600" b="1">
                <a:solidFill>
                  <a:srgbClr val="66FFFF"/>
                </a:solidFill>
                <a:cs typeface="Zar" pitchFamily="2" charset="-78"/>
              </a:rPr>
              <a:t> </a:t>
            </a:r>
            <a:endParaRPr lang="en-US" sz="2000" b="1">
              <a:solidFill>
                <a:srgbClr val="66FFFF"/>
              </a:solidFill>
              <a:effectLst>
                <a:outerShdw blurRad="38100" dist="38100" dir="2700000" algn="tl">
                  <a:srgbClr val="000000"/>
                </a:outerShdw>
              </a:effectLst>
              <a:cs typeface="Zar" pitchFamily="2" charset="-78"/>
            </a:endParaRPr>
          </a:p>
        </p:txBody>
      </p:sp>
      <p:sp>
        <p:nvSpPr>
          <p:cNvPr id="63492" name="Text Box 4"/>
          <p:cNvSpPr txBox="1">
            <a:spLocks noChangeArrowheads="1"/>
          </p:cNvSpPr>
          <p:nvPr/>
        </p:nvSpPr>
        <p:spPr bwMode="auto">
          <a:xfrm>
            <a:off x="2051050" y="3294063"/>
            <a:ext cx="1296988" cy="590550"/>
          </a:xfrm>
          <a:prstGeom prst="rect">
            <a:avLst/>
          </a:prstGeom>
          <a:solidFill>
            <a:srgbClr val="99CC00"/>
          </a:solidFill>
          <a:ln w="9525">
            <a:solidFill>
              <a:schemeClr val="tx1"/>
            </a:solidFill>
            <a:miter lim="800000"/>
            <a:headEnd/>
            <a:tailEnd/>
          </a:ln>
          <a:effectLst/>
        </p:spPr>
        <p:txBody>
          <a:bodyPr anchor="ctr">
            <a:spAutoFit/>
          </a:bodyPr>
          <a:lstStyle/>
          <a:p>
            <a:pPr algn="ctr"/>
            <a:r>
              <a:rPr lang="fa-IR" sz="1600" b="1" dirty="0">
                <a:solidFill>
                  <a:schemeClr val="bg2"/>
                </a:solidFill>
                <a:cs typeface="Zar" pitchFamily="2" charset="-78"/>
              </a:rPr>
              <a:t>ايجاد راه حل های جانشين</a:t>
            </a:r>
            <a:endParaRPr lang="en-US" sz="2000" b="1" dirty="0">
              <a:solidFill>
                <a:schemeClr val="bg2"/>
              </a:solidFill>
              <a:effectLst>
                <a:outerShdw blurRad="38100" dist="38100" dir="2700000" algn="tl">
                  <a:srgbClr val="000000"/>
                </a:outerShdw>
              </a:effectLst>
              <a:cs typeface="Zar" pitchFamily="2" charset="-78"/>
            </a:endParaRPr>
          </a:p>
        </p:txBody>
      </p:sp>
      <p:sp>
        <p:nvSpPr>
          <p:cNvPr id="63493" name="Text Box 5"/>
          <p:cNvSpPr txBox="1">
            <a:spLocks noChangeArrowheads="1"/>
          </p:cNvSpPr>
          <p:nvPr/>
        </p:nvSpPr>
        <p:spPr bwMode="auto">
          <a:xfrm>
            <a:off x="3652838" y="3279775"/>
            <a:ext cx="1711325" cy="590550"/>
          </a:xfrm>
          <a:prstGeom prst="rect">
            <a:avLst/>
          </a:prstGeom>
          <a:solidFill>
            <a:srgbClr val="99CC00"/>
          </a:solidFill>
          <a:ln w="9525">
            <a:solidFill>
              <a:schemeClr val="tx1"/>
            </a:solidFill>
            <a:miter lim="800000"/>
            <a:headEnd/>
            <a:tailEnd/>
          </a:ln>
          <a:effectLst/>
        </p:spPr>
        <p:txBody>
          <a:bodyPr anchor="ctr">
            <a:spAutoFit/>
          </a:bodyPr>
          <a:lstStyle/>
          <a:p>
            <a:pPr algn="ctr"/>
            <a:r>
              <a:rPr lang="fa-IR" sz="1600" b="1">
                <a:solidFill>
                  <a:schemeClr val="bg2"/>
                </a:solidFill>
                <a:cs typeface="Zar" pitchFamily="2" charset="-78"/>
              </a:rPr>
              <a:t>تصميم گيری در </a:t>
            </a:r>
          </a:p>
          <a:p>
            <a:pPr algn="ctr"/>
            <a:r>
              <a:rPr lang="fa-IR" sz="1600" b="1">
                <a:solidFill>
                  <a:schemeClr val="bg2"/>
                </a:solidFill>
                <a:cs typeface="Zar" pitchFamily="2" charset="-78"/>
              </a:rPr>
              <a:t>مورد بهترين راه حل</a:t>
            </a:r>
            <a:endParaRPr lang="en-US" sz="2000" b="1">
              <a:solidFill>
                <a:schemeClr val="bg2"/>
              </a:solidFill>
              <a:effectLst>
                <a:outerShdw blurRad="38100" dist="38100" dir="2700000" algn="tl">
                  <a:srgbClr val="000000"/>
                </a:outerShdw>
              </a:effectLst>
              <a:cs typeface="Zar" pitchFamily="2" charset="-78"/>
            </a:endParaRPr>
          </a:p>
        </p:txBody>
      </p:sp>
      <p:sp>
        <p:nvSpPr>
          <p:cNvPr id="63494" name="Text Box 6"/>
          <p:cNvSpPr txBox="1">
            <a:spLocks noChangeArrowheads="1"/>
          </p:cNvSpPr>
          <p:nvPr/>
        </p:nvSpPr>
        <p:spPr bwMode="auto">
          <a:xfrm>
            <a:off x="5651500" y="3321050"/>
            <a:ext cx="1296988" cy="590550"/>
          </a:xfrm>
          <a:prstGeom prst="rect">
            <a:avLst/>
          </a:prstGeom>
          <a:solidFill>
            <a:srgbClr val="99CC00"/>
          </a:solidFill>
          <a:ln w="9525">
            <a:solidFill>
              <a:schemeClr val="tx1"/>
            </a:solidFill>
            <a:miter lim="800000"/>
            <a:headEnd/>
            <a:tailEnd/>
          </a:ln>
          <a:effectLst/>
        </p:spPr>
        <p:txBody>
          <a:bodyPr anchor="ctr">
            <a:spAutoFit/>
          </a:bodyPr>
          <a:lstStyle/>
          <a:p>
            <a:pPr algn="ctr"/>
            <a:r>
              <a:rPr lang="fa-IR" sz="1600" b="1">
                <a:solidFill>
                  <a:schemeClr val="bg2"/>
                </a:solidFill>
                <a:cs typeface="Zar" pitchFamily="2" charset="-78"/>
              </a:rPr>
              <a:t>اجرای راه حل </a:t>
            </a:r>
          </a:p>
          <a:p>
            <a:pPr algn="ctr"/>
            <a:r>
              <a:rPr lang="fa-IR" sz="1600" b="1">
                <a:solidFill>
                  <a:schemeClr val="bg2"/>
                </a:solidFill>
                <a:cs typeface="Zar" pitchFamily="2" charset="-78"/>
              </a:rPr>
              <a:t>و ارزيابی نتيجه</a:t>
            </a:r>
            <a:endParaRPr lang="en-US" sz="2000" b="1">
              <a:solidFill>
                <a:schemeClr val="bg2"/>
              </a:solidFill>
              <a:effectLst>
                <a:outerShdw blurRad="38100" dist="38100" dir="2700000" algn="tl">
                  <a:srgbClr val="000000"/>
                </a:outerShdw>
              </a:effectLst>
              <a:cs typeface="Zar" pitchFamily="2" charset="-78"/>
            </a:endParaRPr>
          </a:p>
        </p:txBody>
      </p:sp>
      <p:sp>
        <p:nvSpPr>
          <p:cNvPr id="63495" name="Text Box 7"/>
          <p:cNvSpPr txBox="1">
            <a:spLocks noChangeArrowheads="1"/>
          </p:cNvSpPr>
          <p:nvPr/>
        </p:nvSpPr>
        <p:spPr bwMode="auto">
          <a:xfrm>
            <a:off x="7010400" y="2136775"/>
            <a:ext cx="1371600" cy="346075"/>
          </a:xfrm>
          <a:prstGeom prst="rect">
            <a:avLst/>
          </a:prstGeom>
          <a:solidFill>
            <a:srgbClr val="99CC00"/>
          </a:solidFill>
          <a:ln w="9525">
            <a:solidFill>
              <a:schemeClr val="tx1"/>
            </a:solidFill>
            <a:miter lim="800000"/>
            <a:headEnd/>
            <a:tailEnd/>
          </a:ln>
          <a:effectLst/>
        </p:spPr>
        <p:txBody>
          <a:bodyPr anchor="ctr">
            <a:spAutoFit/>
          </a:bodyPr>
          <a:lstStyle/>
          <a:p>
            <a:pPr algn="ctr"/>
            <a:r>
              <a:rPr lang="fa-IR" sz="1600" b="1">
                <a:solidFill>
                  <a:schemeClr val="bg2"/>
                </a:solidFill>
                <a:cs typeface="Zar" pitchFamily="2" charset="-78"/>
              </a:rPr>
              <a:t>ادامه حل مساله </a:t>
            </a:r>
            <a:endParaRPr lang="en-US" sz="2000" b="1">
              <a:solidFill>
                <a:schemeClr val="bg2"/>
              </a:solidFill>
              <a:effectLst>
                <a:outerShdw blurRad="38100" dist="38100" dir="2700000" algn="tl">
                  <a:srgbClr val="000000"/>
                </a:outerShdw>
              </a:effectLst>
              <a:cs typeface="Zar" pitchFamily="2" charset="-78"/>
            </a:endParaRPr>
          </a:p>
        </p:txBody>
      </p:sp>
      <p:sp>
        <p:nvSpPr>
          <p:cNvPr id="63496" name="Text Box 8"/>
          <p:cNvSpPr txBox="1">
            <a:spLocks noChangeArrowheads="1"/>
          </p:cNvSpPr>
          <p:nvPr/>
        </p:nvSpPr>
        <p:spPr bwMode="auto">
          <a:xfrm>
            <a:off x="7107238" y="4800600"/>
            <a:ext cx="1187450" cy="590550"/>
          </a:xfrm>
          <a:prstGeom prst="rect">
            <a:avLst/>
          </a:prstGeom>
          <a:solidFill>
            <a:srgbClr val="99CC00"/>
          </a:solidFill>
          <a:ln w="9525">
            <a:solidFill>
              <a:schemeClr val="tx1"/>
            </a:solidFill>
            <a:miter lim="800000"/>
            <a:headEnd/>
            <a:tailEnd/>
          </a:ln>
          <a:effectLst/>
        </p:spPr>
        <p:txBody>
          <a:bodyPr wrap="none" anchor="ctr">
            <a:spAutoFit/>
          </a:bodyPr>
          <a:lstStyle/>
          <a:p>
            <a:pPr algn="ctr"/>
            <a:r>
              <a:rPr lang="fa-IR" sz="1600" b="1">
                <a:solidFill>
                  <a:schemeClr val="bg2"/>
                </a:solidFill>
                <a:cs typeface="Zar" pitchFamily="2" charset="-78"/>
              </a:rPr>
              <a:t>پابان دادن به </a:t>
            </a:r>
          </a:p>
          <a:p>
            <a:pPr algn="ctr"/>
            <a:r>
              <a:rPr lang="fa-IR" sz="1600" b="1">
                <a:solidFill>
                  <a:schemeClr val="bg2"/>
                </a:solidFill>
                <a:cs typeface="Zar" pitchFamily="2" charset="-78"/>
              </a:rPr>
              <a:t>حل مساله</a:t>
            </a:r>
            <a:endParaRPr lang="en-US" sz="2000" b="1">
              <a:solidFill>
                <a:schemeClr val="bg2"/>
              </a:solidFill>
              <a:effectLst>
                <a:outerShdw blurRad="38100" dist="38100" dir="2700000" algn="tl">
                  <a:srgbClr val="000000"/>
                </a:outerShdw>
              </a:effectLst>
              <a:cs typeface="Zar" pitchFamily="2" charset="-78"/>
            </a:endParaRPr>
          </a:p>
        </p:txBody>
      </p:sp>
      <p:sp>
        <p:nvSpPr>
          <p:cNvPr id="63497" name="Text Box 9"/>
          <p:cNvSpPr txBox="1">
            <a:spLocks noChangeArrowheads="1"/>
          </p:cNvSpPr>
          <p:nvPr/>
        </p:nvSpPr>
        <p:spPr bwMode="auto">
          <a:xfrm>
            <a:off x="6715140" y="2714620"/>
            <a:ext cx="1214437" cy="336550"/>
          </a:xfrm>
          <a:prstGeom prst="rect">
            <a:avLst/>
          </a:prstGeom>
          <a:noFill/>
          <a:ln w="9525">
            <a:noFill/>
            <a:miter lim="800000"/>
            <a:headEnd/>
            <a:tailEnd/>
          </a:ln>
          <a:effectLst/>
        </p:spPr>
        <p:txBody>
          <a:bodyPr wrap="none" anchor="ctr">
            <a:spAutoFit/>
          </a:bodyPr>
          <a:lstStyle/>
          <a:p>
            <a:pPr algn="ctr"/>
            <a:r>
              <a:rPr lang="fa-IR" sz="1600" b="1" dirty="0">
                <a:effectLst>
                  <a:outerShdw blurRad="38100" dist="38100" dir="2700000" algn="tl">
                    <a:srgbClr val="000000"/>
                  </a:outerShdw>
                </a:effectLst>
                <a:cs typeface="Zar" pitchFamily="2" charset="-78"/>
              </a:rPr>
              <a:t>مساله حل نشد</a:t>
            </a:r>
            <a:r>
              <a:rPr lang="fa-IR" sz="1600" b="1" dirty="0">
                <a:solidFill>
                  <a:schemeClr val="bg2"/>
                </a:solidFill>
                <a:effectLst>
                  <a:outerShdw blurRad="38100" dist="38100" dir="2700000" algn="tl">
                    <a:srgbClr val="000000"/>
                  </a:outerShdw>
                </a:effectLst>
                <a:cs typeface="Zar" pitchFamily="2" charset="-78"/>
              </a:rPr>
              <a:t> </a:t>
            </a:r>
            <a:endParaRPr lang="en-US" sz="2000" b="1" dirty="0">
              <a:solidFill>
                <a:schemeClr val="bg2"/>
              </a:solidFill>
              <a:effectLst>
                <a:outerShdw blurRad="38100" dist="38100" dir="2700000" algn="tl">
                  <a:srgbClr val="000000"/>
                </a:outerShdw>
              </a:effectLst>
              <a:cs typeface="Zar" pitchFamily="2" charset="-78"/>
            </a:endParaRPr>
          </a:p>
        </p:txBody>
      </p:sp>
      <p:sp>
        <p:nvSpPr>
          <p:cNvPr id="63498" name="Text Box 10"/>
          <p:cNvSpPr txBox="1">
            <a:spLocks noChangeArrowheads="1"/>
          </p:cNvSpPr>
          <p:nvPr/>
        </p:nvSpPr>
        <p:spPr bwMode="auto">
          <a:xfrm>
            <a:off x="6786578" y="4214818"/>
            <a:ext cx="1181100" cy="336550"/>
          </a:xfrm>
          <a:prstGeom prst="rect">
            <a:avLst/>
          </a:prstGeom>
          <a:noFill/>
          <a:ln w="9525">
            <a:noFill/>
            <a:miter lim="800000"/>
            <a:headEnd/>
            <a:tailEnd/>
          </a:ln>
          <a:effectLst/>
        </p:spPr>
        <p:txBody>
          <a:bodyPr wrap="none" anchor="ctr">
            <a:spAutoFit/>
          </a:bodyPr>
          <a:lstStyle/>
          <a:p>
            <a:pPr algn="ctr"/>
            <a:r>
              <a:rPr lang="fa-IR" sz="1600" b="1" dirty="0">
                <a:effectLst>
                  <a:outerShdw blurRad="38100" dist="38100" dir="2700000" algn="tl">
                    <a:srgbClr val="000000"/>
                  </a:outerShdw>
                </a:effectLst>
                <a:cs typeface="Zar" pitchFamily="2" charset="-78"/>
              </a:rPr>
              <a:t>مساله حل شد</a:t>
            </a:r>
            <a:r>
              <a:rPr lang="fa-IR" sz="1600" b="1" dirty="0">
                <a:solidFill>
                  <a:srgbClr val="66FFFF"/>
                </a:solidFill>
                <a:effectLst>
                  <a:outerShdw blurRad="38100" dist="38100" dir="2700000" algn="tl">
                    <a:srgbClr val="000000"/>
                  </a:outerShdw>
                </a:effectLst>
                <a:cs typeface="Zar" pitchFamily="2" charset="-78"/>
              </a:rPr>
              <a:t> </a:t>
            </a:r>
            <a:endParaRPr lang="en-US" sz="2000" b="1" dirty="0">
              <a:solidFill>
                <a:srgbClr val="66FFFF"/>
              </a:solidFill>
              <a:effectLst>
                <a:outerShdw blurRad="38100" dist="38100" dir="2700000" algn="tl">
                  <a:srgbClr val="000000"/>
                </a:outerShdw>
              </a:effectLst>
              <a:cs typeface="Zar" pitchFamily="2" charset="-78"/>
            </a:endParaRPr>
          </a:p>
        </p:txBody>
      </p:sp>
      <p:sp>
        <p:nvSpPr>
          <p:cNvPr id="63499" name="Line 11"/>
          <p:cNvSpPr>
            <a:spLocks noChangeShapeType="1"/>
          </p:cNvSpPr>
          <p:nvPr/>
        </p:nvSpPr>
        <p:spPr bwMode="auto">
          <a:xfrm>
            <a:off x="1752600" y="35814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0" name="Line 12"/>
          <p:cNvSpPr>
            <a:spLocks noChangeShapeType="1"/>
          </p:cNvSpPr>
          <p:nvPr/>
        </p:nvSpPr>
        <p:spPr bwMode="auto">
          <a:xfrm>
            <a:off x="3276600" y="3581400"/>
            <a:ext cx="381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1" name="Line 13"/>
          <p:cNvSpPr>
            <a:spLocks noChangeShapeType="1"/>
          </p:cNvSpPr>
          <p:nvPr/>
        </p:nvSpPr>
        <p:spPr bwMode="auto">
          <a:xfrm>
            <a:off x="5334000" y="35814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2" name="Line 14"/>
          <p:cNvSpPr>
            <a:spLocks noChangeShapeType="1"/>
          </p:cNvSpPr>
          <p:nvPr/>
        </p:nvSpPr>
        <p:spPr bwMode="auto">
          <a:xfrm>
            <a:off x="7772400" y="2743200"/>
            <a:ext cx="0" cy="1981200"/>
          </a:xfrm>
          <a:prstGeom prst="line">
            <a:avLst/>
          </a:prstGeom>
          <a:noFill/>
          <a:ln w="9525">
            <a:solidFill>
              <a:schemeClr val="tx1"/>
            </a:solidFill>
            <a:round/>
            <a:headEnd type="stealth" w="med" len="med"/>
            <a:tailEnd type="stealth" w="med" len="med"/>
          </a:ln>
          <a:effectLst/>
        </p:spPr>
        <p:txBody>
          <a:bodyPr wrap="none" anchor="ctr"/>
          <a:lstStyle/>
          <a:p>
            <a:endParaRPr lang="en-US"/>
          </a:p>
        </p:txBody>
      </p:sp>
      <p:sp>
        <p:nvSpPr>
          <p:cNvPr id="63503" name="Line 15"/>
          <p:cNvSpPr>
            <a:spLocks noChangeShapeType="1"/>
          </p:cNvSpPr>
          <p:nvPr/>
        </p:nvSpPr>
        <p:spPr bwMode="auto">
          <a:xfrm flipH="1">
            <a:off x="6934200" y="3581400"/>
            <a:ext cx="838200" cy="0"/>
          </a:xfrm>
          <a:prstGeom prst="line">
            <a:avLst/>
          </a:prstGeom>
          <a:noFill/>
          <a:ln w="9525">
            <a:solidFill>
              <a:schemeClr val="tx1"/>
            </a:solidFill>
            <a:round/>
            <a:headEnd/>
            <a:tailEnd/>
          </a:ln>
          <a:effectLst/>
        </p:spPr>
        <p:txBody>
          <a:bodyPr wrap="none" anchor="ctr"/>
          <a:lstStyle/>
          <a:p>
            <a:endParaRPr lang="en-US"/>
          </a:p>
        </p:txBody>
      </p:sp>
      <p:sp>
        <p:nvSpPr>
          <p:cNvPr id="63504" name="Line 16"/>
          <p:cNvSpPr>
            <a:spLocks noChangeShapeType="1"/>
          </p:cNvSpPr>
          <p:nvPr/>
        </p:nvSpPr>
        <p:spPr bwMode="auto">
          <a:xfrm>
            <a:off x="6086475" y="2347913"/>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5" name="Line 17"/>
          <p:cNvSpPr>
            <a:spLocks noChangeShapeType="1"/>
          </p:cNvSpPr>
          <p:nvPr/>
        </p:nvSpPr>
        <p:spPr bwMode="auto">
          <a:xfrm>
            <a:off x="1285875" y="2347913"/>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6" name="Line 18"/>
          <p:cNvSpPr>
            <a:spLocks noChangeShapeType="1"/>
          </p:cNvSpPr>
          <p:nvPr/>
        </p:nvSpPr>
        <p:spPr bwMode="auto">
          <a:xfrm>
            <a:off x="1285875" y="2347913"/>
            <a:ext cx="5715000" cy="0"/>
          </a:xfrm>
          <a:prstGeom prst="line">
            <a:avLst/>
          </a:prstGeom>
          <a:noFill/>
          <a:ln w="9525">
            <a:solidFill>
              <a:schemeClr val="tx1"/>
            </a:solidFill>
            <a:round/>
            <a:headEnd/>
            <a:tailEnd/>
          </a:ln>
          <a:effectLst/>
        </p:spPr>
        <p:txBody>
          <a:bodyPr wrap="none" anchor="ctr"/>
          <a:lstStyle/>
          <a:p>
            <a:endParaRPr lang="en-US"/>
          </a:p>
        </p:txBody>
      </p:sp>
      <p:sp>
        <p:nvSpPr>
          <p:cNvPr id="63507" name="Line 19"/>
          <p:cNvSpPr>
            <a:spLocks noChangeShapeType="1"/>
          </p:cNvSpPr>
          <p:nvPr/>
        </p:nvSpPr>
        <p:spPr bwMode="auto">
          <a:xfrm>
            <a:off x="4486275" y="2347913"/>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8" name="Line 20"/>
          <p:cNvSpPr>
            <a:spLocks noChangeShapeType="1"/>
          </p:cNvSpPr>
          <p:nvPr/>
        </p:nvSpPr>
        <p:spPr bwMode="auto">
          <a:xfrm>
            <a:off x="2809875" y="2347913"/>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9" name="Line 21"/>
          <p:cNvSpPr>
            <a:spLocks noChangeShapeType="1"/>
          </p:cNvSpPr>
          <p:nvPr/>
        </p:nvSpPr>
        <p:spPr bwMode="auto">
          <a:xfrm>
            <a:off x="6086475" y="4252913"/>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10" name="Line 22"/>
          <p:cNvSpPr>
            <a:spLocks noChangeShapeType="1"/>
          </p:cNvSpPr>
          <p:nvPr/>
        </p:nvSpPr>
        <p:spPr bwMode="auto">
          <a:xfrm flipH="1" flipV="1">
            <a:off x="1362075" y="4100513"/>
            <a:ext cx="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11" name="Line 23"/>
          <p:cNvSpPr>
            <a:spLocks noChangeShapeType="1"/>
          </p:cNvSpPr>
          <p:nvPr/>
        </p:nvSpPr>
        <p:spPr bwMode="auto">
          <a:xfrm flipH="1">
            <a:off x="1362075" y="4938713"/>
            <a:ext cx="4724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12" name="Line 24"/>
          <p:cNvSpPr>
            <a:spLocks noChangeShapeType="1"/>
          </p:cNvSpPr>
          <p:nvPr/>
        </p:nvSpPr>
        <p:spPr bwMode="auto">
          <a:xfrm>
            <a:off x="2809875" y="4100513"/>
            <a:ext cx="0" cy="838200"/>
          </a:xfrm>
          <a:prstGeom prst="line">
            <a:avLst/>
          </a:prstGeom>
          <a:noFill/>
          <a:ln w="9525">
            <a:solidFill>
              <a:schemeClr val="tx1"/>
            </a:solidFill>
            <a:round/>
            <a:headEnd type="stealth" w="med" len="med"/>
            <a:tailEnd type="stealth" w="med" len="med"/>
          </a:ln>
          <a:effectLst/>
        </p:spPr>
        <p:txBody>
          <a:bodyPr wrap="none" anchor="ctr"/>
          <a:lstStyle/>
          <a:p>
            <a:endParaRPr lang="en-US"/>
          </a:p>
        </p:txBody>
      </p:sp>
      <p:sp>
        <p:nvSpPr>
          <p:cNvPr id="63513" name="Line 25"/>
          <p:cNvSpPr>
            <a:spLocks noChangeShapeType="1"/>
          </p:cNvSpPr>
          <p:nvPr/>
        </p:nvSpPr>
        <p:spPr bwMode="auto">
          <a:xfrm>
            <a:off x="4486275" y="4100513"/>
            <a:ext cx="0" cy="838200"/>
          </a:xfrm>
          <a:prstGeom prst="line">
            <a:avLst/>
          </a:prstGeom>
          <a:noFill/>
          <a:ln w="9525">
            <a:solidFill>
              <a:schemeClr val="tx1"/>
            </a:solidFill>
            <a:round/>
            <a:headEnd type="stealth" w="med" len="med"/>
            <a:tailEnd type="stealth" w="med" len="med"/>
          </a:ln>
          <a:effectLst/>
        </p:spPr>
        <p:txBody>
          <a:bodyPr wrap="none" anchor="ctr"/>
          <a:lstStyle/>
          <a:p>
            <a:endParaRPr lang="en-US"/>
          </a:p>
        </p:txBody>
      </p:sp>
      <p:sp>
        <p:nvSpPr>
          <p:cNvPr id="26" name="Rectangle 2"/>
          <p:cNvSpPr>
            <a:spLocks noGrp="1" noChangeArrowheads="1"/>
          </p:cNvSpPr>
          <p:nvPr>
            <p:ph type="title"/>
          </p:nvPr>
        </p:nvSpPr>
        <p:spPr>
          <a:xfrm>
            <a:off x="457200" y="267494"/>
            <a:ext cx="8229600" cy="1399032"/>
          </a:xfrm>
        </p:spPr>
        <p:txBody>
          <a:bodyPr/>
          <a:lstStyle/>
          <a:p>
            <a:pPr algn="r"/>
            <a:r>
              <a:rPr lang="fa-IR" dirty="0" smtClean="0">
                <a:cs typeface="Zar" pitchFamily="2" charset="-78"/>
              </a:rPr>
              <a:t>فرایند حل </a:t>
            </a:r>
            <a:r>
              <a:rPr lang="fa-IR" dirty="0">
                <a:cs typeface="Zar" pitchFamily="2" charset="-78"/>
              </a:rPr>
              <a:t>مساله </a:t>
            </a:r>
            <a:endParaRPr lang="en-US" dirty="0">
              <a:cs typeface="Zar" pitchFamily="2" charset="-78"/>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r"/>
            <a:r>
              <a:rPr lang="fa-IR" b="1" dirty="0">
                <a:latin typeface="Albertus Medium" pitchFamily="34" charset="0"/>
                <a:cs typeface="Zar" pitchFamily="2" charset="-78"/>
              </a:rPr>
              <a:t>فرايند مقابله</a:t>
            </a:r>
            <a:r>
              <a:rPr lang="fa-IR" dirty="0">
                <a:latin typeface="Albertus Medium" pitchFamily="34" charset="0"/>
                <a:cs typeface="Zar" pitchFamily="2" charset="-78"/>
              </a:rPr>
              <a:t> </a:t>
            </a:r>
            <a:endParaRPr lang="en-US" dirty="0">
              <a:latin typeface="Albertus Medium" pitchFamily="34" charset="0"/>
              <a:cs typeface="Zar" pitchFamily="2" charset="-78"/>
            </a:endParaRPr>
          </a:p>
        </p:txBody>
      </p:sp>
      <p:sp>
        <p:nvSpPr>
          <p:cNvPr id="64515" name="Rectangle 3"/>
          <p:cNvSpPr>
            <a:spLocks noGrp="1" noChangeArrowheads="1"/>
          </p:cNvSpPr>
          <p:nvPr>
            <p:ph idx="1"/>
          </p:nvPr>
        </p:nvSpPr>
        <p:spPr>
          <a:xfrm>
            <a:off x="0" y="1125538"/>
            <a:ext cx="9144000" cy="5183187"/>
          </a:xfrm>
        </p:spPr>
        <p:txBody>
          <a:bodyPr/>
          <a:lstStyle/>
          <a:p>
            <a:pPr marL="533400" indent="-533400" algn="just" rtl="1">
              <a:lnSpc>
                <a:spcPct val="90000"/>
              </a:lnSpc>
            </a:pPr>
            <a:r>
              <a:rPr lang="ar-SA" dirty="0">
                <a:cs typeface="Zar" pitchFamily="2" charset="-78"/>
              </a:rPr>
              <a:t>منظور از </a:t>
            </a:r>
            <a:r>
              <a:rPr lang="ar-SA" dirty="0" smtClean="0">
                <a:cs typeface="Zar" pitchFamily="2" charset="-78"/>
              </a:rPr>
              <a:t>مقابله،كوششهاوتلاشهايي </a:t>
            </a:r>
            <a:r>
              <a:rPr lang="ar-SA" dirty="0">
                <a:cs typeface="Zar" pitchFamily="2" charset="-78"/>
              </a:rPr>
              <a:t>است كه فرد انجام ميدهدتا استرس را ازميان بردارد،برطرف </a:t>
            </a:r>
            <a:r>
              <a:rPr lang="ar-SA" dirty="0" smtClean="0">
                <a:cs typeface="Zar" pitchFamily="2" charset="-78"/>
              </a:rPr>
              <a:t>كند،يا </a:t>
            </a:r>
            <a:r>
              <a:rPr lang="ar-SA" dirty="0">
                <a:cs typeface="Zar" pitchFamily="2" charset="-78"/>
              </a:rPr>
              <a:t>به حداقل رساند ويا تحمل كند.</a:t>
            </a:r>
            <a:r>
              <a:rPr lang="en-US" dirty="0">
                <a:cs typeface="Zar" pitchFamily="2" charset="-78"/>
              </a:rPr>
              <a:t> </a:t>
            </a:r>
            <a:endParaRPr lang="fa-IR" dirty="0">
              <a:cs typeface="Zar" pitchFamily="2" charset="-78"/>
            </a:endParaRPr>
          </a:p>
          <a:p>
            <a:pPr marL="533400" indent="-533400" algn="just" rtl="1">
              <a:lnSpc>
                <a:spcPct val="90000"/>
              </a:lnSpc>
            </a:pPr>
            <a:endParaRPr lang="fa-IR" dirty="0">
              <a:cs typeface="Zar" pitchFamily="2" charset="-78"/>
            </a:endParaRPr>
          </a:p>
          <a:p>
            <a:pPr marL="533400" indent="-533400" algn="just" rtl="1">
              <a:lnSpc>
                <a:spcPct val="90000"/>
              </a:lnSpc>
            </a:pPr>
            <a:r>
              <a:rPr lang="fa-IR" dirty="0">
                <a:cs typeface="Zar" pitchFamily="2" charset="-78"/>
              </a:rPr>
              <a:t>منظور از مقابله  كردن تلاش هايي است كه براي اداره كردن و مديريت موقعيتهايي كه به نظر خطرناك و تنش زا مي رسند ، به عمل مي آيد</a:t>
            </a:r>
          </a:p>
          <a:p>
            <a:pPr marL="533400" indent="-533400" algn="just" rtl="1">
              <a:lnSpc>
                <a:spcPct val="90000"/>
              </a:lnSpc>
            </a:pPr>
            <a:endParaRPr lang="fa-IR" dirty="0">
              <a:cs typeface="Zar" pitchFamily="2" charset="-78"/>
            </a:endParaRPr>
          </a:p>
          <a:p>
            <a:pPr marL="533400" indent="-533400" algn="just" rtl="1">
              <a:lnSpc>
                <a:spcPct val="90000"/>
              </a:lnSpc>
            </a:pPr>
            <a:r>
              <a:rPr lang="fa-IR" dirty="0">
                <a:cs typeface="Zar" pitchFamily="2" charset="-78"/>
              </a:rPr>
              <a:t>سه ويژگي مهم فرايند مقابله :</a:t>
            </a:r>
          </a:p>
          <a:p>
            <a:pPr marL="914400" lvl="1" indent="-457200" algn="just" rtl="1">
              <a:lnSpc>
                <a:spcPct val="90000"/>
              </a:lnSpc>
              <a:buFontTx/>
              <a:buAutoNum type="arabicPeriod"/>
            </a:pPr>
            <a:r>
              <a:rPr lang="fa-IR" dirty="0">
                <a:cs typeface="Zar" pitchFamily="2" charset="-78"/>
              </a:rPr>
              <a:t>مستلزم تلاش و برنامه ريزي است</a:t>
            </a:r>
          </a:p>
          <a:p>
            <a:pPr marL="914400" lvl="1" indent="-457200" algn="just" rtl="1">
              <a:lnSpc>
                <a:spcPct val="90000"/>
              </a:lnSpc>
              <a:buFontTx/>
              <a:buAutoNum type="arabicPeriod"/>
            </a:pPr>
            <a:r>
              <a:rPr lang="fa-IR" dirty="0">
                <a:cs typeface="Zar" pitchFamily="2" charset="-78"/>
              </a:rPr>
              <a:t>نتيجه نهايي واكنش هاي مقابله اي هميشه مثبت نيست</a:t>
            </a:r>
          </a:p>
          <a:p>
            <a:pPr marL="914400" lvl="1" indent="-457200" algn="just" rtl="1">
              <a:lnSpc>
                <a:spcPct val="90000"/>
              </a:lnSpc>
              <a:buFontTx/>
              <a:buAutoNum type="arabicPeriod"/>
            </a:pPr>
            <a:r>
              <a:rPr lang="fa-IR" dirty="0">
                <a:cs typeface="Zar" pitchFamily="2" charset="-78"/>
              </a:rPr>
              <a:t>فرايندي است كه در طول زمان رخ مي دهد</a:t>
            </a:r>
          </a:p>
          <a:p>
            <a:pPr marL="533400" indent="-533400" algn="just" rtl="1">
              <a:lnSpc>
                <a:spcPct val="90000"/>
              </a:lnSpc>
            </a:pPr>
            <a:endParaRPr lang="fa-IR" dirty="0">
              <a:cs typeface="Zar" pitchFamily="2" charset="-78"/>
            </a:endParaRPr>
          </a:p>
          <a:p>
            <a:pPr marL="533400" indent="-533400" algn="just" rtl="1">
              <a:lnSpc>
                <a:spcPct val="90000"/>
              </a:lnSpc>
            </a:pPr>
            <a:endParaRPr lang="en-US" dirty="0">
              <a:cs typeface="Zar" pitchFamily="2" charset="-7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a:xfrm>
            <a:off x="0" y="0"/>
            <a:ext cx="9144000" cy="6858000"/>
          </a:xfrm>
        </p:spPr>
        <p:txBody>
          <a:bodyPr/>
          <a:lstStyle/>
          <a:p>
            <a:pPr algn="ctr" rtl="1">
              <a:buFontTx/>
              <a:buNone/>
            </a:pPr>
            <a:r>
              <a:rPr lang="fa-IR" sz="1600" b="1" dirty="0">
                <a:cs typeface="Zar" pitchFamily="2" charset="-78"/>
              </a:rPr>
              <a:t>مدل مقابله </a:t>
            </a:r>
          </a:p>
          <a:p>
            <a:pPr algn="ctr" rtl="1"/>
            <a:endParaRPr lang="en-US" sz="1600" b="1" dirty="0">
              <a:cs typeface="Zar" pitchFamily="2" charset="-78"/>
            </a:endParaRPr>
          </a:p>
        </p:txBody>
      </p:sp>
      <p:sp>
        <p:nvSpPr>
          <p:cNvPr id="65539" name="Rectangle 3"/>
          <p:cNvSpPr>
            <a:spLocks noChangeArrowheads="1"/>
          </p:cNvSpPr>
          <p:nvPr/>
        </p:nvSpPr>
        <p:spPr bwMode="auto">
          <a:xfrm>
            <a:off x="179388" y="620713"/>
            <a:ext cx="1225550" cy="43338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رويداد زندگي</a:t>
            </a:r>
            <a:r>
              <a:rPr lang="fa-IR" sz="1600">
                <a:cs typeface="Zar" pitchFamily="2" charset="-78"/>
              </a:rPr>
              <a:t> </a:t>
            </a:r>
            <a:endParaRPr lang="en-US" sz="1600">
              <a:cs typeface="Zar" pitchFamily="2" charset="-78"/>
            </a:endParaRPr>
          </a:p>
        </p:txBody>
      </p:sp>
      <p:sp>
        <p:nvSpPr>
          <p:cNvPr id="65540" name="Rectangle 4"/>
          <p:cNvSpPr>
            <a:spLocks noChangeArrowheads="1"/>
          </p:cNvSpPr>
          <p:nvPr/>
        </p:nvSpPr>
        <p:spPr bwMode="auto">
          <a:xfrm>
            <a:off x="2339975" y="620713"/>
            <a:ext cx="1225550" cy="43338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ارزيابي اوليه</a:t>
            </a:r>
            <a:endParaRPr lang="en-US" sz="1600" b="1">
              <a:cs typeface="Zar" pitchFamily="2" charset="-78"/>
            </a:endParaRPr>
          </a:p>
        </p:txBody>
      </p:sp>
      <p:sp>
        <p:nvSpPr>
          <p:cNvPr id="65541" name="Rectangle 5"/>
          <p:cNvSpPr>
            <a:spLocks noChangeArrowheads="1"/>
          </p:cNvSpPr>
          <p:nvPr/>
        </p:nvSpPr>
        <p:spPr bwMode="auto">
          <a:xfrm>
            <a:off x="0" y="1628775"/>
            <a:ext cx="2771775" cy="863600"/>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dirty="0">
                <a:cs typeface="Zar" pitchFamily="2" charset="-78"/>
              </a:rPr>
              <a:t>رويداد به عنوان</a:t>
            </a:r>
          </a:p>
          <a:p>
            <a:pPr algn="ctr"/>
            <a:r>
              <a:rPr lang="fa-IR" sz="1600" b="1" dirty="0">
                <a:cs typeface="Zar" pitchFamily="2" charset="-78"/>
              </a:rPr>
              <a:t> مشكل ارزيابي نمي شود</a:t>
            </a:r>
          </a:p>
          <a:p>
            <a:pPr algn="ctr" rtl="1"/>
            <a:r>
              <a:rPr lang="fa-IR" sz="1600" b="1" dirty="0">
                <a:cs typeface="Zar" pitchFamily="2" charset="-78"/>
              </a:rPr>
              <a:t>(استرس  )</a:t>
            </a:r>
            <a:endParaRPr lang="en-US" sz="1600" b="1" dirty="0">
              <a:cs typeface="Zar" pitchFamily="2" charset="-78"/>
            </a:endParaRPr>
          </a:p>
        </p:txBody>
      </p:sp>
      <p:sp>
        <p:nvSpPr>
          <p:cNvPr id="65542" name="Rectangle 6"/>
          <p:cNvSpPr>
            <a:spLocks noChangeArrowheads="1"/>
          </p:cNvSpPr>
          <p:nvPr/>
        </p:nvSpPr>
        <p:spPr bwMode="auto">
          <a:xfrm>
            <a:off x="4932363" y="1628775"/>
            <a:ext cx="3671887" cy="865188"/>
          </a:xfrm>
          <a:prstGeom prst="rect">
            <a:avLst/>
          </a:prstGeom>
          <a:solidFill>
            <a:schemeClr val="accent1"/>
          </a:solidFill>
          <a:ln w="9525">
            <a:solidFill>
              <a:schemeClr val="tx1"/>
            </a:solidFill>
            <a:miter lim="800000"/>
            <a:headEnd/>
            <a:tailEnd/>
          </a:ln>
          <a:effectLst/>
        </p:spPr>
        <p:txBody>
          <a:bodyPr wrap="none" anchor="ctr"/>
          <a:lstStyle/>
          <a:p>
            <a:pPr algn="ctr"/>
            <a:endParaRPr lang="fa-IR" sz="1600" b="1">
              <a:cs typeface="Zar" pitchFamily="2" charset="-78"/>
            </a:endParaRPr>
          </a:p>
          <a:p>
            <a:pPr algn="ctr"/>
            <a:r>
              <a:rPr lang="fa-IR" sz="1600" b="1">
                <a:cs typeface="Zar" pitchFamily="2" charset="-78"/>
              </a:rPr>
              <a:t>رويداد زندگي به عنوان مشكل شناسايي مي شود</a:t>
            </a:r>
          </a:p>
          <a:p>
            <a:pPr algn="ctr" rtl="1"/>
            <a:r>
              <a:rPr lang="fa-IR" sz="1600" b="1">
                <a:cs typeface="Zar" pitchFamily="2" charset="-78"/>
              </a:rPr>
              <a:t>(استرس  )</a:t>
            </a:r>
            <a:endParaRPr lang="en-US" sz="1600" b="1">
              <a:cs typeface="Zar" pitchFamily="2" charset="-78"/>
            </a:endParaRPr>
          </a:p>
          <a:p>
            <a:pPr algn="ctr"/>
            <a:endParaRPr lang="en-US" sz="1600" b="1">
              <a:cs typeface="Zar" pitchFamily="2" charset="-78"/>
            </a:endParaRPr>
          </a:p>
        </p:txBody>
      </p:sp>
      <p:sp>
        <p:nvSpPr>
          <p:cNvPr id="65543" name="Line 7"/>
          <p:cNvSpPr>
            <a:spLocks noChangeShapeType="1"/>
          </p:cNvSpPr>
          <p:nvPr/>
        </p:nvSpPr>
        <p:spPr bwMode="auto">
          <a:xfrm>
            <a:off x="1403350" y="836613"/>
            <a:ext cx="936625" cy="0"/>
          </a:xfrm>
          <a:prstGeom prst="line">
            <a:avLst/>
          </a:prstGeom>
          <a:noFill/>
          <a:ln w="9525">
            <a:solidFill>
              <a:schemeClr val="tx1"/>
            </a:solidFill>
            <a:round/>
            <a:headEnd/>
            <a:tailEnd type="triangle" w="med" len="med"/>
          </a:ln>
          <a:effectLst/>
        </p:spPr>
        <p:txBody>
          <a:bodyPr/>
          <a:lstStyle/>
          <a:p>
            <a:endParaRPr lang="en-US"/>
          </a:p>
        </p:txBody>
      </p:sp>
      <p:sp>
        <p:nvSpPr>
          <p:cNvPr id="65544" name="Line 8"/>
          <p:cNvSpPr>
            <a:spLocks noChangeShapeType="1"/>
          </p:cNvSpPr>
          <p:nvPr/>
        </p:nvSpPr>
        <p:spPr bwMode="auto">
          <a:xfrm flipH="1">
            <a:off x="2916238" y="1052513"/>
            <a:ext cx="0" cy="360362"/>
          </a:xfrm>
          <a:prstGeom prst="line">
            <a:avLst/>
          </a:prstGeom>
          <a:noFill/>
          <a:ln w="9525">
            <a:solidFill>
              <a:schemeClr val="tx1"/>
            </a:solidFill>
            <a:round/>
            <a:headEnd/>
            <a:tailEnd/>
          </a:ln>
          <a:effectLst/>
        </p:spPr>
        <p:txBody>
          <a:bodyPr/>
          <a:lstStyle/>
          <a:p>
            <a:endParaRPr lang="en-US"/>
          </a:p>
        </p:txBody>
      </p:sp>
      <p:sp>
        <p:nvSpPr>
          <p:cNvPr id="65545" name="Line 9"/>
          <p:cNvSpPr>
            <a:spLocks noChangeShapeType="1"/>
          </p:cNvSpPr>
          <p:nvPr/>
        </p:nvSpPr>
        <p:spPr bwMode="auto">
          <a:xfrm>
            <a:off x="971550" y="1412875"/>
            <a:ext cx="4897438" cy="0"/>
          </a:xfrm>
          <a:prstGeom prst="line">
            <a:avLst/>
          </a:prstGeom>
          <a:noFill/>
          <a:ln w="9525">
            <a:solidFill>
              <a:schemeClr val="tx1"/>
            </a:solidFill>
            <a:round/>
            <a:headEnd/>
            <a:tailEnd/>
          </a:ln>
          <a:effectLst/>
        </p:spPr>
        <p:txBody>
          <a:bodyPr/>
          <a:lstStyle/>
          <a:p>
            <a:endParaRPr lang="en-US"/>
          </a:p>
        </p:txBody>
      </p:sp>
      <p:sp>
        <p:nvSpPr>
          <p:cNvPr id="65546" name="Line 10"/>
          <p:cNvSpPr>
            <a:spLocks noChangeShapeType="1"/>
          </p:cNvSpPr>
          <p:nvPr/>
        </p:nvSpPr>
        <p:spPr bwMode="auto">
          <a:xfrm>
            <a:off x="971550" y="1412875"/>
            <a:ext cx="0" cy="215900"/>
          </a:xfrm>
          <a:prstGeom prst="line">
            <a:avLst/>
          </a:prstGeom>
          <a:noFill/>
          <a:ln w="9525">
            <a:solidFill>
              <a:schemeClr val="tx1"/>
            </a:solidFill>
            <a:round/>
            <a:headEnd/>
            <a:tailEnd/>
          </a:ln>
          <a:effectLst/>
        </p:spPr>
        <p:txBody>
          <a:bodyPr/>
          <a:lstStyle/>
          <a:p>
            <a:endParaRPr lang="en-US"/>
          </a:p>
        </p:txBody>
      </p:sp>
      <p:sp>
        <p:nvSpPr>
          <p:cNvPr id="65547" name="Line 11"/>
          <p:cNvSpPr>
            <a:spLocks noChangeShapeType="1"/>
          </p:cNvSpPr>
          <p:nvPr/>
        </p:nvSpPr>
        <p:spPr bwMode="auto">
          <a:xfrm>
            <a:off x="5867400" y="1412875"/>
            <a:ext cx="0" cy="215900"/>
          </a:xfrm>
          <a:prstGeom prst="line">
            <a:avLst/>
          </a:prstGeom>
          <a:noFill/>
          <a:ln w="9525">
            <a:solidFill>
              <a:schemeClr val="tx1"/>
            </a:solidFill>
            <a:round/>
            <a:headEnd/>
            <a:tailEnd/>
          </a:ln>
          <a:effectLst/>
        </p:spPr>
        <p:txBody>
          <a:bodyPr/>
          <a:lstStyle/>
          <a:p>
            <a:endParaRPr lang="en-US"/>
          </a:p>
        </p:txBody>
      </p:sp>
      <p:sp>
        <p:nvSpPr>
          <p:cNvPr id="65548" name="Line 12"/>
          <p:cNvSpPr>
            <a:spLocks noChangeShapeType="1"/>
          </p:cNvSpPr>
          <p:nvPr/>
        </p:nvSpPr>
        <p:spPr bwMode="auto">
          <a:xfrm>
            <a:off x="1187450" y="2205038"/>
            <a:ext cx="0" cy="215900"/>
          </a:xfrm>
          <a:prstGeom prst="line">
            <a:avLst/>
          </a:prstGeom>
          <a:noFill/>
          <a:ln w="9525">
            <a:solidFill>
              <a:schemeClr val="tx1"/>
            </a:solidFill>
            <a:round/>
            <a:headEnd/>
            <a:tailEnd type="triangle" w="med" len="med"/>
          </a:ln>
          <a:effectLst/>
        </p:spPr>
        <p:txBody>
          <a:bodyPr/>
          <a:lstStyle/>
          <a:p>
            <a:endParaRPr lang="en-US"/>
          </a:p>
        </p:txBody>
      </p:sp>
      <p:sp>
        <p:nvSpPr>
          <p:cNvPr id="65549" name="Line 13"/>
          <p:cNvSpPr>
            <a:spLocks noChangeShapeType="1"/>
          </p:cNvSpPr>
          <p:nvPr/>
        </p:nvSpPr>
        <p:spPr bwMode="auto">
          <a:xfrm flipV="1">
            <a:off x="6516688" y="2060575"/>
            <a:ext cx="0" cy="215900"/>
          </a:xfrm>
          <a:prstGeom prst="line">
            <a:avLst/>
          </a:prstGeom>
          <a:noFill/>
          <a:ln w="9525">
            <a:solidFill>
              <a:schemeClr val="tx1"/>
            </a:solidFill>
            <a:round/>
            <a:headEnd/>
            <a:tailEnd type="triangle" w="med" len="med"/>
          </a:ln>
          <a:effectLst/>
        </p:spPr>
        <p:txBody>
          <a:bodyPr/>
          <a:lstStyle/>
          <a:p>
            <a:endParaRPr lang="en-US"/>
          </a:p>
        </p:txBody>
      </p:sp>
      <p:sp>
        <p:nvSpPr>
          <p:cNvPr id="65550" name="Line 14"/>
          <p:cNvSpPr>
            <a:spLocks noChangeShapeType="1"/>
          </p:cNvSpPr>
          <p:nvPr/>
        </p:nvSpPr>
        <p:spPr bwMode="auto">
          <a:xfrm>
            <a:off x="6516688" y="2492375"/>
            <a:ext cx="0" cy="360363"/>
          </a:xfrm>
          <a:prstGeom prst="line">
            <a:avLst/>
          </a:prstGeom>
          <a:noFill/>
          <a:ln w="9525">
            <a:solidFill>
              <a:schemeClr val="tx1"/>
            </a:solidFill>
            <a:round/>
            <a:headEnd/>
            <a:tailEnd type="triangle" w="med" len="med"/>
          </a:ln>
          <a:effectLst/>
        </p:spPr>
        <p:txBody>
          <a:bodyPr/>
          <a:lstStyle/>
          <a:p>
            <a:endParaRPr lang="en-US"/>
          </a:p>
        </p:txBody>
      </p:sp>
      <p:sp>
        <p:nvSpPr>
          <p:cNvPr id="65551" name="Rectangle 15"/>
          <p:cNvSpPr>
            <a:spLocks noChangeArrowheads="1"/>
          </p:cNvSpPr>
          <p:nvPr/>
        </p:nvSpPr>
        <p:spPr bwMode="auto">
          <a:xfrm>
            <a:off x="5867400" y="2852738"/>
            <a:ext cx="1368425" cy="43338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ارزيابي ثانويه</a:t>
            </a:r>
            <a:endParaRPr lang="en-US" sz="1600" b="1">
              <a:cs typeface="Zar" pitchFamily="2" charset="-78"/>
            </a:endParaRPr>
          </a:p>
        </p:txBody>
      </p:sp>
      <p:sp>
        <p:nvSpPr>
          <p:cNvPr id="65552" name="Line 16"/>
          <p:cNvSpPr>
            <a:spLocks noChangeShapeType="1"/>
          </p:cNvSpPr>
          <p:nvPr/>
        </p:nvSpPr>
        <p:spPr bwMode="auto">
          <a:xfrm>
            <a:off x="6516688" y="3284538"/>
            <a:ext cx="0" cy="431800"/>
          </a:xfrm>
          <a:prstGeom prst="line">
            <a:avLst/>
          </a:prstGeom>
          <a:noFill/>
          <a:ln w="9525">
            <a:solidFill>
              <a:schemeClr val="tx1"/>
            </a:solidFill>
            <a:round/>
            <a:headEnd/>
            <a:tailEnd type="triangle" w="med" len="med"/>
          </a:ln>
          <a:effectLst/>
        </p:spPr>
        <p:txBody>
          <a:bodyPr/>
          <a:lstStyle/>
          <a:p>
            <a:endParaRPr lang="en-US"/>
          </a:p>
        </p:txBody>
      </p:sp>
      <p:sp>
        <p:nvSpPr>
          <p:cNvPr id="65553" name="Rectangle 17"/>
          <p:cNvSpPr>
            <a:spLocks noChangeArrowheads="1"/>
          </p:cNvSpPr>
          <p:nvPr/>
        </p:nvSpPr>
        <p:spPr bwMode="auto">
          <a:xfrm>
            <a:off x="6191250" y="4005263"/>
            <a:ext cx="2952750" cy="720725"/>
          </a:xfrm>
          <a:prstGeom prst="rect">
            <a:avLst/>
          </a:prstGeom>
          <a:solidFill>
            <a:schemeClr val="accent1"/>
          </a:solidFill>
          <a:ln w="9525">
            <a:solidFill>
              <a:schemeClr val="tx1"/>
            </a:solidFill>
            <a:miter lim="800000"/>
            <a:headEnd/>
            <a:tailEnd/>
          </a:ln>
          <a:effectLst/>
        </p:spPr>
        <p:txBody>
          <a:bodyPr wrap="none" anchor="ctr"/>
          <a:lstStyle/>
          <a:p>
            <a:pPr algn="ctr"/>
            <a:endParaRPr lang="en-US" sz="1600" b="1">
              <a:cs typeface="Zar" pitchFamily="2" charset="-78"/>
            </a:endParaRPr>
          </a:p>
          <a:p>
            <a:pPr algn="ctr"/>
            <a:r>
              <a:rPr lang="fa-IR" sz="1600" b="1">
                <a:cs typeface="Zar" pitchFamily="2" charset="-78"/>
              </a:rPr>
              <a:t>ادراك كفايت و كارآمدي شخصي</a:t>
            </a:r>
          </a:p>
          <a:p>
            <a:pPr algn="ctr" rtl="1"/>
            <a:r>
              <a:rPr lang="fa-IR" sz="1600" b="1">
                <a:cs typeface="Zar" pitchFamily="2" charset="-78"/>
              </a:rPr>
              <a:t>(استرس  )</a:t>
            </a:r>
            <a:endParaRPr lang="en-US" sz="1600" b="1">
              <a:cs typeface="Zar" pitchFamily="2" charset="-78"/>
            </a:endParaRPr>
          </a:p>
          <a:p>
            <a:pPr algn="ctr"/>
            <a:endParaRPr lang="en-US" sz="1600" b="1">
              <a:cs typeface="Zar" pitchFamily="2" charset="-78"/>
            </a:endParaRPr>
          </a:p>
        </p:txBody>
      </p:sp>
      <p:sp>
        <p:nvSpPr>
          <p:cNvPr id="65554" name="Line 18"/>
          <p:cNvSpPr>
            <a:spLocks noChangeShapeType="1"/>
          </p:cNvSpPr>
          <p:nvPr/>
        </p:nvSpPr>
        <p:spPr bwMode="auto">
          <a:xfrm flipH="1">
            <a:off x="971550" y="3716338"/>
            <a:ext cx="7200900" cy="0"/>
          </a:xfrm>
          <a:prstGeom prst="line">
            <a:avLst/>
          </a:prstGeom>
          <a:noFill/>
          <a:ln w="9525">
            <a:solidFill>
              <a:schemeClr val="tx1"/>
            </a:solidFill>
            <a:round/>
            <a:headEnd/>
            <a:tailEnd/>
          </a:ln>
          <a:effectLst/>
        </p:spPr>
        <p:txBody>
          <a:bodyPr/>
          <a:lstStyle/>
          <a:p>
            <a:endParaRPr lang="en-US"/>
          </a:p>
        </p:txBody>
      </p:sp>
      <p:sp>
        <p:nvSpPr>
          <p:cNvPr id="65555" name="Rectangle 19"/>
          <p:cNvSpPr>
            <a:spLocks noChangeArrowheads="1"/>
          </p:cNvSpPr>
          <p:nvPr/>
        </p:nvSpPr>
        <p:spPr bwMode="auto">
          <a:xfrm>
            <a:off x="0" y="4076700"/>
            <a:ext cx="2843213" cy="720725"/>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ادراك ناتواني و درماندگي شخصي</a:t>
            </a:r>
            <a:endParaRPr lang="en-US" sz="1600" b="1">
              <a:cs typeface="Zar" pitchFamily="2" charset="-78"/>
            </a:endParaRPr>
          </a:p>
          <a:p>
            <a:pPr algn="ctr"/>
            <a:r>
              <a:rPr lang="fa-IR" sz="1600" b="1">
                <a:cs typeface="Zar" pitchFamily="2" charset="-78"/>
              </a:rPr>
              <a:t>(استرس  )</a:t>
            </a:r>
            <a:endParaRPr lang="en-US" sz="1600" b="1">
              <a:cs typeface="Zar" pitchFamily="2" charset="-78"/>
            </a:endParaRPr>
          </a:p>
        </p:txBody>
      </p:sp>
      <p:sp>
        <p:nvSpPr>
          <p:cNvPr id="65556" name="Line 20"/>
          <p:cNvSpPr>
            <a:spLocks noChangeShapeType="1"/>
          </p:cNvSpPr>
          <p:nvPr/>
        </p:nvSpPr>
        <p:spPr bwMode="auto">
          <a:xfrm flipH="1">
            <a:off x="8172450" y="3716338"/>
            <a:ext cx="0" cy="287337"/>
          </a:xfrm>
          <a:prstGeom prst="line">
            <a:avLst/>
          </a:prstGeom>
          <a:noFill/>
          <a:ln w="9525">
            <a:solidFill>
              <a:schemeClr val="tx1"/>
            </a:solidFill>
            <a:round/>
            <a:headEnd/>
            <a:tailEnd/>
          </a:ln>
          <a:effectLst/>
        </p:spPr>
        <p:txBody>
          <a:bodyPr/>
          <a:lstStyle/>
          <a:p>
            <a:endParaRPr lang="en-US"/>
          </a:p>
        </p:txBody>
      </p:sp>
      <p:sp>
        <p:nvSpPr>
          <p:cNvPr id="65557" name="Line 21"/>
          <p:cNvSpPr>
            <a:spLocks noChangeShapeType="1"/>
          </p:cNvSpPr>
          <p:nvPr/>
        </p:nvSpPr>
        <p:spPr bwMode="auto">
          <a:xfrm>
            <a:off x="971550" y="3716338"/>
            <a:ext cx="0" cy="360362"/>
          </a:xfrm>
          <a:prstGeom prst="line">
            <a:avLst/>
          </a:prstGeom>
          <a:noFill/>
          <a:ln w="9525">
            <a:solidFill>
              <a:schemeClr val="tx1"/>
            </a:solidFill>
            <a:round/>
            <a:headEnd/>
            <a:tailEnd/>
          </a:ln>
          <a:effectLst/>
        </p:spPr>
        <p:txBody>
          <a:bodyPr/>
          <a:lstStyle/>
          <a:p>
            <a:endParaRPr lang="en-US"/>
          </a:p>
        </p:txBody>
      </p:sp>
      <p:sp>
        <p:nvSpPr>
          <p:cNvPr id="65558" name="Line 22"/>
          <p:cNvSpPr>
            <a:spLocks noChangeShapeType="1"/>
          </p:cNvSpPr>
          <p:nvPr/>
        </p:nvSpPr>
        <p:spPr bwMode="auto">
          <a:xfrm flipV="1">
            <a:off x="1187450" y="4437063"/>
            <a:ext cx="0" cy="215900"/>
          </a:xfrm>
          <a:prstGeom prst="line">
            <a:avLst/>
          </a:prstGeom>
          <a:noFill/>
          <a:ln w="9525">
            <a:solidFill>
              <a:schemeClr val="tx1"/>
            </a:solidFill>
            <a:round/>
            <a:headEnd/>
            <a:tailEnd type="triangle" w="med" len="med"/>
          </a:ln>
          <a:effectLst/>
        </p:spPr>
        <p:txBody>
          <a:bodyPr/>
          <a:lstStyle/>
          <a:p>
            <a:endParaRPr lang="en-US"/>
          </a:p>
        </p:txBody>
      </p:sp>
      <p:sp>
        <p:nvSpPr>
          <p:cNvPr id="65559" name="Line 23"/>
          <p:cNvSpPr>
            <a:spLocks noChangeShapeType="1"/>
          </p:cNvSpPr>
          <p:nvPr/>
        </p:nvSpPr>
        <p:spPr bwMode="auto">
          <a:xfrm>
            <a:off x="7451725" y="4365625"/>
            <a:ext cx="0" cy="215900"/>
          </a:xfrm>
          <a:prstGeom prst="line">
            <a:avLst/>
          </a:prstGeom>
          <a:noFill/>
          <a:ln w="9525">
            <a:solidFill>
              <a:schemeClr val="tx1"/>
            </a:solidFill>
            <a:round/>
            <a:headEnd/>
            <a:tailEnd type="triangle" w="med" len="med"/>
          </a:ln>
          <a:effectLst/>
        </p:spPr>
        <p:txBody>
          <a:bodyPr/>
          <a:lstStyle/>
          <a:p>
            <a:endParaRPr lang="en-US"/>
          </a:p>
        </p:txBody>
      </p:sp>
      <p:sp>
        <p:nvSpPr>
          <p:cNvPr id="65560" name="Line 24"/>
          <p:cNvSpPr>
            <a:spLocks noChangeShapeType="1"/>
          </p:cNvSpPr>
          <p:nvPr/>
        </p:nvSpPr>
        <p:spPr bwMode="auto">
          <a:xfrm>
            <a:off x="7019925" y="4724400"/>
            <a:ext cx="0" cy="433388"/>
          </a:xfrm>
          <a:prstGeom prst="line">
            <a:avLst/>
          </a:prstGeom>
          <a:noFill/>
          <a:ln w="9525">
            <a:solidFill>
              <a:schemeClr val="tx1"/>
            </a:solidFill>
            <a:round/>
            <a:headEnd/>
            <a:tailEnd/>
          </a:ln>
          <a:effectLst/>
        </p:spPr>
        <p:txBody>
          <a:bodyPr/>
          <a:lstStyle/>
          <a:p>
            <a:endParaRPr lang="en-US"/>
          </a:p>
        </p:txBody>
      </p:sp>
      <p:sp>
        <p:nvSpPr>
          <p:cNvPr id="65561" name="Rectangle 25"/>
          <p:cNvSpPr>
            <a:spLocks noChangeArrowheads="1"/>
          </p:cNvSpPr>
          <p:nvPr/>
        </p:nvSpPr>
        <p:spPr bwMode="auto">
          <a:xfrm>
            <a:off x="6300788" y="5157788"/>
            <a:ext cx="1655762" cy="28733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پاسخ مقابله اي</a:t>
            </a:r>
            <a:endParaRPr lang="en-US" sz="1600" b="1">
              <a:cs typeface="Zar" pitchFamily="2" charset="-78"/>
            </a:endParaRPr>
          </a:p>
        </p:txBody>
      </p:sp>
      <p:sp>
        <p:nvSpPr>
          <p:cNvPr id="65562" name="Line 26"/>
          <p:cNvSpPr>
            <a:spLocks noChangeShapeType="1"/>
          </p:cNvSpPr>
          <p:nvPr/>
        </p:nvSpPr>
        <p:spPr bwMode="auto">
          <a:xfrm>
            <a:off x="7019925" y="5445125"/>
            <a:ext cx="0" cy="360363"/>
          </a:xfrm>
          <a:prstGeom prst="line">
            <a:avLst/>
          </a:prstGeom>
          <a:noFill/>
          <a:ln w="9525">
            <a:solidFill>
              <a:schemeClr val="tx1"/>
            </a:solidFill>
            <a:round/>
            <a:headEnd/>
            <a:tailEnd/>
          </a:ln>
          <a:effectLst/>
        </p:spPr>
        <p:txBody>
          <a:bodyPr/>
          <a:lstStyle/>
          <a:p>
            <a:endParaRPr lang="en-US"/>
          </a:p>
        </p:txBody>
      </p:sp>
      <p:sp>
        <p:nvSpPr>
          <p:cNvPr id="65563" name="Line 27"/>
          <p:cNvSpPr>
            <a:spLocks noChangeShapeType="1"/>
          </p:cNvSpPr>
          <p:nvPr/>
        </p:nvSpPr>
        <p:spPr bwMode="auto">
          <a:xfrm flipH="1">
            <a:off x="1835150" y="5805488"/>
            <a:ext cx="6192838" cy="0"/>
          </a:xfrm>
          <a:prstGeom prst="line">
            <a:avLst/>
          </a:prstGeom>
          <a:noFill/>
          <a:ln w="9525">
            <a:solidFill>
              <a:schemeClr val="tx1"/>
            </a:solidFill>
            <a:round/>
            <a:headEnd/>
            <a:tailEnd/>
          </a:ln>
          <a:effectLst/>
        </p:spPr>
        <p:txBody>
          <a:bodyPr/>
          <a:lstStyle/>
          <a:p>
            <a:endParaRPr lang="en-US"/>
          </a:p>
        </p:txBody>
      </p:sp>
      <p:sp>
        <p:nvSpPr>
          <p:cNvPr id="65564" name="Rectangle 28"/>
          <p:cNvSpPr>
            <a:spLocks noChangeArrowheads="1"/>
          </p:cNvSpPr>
          <p:nvPr/>
        </p:nvSpPr>
        <p:spPr bwMode="auto">
          <a:xfrm>
            <a:off x="1042988" y="6021388"/>
            <a:ext cx="1657350" cy="43338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موفق (استرس )</a:t>
            </a:r>
            <a:endParaRPr lang="en-US" sz="1600" b="1">
              <a:cs typeface="Zar" pitchFamily="2" charset="-78"/>
            </a:endParaRPr>
          </a:p>
        </p:txBody>
      </p:sp>
      <p:sp>
        <p:nvSpPr>
          <p:cNvPr id="65565" name="Line 29"/>
          <p:cNvSpPr>
            <a:spLocks noChangeShapeType="1"/>
          </p:cNvSpPr>
          <p:nvPr/>
        </p:nvSpPr>
        <p:spPr bwMode="auto">
          <a:xfrm>
            <a:off x="1835150" y="5805488"/>
            <a:ext cx="0" cy="215900"/>
          </a:xfrm>
          <a:prstGeom prst="line">
            <a:avLst/>
          </a:prstGeom>
          <a:noFill/>
          <a:ln w="9525">
            <a:solidFill>
              <a:schemeClr val="tx1"/>
            </a:solidFill>
            <a:round/>
            <a:headEnd/>
            <a:tailEnd/>
          </a:ln>
          <a:effectLst/>
        </p:spPr>
        <p:txBody>
          <a:bodyPr/>
          <a:lstStyle/>
          <a:p>
            <a:endParaRPr lang="en-US"/>
          </a:p>
        </p:txBody>
      </p:sp>
      <p:sp>
        <p:nvSpPr>
          <p:cNvPr id="65566" name="Rectangle 30"/>
          <p:cNvSpPr>
            <a:spLocks noChangeArrowheads="1"/>
          </p:cNvSpPr>
          <p:nvPr/>
        </p:nvSpPr>
        <p:spPr bwMode="auto">
          <a:xfrm>
            <a:off x="7235825" y="6021388"/>
            <a:ext cx="1657350" cy="43338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ناموفق (استرس  )</a:t>
            </a:r>
            <a:endParaRPr lang="en-US" sz="1600" b="1">
              <a:cs typeface="Zar" pitchFamily="2" charset="-78"/>
            </a:endParaRPr>
          </a:p>
        </p:txBody>
      </p:sp>
      <p:sp>
        <p:nvSpPr>
          <p:cNvPr id="65567" name="Line 31"/>
          <p:cNvSpPr>
            <a:spLocks noChangeShapeType="1"/>
          </p:cNvSpPr>
          <p:nvPr/>
        </p:nvSpPr>
        <p:spPr bwMode="auto">
          <a:xfrm>
            <a:off x="8027988" y="5805488"/>
            <a:ext cx="0" cy="215900"/>
          </a:xfrm>
          <a:prstGeom prst="line">
            <a:avLst/>
          </a:prstGeom>
          <a:noFill/>
          <a:ln w="9525">
            <a:solidFill>
              <a:schemeClr val="tx1"/>
            </a:solidFill>
            <a:round/>
            <a:headEnd/>
            <a:tailEnd/>
          </a:ln>
          <a:effectLst/>
        </p:spPr>
        <p:txBody>
          <a:bodyPr/>
          <a:lstStyle/>
          <a:p>
            <a:endParaRPr lang="en-US"/>
          </a:p>
        </p:txBody>
      </p:sp>
      <p:sp>
        <p:nvSpPr>
          <p:cNvPr id="65568" name="Line 32"/>
          <p:cNvSpPr>
            <a:spLocks noChangeShapeType="1"/>
          </p:cNvSpPr>
          <p:nvPr/>
        </p:nvSpPr>
        <p:spPr bwMode="auto">
          <a:xfrm flipV="1">
            <a:off x="7596188" y="6092825"/>
            <a:ext cx="0" cy="215900"/>
          </a:xfrm>
          <a:prstGeom prst="line">
            <a:avLst/>
          </a:prstGeom>
          <a:noFill/>
          <a:ln w="9525">
            <a:solidFill>
              <a:schemeClr val="tx1"/>
            </a:solidFill>
            <a:round/>
            <a:headEnd/>
            <a:tailEnd type="triangle" w="med" len="med"/>
          </a:ln>
          <a:effectLst/>
        </p:spPr>
        <p:txBody>
          <a:bodyPr/>
          <a:lstStyle/>
          <a:p>
            <a:endParaRPr lang="en-US"/>
          </a:p>
        </p:txBody>
      </p:sp>
      <p:sp>
        <p:nvSpPr>
          <p:cNvPr id="65569" name="Line 33"/>
          <p:cNvSpPr>
            <a:spLocks noChangeShapeType="1"/>
          </p:cNvSpPr>
          <p:nvPr/>
        </p:nvSpPr>
        <p:spPr bwMode="auto">
          <a:xfrm>
            <a:off x="1403350" y="6092825"/>
            <a:ext cx="0" cy="215900"/>
          </a:xfrm>
          <a:prstGeom prst="line">
            <a:avLst/>
          </a:prstGeom>
          <a:noFill/>
          <a:ln w="9525">
            <a:solidFill>
              <a:schemeClr val="tx1"/>
            </a:solidFill>
            <a:round/>
            <a:headEnd/>
            <a:tailEnd type="triangle" w="med" len="med"/>
          </a:ln>
          <a:effectLst/>
        </p:spPr>
        <p:txBody>
          <a:bodyPr/>
          <a:lstStyle/>
          <a:p>
            <a:endParaRPr lang="en-US"/>
          </a:p>
        </p:txBody>
      </p:sp>
      <p:sp>
        <p:nvSpPr>
          <p:cNvPr id="65570" name="Line 34"/>
          <p:cNvSpPr>
            <a:spLocks noChangeShapeType="1"/>
          </p:cNvSpPr>
          <p:nvPr/>
        </p:nvSpPr>
        <p:spPr bwMode="auto">
          <a:xfrm>
            <a:off x="7667625" y="6453188"/>
            <a:ext cx="0" cy="215900"/>
          </a:xfrm>
          <a:prstGeom prst="line">
            <a:avLst/>
          </a:prstGeom>
          <a:noFill/>
          <a:ln w="9525">
            <a:solidFill>
              <a:schemeClr val="tx1"/>
            </a:solidFill>
            <a:round/>
            <a:headEnd/>
            <a:tailEnd/>
          </a:ln>
          <a:effectLst/>
        </p:spPr>
        <p:txBody>
          <a:bodyPr/>
          <a:lstStyle/>
          <a:p>
            <a:endParaRPr lang="en-US"/>
          </a:p>
        </p:txBody>
      </p:sp>
      <p:sp>
        <p:nvSpPr>
          <p:cNvPr id="65571" name="Line 35"/>
          <p:cNvSpPr>
            <a:spLocks noChangeShapeType="1"/>
          </p:cNvSpPr>
          <p:nvPr/>
        </p:nvSpPr>
        <p:spPr bwMode="auto">
          <a:xfrm flipH="1">
            <a:off x="6588125" y="6669088"/>
            <a:ext cx="1079500" cy="0"/>
          </a:xfrm>
          <a:prstGeom prst="line">
            <a:avLst/>
          </a:prstGeom>
          <a:noFill/>
          <a:ln w="9525">
            <a:solidFill>
              <a:schemeClr val="tx1"/>
            </a:solidFill>
            <a:round/>
            <a:headEnd/>
            <a:tailEnd/>
          </a:ln>
          <a:effectLst/>
        </p:spPr>
        <p:txBody>
          <a:bodyPr/>
          <a:lstStyle/>
          <a:p>
            <a:endParaRPr lang="en-US"/>
          </a:p>
        </p:txBody>
      </p:sp>
      <p:sp>
        <p:nvSpPr>
          <p:cNvPr id="65572" name="Rectangle 36"/>
          <p:cNvSpPr>
            <a:spLocks noChangeArrowheads="1"/>
          </p:cNvSpPr>
          <p:nvPr/>
        </p:nvSpPr>
        <p:spPr bwMode="auto">
          <a:xfrm>
            <a:off x="3419475" y="6308725"/>
            <a:ext cx="3240088" cy="549275"/>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ارزيابي مجدد ، پاسخ مقابله اي جديد</a:t>
            </a:r>
            <a:endParaRPr lang="en-US" sz="1600" b="1">
              <a:cs typeface="Zar" pitchFamily="2" charset="-78"/>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227</TotalTime>
  <Words>3765</Words>
  <Application>Microsoft PowerPoint</Application>
  <PresentationFormat>On-screen Show (4:3)</PresentationFormat>
  <Paragraphs>333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Verve</vt:lpstr>
      <vt:lpstr>مهارت حل مساله و تصميم گيري</vt:lpstr>
      <vt:lpstr>سرفصل مطالب</vt:lpstr>
      <vt:lpstr>Slide 3</vt:lpstr>
      <vt:lpstr>Slide 4</vt:lpstr>
      <vt:lpstr>تعريف مهارت حل مساله:</vt:lpstr>
      <vt:lpstr>مفاهيم كليدي در حل مساله </vt:lpstr>
      <vt:lpstr>فرایند حل مساله </vt:lpstr>
      <vt:lpstr>فرايند مقابله </vt:lpstr>
      <vt:lpstr>Slide 9</vt:lpstr>
      <vt:lpstr>Slide 10</vt:lpstr>
      <vt:lpstr>Slide 11</vt:lpstr>
      <vt:lpstr>Slide 12</vt:lpstr>
      <vt:lpstr>نمونه هايي از مقابله هاي هيجان مدار عبارتند از:</vt:lpstr>
      <vt:lpstr>Slide 14</vt:lpstr>
      <vt:lpstr>مقابله هاي سالم و ناسالم </vt:lpstr>
      <vt:lpstr>Slide 16</vt:lpstr>
      <vt:lpstr>ويژگي هاي مقابله كننده هاي موفق </vt:lpstr>
      <vt:lpstr>گام هاي حل مساله </vt:lpstr>
      <vt:lpstr>Slide 19</vt:lpstr>
      <vt:lpstr>جهت گيري مساله گشايي </vt:lpstr>
      <vt:lpstr>موانع شناختي حل مساله موثر</vt:lpstr>
      <vt:lpstr>نتيجه گيري :</vt:lpstr>
      <vt:lpstr>2-تعريف دقيق مشكل </vt:lpstr>
      <vt:lpstr>Slide 24</vt:lpstr>
      <vt:lpstr>فرمول بندي مساله </vt:lpstr>
      <vt:lpstr>3-تهيه فهرستي از راه حل هاي مختلف </vt:lpstr>
      <vt:lpstr>Slide 27</vt:lpstr>
      <vt:lpstr>مزاياي بارش فكر :</vt:lpstr>
      <vt:lpstr>اصول كلي ايجاد راه حل هاي جانشين </vt:lpstr>
      <vt:lpstr>4-ارزيابي راه حل هاي مطرح شده و انتخاب بهترين راه حل </vt:lpstr>
      <vt:lpstr>Slide 31</vt:lpstr>
      <vt:lpstr>Slide 32</vt:lpstr>
      <vt:lpstr>Slide 33</vt:lpstr>
      <vt:lpstr>Slide 34</vt:lpstr>
      <vt:lpstr>5-اجراي راه حل انتخاب شده </vt:lpstr>
      <vt:lpstr>6-ارزشيابي </vt:lpstr>
      <vt:lpstr>Slide 37</vt:lpstr>
      <vt:lpstr>مهارت تصميم گيري </vt:lpstr>
      <vt:lpstr>مهارتهاي لازم براي تصميم گيري موثر :</vt:lpstr>
      <vt:lpstr>تصميم گيري مستلزم سه عامل اساسي است: </vt:lpstr>
      <vt:lpstr>مساله يا موقعيت شامل عناصر مختلفي است كه از موقعيتي به موقعيت ديگر فرق مي كنند . اين عناصر عبارتند از </vt:lpstr>
      <vt:lpstr>عوامل شخصي موثر در تصميم گيري :</vt:lpstr>
      <vt:lpstr>سه عامل مهمي كه در تصميم گيري بايد به آنها توجه كنيم عبارتند از : </vt:lpstr>
      <vt:lpstr>روش هاي معمول در تصميم گيري</vt:lpstr>
      <vt:lpstr>مراحل تصميم گيري منطقي </vt:lpstr>
      <vt:lpstr>Slide 46</vt:lpstr>
      <vt:lpstr>به طور كلي تصميم گيري را مي توان فرايندي چهار مرحله اي در نظر گرفت </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مهارت حل مساله و تصميم گيري</dc:title>
  <dc:creator>parmiss</dc:creator>
  <cp:lastModifiedBy>Zahra</cp:lastModifiedBy>
  <cp:revision>51</cp:revision>
  <dcterms:created xsi:type="dcterms:W3CDTF">2004-08-11T15:03:17Z</dcterms:created>
  <dcterms:modified xsi:type="dcterms:W3CDTF">2010-10-12T13:06:50Z</dcterms:modified>
</cp:coreProperties>
</file>