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75" r:id="rId4"/>
    <p:sldId id="257" r:id="rId5"/>
    <p:sldId id="258" r:id="rId6"/>
    <p:sldId id="259" r:id="rId7"/>
    <p:sldId id="270" r:id="rId8"/>
    <p:sldId id="261" r:id="rId9"/>
    <p:sldId id="262" r:id="rId10"/>
    <p:sldId id="263" r:id="rId11"/>
    <p:sldId id="264" r:id="rId12"/>
    <p:sldId id="265" r:id="rId13"/>
    <p:sldId id="273" r:id="rId14"/>
    <p:sldId id="266" r:id="rId15"/>
    <p:sldId id="274" r:id="rId16"/>
    <p:sldId id="271" r:id="rId17"/>
    <p:sldId id="267" r:id="rId18"/>
    <p:sldId id="268" r:id="rId19"/>
    <p:sldId id="272" r:id="rId20"/>
    <p:sldId id="269" r:id="rId21"/>
    <p:sldId id="276" r:id="rId22"/>
    <p:sldId id="277" r:id="rId23"/>
    <p:sldId id="278" r:id="rId24"/>
    <p:sldId id="279" r:id="rId25"/>
    <p:sldId id="281" r:id="rId26"/>
    <p:sldId id="283" r:id="rId27"/>
    <p:sldId id="284" r:id="rId28"/>
    <p:sldId id="282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4E0B-94A2-489B-B616-0B8B17DFE49B}" type="datetimeFigureOut">
              <a:rPr lang="en-US" smtClean="0"/>
              <a:t>12/30/2009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C123-1796-4517-9CB9-99A61AC1EC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51D4-7279-4FE2-BC9B-9857921B8E84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6E13B-4387-4D67-AB73-CD8854090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1C4030-6D4E-436B-89BA-0CDFDBF1A23E}" type="datetime1">
              <a:rPr lang="en-US" smtClean="0"/>
              <a:t>12/30/2009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FFF89-63EE-4F51-9C2A-995FDA79B5A4}" type="datetime1">
              <a:rPr lang="en-US" smtClean="0"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68C1D0-0442-4BD7-B6DA-5F99DBF4A628}" type="datetime1">
              <a:rPr lang="en-US" smtClean="0"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C357C-CD12-4D64-BFC1-FE7194DCFDF0}" type="datetime1">
              <a:rPr lang="en-US" smtClean="0"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F3213-9557-49A3-A0A0-172ADB572C7C}" type="datetime1">
              <a:rPr lang="en-US" smtClean="0"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5ADB5-3368-434B-B184-AB7C4913A98F}" type="datetime1">
              <a:rPr lang="en-US" smtClean="0"/>
              <a:t>12/30/2009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20A051-C5ED-4BED-B603-467866B7106B}" type="datetime1">
              <a:rPr lang="en-US" smtClean="0"/>
              <a:t>12/30/2009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E2534-672F-466A-BEA4-421D4E8AF887}" type="datetime1">
              <a:rPr lang="en-US" smtClean="0"/>
              <a:t>12/30/2009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FB4424-1D00-430F-B30D-9C977EBF4522}" type="datetime1">
              <a:rPr lang="en-US" smtClean="0"/>
              <a:t>12/30/2009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85F650C-2AA2-498F-8B54-E42885AE4358}" type="datetime1">
              <a:rPr lang="en-US" smtClean="0"/>
              <a:t>12/30/2009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7A03A7-623B-43B8-92E5-5F9A29CAC048}" type="datetime1">
              <a:rPr lang="en-US" smtClean="0"/>
              <a:t>12/30/2009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39CAAF-8D67-4833-BD7F-2ACF5B5E81C5}" type="datetime1">
              <a:rPr lang="en-US" smtClean="0"/>
              <a:t>12/30/2009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renji.ir/index.php?format=feed&amp;type=rss" TargetMode="External"/><Relationship Id="rId2" Type="http://schemas.openxmlformats.org/officeDocument/2006/relationships/hyperlink" Target="http://www.narenji.i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emadvertex@yahoo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2722" y="990600"/>
            <a:ext cx="6391493" cy="70788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Microsoft Outlook 2007</a:t>
            </a:r>
            <a:endParaRPr lang="en-US" sz="4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943600"/>
            <a:ext cx="38932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fa-IR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تهیه کننده : عماد آقاجانی</a:t>
            </a:r>
            <a:endParaRPr lang="en-US" sz="1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81000"/>
            <a:ext cx="6019800" cy="6858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2400" dirty="0" smtClean="0">
                <a:cs typeface="B Nazanin" pitchFamily="2" charset="-78"/>
              </a:rPr>
              <a:t>در این بخش تنظیمات را مطابق شکل روبرو انجام دهید </a:t>
            </a:r>
            <a:br>
              <a:rPr lang="fa-IR" sz="2400" dirty="0" smtClean="0">
                <a:cs typeface="B Nazanin" pitchFamily="2" charset="-78"/>
              </a:rPr>
            </a:br>
            <a:r>
              <a:rPr lang="fa-IR" sz="1800" dirty="0" smtClean="0">
                <a:cs typeface="B Nazanin" pitchFamily="2" charset="-78"/>
              </a:rPr>
              <a:t>( سپس به </a:t>
            </a:r>
            <a:r>
              <a:rPr lang="en-US" sz="1800" dirty="0" smtClean="0">
                <a:cs typeface="B Nazanin" pitchFamily="2" charset="-78"/>
              </a:rPr>
              <a:t>More Setting</a:t>
            </a:r>
            <a:r>
              <a:rPr lang="fa-IR" sz="1800" dirty="0" smtClean="0">
                <a:cs typeface="B Nazanin" pitchFamily="2" charset="-78"/>
              </a:rPr>
              <a:t> بروید )</a:t>
            </a:r>
            <a:endParaRPr lang="en-US" sz="2400" dirty="0">
              <a:cs typeface="B Nazanin" pitchFamily="2" charset="-78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201"/>
            <a:ext cx="67818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7944"/>
            <a:ext cx="7072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10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315200" cy="6858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2400" dirty="0" smtClean="0">
                <a:cs typeface="B Nazanin" pitchFamily="2" charset="-78"/>
              </a:rPr>
              <a:t>در این بخش در تب های </a:t>
            </a:r>
            <a:r>
              <a:rPr lang="en-US" sz="2400" dirty="0" smtClean="0">
                <a:cs typeface="B Nazanin" pitchFamily="2" charset="-78"/>
              </a:rPr>
              <a:t>Outgoing Server</a:t>
            </a:r>
            <a:r>
              <a:rPr lang="fa-IR" sz="2400" dirty="0" smtClean="0">
                <a:cs typeface="B Nazanin" pitchFamily="2" charset="-78"/>
              </a:rPr>
              <a:t> و </a:t>
            </a:r>
            <a:r>
              <a:rPr lang="en-US" sz="2400" dirty="0" smtClean="0">
                <a:cs typeface="B Nazanin" pitchFamily="2" charset="-78"/>
              </a:rPr>
              <a:t>Advance</a:t>
            </a:r>
            <a:r>
              <a:rPr lang="fa-IR" sz="2400" dirty="0" smtClean="0">
                <a:cs typeface="B Nazanin" pitchFamily="2" charset="-78"/>
              </a:rPr>
              <a:t> تنظیمات را مطابق شکل های زیر انجام دهید</a:t>
            </a:r>
            <a:endParaRPr lang="en-US" sz="2400" dirty="0">
              <a:cs typeface="B Nazanin" pitchFamily="2" charset="-78"/>
            </a:endParaRPr>
          </a:p>
        </p:txBody>
      </p:sp>
      <p:pic>
        <p:nvPicPr>
          <p:cNvPr id="12" name="Content Placeholder 11" descr="Advance Tab W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686719"/>
            <a:ext cx="3733800" cy="4114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4" name="Content Placeholder 13" descr="Outgoing Server W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1686719"/>
            <a:ext cx="3733800" cy="4114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11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609600"/>
          </a:xfrm>
        </p:spPr>
        <p:txBody>
          <a:bodyPr>
            <a:noAutofit/>
          </a:bodyPr>
          <a:lstStyle/>
          <a:p>
            <a:pPr algn="r" rtl="1"/>
            <a:r>
              <a:rPr lang="fa-IR" sz="16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برای اطمینان حاصل کردن از تنظیمات میتوان از دکمه</a:t>
            </a:r>
            <a:r>
              <a:rPr lang="en-US" sz="16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Test </a:t>
            </a:r>
            <a:r>
              <a:rPr lang="en-US" sz="1600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Acccount</a:t>
            </a:r>
            <a:r>
              <a:rPr lang="en-US" sz="16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Setting … </a:t>
            </a:r>
            <a:r>
              <a:rPr lang="fa-IR" sz="16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استفاده کرد .</a:t>
            </a:r>
            <a:endParaRPr lang="en-US" sz="16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67818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Content Placeholder 3" descr="Test Account W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86275" y="3733800"/>
            <a:ext cx="4657725" cy="2314575"/>
          </a:xfrm>
        </p:spPr>
      </p:pic>
      <p:sp>
        <p:nvSpPr>
          <p:cNvPr id="13" name="Down Arrow 12"/>
          <p:cNvSpPr/>
          <p:nvPr/>
        </p:nvSpPr>
        <p:spPr>
          <a:xfrm>
            <a:off x="5867400" y="3429000"/>
            <a:ext cx="381000" cy="6858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81600" y="2819400"/>
            <a:ext cx="19050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12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27893"/>
            <a:ext cx="5638800" cy="503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609600"/>
          </a:xfrm>
        </p:spPr>
        <p:txBody>
          <a:bodyPr>
            <a:noAutofit/>
          </a:bodyPr>
          <a:lstStyle/>
          <a:p>
            <a:pPr algn="r" rtl="1"/>
            <a:r>
              <a:rPr lang="fa-IR" sz="16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بعد از اتمام تنظیمات میتوان بوسیله ی دکمه</a:t>
            </a:r>
            <a:r>
              <a:rPr lang="en-US" sz="16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Change Folder </a:t>
            </a:r>
            <a:r>
              <a:rPr lang="fa-IR" sz="16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محل ذخیره سازی </a:t>
            </a:r>
            <a:r>
              <a:rPr lang="en-US" sz="16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Mail</a:t>
            </a:r>
            <a:r>
              <a:rPr lang="fa-IR" sz="16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ها را از میان </a:t>
            </a:r>
            <a:r>
              <a:rPr lang="en-US" sz="16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Data File</a:t>
            </a:r>
            <a:r>
              <a:rPr lang="fa-IR" sz="16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ها معین کرد </a:t>
            </a:r>
            <a:r>
              <a:rPr lang="fa-IR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 کاربرد </a:t>
            </a:r>
            <a:r>
              <a:rPr lang="en-US" sz="1100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Dta</a:t>
            </a:r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File</a:t>
            </a:r>
            <a:r>
              <a:rPr lang="fa-IR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)</a:t>
            </a:r>
            <a:endParaRPr lang="en-US" sz="16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407944"/>
            <a:ext cx="8596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13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ole Panal after email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210551"/>
            <a:ext cx="4038600" cy="3067136"/>
          </a:xfrm>
        </p:spPr>
      </p:pic>
      <p:pic>
        <p:nvPicPr>
          <p:cNvPr id="6" name="Content Placeholder 5" descr="Account mail W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22661"/>
            <a:ext cx="4038600" cy="328753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همانطور که مشاهده می شود،بعد از ایجاد یک میل در 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Mail Panel</a:t>
            </a:r>
            <a:r>
              <a:rPr lang="fa-IR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پوشه های مربوطه در 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File</a:t>
            </a:r>
            <a:r>
              <a:rPr lang="fa-IR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تعیین شده ، ایجاد می شود</a:t>
            </a:r>
            <a:endParaRPr lang="en-US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295400" y="2565400"/>
            <a:ext cx="609600" cy="2667000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1440347" y="3741253"/>
            <a:ext cx="1451038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Mail Panel</a:t>
            </a:r>
            <a:endParaRPr lang="en-US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533400" y="990600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فولدر های </a:t>
            </a:r>
            <a:r>
              <a:rPr lang="en-US" sz="1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Mail Panel</a:t>
            </a:r>
            <a:r>
              <a:rPr lang="fa-IR" sz="1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کاملا مشابه شاخه بندی های محیط </a:t>
            </a:r>
            <a:r>
              <a:rPr lang="en-US" sz="1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Gmail</a:t>
            </a:r>
            <a:r>
              <a:rPr lang="fa-IR" sz="1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است و به جز چند نکته خاص ، نیاز به توضیح اضافه ندارد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14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787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</a:rPr>
              <a:t>تفاوت </a:t>
            </a:r>
            <a:r>
              <a:rPr lang="en-US" dirty="0" err="1" smtClean="0">
                <a:latin typeface="Consolas" pitchFamily="49" charset="0"/>
                <a:cs typeface="B Nazanin" pitchFamily="2" charset="-78"/>
              </a:rPr>
              <a:t>OutBox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و </a:t>
            </a:r>
            <a:r>
              <a:rPr lang="en-US" dirty="0" err="1" smtClean="0">
                <a:latin typeface="Consolas" pitchFamily="49" charset="0"/>
                <a:cs typeface="B Nazanin" pitchFamily="2" charset="-78"/>
              </a:rPr>
              <a:t>Sents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:</a:t>
            </a:r>
          </a:p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</a:rPr>
              <a:t>تمام میل هایی که ما بصورت 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New Mail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یا 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Reply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ایجاد می کنیم ، بعد از فشردن دکمه 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Send…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به </a:t>
            </a:r>
            <a:r>
              <a:rPr lang="en-US" dirty="0" err="1" smtClean="0">
                <a:latin typeface="Consolas" pitchFamily="49" charset="0"/>
                <a:cs typeface="B Nazanin" pitchFamily="2" charset="-78"/>
              </a:rPr>
              <a:t>OutBox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می رود و تا زمانی که دکمه ی 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Send/</a:t>
            </a:r>
            <a:r>
              <a:rPr lang="en-US" dirty="0" err="1" smtClean="0">
                <a:latin typeface="Consolas" pitchFamily="49" charset="0"/>
                <a:cs typeface="B Nazanin" pitchFamily="2" charset="-78"/>
              </a:rPr>
              <a:t>Recive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در 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Panel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اصلی فشرده نشود ، 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Mail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ها ارسال نمی شود . بعد از ارسال 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Mail 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ها از فلدر </a:t>
            </a:r>
            <a:r>
              <a:rPr lang="en-US" dirty="0" err="1" smtClean="0">
                <a:latin typeface="Consolas" pitchFamily="49" charset="0"/>
                <a:cs typeface="B Nazanin" pitchFamily="2" charset="-78"/>
              </a:rPr>
              <a:t>OutBox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به 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Sent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انتقال پیدا می کند .</a:t>
            </a:r>
          </a:p>
          <a:p>
            <a:pPr algn="r" rtl="1"/>
            <a:endParaRPr lang="fa-IR" dirty="0" smtClean="0">
              <a:latin typeface="Consolas" pitchFamily="49" charset="0"/>
              <a:cs typeface="B Nazanin" pitchFamily="2" charset="-78"/>
            </a:endParaRPr>
          </a:p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</a:rPr>
              <a:t>که البته این مشکل از طریق آدرس زیر و مطابق شکل قابل حل است :</a:t>
            </a:r>
          </a:p>
          <a:p>
            <a:pPr rtl="1"/>
            <a:r>
              <a:rPr lang="en-US" dirty="0" err="1" smtClean="0">
                <a:latin typeface="Consolas" pitchFamily="49" charset="0"/>
                <a:cs typeface="B Nazanin" pitchFamily="2" charset="-78"/>
              </a:rPr>
              <a:t>Tools</a:t>
            </a:r>
            <a:r>
              <a:rPr lang="en-US" dirty="0" err="1" smtClean="0">
                <a:latin typeface="Consolas" pitchFamily="49" charset="0"/>
                <a:cs typeface="B Nazanin" pitchFamily="2" charset="-78"/>
                <a:sym typeface="Wingdings" pitchFamily="2" charset="2"/>
              </a:rPr>
              <a:t>OptionsTab</a:t>
            </a:r>
            <a:r>
              <a:rPr lang="en-US" dirty="0" smtClean="0">
                <a:latin typeface="Consolas" pitchFamily="49" charset="0"/>
                <a:cs typeface="B Nazanin" pitchFamily="2" charset="-78"/>
                <a:sym typeface="Wingdings" pitchFamily="2" charset="2"/>
              </a:rPr>
              <a:t>: Mail Setup</a:t>
            </a:r>
            <a:endParaRPr lang="fa-IR" dirty="0" smtClean="0">
              <a:latin typeface="Consolas" pitchFamily="49" charset="0"/>
              <a:cs typeface="B Nazanin" pitchFamily="2" charset="-78"/>
              <a:sym typeface="Wingdings" pitchFamily="2" charset="2"/>
            </a:endParaRPr>
          </a:p>
          <a:p>
            <a:pPr rtl="1"/>
            <a:endParaRPr lang="fa-IR" dirty="0" smtClean="0">
              <a:latin typeface="Consolas" pitchFamily="49" charset="0"/>
              <a:cs typeface="B Nazanin" pitchFamily="2" charset="-78"/>
              <a:sym typeface="Wingdings" pitchFamily="2" charset="2"/>
            </a:endParaRPr>
          </a:p>
          <a:p>
            <a:pPr rtl="1"/>
            <a:endParaRPr lang="fa-IR" dirty="0" smtClean="0">
              <a:latin typeface="Consolas" pitchFamily="49" charset="0"/>
              <a:cs typeface="B Nazanin" pitchFamily="2" charset="-78"/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057400"/>
            <a:ext cx="3914775" cy="455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28956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  <a:sym typeface="Wingdings" pitchFamily="2" charset="2"/>
              </a:rPr>
              <a:t>با زدن این تیک ، از این پس میل ها ، </a:t>
            </a:r>
            <a:r>
              <a:rPr lang="fa-IR" u="sng" dirty="0" smtClean="0">
                <a:latin typeface="Consolas" pitchFamily="49" charset="0"/>
                <a:cs typeface="B Nazanin" pitchFamily="2" charset="-78"/>
                <a:sym typeface="Wingdings" pitchFamily="2" charset="2"/>
              </a:rPr>
              <a:t>در صورت متصل بودن به اینترنت </a:t>
            </a:r>
            <a:r>
              <a:rPr lang="fa-IR" dirty="0" smtClean="0">
                <a:latin typeface="Consolas" pitchFamily="49" charset="0"/>
                <a:cs typeface="B Nazanin" pitchFamily="2" charset="-78"/>
                <a:sym typeface="Wingdings" pitchFamily="2" charset="2"/>
              </a:rPr>
              <a:t>، بدون واسطه (یعنی رفتن به </a:t>
            </a:r>
            <a:r>
              <a:rPr lang="en-US" dirty="0" err="1" smtClean="0">
                <a:latin typeface="Consolas" pitchFamily="49" charset="0"/>
                <a:cs typeface="B Nazanin" pitchFamily="2" charset="-78"/>
                <a:sym typeface="Wingdings" pitchFamily="2" charset="2"/>
              </a:rPr>
              <a:t>OutBox</a:t>
            </a:r>
            <a:r>
              <a:rPr lang="fa-IR" dirty="0" smtClean="0">
                <a:latin typeface="Consolas" pitchFamily="49" charset="0"/>
                <a:cs typeface="B Nazanin" pitchFamily="2" charset="-78"/>
                <a:sym typeface="Wingdings" pitchFamily="2" charset="2"/>
              </a:rPr>
              <a:t>) ارسال خواهند شد .</a:t>
            </a:r>
            <a:endParaRPr lang="en-US" dirty="0">
              <a:latin typeface="Consolas" pitchFamily="49" charset="0"/>
              <a:cs typeface="B Nazanin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407944"/>
            <a:ext cx="6310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15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sz="1800" dirty="0" smtClean="0"/>
              <a:t>تذکر : توجه شود که بصورت پیش فرض نرم افزار </a:t>
            </a:r>
            <a:r>
              <a:rPr lang="en-US" sz="1800" dirty="0" smtClean="0"/>
              <a:t>Outlook</a:t>
            </a:r>
            <a:r>
              <a:rPr lang="fa-IR" sz="1800" dirty="0" smtClean="0"/>
              <a:t> عکس ها را هنگام دانلود کردن میل ها بدیل مسائل امنیتی لود نمی کند ، بدین منظور تنظیمات </a:t>
            </a:r>
            <a:r>
              <a:rPr lang="en-US" sz="1800" dirty="0" smtClean="0"/>
              <a:t>Trust Center</a:t>
            </a:r>
            <a:r>
              <a:rPr lang="fa-IR" sz="1800" dirty="0" smtClean="0"/>
              <a:t> را از آدرس زیر مطابق شکل تنظیم نمایید 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fa-IR" sz="1800" dirty="0" smtClean="0"/>
              <a:t>                                               </a:t>
            </a:r>
            <a:r>
              <a:rPr lang="en-US" sz="1800" dirty="0" smtClean="0"/>
              <a:t>Actions </a:t>
            </a:r>
            <a:r>
              <a:rPr lang="en-US" sz="1800" dirty="0" smtClean="0">
                <a:sym typeface="Wingdings" pitchFamily="2" charset="2"/>
              </a:rPr>
              <a:t> Trust Center  Tab: Automatic Download</a:t>
            </a:r>
            <a:endParaRPr lang="en-US" sz="18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555008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16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fa-IR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اضافه کردن یک</a:t>
            </a:r>
            <a:r>
              <a:rPr kumimoji="0" lang="fa-IR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RSS Feeds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9200"/>
            <a:ext cx="58674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07944"/>
            <a:ext cx="6310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17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اولا ، سایت مورد نظر باید قابلیت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RSS</a:t>
            </a:r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داشته </a:t>
            </a:r>
            <a:r>
              <a:rPr lang="fa-IR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باشد </a:t>
            </a:r>
            <a:endParaRPr lang="fa-I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r" rtl="1"/>
            <a:endParaRPr lang="fa-I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r" rtl="1"/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سپس کافیست روی     که در مقابل آدرس سایت است کلیک می کنیم و آدرس صفحه ی جدیدی که باز می شود را بعنوان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RSS Feeds Link</a:t>
            </a:r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در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Outlook</a:t>
            </a:r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وارد می کنیم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a-IR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، مثال :</a:t>
            </a:r>
            <a:endParaRPr lang="fa-I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rtl="1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Main Link :</a:t>
            </a:r>
          </a:p>
          <a:p>
            <a:pPr rtl="1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www.narenji.ir</a:t>
            </a:r>
            <a:endParaRPr lang="en-US" sz="1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rtl="1"/>
            <a:endParaRPr lang="en-US" sz="1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rtl="1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RSS Feeds Link : </a:t>
            </a:r>
          </a:p>
          <a:p>
            <a:pPr rtl="1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/>
              </a:rPr>
              <a:t>http://www.narenji.ir/index.php?format=feed&amp;type=rss</a:t>
            </a:r>
            <a:endParaRPr lang="en-US" sz="1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r" rtl="1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u="sng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برای بدست آوردن لینک </a:t>
            </a:r>
            <a:r>
              <a:rPr lang="en-US" u="sng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RSS</a:t>
            </a:r>
            <a:r>
              <a:rPr lang="fa-IR" u="sng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کافیست ....</a:t>
            </a:r>
            <a:endParaRPr lang="en-US" u="sng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057400"/>
            <a:ext cx="754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7620000" y="1981200"/>
            <a:ext cx="457200" cy="381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40400" y="2597150"/>
            <a:ext cx="1619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7944"/>
            <a:ext cx="6310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18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"/>
            </a:scene3d>
            <a:sp3d extrusionH="57150" prstMaterial="softEdge">
              <a:bevelT w="25400" h="25400" prst="artDeco"/>
            </a:sp3d>
          </a:bodyPr>
          <a:lstStyle/>
          <a:p>
            <a:pPr algn="r" rtl="1"/>
            <a:r>
              <a:rPr lang="fa-IR" sz="2400" dirty="0" smtClean="0"/>
              <a:t>در مرحله بعدی با استفاده از بخش </a:t>
            </a:r>
            <a:r>
              <a:rPr lang="en-US" sz="2400" dirty="0" smtClean="0"/>
              <a:t>Delivery Location</a:t>
            </a:r>
            <a:r>
              <a:rPr lang="fa-IR" sz="2400" dirty="0" smtClean="0"/>
              <a:t> می توانید محل ذخیره سازی </a:t>
            </a:r>
            <a:r>
              <a:rPr lang="en-US" sz="2400" dirty="0" smtClean="0"/>
              <a:t>Feeds</a:t>
            </a:r>
            <a:r>
              <a:rPr lang="fa-IR" sz="2400" dirty="0" smtClean="0"/>
              <a:t> های خود را از میان </a:t>
            </a:r>
            <a:r>
              <a:rPr lang="en-US" sz="2400" dirty="0" smtClean="0"/>
              <a:t>Data File</a:t>
            </a:r>
            <a:r>
              <a:rPr lang="fa-IR" sz="2400" dirty="0" smtClean="0"/>
              <a:t>ها مشخص کنید </a:t>
            </a:r>
            <a:br>
              <a:rPr lang="fa-IR" sz="2400" dirty="0" smtClean="0"/>
            </a:br>
            <a:r>
              <a:rPr lang="fa-IR" sz="1600" dirty="0" smtClean="0"/>
              <a:t>( که امکان مناسبی برای طبقه بندی اطلاعات می باشد )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371600"/>
            <a:ext cx="5117111" cy="487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07944"/>
            <a:ext cx="6310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19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8242"/>
            <a:ext cx="8229600" cy="41917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 rtl="1"/>
            <a:r>
              <a:rPr lang="fa-IR" sz="3200" dirty="0" smtClean="0"/>
              <a:t>دیاگرام مربوط به امکانات </a:t>
            </a:r>
            <a:r>
              <a:rPr lang="en-US" sz="3200" dirty="0" smtClean="0"/>
              <a:t>Outlook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407944"/>
            <a:ext cx="631032" cy="365125"/>
          </a:xfrm>
        </p:spPr>
        <p:txBody>
          <a:bodyPr/>
          <a:lstStyle/>
          <a:p>
            <a:pPr algn="r"/>
            <a:r>
              <a:rPr lang="fa-IR" dirty="0" smtClean="0"/>
              <a:t>2/31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r" rtl="1"/>
            <a:r>
              <a:rPr lang="fa-IR" sz="1800" dirty="0" smtClean="0"/>
              <a:t>از این پس از پوشه </a:t>
            </a:r>
            <a:r>
              <a:rPr lang="en-US" sz="1800" dirty="0" smtClean="0"/>
              <a:t>RSS Feeds</a:t>
            </a:r>
            <a:r>
              <a:rPr lang="fa-IR" sz="1800" dirty="0" smtClean="0"/>
              <a:t> میتوان براحتی از جدیدترین تغییرات لینک های اضافه شده مطلع شوید</a:t>
            </a:r>
            <a:endParaRPr lang="en-US" sz="1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7944"/>
            <a:ext cx="7072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20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 Catego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985" y="1481138"/>
            <a:ext cx="7526029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smtClean="0"/>
              <a:t>Category</a:t>
            </a:r>
            <a:r>
              <a:rPr lang="fa-IR" dirty="0" smtClean="0"/>
              <a:t> و </a:t>
            </a:r>
            <a:r>
              <a:rPr lang="en-US" dirty="0" smtClean="0"/>
              <a:t>Follow up</a:t>
            </a:r>
            <a:br>
              <a:rPr lang="en-US" dirty="0" smtClean="0"/>
            </a:br>
            <a:r>
              <a:rPr lang="fa-IR" sz="1600" dirty="0" smtClean="0"/>
              <a:t>از این دو ابزار می توان در نشانه گذاری استفاده کرد ( همچنین در </a:t>
            </a:r>
            <a:r>
              <a:rPr lang="en-US" sz="1600" dirty="0" smtClean="0"/>
              <a:t>Rules…</a:t>
            </a:r>
            <a:r>
              <a:rPr lang="fa-IR" sz="1600" dirty="0" smtClean="0"/>
              <a:t> نیز کاربرد خواهند شد 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407944"/>
            <a:ext cx="6310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21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804672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این قسمت یکی از کاربردی ترین ابزارهای </a:t>
            </a:r>
            <a:r>
              <a:rPr lang="en-US" sz="2000" dirty="0" smtClean="0">
                <a:cs typeface="B Nazanin" pitchFamily="2" charset="-78"/>
              </a:rPr>
              <a:t>Outlook</a:t>
            </a:r>
            <a:r>
              <a:rPr lang="fa-IR" sz="2000" dirty="0" smtClean="0">
                <a:cs typeface="B Nazanin" pitchFamily="2" charset="-78"/>
              </a:rPr>
              <a:t> است که انعطاف زیادی به این برنامه بخشیده و می تواند به عنوان یک </a:t>
            </a:r>
            <a:r>
              <a:rPr lang="fa-IR" sz="2000" dirty="0" smtClean="0">
                <a:solidFill>
                  <a:srgbClr val="FF0000"/>
                </a:solidFill>
                <a:cs typeface="B Nazanin" pitchFamily="2" charset="-78"/>
              </a:rPr>
              <a:t>نظم دهنده ی </a:t>
            </a:r>
            <a:r>
              <a:rPr lang="fa-IR" sz="2000" dirty="0" smtClean="0">
                <a:cs typeface="B Nazanin" pitchFamily="2" charset="-78"/>
              </a:rPr>
              <a:t>مفید عمل کند .</a:t>
            </a:r>
          </a:p>
          <a:p>
            <a:pPr algn="r" rtl="1"/>
            <a:endParaRPr lang="en-US" sz="2000" dirty="0" smtClean="0">
              <a:cs typeface="B Nazanin" pitchFamily="2" charset="-78"/>
            </a:endParaRPr>
          </a:p>
          <a:p>
            <a:pPr algn="r" rtl="1"/>
            <a:endParaRPr lang="en-US" sz="2000" dirty="0">
              <a:cs typeface="B Nazanin" pitchFamily="2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Rules </a:t>
            </a:r>
            <a:r>
              <a:rPr lang="en-US" sz="1200" dirty="0" smtClean="0"/>
              <a:t>( menu : Tools </a:t>
            </a:r>
            <a:r>
              <a:rPr lang="en-US" sz="1200" dirty="0" smtClean="0">
                <a:sym typeface="Wingdings" pitchFamily="2" charset="2"/>
              </a:rPr>
              <a:t> Rules &amp; Alerts …)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905000"/>
            <a:ext cx="55340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22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752600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fa-IR" sz="2400" dirty="0" smtClean="0">
                <a:cs typeface="B Nazanin" pitchFamily="2" charset="-78"/>
              </a:rPr>
              <a:t>ابتدا روی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New Rule</a:t>
            </a:r>
            <a:r>
              <a:rPr lang="fa-IR" sz="2400" dirty="0" smtClean="0">
                <a:latin typeface="Consolas" pitchFamily="49" charset="0"/>
                <a:cs typeface="B Nazanin" pitchFamily="2" charset="-78"/>
              </a:rPr>
              <a:t> </a:t>
            </a:r>
            <a:r>
              <a:rPr lang="fa-IR" sz="2400" dirty="0" smtClean="0">
                <a:cs typeface="B Nazanin" pitchFamily="2" charset="-78"/>
              </a:rPr>
              <a:t>کلیک کنید ، در این جا 5 مرحله را باید بررسی کنیم ..</a:t>
            </a:r>
          </a:p>
          <a:p>
            <a:pPr algn="r" rtl="1"/>
            <a:r>
              <a:rPr lang="fa-IR" sz="2400" dirty="0" smtClean="0">
                <a:latin typeface="Consolas" pitchFamily="49" charset="0"/>
                <a:cs typeface="B Nazanin" pitchFamily="2" charset="-78"/>
              </a:rPr>
              <a:t>1-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a template</a:t>
            </a:r>
            <a:endParaRPr lang="fa-IR" sz="2400" dirty="0" smtClean="0">
              <a:latin typeface="Consolas" pitchFamily="49" charset="0"/>
              <a:cs typeface="B Nazanin" pitchFamily="2" charset="-78"/>
            </a:endParaRPr>
          </a:p>
          <a:p>
            <a:pPr algn="r" rtl="1">
              <a:buNone/>
            </a:pPr>
            <a:r>
              <a:rPr lang="fa-IR" sz="2400" dirty="0" smtClean="0">
                <a:cs typeface="B Nazanin" pitchFamily="2" charset="-78"/>
              </a:rPr>
              <a:t>در این مرحله موقتا یک گزینه را به دلخواه و ن نامش ، انتخاب کنیدبدون در نظر گرفت</a:t>
            </a:r>
            <a:endParaRPr lang="en-US" sz="2400" dirty="0">
              <a:cs typeface="B Nazanin" pitchFamily="2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936165"/>
            <a:ext cx="3657600" cy="443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23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6764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fa-IR" sz="2400" dirty="0" smtClean="0">
                <a:latin typeface="Consolas" pitchFamily="49" charset="0"/>
                <a:cs typeface="B Nazanin" pitchFamily="2" charset="-78"/>
              </a:rPr>
              <a:t>2-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a Condition</a:t>
            </a:r>
            <a:endParaRPr lang="fa-IR" sz="2400" dirty="0" smtClean="0">
              <a:latin typeface="Consolas" pitchFamily="49" charset="0"/>
              <a:cs typeface="B Nazanin" pitchFamily="2" charset="-78"/>
            </a:endParaRPr>
          </a:p>
          <a:p>
            <a:pPr algn="r" rtl="1">
              <a:buNone/>
            </a:pPr>
            <a:r>
              <a:rPr lang="fa-IR" sz="2400" dirty="0" smtClean="0">
                <a:cs typeface="B Nazanin" pitchFamily="2" charset="-78"/>
              </a:rPr>
              <a:t>در این مرحله صفات </a:t>
            </a:r>
            <a:r>
              <a:rPr lang="fa-IR" sz="2400" dirty="0" smtClean="0">
                <a:solidFill>
                  <a:srgbClr val="FF0000"/>
                </a:solidFill>
                <a:cs typeface="B Nazanin" pitchFamily="2" charset="-78"/>
              </a:rPr>
              <a:t>اشیا</a:t>
            </a:r>
            <a:r>
              <a:rPr lang="fa-IR" sz="2400" dirty="0" smtClean="0">
                <a:cs typeface="B Nazanin" pitchFamily="2" charset="-78"/>
              </a:rPr>
              <a:t>(</a:t>
            </a:r>
            <a:r>
              <a:rPr lang="en-US" sz="2400" dirty="0" smtClean="0">
                <a:cs typeface="B Nazanin" pitchFamily="2" charset="-78"/>
              </a:rPr>
              <a:t>=</a:t>
            </a:r>
            <a:r>
              <a:rPr lang="fa-IR" sz="2400" dirty="0" smtClean="0">
                <a:cs typeface="B Nazanin" pitchFamily="2" charset="-78"/>
              </a:rPr>
              <a:t>شامل : </a:t>
            </a:r>
            <a:r>
              <a:rPr lang="en-US" sz="2400" dirty="0" smtClean="0">
                <a:cs typeface="B Nazanin" pitchFamily="2" charset="-78"/>
              </a:rPr>
              <a:t>Mail</a:t>
            </a:r>
            <a:r>
              <a:rPr lang="fa-IR" sz="2400" dirty="0" smtClean="0">
                <a:cs typeface="B Nazanin" pitchFamily="2" charset="-78"/>
              </a:rPr>
              <a:t>، </a:t>
            </a:r>
            <a:r>
              <a:rPr lang="en-US" sz="2400" dirty="0" smtClean="0">
                <a:cs typeface="B Nazanin" pitchFamily="2" charset="-78"/>
              </a:rPr>
              <a:t>Contact</a:t>
            </a:r>
            <a:r>
              <a:rPr lang="fa-IR" sz="2400" dirty="0" smtClean="0">
                <a:cs typeface="B Nazanin" pitchFamily="2" charset="-78"/>
              </a:rPr>
              <a:t>، و یا هر چیز دیگر ) ای که قرار است </a:t>
            </a:r>
            <a:r>
              <a:rPr lang="en-US" sz="2400" dirty="0" smtClean="0">
                <a:cs typeface="B Nazanin" pitchFamily="2" charset="-78"/>
              </a:rPr>
              <a:t>Rule</a:t>
            </a:r>
            <a:r>
              <a:rPr lang="fa-IR" sz="2400" dirty="0" smtClean="0">
                <a:cs typeface="B Nazanin" pitchFamily="2" charset="-78"/>
              </a:rPr>
              <a:t> روی آن اعمال شود، از لیست بالا  انتخاب می کنیم (بین این ویژگی ها </a:t>
            </a:r>
            <a:r>
              <a:rPr lang="en-US" sz="2400" dirty="0" smtClean="0">
                <a:cs typeface="B Nazanin" pitchFamily="2" charset="-78"/>
              </a:rPr>
              <a:t>“</a:t>
            </a:r>
            <a:r>
              <a:rPr lang="fa-IR" sz="2400" dirty="0" smtClean="0">
                <a:cs typeface="B Nazanin" pitchFamily="2" charset="-78"/>
              </a:rPr>
              <a:t>و</a:t>
            </a:r>
            <a:r>
              <a:rPr lang="en-US" sz="2400" dirty="0" smtClean="0">
                <a:cs typeface="B Nazanin" pitchFamily="2" charset="-78"/>
              </a:rPr>
              <a:t>”</a:t>
            </a:r>
            <a:r>
              <a:rPr lang="fa-IR" sz="2400" dirty="0" smtClean="0">
                <a:cs typeface="B Nazanin" pitchFamily="2" charset="-78"/>
              </a:rPr>
              <a:t> قرار می گیرد )</a:t>
            </a:r>
          </a:p>
          <a:p>
            <a:pPr algn="r" rtl="1">
              <a:buNone/>
            </a:pP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تذکر</a:t>
            </a:r>
            <a:r>
              <a:rPr lang="fa-IR" sz="1600" dirty="0" smtClean="0">
                <a:cs typeface="B Nazanin" pitchFamily="2" charset="-78"/>
              </a:rPr>
              <a:t> : صفاتی که بصورت </a:t>
            </a:r>
            <a:r>
              <a:rPr lang="fa-IR" sz="1600" u="sng" dirty="0" smtClean="0">
                <a:cs typeface="B Nazanin" pitchFamily="2" charset="-78"/>
              </a:rPr>
              <a:t>زیرخط دار</a:t>
            </a:r>
            <a:r>
              <a:rPr lang="fa-IR" sz="1600" dirty="0" smtClean="0">
                <a:cs typeface="B Nazanin" pitchFamily="2" charset="-78"/>
              </a:rPr>
              <a:t> نمایش داده میشوند را با کلیک بر آن باید مانند شکل تعری</a:t>
            </a:r>
            <a:r>
              <a:rPr lang="fa-IR" sz="1600" u="sng" dirty="0" smtClean="0">
                <a:cs typeface="B Nazanin" pitchFamily="2" charset="-78"/>
              </a:rPr>
              <a:t>ف کنیم .( مانند شکل )</a:t>
            </a:r>
            <a:endParaRPr lang="en-US" sz="1600" u="sng" dirty="0">
              <a:cs typeface="B Nazanin" pitchFamily="2" charset="-7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1" y="1981200"/>
            <a:ext cx="5566792" cy="421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24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6764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latin typeface="Consolas" pitchFamily="49" charset="0"/>
                <a:cs typeface="B Nazanin" pitchFamily="2" charset="-78"/>
              </a:rPr>
              <a:t>3-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action</a:t>
            </a:r>
            <a:endParaRPr lang="fa-IR" sz="2400" dirty="0" smtClean="0">
              <a:latin typeface="Consolas" pitchFamily="49" charset="0"/>
              <a:cs typeface="B Nazanin" pitchFamily="2" charset="-78"/>
            </a:endParaRPr>
          </a:p>
          <a:p>
            <a:pPr algn="r" rtl="1">
              <a:buNone/>
            </a:pPr>
            <a:r>
              <a:rPr lang="fa-IR" sz="2400" dirty="0" smtClean="0">
                <a:cs typeface="B Nazanin" pitchFamily="2" charset="-78"/>
              </a:rPr>
              <a:t>در این مرحله </a:t>
            </a:r>
            <a:r>
              <a:rPr lang="en-US" sz="2400" dirty="0" smtClean="0">
                <a:cs typeface="B Nazanin" pitchFamily="2" charset="-78"/>
              </a:rPr>
              <a:t>event</a:t>
            </a:r>
            <a:r>
              <a:rPr lang="fa-IR" sz="2400" dirty="0" smtClean="0">
                <a:cs typeface="B Nazanin" pitchFamily="2" charset="-78"/>
              </a:rPr>
              <a:t> یا همان اتفاقی که قرار است </a:t>
            </a:r>
            <a:r>
              <a:rPr lang="en-US" sz="2400" dirty="0" smtClean="0">
                <a:cs typeface="B Nazanin" pitchFamily="2" charset="-78"/>
              </a:rPr>
              <a:t>Rule</a:t>
            </a:r>
            <a:r>
              <a:rPr lang="fa-IR" sz="2400" dirty="0" smtClean="0">
                <a:cs typeface="B Nazanin" pitchFamily="2" charset="-78"/>
              </a:rPr>
              <a:t> روی آن اشیا اعمال کند،  انتخاب می کنیم (بین این </a:t>
            </a:r>
            <a:r>
              <a:rPr lang="en-US" sz="2400" dirty="0" smtClean="0">
                <a:cs typeface="B Nazanin" pitchFamily="2" charset="-78"/>
              </a:rPr>
              <a:t>action </a:t>
            </a:r>
            <a:r>
              <a:rPr lang="fa-IR" sz="2400" dirty="0" smtClean="0">
                <a:cs typeface="B Nazanin" pitchFamily="2" charset="-78"/>
              </a:rPr>
              <a:t> ها نیز  </a:t>
            </a:r>
            <a:r>
              <a:rPr lang="en-US" sz="2400" dirty="0" smtClean="0">
                <a:cs typeface="B Nazanin" pitchFamily="2" charset="-78"/>
              </a:rPr>
              <a:t>“</a:t>
            </a:r>
            <a:r>
              <a:rPr lang="fa-IR" sz="2400" dirty="0" smtClean="0">
                <a:cs typeface="B Nazanin" pitchFamily="2" charset="-78"/>
              </a:rPr>
              <a:t>و</a:t>
            </a:r>
            <a:r>
              <a:rPr lang="en-US" sz="2400" dirty="0" smtClean="0">
                <a:cs typeface="B Nazanin" pitchFamily="2" charset="-78"/>
              </a:rPr>
              <a:t>”</a:t>
            </a:r>
            <a:r>
              <a:rPr lang="fa-IR" sz="2400" dirty="0" smtClean="0">
                <a:cs typeface="B Nazanin" pitchFamily="2" charset="-78"/>
              </a:rPr>
              <a:t> قرار می گیرد )</a:t>
            </a:r>
          </a:p>
          <a:p>
            <a:pPr algn="r" rtl="1">
              <a:buNone/>
            </a:pP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تذکر</a:t>
            </a:r>
            <a:r>
              <a:rPr lang="fa-IR" sz="1600" dirty="0" smtClean="0">
                <a:cs typeface="B Nazanin" pitchFamily="2" charset="-78"/>
              </a:rPr>
              <a:t> : بدیهی است که تذکر صفحه قبل در این مرحله نیز برقرار است</a:t>
            </a:r>
            <a:endParaRPr lang="en-US" sz="1600" u="sng" dirty="0">
              <a:cs typeface="B Nazanin" pitchFamily="2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981200"/>
            <a:ext cx="365382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25</a:t>
            </a:fld>
            <a:r>
              <a:rPr lang="fa-IR" dirty="0" smtClean="0"/>
              <a:t>31/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6764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latin typeface="Consolas" pitchFamily="49" charset="0"/>
                <a:cs typeface="B Nazanin" pitchFamily="2" charset="-78"/>
              </a:rPr>
              <a:t>4-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an exception</a:t>
            </a:r>
            <a:endParaRPr lang="fa-IR" sz="2400" dirty="0" smtClean="0">
              <a:latin typeface="Consolas" pitchFamily="49" charset="0"/>
              <a:cs typeface="B Nazanin" pitchFamily="2" charset="-78"/>
            </a:endParaRPr>
          </a:p>
          <a:p>
            <a:pPr algn="r" rtl="1">
              <a:buNone/>
            </a:pPr>
            <a:r>
              <a:rPr lang="fa-IR" sz="2400" dirty="0" smtClean="0">
                <a:cs typeface="B Nazanin" pitchFamily="2" charset="-78"/>
              </a:rPr>
              <a:t>در این مرحله استثنا ها را برای حذف و محدود کردن یکسری از اشیا مشخص می کنیم .</a:t>
            </a:r>
          </a:p>
          <a:p>
            <a:pPr algn="r" rtl="1">
              <a:buNone/>
            </a:pP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تذکر</a:t>
            </a:r>
            <a:r>
              <a:rPr lang="fa-IR" sz="1600" dirty="0" smtClean="0">
                <a:cs typeface="B Nazanin" pitchFamily="2" charset="-78"/>
              </a:rPr>
              <a:t> : بدیهی است که تذکر صفحات قبل در این مرحله نیز برقرار است</a:t>
            </a:r>
            <a:endParaRPr lang="en-US" sz="1600" u="sng" dirty="0">
              <a:cs typeface="B Nazanin" pitchFamily="2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981200"/>
            <a:ext cx="3771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26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371599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latin typeface="Consolas" pitchFamily="49" charset="0"/>
                <a:cs typeface="B Nazanin" pitchFamily="2" charset="-78"/>
              </a:rPr>
              <a:t>5-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Finish</a:t>
            </a:r>
            <a:endParaRPr lang="fa-IR" sz="2400" dirty="0" smtClean="0">
              <a:latin typeface="Consolas" pitchFamily="49" charset="0"/>
              <a:cs typeface="B Nazanin" pitchFamily="2" charset="-78"/>
            </a:endParaRPr>
          </a:p>
          <a:p>
            <a:pPr algn="r" rtl="1">
              <a:buNone/>
            </a:pPr>
            <a:r>
              <a:rPr lang="fa-IR" sz="2400" dirty="0" smtClean="0">
                <a:cs typeface="B Nazanin" pitchFamily="2" charset="-78"/>
              </a:rPr>
              <a:t>در این مرحله : نام ، اعمال یا عدماعمال این </a:t>
            </a:r>
            <a:r>
              <a:rPr lang="en-US" sz="2400" dirty="0" smtClean="0">
                <a:cs typeface="B Nazanin" pitchFamily="2" charset="-78"/>
              </a:rPr>
              <a:t>rule</a:t>
            </a:r>
            <a:r>
              <a:rPr lang="fa-IR" sz="2400" dirty="0" smtClean="0">
                <a:cs typeface="B Nazanin" pitchFamily="2" charset="-78"/>
              </a:rPr>
              <a:t> در </a:t>
            </a:r>
            <a:r>
              <a:rPr lang="en-US" sz="2400" dirty="0" smtClean="0">
                <a:cs typeface="B Nazanin" pitchFamily="2" charset="-78"/>
              </a:rPr>
              <a:t>inbox</a:t>
            </a:r>
            <a:r>
              <a:rPr lang="fa-IR" sz="2400" dirty="0" smtClean="0">
                <a:cs typeface="B Nazanin" pitchFamily="2" charset="-78"/>
              </a:rPr>
              <a:t> فعلی ، فعال یا غیر فعال بودن آن و توضیح مختصری از </a:t>
            </a:r>
            <a:r>
              <a:rPr lang="en-US" sz="2400" dirty="0" smtClean="0">
                <a:cs typeface="B Nazanin" pitchFamily="2" charset="-78"/>
              </a:rPr>
              <a:t>rule</a:t>
            </a:r>
            <a:r>
              <a:rPr lang="fa-IR" sz="2400" dirty="0" smtClean="0">
                <a:cs typeface="B Nazanin" pitchFamily="2" charset="-78"/>
              </a:rPr>
              <a:t> را مشخص می کنیم .</a:t>
            </a:r>
            <a:endParaRPr lang="en-US" sz="1600" u="sng" dirty="0">
              <a:cs typeface="B Nazanin" pitchFamily="2" charset="-7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676400"/>
            <a:ext cx="3886200" cy="471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407944"/>
            <a:ext cx="7072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27</a:t>
            </a:fld>
            <a:r>
              <a:rPr lang="en-US" dirty="0" smtClean="0"/>
              <a:t>/31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066801"/>
            <a:ext cx="8229600" cy="1371599"/>
          </a:xfrm>
        </p:spPr>
        <p:txBody>
          <a:bodyPr/>
          <a:lstStyle/>
          <a:p>
            <a:pPr algn="r" rtl="1">
              <a:buNone/>
            </a:pPr>
            <a:r>
              <a:rPr lang="fa-IR" dirty="0" smtClean="0">
                <a:latin typeface="Consolas" pitchFamily="49" charset="0"/>
                <a:cs typeface="B Nazanin" pitchFamily="2" charset="-78"/>
              </a:rPr>
              <a:t>تفاوت : 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To-Do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به عنوان یک وظیفه شخصی است ولی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 Tasks 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وظایف دیگران است که ما ( مثلا بعنوان یک مدیر) برای آن ها مشخص می کنیم .</a:t>
            </a:r>
            <a:endParaRPr lang="en-US" dirty="0">
              <a:latin typeface="Consolas" pitchFamily="49" charset="0"/>
              <a:cs typeface="B Nazanin" pitchFamily="2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Tasks</a:t>
            </a:r>
            <a:r>
              <a:rPr lang="en-US" dirty="0" smtClean="0"/>
              <a:t> &amp; 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To-Do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8220" y="2286000"/>
            <a:ext cx="3726380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6324600" y="3048000"/>
            <a:ext cx="2819400" cy="144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fa-I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  در شکل روبرو قسمت های اصلی کار در این</a:t>
            </a:r>
            <a:r>
              <a:rPr kumimoji="0" lang="fa-IR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 محیط مشخص شده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B Nazanin" pitchFamily="2" charset="-78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62000" y="2895600"/>
            <a:ext cx="1524000" cy="16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fa-IR" sz="1200" dirty="0" smtClean="0">
                <a:solidFill>
                  <a:srgbClr val="FF0000"/>
                </a:solidFill>
                <a:latin typeface="Consolas" pitchFamily="49" charset="0"/>
                <a:cs typeface="B Nazanin" pitchFamily="2" charset="-78"/>
              </a:rPr>
              <a:t>تذکر</a:t>
            </a:r>
            <a:r>
              <a:rPr lang="fa-IR" sz="1200" dirty="0" smtClean="0">
                <a:latin typeface="Consolas" pitchFamily="49" charset="0"/>
                <a:cs typeface="B Nazanin" pitchFamily="2" charset="-78"/>
              </a:rPr>
              <a:t> : علت بیش از یک </a:t>
            </a:r>
            <a:r>
              <a:rPr lang="en-US" sz="1200" dirty="0" smtClean="0">
                <a:latin typeface="Consolas" pitchFamily="49" charset="0"/>
                <a:cs typeface="B Nazanin" pitchFamily="2" charset="-78"/>
              </a:rPr>
              <a:t>task link</a:t>
            </a:r>
            <a:r>
              <a:rPr lang="fa-IR" sz="1200" dirty="0" smtClean="0">
                <a:latin typeface="Consolas" pitchFamily="49" charset="0"/>
                <a:cs typeface="B Nazanin" pitchFamily="2" charset="-78"/>
              </a:rPr>
              <a:t> بودن در پنل کناری ، وجود بیش از یک </a:t>
            </a:r>
            <a:r>
              <a:rPr lang="en-US" sz="1200" dirty="0" smtClean="0">
                <a:latin typeface="Consolas" pitchFamily="49" charset="0"/>
                <a:cs typeface="B Nazanin" pitchFamily="2" charset="-78"/>
              </a:rPr>
              <a:t>Data File</a:t>
            </a:r>
            <a:r>
              <a:rPr lang="fa-IR" sz="1200" dirty="0" smtClean="0">
                <a:latin typeface="Consolas" pitchFamily="49" charset="0"/>
                <a:cs typeface="B Nazanin" pitchFamily="2" charset="-78"/>
              </a:rPr>
              <a:t> است .</a:t>
            </a:r>
            <a:endParaRPr kumimoji="0" lang="en-US" sz="1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B Nazanin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382000" y="6407944"/>
            <a:ext cx="6310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28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781800" cy="483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2286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همانطور که مشاهده می شود </a:t>
            </a:r>
            <a:r>
              <a:rPr lang="fa-IR" dirty="0" smtClean="0">
                <a:cs typeface="B Nazanin" pitchFamily="2" charset="-78"/>
              </a:rPr>
              <a:t>، 80% </a:t>
            </a:r>
            <a:r>
              <a:rPr lang="fa-IR" dirty="0" smtClean="0"/>
              <a:t>پنجره های  </a:t>
            </a:r>
            <a:r>
              <a:rPr lang="en-US" dirty="0" smtClean="0"/>
              <a:t>New…</a:t>
            </a:r>
            <a:r>
              <a:rPr lang="fa-IR" dirty="0" smtClean="0"/>
              <a:t> در </a:t>
            </a:r>
            <a:r>
              <a:rPr lang="en-US" dirty="0" smtClean="0"/>
              <a:t>Outlook</a:t>
            </a:r>
            <a:r>
              <a:rPr lang="fa-IR" dirty="0" smtClean="0"/>
              <a:t> مشابه </a:t>
            </a:r>
            <a:r>
              <a:rPr lang="en-US" dirty="0" smtClean="0"/>
              <a:t>word</a:t>
            </a:r>
            <a:r>
              <a:rPr lang="fa-IR" dirty="0" smtClean="0"/>
              <a:t> است و نیاز به توضیح اضافی ندارد </a:t>
            </a:r>
            <a:r>
              <a:rPr lang="en-US" dirty="0" smtClean="0"/>
              <a:t>.</a:t>
            </a:r>
          </a:p>
          <a:p>
            <a:pPr algn="r" rtl="1"/>
            <a:r>
              <a:rPr lang="fa-IR" dirty="0" smtClean="0"/>
              <a:t>بدیهی است که امکانات جدید نیز به وفور پیدا خواهد شد که اکثرا فراتر از نیازهای دانشجویی است و در سطوح مدیریت و ... مورد استفاده قرار می گیرد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29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دیاگرام ارسال و دریافت </a:t>
            </a:r>
            <a:r>
              <a:rPr lang="en-US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e-mail</a:t>
            </a:r>
            <a:endParaRPr lang="en-US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7539" y="1481138"/>
            <a:ext cx="710892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407944"/>
            <a:ext cx="7834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3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4343400"/>
            <a:ext cx="8229600" cy="1981200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یک مورد دیگر که دانستن آن خالی از لطف نیست ، ابزار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B Nazanin" pitchFamily="2" charset="-78"/>
              </a:rPr>
              <a:t>Tracking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 است : </a:t>
            </a:r>
          </a:p>
          <a:p>
            <a:pPr algn="r" rtl="1">
              <a:buNone/>
            </a:pP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از طریق دکمه </a:t>
            </a:r>
            <a:r>
              <a:rPr lang="en-US" sz="2000" dirty="0" smtClean="0">
                <a:latin typeface="Consolas" pitchFamily="49" charset="0"/>
                <a:cs typeface="B Nazanin" pitchFamily="2" charset="-78"/>
              </a:rPr>
              <a:t>Use Voting Buttons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 میتوان میل خود را به یک برگه نظرسنجی تبدیل کرد و اگر گیرننده از برنامه ی </a:t>
            </a:r>
            <a:r>
              <a:rPr lang="en-US" sz="2000" dirty="0" smtClean="0">
                <a:latin typeface="Consolas" pitchFamily="49" charset="0"/>
                <a:cs typeface="B Nazanin" pitchFamily="2" charset="-78"/>
              </a:rPr>
              <a:t>Outlook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 استفاده کند قادر به مشاهده و پاسخگویی آن بصورت یک </a:t>
            </a:r>
            <a:r>
              <a:rPr lang="en-US" sz="2000" dirty="0" smtClean="0">
                <a:latin typeface="Consolas" pitchFamily="49" charset="0"/>
                <a:cs typeface="B Nazanin" pitchFamily="2" charset="-78"/>
              </a:rPr>
              <a:t>Check Mark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 باشد که می تواند کاربرد های خود را داشته باشد .</a:t>
            </a:r>
            <a:endParaRPr lang="en-US" sz="2000" dirty="0">
              <a:latin typeface="Consolas" pitchFamily="49" charset="0"/>
              <a:cs typeface="B Nazanin" pitchFamily="2" charset="-78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228600"/>
            <a:ext cx="8686800" cy="2590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تذکر : </a:t>
            </a: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3 قالب </a:t>
            </a: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میل که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 در شکل مشاهده می شود بصورت زیر قابل استقاده است :</a:t>
            </a: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fa-IR" sz="2000" baseline="0" dirty="0" smtClean="0">
                <a:latin typeface="Consolas" pitchFamily="49" charset="0"/>
                <a:cs typeface="B Nazanin" pitchFamily="2" charset="-78"/>
              </a:rPr>
              <a:t>1-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 </a:t>
            </a:r>
            <a:r>
              <a:rPr lang="en-US" sz="2000" dirty="0" smtClean="0">
                <a:latin typeface="Consolas" pitchFamily="49" charset="0"/>
                <a:cs typeface="B Nazanin" pitchFamily="2" charset="-78"/>
              </a:rPr>
              <a:t>Plain Test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: این قالب خالی از هرگونه </a:t>
            </a:r>
            <a:r>
              <a:rPr lang="en-US" sz="2000" dirty="0" smtClean="0">
                <a:latin typeface="Consolas" pitchFamily="49" charset="0"/>
                <a:cs typeface="B Nazanin" pitchFamily="2" charset="-78"/>
              </a:rPr>
              <a:t>Formatting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 و </a:t>
            </a:r>
            <a:r>
              <a:rPr lang="en-US" sz="2000" dirty="0" smtClean="0">
                <a:latin typeface="Consolas" pitchFamily="49" charset="0"/>
                <a:cs typeface="B Nazanin" pitchFamily="2" charset="-78"/>
              </a:rPr>
              <a:t>Effect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 است و تموسط تمام </a:t>
            </a:r>
            <a:r>
              <a:rPr lang="en-US" sz="2000" dirty="0" smtClean="0">
                <a:latin typeface="Consolas" pitchFamily="49" charset="0"/>
                <a:cs typeface="B Nazanin" pitchFamily="2" charset="-78"/>
              </a:rPr>
              <a:t>Mail Readers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 ها قابل استفاده و رویت می باشد .</a:t>
            </a: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2- </a:t>
            </a:r>
            <a:r>
              <a:rPr lang="en-US" sz="2000" dirty="0" smtClean="0">
                <a:latin typeface="Consolas" pitchFamily="49" charset="0"/>
                <a:cs typeface="B Nazanin" pitchFamily="2" charset="-78"/>
              </a:rPr>
              <a:t>HTML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 : قالب رایج تمام محیط های اینترنتی مشاهده میل مانند : </a:t>
            </a:r>
            <a:r>
              <a:rPr lang="en-US" sz="2000" dirty="0" smtClean="0">
                <a:latin typeface="Consolas" pitchFamily="49" charset="0"/>
                <a:cs typeface="B Nazanin" pitchFamily="2" charset="-78"/>
              </a:rPr>
              <a:t>Gmail.com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 و </a:t>
            </a:r>
            <a:r>
              <a:rPr lang="en-US" sz="2000" dirty="0" smtClean="0">
                <a:latin typeface="Consolas" pitchFamily="49" charset="0"/>
                <a:cs typeface="B Nazanin" pitchFamily="2" charset="-78"/>
              </a:rPr>
              <a:t>mail.Yahoo.com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 است و می تواند شامل </a:t>
            </a:r>
            <a:r>
              <a:rPr lang="en-US" sz="2000" dirty="0" smtClean="0">
                <a:latin typeface="Consolas" pitchFamily="49" charset="0"/>
                <a:cs typeface="B Nazanin" pitchFamily="2" charset="-78"/>
              </a:rPr>
              <a:t>Formatting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 نیز باشد</a:t>
            </a:r>
          </a:p>
          <a:p>
            <a:pPr marL="365760" lvl="0" indent="-256032" algn="r" rtl="1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3-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Rich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 Text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 : این قالب که توسط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Outlook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 و برنامه های مشابه پشتیبانی می شود میتواند علاوه بر امکانات قالب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HTML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 ، حاوی </a:t>
            </a:r>
            <a:r>
              <a:rPr lang="en-US" sz="2000" dirty="0" smtClean="0">
                <a:latin typeface="Consolas" pitchFamily="49" charset="0"/>
                <a:cs typeface="B Nazanin" pitchFamily="2" charset="-78"/>
              </a:rPr>
              <a:t>Buttons</a:t>
            </a:r>
            <a:r>
              <a:rPr lang="fa-IR" sz="2000" dirty="0" smtClean="0">
                <a:latin typeface="Consolas" pitchFamily="49" charset="0"/>
                <a:cs typeface="B Nazanin" pitchFamily="2" charset="-78"/>
              </a:rPr>
              <a:t> 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و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Checkbox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 و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Smart Arts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B Nazanin" pitchFamily="2" charset="-78"/>
              </a:rPr>
              <a:t> و از این قبیل اطلاعات را شامل شود 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B Nazanin" pitchFamily="2" charset="-7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048000"/>
            <a:ext cx="30289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30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1752600"/>
            <a:ext cx="6172200" cy="1143000"/>
          </a:xfrm>
        </p:spPr>
        <p:txBody>
          <a:bodyPr/>
          <a:lstStyle/>
          <a:p>
            <a:pPr algn="r" rtl="1"/>
            <a:r>
              <a:rPr lang="fa-IR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با تشکر از توجه شما دوستان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3276600"/>
            <a:ext cx="83820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با وجود تلاش بنده برای ارئه هرچه بهتر این پروژه ، نظر</a:t>
            </a:r>
            <a:r>
              <a:rPr kumimoji="0" lang="fa-I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a-I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به اینکه</a:t>
            </a:r>
            <a:r>
              <a:rPr kumimoji="0" lang="fa-I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، این اولین تجربه بنده در کار با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MS:Outlook</a:t>
            </a:r>
            <a:r>
              <a:rPr kumimoji="0" lang="fa-IR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بوده است ، امکان وجود اشتباه و نقص در این فایل زیاد است ،و دور از انتظار نیست .</a:t>
            </a:r>
            <a:endParaRPr kumimoji="0" lang="fa-I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بنابرین در صورت وجود هرگونه سوال و یا نقص ، لصفا آن را با من در میان</a:t>
            </a:r>
            <a:r>
              <a:rPr kumimoji="0" lang="fa-IR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بگذارید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hlinkClick r:id="rId2"/>
              </a:rPr>
              <a:t>emadvertex@yahoo.com</a:t>
            </a:r>
            <a:r>
              <a:rPr kumimoji="0" lang="fa-IR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304800"/>
            <a:ext cx="78486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000" b="1" i="0" u="none" strike="noStrike" kern="120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با</a:t>
            </a:r>
            <a:r>
              <a:rPr kumimoji="0" lang="fa-IR" sz="2000" b="1" i="0" u="none" strike="noStrike" kern="1200" cap="all" normalizeH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توجه به توضبح مطالب </a:t>
            </a:r>
            <a:r>
              <a:rPr kumimoji="0" lang="fa-IR" sz="2000" b="1" i="0" u="sng" strike="noStrike" kern="1200" cap="all" normalizeH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ریز و حاشیه ای </a:t>
            </a:r>
            <a:r>
              <a:rPr kumimoji="0" lang="fa-IR" sz="2000" b="1" i="0" u="none" strike="noStrike" kern="1200" cap="all" normalizeH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در کلاس ؛ من همینجا این </a:t>
            </a:r>
            <a:r>
              <a:rPr kumimoji="0" lang="fa-IR" sz="2000" b="1" i="0" u="none" strike="noStrike" kern="1200" cap="all" normalizeH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آموزش را </a:t>
            </a:r>
            <a:r>
              <a:rPr kumimoji="0" lang="fa-IR" sz="2000" b="1" i="0" u="none" strike="noStrike" kern="1200" cap="all" normalizeH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تمام می کنم و از وارد شدن به مطالب جزئی که در کلاس اشاره شد ، خودداری میکنم .</a:t>
            </a:r>
            <a:endParaRPr kumimoji="0" lang="en-US" sz="2000" b="1" i="0" u="none" strike="noStrike" kern="1200" cap="all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5486400"/>
            <a:ext cx="1402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3600" b="1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با تشکر</a:t>
            </a:r>
          </a:p>
          <a:p>
            <a:pPr algn="ctr"/>
            <a:r>
              <a:rPr lang="fa-IR" sz="3600" b="1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آقاجانی</a:t>
            </a:r>
            <a:endParaRPr lang="en-US" sz="3600" b="1" i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r>
              <a:rPr lang="fa-IR" dirty="0" smtClean="0"/>
              <a:t>پایان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5486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در </a:t>
            </a:r>
            <a:r>
              <a:rPr lang="fa-IR" b="1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صورتی </a:t>
            </a:r>
            <a:r>
              <a:rPr lang="fa-IR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که برای اولین بار برنامه را اجرا کنید، با پنجره ی </a:t>
            </a:r>
            <a:r>
              <a:rPr lang="en-US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Start Up</a:t>
            </a:r>
            <a:r>
              <a:rPr lang="fa-IR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 که به منظور تنظیم </a:t>
            </a:r>
            <a:r>
              <a:rPr lang="en-US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Account</a:t>
            </a:r>
            <a:r>
              <a:rPr lang="fa-IR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 ها می باشد روبرو می شوید </a:t>
            </a:r>
            <a:r>
              <a:rPr lang="fa-IR" b="1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. </a:t>
            </a:r>
            <a:r>
              <a:rPr lang="fa-IR" sz="1400" b="1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( </a:t>
            </a:r>
            <a:r>
              <a:rPr lang="en-US" sz="1400" b="1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Next</a:t>
            </a:r>
            <a:r>
              <a:rPr lang="fa-IR" sz="1400" b="1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 را کلیک کنید )</a:t>
            </a:r>
            <a:endParaRPr lang="en-US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Arial" pitchFamily="34" charset="0"/>
              <a:cs typeface="B Nazanin" pitchFamily="2" charset="-78"/>
            </a:endParaRPr>
          </a:p>
        </p:txBody>
      </p:sp>
      <p:pic>
        <p:nvPicPr>
          <p:cNvPr id="13" name="Picture Placeholder 12" descr="Start Up W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041" b="8041"/>
          <a:stretch>
            <a:fillRect/>
          </a:stretch>
        </p:blipFill>
        <p:spPr>
          <a:xfrm>
            <a:off x="153998" y="152400"/>
            <a:ext cx="8837602" cy="4465638"/>
          </a:xfrm>
        </p:spPr>
      </p:pic>
      <p:pic>
        <p:nvPicPr>
          <p:cNvPr id="6" name="Picture 5" descr="Start Up Configure 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8600"/>
            <a:ext cx="6781800" cy="5118954"/>
          </a:xfrm>
          <a:prstGeom prst="rect">
            <a:avLst/>
          </a:prstGeom>
          <a:ln w="190500" cap="sq">
            <a:solidFill>
              <a:schemeClr val="accent2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extBox 6"/>
          <p:cNvSpPr txBox="1"/>
          <p:nvPr/>
        </p:nvSpPr>
        <p:spPr>
          <a:xfrm>
            <a:off x="1143000" y="33528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B Nazanin" pitchFamily="2" charset="-78"/>
              </a:rPr>
              <a:t>در این مرحله ما از ادامه تنظیمات صرفنظر می کنیم تا آن را بصورت کاملتر از آدرس روبرو ،  جلوتر بررسی کنیم ...</a:t>
            </a:r>
            <a:r>
              <a:rPr lang="en-US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B Nazanin" pitchFamily="2" charset="-78"/>
              </a:rPr>
              <a:t>               </a:t>
            </a:r>
            <a:r>
              <a:rPr lang="fa-IR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B Nazanin" pitchFamily="2" charset="-78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B Nazanin" pitchFamily="2" charset="-78"/>
              </a:rPr>
              <a:t> Tools </a:t>
            </a:r>
            <a:r>
              <a:rPr lang="en-US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B Nazanin" pitchFamily="2" charset="-78"/>
                <a:sym typeface="Wingdings" pitchFamily="2" charset="2"/>
              </a:rPr>
              <a:t> Account Settings</a:t>
            </a:r>
            <a:endParaRPr lang="en-US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cs typeface="B Nazanin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4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Whole Panel first ti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304800"/>
            <a:ext cx="8890000" cy="53340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828800"/>
            <a:ext cx="6934200" cy="914400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 rtl="1"/>
            <a:r>
              <a:rPr lang="fa-IR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نمای کلی از برنامه </a:t>
            </a:r>
            <a:r>
              <a:rPr lang="fa-IR" sz="20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( هنوز </a:t>
            </a:r>
            <a:r>
              <a:rPr lang="en-US" sz="20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Account</a:t>
            </a:r>
            <a:r>
              <a:rPr lang="fa-IR" sz="20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ای تنظیم نشده)</a:t>
            </a:r>
            <a:endParaRPr lang="en-US" sz="20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1156" y="2971800"/>
            <a:ext cx="1561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b="1" dirty="0" smtClean="0">
                <a:latin typeface="Consolas" pitchFamily="49" charset="0"/>
                <a:cs typeface="B Nazanin" pitchFamily="2" charset="-78"/>
              </a:rPr>
              <a:t>پنل های اصلی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: </a:t>
            </a:r>
            <a:endParaRPr lang="en-US" dirty="0" smtClean="0">
              <a:latin typeface="Consolas" pitchFamily="49" charset="0"/>
              <a:cs typeface="B Nazanin" pitchFamily="2" charset="-78"/>
            </a:endParaRPr>
          </a:p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</a:rPr>
              <a:t>1- </a:t>
            </a:r>
            <a:r>
              <a:rPr lang="en-US" b="1" dirty="0" smtClean="0">
                <a:latin typeface="Consolas" pitchFamily="49" charset="0"/>
                <a:cs typeface="B Nazanin" pitchFamily="2" charset="-78"/>
              </a:rPr>
              <a:t>Mail</a:t>
            </a:r>
          </a:p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</a:rPr>
              <a:t>2- </a:t>
            </a:r>
            <a:r>
              <a:rPr lang="en-US" b="1" i="1" dirty="0" err="1" smtClean="0">
                <a:latin typeface="Consolas" pitchFamily="49" charset="0"/>
                <a:cs typeface="B Nazanin" pitchFamily="2" charset="-78"/>
              </a:rPr>
              <a:t>Calender</a:t>
            </a:r>
            <a:r>
              <a:rPr lang="fa-IR" b="1" i="1" dirty="0" smtClean="0">
                <a:latin typeface="Consolas" pitchFamily="49" charset="0"/>
                <a:cs typeface="B Nazanin" pitchFamily="2" charset="-78"/>
              </a:rPr>
              <a:t>  </a:t>
            </a:r>
            <a:endParaRPr lang="en-US" b="1" i="1" dirty="0" smtClean="0">
              <a:latin typeface="Consolas" pitchFamily="49" charset="0"/>
              <a:cs typeface="B Nazanin" pitchFamily="2" charset="-78"/>
            </a:endParaRPr>
          </a:p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</a:rPr>
              <a:t>3- </a:t>
            </a:r>
            <a:r>
              <a:rPr lang="en-US" b="1" dirty="0" smtClean="0">
                <a:latin typeface="Consolas" pitchFamily="49" charset="0"/>
                <a:cs typeface="B Nazanin" pitchFamily="2" charset="-78"/>
              </a:rPr>
              <a:t>Contacts</a:t>
            </a:r>
            <a:r>
              <a:rPr lang="fa-IR" b="1" dirty="0" smtClean="0">
                <a:latin typeface="Consolas" pitchFamily="49" charset="0"/>
                <a:cs typeface="B Nazanin" pitchFamily="2" charset="-78"/>
              </a:rPr>
              <a:t>  </a:t>
            </a:r>
            <a:endParaRPr lang="en-US" b="1" dirty="0" smtClean="0">
              <a:latin typeface="Consolas" pitchFamily="49" charset="0"/>
              <a:cs typeface="B Nazanin" pitchFamily="2" charset="-78"/>
            </a:endParaRPr>
          </a:p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</a:rPr>
              <a:t>4- </a:t>
            </a:r>
            <a:r>
              <a:rPr lang="en-US" b="1" i="1" dirty="0" smtClean="0">
                <a:latin typeface="Consolas" pitchFamily="49" charset="0"/>
                <a:cs typeface="B Nazanin" pitchFamily="2" charset="-78"/>
              </a:rPr>
              <a:t>Tasks</a:t>
            </a:r>
            <a:endParaRPr lang="en-US" b="1" i="1" dirty="0">
              <a:latin typeface="Consolas" pitchFamily="49" charset="0"/>
              <a:cs typeface="B Nazanin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7944"/>
            <a:ext cx="6310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5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ccount first time W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40" y="76200"/>
            <a:ext cx="9001760" cy="5626100"/>
          </a:xfrm>
        </p:spPr>
      </p:pic>
      <p:sp>
        <p:nvSpPr>
          <p:cNvPr id="6" name="TextBox 5"/>
          <p:cNvSpPr txBox="1"/>
          <p:nvPr/>
        </p:nvSpPr>
        <p:spPr>
          <a:xfrm>
            <a:off x="3124200" y="2667000"/>
            <a:ext cx="378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در این تب ها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Email</a:t>
            </a:r>
            <a:r>
              <a:rPr lang="fa-IR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ها ،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RSS feeds</a:t>
            </a:r>
            <a:r>
              <a:rPr lang="fa-IR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 ها و ... را به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Outlook</a:t>
            </a:r>
            <a:r>
              <a:rPr lang="fa-IR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 معرفی می کنیم</a:t>
            </a: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rial" pitchFamily="34" charset="0"/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775" y="4724400"/>
            <a:ext cx="708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B Nazanin" pitchFamily="2" charset="-78"/>
              </a:rPr>
              <a:t>RSS</a:t>
            </a:r>
            <a:r>
              <a:rPr lang="fa-IR" sz="1600" dirty="0" smtClean="0">
                <a:latin typeface="Arial" pitchFamily="34" charset="0"/>
                <a:cs typeface="B Nazanin" pitchFamily="2" charset="-78"/>
              </a:rPr>
              <a:t>: </a:t>
            </a:r>
            <a:r>
              <a:rPr lang="fa-IR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امکانیست که به کمک آن می توان از اخبار جدید یک سایت </a:t>
            </a:r>
            <a:r>
              <a:rPr lang="en-US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/</a:t>
            </a:r>
            <a:r>
              <a:rPr lang="fa-IR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بلاگ و یا مثلا برنامه های جدیدی که در سایت مورد علاقه یتان اضافه شده ، بدون نیاز به ورود به آن سایت مطلع شوید </a:t>
            </a:r>
            <a:endParaRPr lang="en-US" sz="16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5715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B Nazanin" pitchFamily="2" charset="-78"/>
              </a:rPr>
              <a:t>Data File</a:t>
            </a:r>
            <a:r>
              <a:rPr lang="fa-IR" sz="1600" dirty="0" smtClean="0">
                <a:latin typeface="Arial" pitchFamily="34" charset="0"/>
                <a:cs typeface="B Nazanin" pitchFamily="2" charset="-78"/>
              </a:rPr>
              <a:t>: </a:t>
            </a:r>
            <a:r>
              <a:rPr lang="fa-IR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در اصل فایلی است که محتوای آن شامل تمام </a:t>
            </a:r>
            <a:r>
              <a:rPr lang="en-US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mail</a:t>
            </a:r>
            <a:r>
              <a:rPr lang="fa-IR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ها ، </a:t>
            </a:r>
            <a:r>
              <a:rPr lang="en-US" sz="1600" dirty="0" err="1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Calender</a:t>
            </a:r>
            <a:r>
              <a:rPr lang="fa-IR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 ، </a:t>
            </a:r>
            <a:r>
              <a:rPr lang="en-US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Tasks</a:t>
            </a:r>
            <a:r>
              <a:rPr lang="fa-IR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 و ... می شود و  محل ذخیره سازی تمام اطلاعات ما با پسوند </a:t>
            </a:r>
            <a:r>
              <a:rPr lang="en-US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.</a:t>
            </a:r>
            <a:r>
              <a:rPr lang="en-US" sz="1600" dirty="0" err="1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pst</a:t>
            </a:r>
            <a:r>
              <a:rPr lang="en-US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(Personal Folder File)</a:t>
            </a:r>
            <a:r>
              <a:rPr lang="fa-IR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 و </a:t>
            </a:r>
            <a:r>
              <a:rPr lang="en-US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.</a:t>
            </a:r>
            <a:r>
              <a:rPr lang="en-US" sz="1600" dirty="0" err="1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ost</a:t>
            </a:r>
            <a:r>
              <a:rPr lang="en-US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(</a:t>
            </a:r>
            <a:r>
              <a:rPr lang="en-US" sz="1600" dirty="0" err="1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Offilne</a:t>
            </a:r>
            <a:r>
              <a:rPr lang="en-US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 Folder File)</a:t>
            </a:r>
            <a:r>
              <a:rPr lang="fa-IR" sz="16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B Nazanin" pitchFamily="2" charset="-78"/>
              </a:rPr>
              <a:t> است.</a:t>
            </a:r>
            <a:endParaRPr lang="en-US" sz="16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6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1- 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Data File</a:t>
            </a:r>
            <a:r>
              <a:rPr lang="fa-IR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چیست ؟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1447800"/>
            <a:ext cx="6934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latin typeface="Consolas" pitchFamily="49" charset="0"/>
                <a:cs typeface="B Nazanin" pitchFamily="2" charset="-78"/>
              </a:rPr>
              <a:t>Data file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یک مفهوم کلیدی در 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Outlook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است که در حقیقت همان محل ذخیره سازی و نگهداری میل ها ، اطلاعات تقویم ، 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Tasks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و... هستند و به دو صورت زیر 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save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می شوند :</a:t>
            </a:r>
          </a:p>
          <a:p>
            <a:pPr rtl="1"/>
            <a:endParaRPr lang="en-US" dirty="0" smtClean="0">
              <a:latin typeface="Consolas" pitchFamily="49" charset="0"/>
              <a:cs typeface="B Nazanin" pitchFamily="2" charset="-78"/>
            </a:endParaRPr>
          </a:p>
          <a:p>
            <a:pPr rtl="1"/>
            <a:r>
              <a:rPr lang="en-US" dirty="0" smtClean="0">
                <a:latin typeface="Consolas" pitchFamily="49" charset="0"/>
                <a:cs typeface="B Nazanin" pitchFamily="2" charset="-78"/>
              </a:rPr>
              <a:t>*.pst (Personal Folder File )</a:t>
            </a:r>
          </a:p>
          <a:p>
            <a:pPr rtl="1"/>
            <a:r>
              <a:rPr lang="en-US" dirty="0" smtClean="0">
                <a:latin typeface="Consolas" pitchFamily="49" charset="0"/>
                <a:cs typeface="B Nazanin" pitchFamily="2" charset="-78"/>
              </a:rPr>
              <a:t>*.ost ( Offline Folder File )</a:t>
            </a:r>
          </a:p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</a:rPr>
              <a:t>کاربرد  :</a:t>
            </a:r>
          </a:p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</a:rPr>
              <a:t> با ساخت یک 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data file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جدید ، بنوعی یک سری جدید از تمام فلدارها (</a:t>
            </a:r>
            <a:r>
              <a:rPr lang="en-US" dirty="0" err="1" smtClean="0">
                <a:latin typeface="Consolas" pitchFamily="49" charset="0"/>
                <a:cs typeface="B Nazanin" pitchFamily="2" charset="-78"/>
              </a:rPr>
              <a:t>Inbox,Sent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,…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) مانند شکل روبرو ساخته میشود ، که می توان از هر</a:t>
            </a:r>
            <a:r>
              <a:rPr lang="en-US" dirty="0" smtClean="0">
                <a:latin typeface="Consolas" pitchFamily="49" charset="0"/>
                <a:cs typeface="B Nazanin" pitchFamily="2" charset="-78"/>
              </a:rPr>
              <a:t>Data File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 بعنوان یک وسیله طبقه بندی اطلاعات استفاده کرد .</a:t>
            </a:r>
          </a:p>
          <a:p>
            <a:pPr algn="r" rtl="1"/>
            <a:r>
              <a:rPr lang="fa-IR" sz="1400" dirty="0" smtClean="0">
                <a:latin typeface="Consolas" pitchFamily="49" charset="0"/>
                <a:cs typeface="B Nazanin" pitchFamily="2" charset="-78"/>
              </a:rPr>
              <a:t>( که در مطالب بعدی به فرور به کاربرد های آن برخواهیم خورد )</a:t>
            </a:r>
            <a:endParaRPr lang="en-US" sz="1400" dirty="0" smtClean="0">
              <a:latin typeface="Consolas" pitchFamily="49" charset="0"/>
              <a:cs typeface="B Nazanin" pitchFamily="2" charset="-78"/>
            </a:endParaRPr>
          </a:p>
          <a:p>
            <a:pPr algn="r" rtl="1"/>
            <a:r>
              <a:rPr lang="fa-IR" sz="1400" dirty="0" smtClean="0">
                <a:latin typeface="Consolas" pitchFamily="49" charset="0"/>
                <a:cs typeface="B Nazanin" pitchFamily="2" charset="-78"/>
              </a:rPr>
              <a:t> </a:t>
            </a:r>
            <a:endParaRPr lang="en-US" sz="1400" dirty="0" smtClean="0">
              <a:latin typeface="Consolas" pitchFamily="49" charset="0"/>
              <a:cs typeface="B Nazanin" pitchFamily="2" charset="-78"/>
            </a:endParaRPr>
          </a:p>
          <a:p>
            <a:pPr algn="r" rtl="1"/>
            <a:r>
              <a:rPr lang="fa-IR" sz="1400" dirty="0" smtClean="0">
                <a:solidFill>
                  <a:schemeClr val="accent2"/>
                </a:solidFill>
                <a:latin typeface="Consolas" pitchFamily="49" charset="0"/>
                <a:cs typeface="B Nazanin" pitchFamily="2" charset="-78"/>
              </a:rPr>
              <a:t>تذکر</a:t>
            </a:r>
            <a:r>
              <a:rPr lang="fa-IR" sz="1400" dirty="0" smtClean="0">
                <a:latin typeface="Consolas" pitchFamily="49" charset="0"/>
                <a:cs typeface="B Nazanin" pitchFamily="2" charset="-78"/>
              </a:rPr>
              <a:t> : بعد ایجاد یک </a:t>
            </a:r>
            <a:r>
              <a:rPr lang="en-US" sz="1400" dirty="0" smtClean="0">
                <a:latin typeface="Consolas" pitchFamily="49" charset="0"/>
                <a:cs typeface="B Nazanin" pitchFamily="2" charset="-78"/>
              </a:rPr>
              <a:t>Data File</a:t>
            </a:r>
            <a:r>
              <a:rPr lang="fa-IR" sz="1400" dirty="0" smtClean="0">
                <a:latin typeface="Consolas" pitchFamily="49" charset="0"/>
                <a:cs typeface="B Nazanin" pitchFamily="2" charset="-78"/>
              </a:rPr>
              <a:t> جدید ، فلدر ها با توجه به نیاز ها ایجاد می شوند ،، ولی می توان برای مشاهده ی و ایجاد تمام فلدر ها، ابتدا آن </a:t>
            </a:r>
            <a:r>
              <a:rPr lang="en-US" sz="1400" dirty="0" smtClean="0">
                <a:latin typeface="Consolas" pitchFamily="49" charset="0"/>
                <a:cs typeface="B Nazanin" pitchFamily="2" charset="-78"/>
              </a:rPr>
              <a:t>Data File</a:t>
            </a:r>
            <a:r>
              <a:rPr lang="fa-IR" sz="1400" dirty="0" smtClean="0">
                <a:latin typeface="Consolas" pitchFamily="49" charset="0"/>
                <a:cs typeface="B Nazanin" pitchFamily="2" charset="-78"/>
              </a:rPr>
              <a:t> را به صورت موقت</a:t>
            </a:r>
            <a:r>
              <a:rPr lang="en-US" sz="1400" dirty="0" smtClean="0">
                <a:latin typeface="Consolas" pitchFamily="49" charset="0"/>
                <a:cs typeface="B Nazanin" pitchFamily="2" charset="-78"/>
              </a:rPr>
              <a:t> </a:t>
            </a:r>
            <a:r>
              <a:rPr lang="fa-IR" sz="1400" dirty="0" smtClean="0">
                <a:latin typeface="Consolas" pitchFamily="49" charset="0"/>
                <a:cs typeface="B Nazanin" pitchFamily="2" charset="-78"/>
              </a:rPr>
              <a:t>به عنوان </a:t>
            </a:r>
            <a:r>
              <a:rPr lang="en-US" sz="1400" dirty="0" smtClean="0">
                <a:latin typeface="Consolas" pitchFamily="49" charset="0"/>
                <a:cs typeface="B Nazanin" pitchFamily="2" charset="-78"/>
              </a:rPr>
              <a:t>Default</a:t>
            </a:r>
            <a:r>
              <a:rPr lang="fa-IR" sz="1400" dirty="0" smtClean="0">
                <a:latin typeface="Consolas" pitchFamily="49" charset="0"/>
                <a:cs typeface="B Nazanin" pitchFamily="2" charset="-78"/>
              </a:rPr>
              <a:t> قرار داد و </a:t>
            </a:r>
            <a:r>
              <a:rPr lang="en-US" sz="1400" dirty="0" err="1" smtClean="0">
                <a:latin typeface="Consolas" pitchFamily="49" charset="0"/>
                <a:cs typeface="B Nazanin" pitchFamily="2" charset="-78"/>
              </a:rPr>
              <a:t>Oulook</a:t>
            </a:r>
            <a:r>
              <a:rPr lang="fa-IR" sz="1400" dirty="0" smtClean="0">
                <a:latin typeface="Consolas" pitchFamily="49" charset="0"/>
                <a:cs typeface="B Nazanin" pitchFamily="2" charset="-78"/>
              </a:rPr>
              <a:t> را بسته و دوباره اجرا کرد تا بدلیل پیش فرض شدن ، یک سری کامل از فلدر ها ایجاد شود .</a:t>
            </a:r>
            <a:endParaRPr lang="en-US" sz="1400" dirty="0">
              <a:latin typeface="Consolas" pitchFamily="49" charset="0"/>
              <a:cs typeface="B Nazanin" pitchFamily="2" charset="-7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1600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7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il Account Sign Up 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219200"/>
            <a:ext cx="6629400" cy="49720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2- اضافه کردن یک </a:t>
            </a:r>
            <a:r>
              <a:rPr lang="en-US" dirty="0" smtClean="0"/>
              <a:t>Email account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733800"/>
            <a:ext cx="1645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cs typeface="B Nazanin" pitchFamily="2" charset="-78"/>
              </a:rPr>
              <a:t>ما برای انجام دقیق تنظیمات گزینه </a:t>
            </a: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Manually</a:t>
            </a:r>
            <a:r>
              <a:rPr lang="fa-IR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cs typeface="B Nazanin" pitchFamily="2" charset="-78"/>
              </a:rPr>
              <a:t> را انتخاب می کنیم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cs typeface="B Nazanin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8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oose Email Server 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515269"/>
            <a:ext cx="5943600" cy="4457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9</a:t>
            </a:fld>
            <a:r>
              <a:rPr lang="fa-IR" dirty="0" smtClean="0"/>
              <a:t>31/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897</TotalTime>
  <Words>1549</Words>
  <Application>Microsoft Office PowerPoint</Application>
  <PresentationFormat>On-screen Show (4:3)</PresentationFormat>
  <Paragraphs>119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Slide 1</vt:lpstr>
      <vt:lpstr>دیاگرام مربوط به امکانات Outlook</vt:lpstr>
      <vt:lpstr>دیاگرام ارسال و دریافت e-mail</vt:lpstr>
      <vt:lpstr>Slide 4</vt:lpstr>
      <vt:lpstr>نمای کلی از برنامه ( هنوز Accountای تنظیم نشده)</vt:lpstr>
      <vt:lpstr>Slide 6</vt:lpstr>
      <vt:lpstr>Slide 7</vt:lpstr>
      <vt:lpstr>2- اضافه کردن یک Email account</vt:lpstr>
      <vt:lpstr>Slide 9</vt:lpstr>
      <vt:lpstr>در این بخش تنظیمات را مطابق شکل روبرو انجام دهید  ( سپس به More Setting بروید )</vt:lpstr>
      <vt:lpstr>در این بخش در تب های Outgoing Server و Advance تنظیمات را مطابق شکل های زیر انجام دهید</vt:lpstr>
      <vt:lpstr>برای اطمینان حاصل کردن از تنظیمات میتوان از دکمه Test Acccount Setting …  استفاده کرد .</vt:lpstr>
      <vt:lpstr>بعد از اتمام تنظیمات میتوان بوسیله ی دکمه Change Folder محل ذخیره سازی Mail ها را از میان Data File ها معین کرد ( کاربرد Dta File )</vt:lpstr>
      <vt:lpstr>همانطور که مشاهده می شود،بعد از ایجاد یک میل در Mail Panel پوشه های مربوطه در Data File تعیین شده ، ایجاد می شود</vt:lpstr>
      <vt:lpstr>Slide 15</vt:lpstr>
      <vt:lpstr>تذکر : توجه شود که بصورت پیش فرض نرم افزار Outlook عکس ها را هنگام دانلود کردن میل ها بدیل مسائل امنیتی لود نمی کند ، بدین منظور تنظیمات Trust Center را از آدرس زیر مطابق شکل تنظیم نمایید .                                                Actions  Trust Center  Tab: Automatic Download</vt:lpstr>
      <vt:lpstr>Slide 17</vt:lpstr>
      <vt:lpstr>برای بدست آوردن لینک RSS کافیست ....</vt:lpstr>
      <vt:lpstr>در مرحله بعدی با استفاده از بخش Delivery Location می توانید محل ذخیره سازی Feeds های خود را از میان Data Fileها مشخص کنید  ( که امکان مناسبی برای طبقه بندی اطلاعات می باشد )</vt:lpstr>
      <vt:lpstr>از این پس از پوشه RSS Feeds میتوان براحتی از جدیدترین تغییرات لینک های اضافه شده مطلع شوید</vt:lpstr>
      <vt:lpstr>Category و Follow up از این دو ابزار می توان در نشانه گذاری استفاده کرد ( همچنین در Rules… نیز کاربرد خواهند شد )</vt:lpstr>
      <vt:lpstr>Rules ( menu : Tools  Rules &amp; Alerts …)</vt:lpstr>
      <vt:lpstr>Slide 23</vt:lpstr>
      <vt:lpstr>Slide 24</vt:lpstr>
      <vt:lpstr>Slide 25</vt:lpstr>
      <vt:lpstr>Slide 26</vt:lpstr>
      <vt:lpstr>Slide 27</vt:lpstr>
      <vt:lpstr>Tasks &amp; To-Do</vt:lpstr>
      <vt:lpstr>Slide 29</vt:lpstr>
      <vt:lpstr>Slide 30</vt:lpstr>
      <vt:lpstr>با تشکر از توجه شما دوستان</vt:lpstr>
    </vt:vector>
  </TitlesOfParts>
  <Company>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Emad</dc:creator>
  <cp:lastModifiedBy>Emad</cp:lastModifiedBy>
  <cp:revision>106</cp:revision>
  <dcterms:created xsi:type="dcterms:W3CDTF">2009-11-30T13:21:00Z</dcterms:created>
  <dcterms:modified xsi:type="dcterms:W3CDTF">2009-12-30T07:15:10Z</dcterms:modified>
</cp:coreProperties>
</file>