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92" r:id="rId5"/>
    <p:sldId id="264" r:id="rId6"/>
    <p:sldId id="276" r:id="rId7"/>
    <p:sldId id="274" r:id="rId8"/>
    <p:sldId id="265" r:id="rId9"/>
    <p:sldId id="266" r:id="rId10"/>
    <p:sldId id="277" r:id="rId11"/>
    <p:sldId id="278" r:id="rId12"/>
    <p:sldId id="293" r:id="rId13"/>
    <p:sldId id="259" r:id="rId14"/>
    <p:sldId id="260" r:id="rId15"/>
    <p:sldId id="261" r:id="rId16"/>
    <p:sldId id="290" r:id="rId17"/>
    <p:sldId id="291" r:id="rId18"/>
    <p:sldId id="270" r:id="rId19"/>
    <p:sldId id="272" r:id="rId20"/>
    <p:sldId id="271" r:id="rId21"/>
    <p:sldId id="26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89" autoAdjust="0"/>
  </p:normalViewPr>
  <p:slideViewPr>
    <p:cSldViewPr>
      <p:cViewPr varScale="1">
        <p:scale>
          <a:sx n="82" d="100"/>
          <a:sy n="82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71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3AF9-2538-48D9-8FAD-FE9EC71299D3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D9F9-4A44-4BF8-8B9E-D97403B5A4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7D9F9-4A44-4BF8-8B9E-D97403B5A4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7D9F9-4A44-4BF8-8B9E-D97403B5A4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7D9F9-4A44-4BF8-8B9E-D97403B5A4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7D9F9-4A44-4BF8-8B9E-D97403B5A4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E8D6-48AB-4EDC-B61E-A4413C63122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5966-627F-4C60-B5FE-A3F190338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podder.sourceforg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9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lick2.blogfa.com/rs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ncerss.com/" TargetMode="External"/><Relationship Id="rId2" Type="http://schemas.openxmlformats.org/officeDocument/2006/relationships/hyperlink" Target="http://www.iranfeed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ick2.blogfa.com/rss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edshow.i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eb2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9372600" cy="702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484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Nazanin" pitchFamily="2" charset="-78"/>
              </a:rPr>
              <a:t>زینب مهدوی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b="1" dirty="0" smtClean="0">
                <a:cs typeface="B Nazanin" pitchFamily="2" charset="-78"/>
              </a:rPr>
              <a:t>چگونه به پادکست ها دسترسي پيدا کنيم؟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نرم افزار جمع آوري پاد کست ها را که بر اساس فناوري </a:t>
            </a:r>
            <a:r>
              <a:rPr lang="en-US" sz="2000" dirty="0" smtClean="0">
                <a:cs typeface="B Nazanin" pitchFamily="2" charset="-78"/>
              </a:rPr>
              <a:t>RSS 2.0 </a:t>
            </a:r>
            <a:r>
              <a:rPr lang="fa-IR" sz="2000" dirty="0" smtClean="0">
                <a:cs typeface="B Nazanin" pitchFamily="2" charset="-78"/>
              </a:rPr>
              <a:t>کار مي کند در کامپيوتر خود نصب کنيد.</a:t>
            </a:r>
          </a:p>
          <a:p>
            <a:pPr marL="514350" indent="-514350" algn="r" rtl="1">
              <a:buNone/>
            </a:pPr>
            <a:r>
              <a:rPr lang="fa-IR" sz="2000" dirty="0" smtClean="0">
                <a:cs typeface="B Nazanin" pitchFamily="2" charset="-78"/>
              </a:rPr>
              <a:t>        </a:t>
            </a:r>
            <a:r>
              <a:rPr lang="en-US" sz="2000" dirty="0" smtClean="0">
                <a:cs typeface="B Nazanin" pitchFamily="2" charset="-78"/>
              </a:rPr>
              <a:t> </a:t>
            </a:r>
            <a:r>
              <a:rPr lang="en-US" sz="2000" dirty="0" smtClean="0">
                <a:cs typeface="B Nazanin" pitchFamily="2" charset="-78"/>
                <a:hlinkClick r:id="rId2"/>
              </a:rPr>
              <a:t>http://ipodder.sourceforge.net</a:t>
            </a: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None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None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2"/>
            </a:pPr>
            <a:r>
              <a:rPr lang="fa-IR" sz="2000" dirty="0" smtClean="0">
                <a:cs typeface="B Nazanin" pitchFamily="2" charset="-78"/>
              </a:rPr>
              <a:t>آدرس پادکست مورد نظر خود را در نرم افزار                                                                              اضافه کنيد و کليد </a:t>
            </a:r>
            <a:r>
              <a:rPr lang="en-US" sz="2000" dirty="0" smtClean="0">
                <a:cs typeface="B Nazanin" pitchFamily="2" charset="-78"/>
              </a:rPr>
              <a:t>Check Selected Feed </a:t>
            </a:r>
            <a:r>
              <a:rPr lang="fa-IR" sz="2000" dirty="0" smtClean="0">
                <a:cs typeface="B Nazanin" pitchFamily="2" charset="-78"/>
              </a:rPr>
              <a:t>                                                                        را فعال کنيد.</a:t>
            </a:r>
          </a:p>
          <a:p>
            <a:pPr marL="514350" indent="-514350" algn="r" rtl="1">
              <a:buNone/>
            </a:pPr>
            <a:r>
              <a:rPr lang="fa-IR" sz="2000" dirty="0" smtClean="0"/>
              <a:t/>
            </a:r>
            <a:br>
              <a:rPr lang="fa-IR" sz="2000" dirty="0" smtClean="0"/>
            </a:br>
            <a:endParaRPr lang="en-US" sz="2000" dirty="0">
              <a:cs typeface="B Nazanin" pitchFamily="2" charset="-78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3700697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486400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 startAt="3"/>
            </a:pPr>
            <a:r>
              <a:rPr lang="fa-IR" sz="2000" dirty="0" smtClean="0">
                <a:cs typeface="B Nazanin" pitchFamily="2" charset="-78"/>
              </a:rPr>
              <a:t>مي توانيد نرم افزار را طوري تنظيم کنيد که در زمان هاي مشخصي اقدام به دريافت فايل هاي جديد و به روز شده نمايد:</a:t>
            </a: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Font typeface="+mj-lt"/>
              <a:buAutoNum type="arabicPeriod" startAt="3"/>
            </a:pPr>
            <a:endParaRPr lang="fa-IR" sz="2000" dirty="0" smtClean="0">
              <a:cs typeface="B Nazanin" pitchFamily="2" charset="-78"/>
            </a:endParaRPr>
          </a:p>
          <a:p>
            <a:pPr marL="514350" indent="-514350" algn="r" rtl="1">
              <a:buNone/>
            </a:pPr>
            <a:r>
              <a:rPr lang="fa-IR" sz="2000" dirty="0" smtClean="0">
                <a:cs typeface="B Nazanin" pitchFamily="2" charset="-78"/>
              </a:rPr>
              <a:t>        چنانچه نرم افزار </a:t>
            </a:r>
            <a:r>
              <a:rPr lang="en-US" sz="2000" dirty="0" err="1" smtClean="0">
                <a:cs typeface="B Nazanin" pitchFamily="2" charset="-78"/>
              </a:rPr>
              <a:t>iTune</a:t>
            </a:r>
            <a:r>
              <a:rPr lang="en-US" sz="2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را قبلا نصب کرده باشيد، بهترين ابزار براي مديريت پادکست ها و سپس انتقال آنها به دستگاه </a:t>
            </a:r>
            <a:r>
              <a:rPr lang="en-US" sz="2000" dirty="0" smtClean="0">
                <a:cs typeface="B Nazanin" pitchFamily="2" charset="-78"/>
              </a:rPr>
              <a:t>iPod </a:t>
            </a:r>
            <a:r>
              <a:rPr lang="fa-IR" sz="2000" dirty="0" smtClean="0">
                <a:cs typeface="B Nazanin" pitchFamily="2" charset="-78"/>
              </a:rPr>
              <a:t>خواهد بود. 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4038600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895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800" b="1" dirty="0" smtClean="0">
                <a:cs typeface="B Mitra" pitchFamily="2" charset="-78"/>
              </a:rPr>
              <a:t>سرویس های </a:t>
            </a:r>
            <a:r>
              <a:rPr lang="en-US" sz="4800" b="1" dirty="0" smtClean="0">
                <a:cs typeface="B Mitra" pitchFamily="2" charset="-78"/>
              </a:rPr>
              <a:t>web</a:t>
            </a:r>
            <a:endParaRPr lang="en-US" sz="4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r" rtl="1">
              <a:spcBef>
                <a:spcPts val="1800"/>
              </a:spcBef>
              <a:buBlip>
                <a:blip r:embed="rId2"/>
              </a:buBlip>
            </a:pPr>
            <a:r>
              <a:rPr lang="fa-IR" dirty="0" smtClean="0">
                <a:cs typeface="B Mitra" pitchFamily="2" charset="-78"/>
              </a:rPr>
              <a:t>وب سایت ، وبلاگ و پورتال</a:t>
            </a:r>
          </a:p>
          <a:p>
            <a:pPr algn="r" rtl="1">
              <a:spcBef>
                <a:spcPts val="1800"/>
              </a:spcBef>
              <a:buNone/>
            </a:pPr>
            <a:endParaRPr lang="fa-IR" sz="2400" b="1" dirty="0" smtClean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fa-IR" sz="2400" b="1" dirty="0" smtClean="0">
                <a:cs typeface="B Mitra" pitchFamily="2" charset="-78"/>
              </a:rPr>
              <a:t>وب سایت:</a:t>
            </a:r>
            <a:endParaRPr lang="en-US" sz="2400" b="1" dirty="0" smtClean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fa-IR" sz="2200" dirty="0" smtClean="0">
                <a:cs typeface="B Mitra" pitchFamily="2" charset="-78"/>
              </a:rPr>
              <a:t>انواع وب سایت:</a:t>
            </a:r>
          </a:p>
          <a:p>
            <a:pPr marL="347472" indent="-347472" algn="r" rtl="1">
              <a:spcBef>
                <a:spcPts val="480"/>
              </a:spcBef>
            </a:pPr>
            <a:r>
              <a:rPr lang="fa-IR" sz="2000" dirty="0" smtClean="0">
                <a:cs typeface="B Mitra" pitchFamily="2" charset="-78"/>
              </a:rPr>
              <a:t>ایستا  </a:t>
            </a:r>
            <a:r>
              <a:rPr lang="en-US" sz="2000" dirty="0" smtClean="0">
                <a:cs typeface="B Mitra" pitchFamily="2" charset="-78"/>
              </a:rPr>
              <a:t>static</a:t>
            </a:r>
          </a:p>
          <a:p>
            <a:pPr marL="347472" indent="-347472" algn="r" rtl="1">
              <a:spcBef>
                <a:spcPts val="480"/>
              </a:spcBef>
              <a:buNone/>
            </a:pPr>
            <a:r>
              <a:rPr lang="ar-SA" sz="2000" dirty="0" smtClean="0">
                <a:cs typeface="B Mitra" pitchFamily="2" charset="-78"/>
              </a:rPr>
              <a:t>با هر بار مراجعه کاربران و در خواست های مختلف آنها سفارشی نمی شود. </a:t>
            </a:r>
            <a:endParaRPr lang="en-US" sz="2000" dirty="0" smtClean="0">
              <a:cs typeface="B Mitra" pitchFamily="2" charset="-78"/>
            </a:endParaRPr>
          </a:p>
          <a:p>
            <a:pPr marL="347472" indent="-347472" algn="r" rtl="1">
              <a:spcBef>
                <a:spcPts val="480"/>
              </a:spcBef>
            </a:pPr>
            <a:r>
              <a:rPr lang="fa-IR" sz="2000" dirty="0" smtClean="0">
                <a:cs typeface="B Mitra" pitchFamily="2" charset="-78"/>
              </a:rPr>
              <a:t>پویا  </a:t>
            </a:r>
            <a:r>
              <a:rPr lang="en-US" sz="2000" dirty="0" smtClean="0">
                <a:cs typeface="B Mitra" pitchFamily="2" charset="-78"/>
              </a:rPr>
              <a:t>dynamic</a:t>
            </a:r>
          </a:p>
          <a:p>
            <a:pPr marL="347472" indent="-347472" algn="r" rtl="1">
              <a:spcBef>
                <a:spcPts val="480"/>
              </a:spcBef>
              <a:buNone/>
            </a:pPr>
            <a:r>
              <a:rPr lang="ar-SA" sz="2000" dirty="0" smtClean="0">
                <a:cs typeface="B Mitra" pitchFamily="2" charset="-78"/>
              </a:rPr>
              <a:t>با مراجعه کاربران و در خواست های مختلف آنها سفارشی می شود. </a:t>
            </a:r>
            <a:r>
              <a:rPr lang="ar-SA" dirty="0" smtClean="0"/>
              <a:t/>
            </a:r>
            <a:br>
              <a:rPr lang="ar-SA" dirty="0" smtClean="0"/>
            </a:br>
            <a:endParaRPr lang="en-US" dirty="0" smtClean="0">
              <a:cs typeface="B Mitra" pitchFamily="2" charset="-78"/>
            </a:endParaRPr>
          </a:p>
          <a:p>
            <a:pPr marL="514350" indent="-514350" algn="r" rtl="1">
              <a:spcBef>
                <a:spcPts val="1800"/>
              </a:spcBef>
              <a:buNone/>
            </a:pPr>
            <a:endParaRPr lang="en-US" dirty="0">
              <a:cs typeface="B Mitra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 smtClean="0">
                <a:cs typeface="B Nazanin" pitchFamily="2" charset="-78"/>
              </a:rPr>
              <a:t>تفاوت های وب سایت و وبلاگ</a:t>
            </a:r>
            <a:endParaRPr lang="en-US" sz="3200" b="1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b="1" dirty="0" smtClean="0">
                <a:cs typeface="B Nazanin" pitchFamily="2" charset="-78"/>
              </a:rPr>
              <a:t>ذخیره ی اطلاعات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- در وب سایت هر نوع فایلی ذخیره می شود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- در وبلاگ تنها متن ذخیره می شود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* برای ذخیره سازی عکس یا یک فایل در وبلاگ: باید فایل در جای دیگری از وب </a:t>
            </a:r>
            <a:r>
              <a:rPr lang="en-US" sz="2000" dirty="0" smtClean="0">
                <a:cs typeface="B Nazanin" pitchFamily="2" charset="-78"/>
              </a:rPr>
              <a:t>upload</a:t>
            </a:r>
            <a:r>
              <a:rPr lang="fa-IR" sz="2000" dirty="0" smtClean="0">
                <a:cs typeface="B Nazanin" pitchFamily="2" charset="-78"/>
              </a:rPr>
              <a:t> شود و لینک آن روی وبلاگ قرار گیرد</a:t>
            </a:r>
          </a:p>
          <a:p>
            <a:pPr algn="r" rtl="1"/>
            <a:r>
              <a:rPr lang="fa-IR" sz="2400" b="1" dirty="0" smtClean="0">
                <a:cs typeface="B Nazanin" pitchFamily="2" charset="-78"/>
              </a:rPr>
              <a:t>هزینه طراحی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وبلاگ: هزینه ای ندارد 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وب سایت: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- هزینه سفارش </a:t>
            </a:r>
            <a:r>
              <a:rPr lang="en-US" sz="2000" dirty="0" smtClean="0">
                <a:cs typeface="B Nazanin" pitchFamily="2" charset="-78"/>
              </a:rPr>
              <a:t>Domain</a:t>
            </a:r>
            <a:r>
              <a:rPr lang="fa-IR" sz="2000" dirty="0" smtClean="0">
                <a:cs typeface="B Nazanin" pitchFamily="2" charset="-78"/>
              </a:rPr>
              <a:t> (نام اینترنتی شما): مانند </a:t>
            </a:r>
            <a:r>
              <a:rPr lang="en-US" sz="2000" dirty="0" smtClean="0">
                <a:cs typeface="B Nazanin" pitchFamily="2" charset="-78"/>
              </a:rPr>
              <a:t>com, net, org, </a:t>
            </a:r>
            <a:r>
              <a:rPr lang="en-US" sz="2000" dirty="0" err="1" smtClean="0">
                <a:cs typeface="B Nazanin" pitchFamily="2" charset="-78"/>
              </a:rPr>
              <a:t>ir</a:t>
            </a:r>
            <a:r>
              <a:rPr lang="en-US" sz="2000" dirty="0" smtClean="0">
                <a:cs typeface="B Nazanin" pitchFamily="2" charset="-78"/>
              </a:rPr>
              <a:t>,…</a:t>
            </a:r>
            <a:endParaRPr lang="fa-IR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- هزینه سفارش </a:t>
            </a:r>
            <a:r>
              <a:rPr lang="en-US" sz="2000" dirty="0" smtClean="0">
                <a:cs typeface="B Nazanin" pitchFamily="2" charset="-78"/>
              </a:rPr>
              <a:t>host</a:t>
            </a:r>
            <a:r>
              <a:rPr lang="fa-IR" sz="2000" dirty="0" smtClean="0">
                <a:cs typeface="B Nazanin" pitchFamily="2" charset="-78"/>
              </a:rPr>
              <a:t> (فضا در اینترنت): مانند هاست </a:t>
            </a:r>
            <a:r>
              <a:rPr lang="en-US" sz="2000" dirty="0" smtClean="0">
                <a:cs typeface="B Nazanin" pitchFamily="2" charset="-78"/>
              </a:rPr>
              <a:t>windows</a:t>
            </a:r>
            <a:r>
              <a:rPr lang="fa-IR" sz="2000" dirty="0" smtClean="0">
                <a:cs typeface="B Nazanin" pitchFamily="2" charset="-78"/>
              </a:rPr>
              <a:t>، هاست </a:t>
            </a:r>
            <a:r>
              <a:rPr lang="en-US" sz="2000" dirty="0" err="1" smtClean="0">
                <a:cs typeface="B Nazanin" pitchFamily="2" charset="-78"/>
              </a:rPr>
              <a:t>linux</a:t>
            </a:r>
            <a:r>
              <a:rPr lang="fa-IR" sz="2000" dirty="0" smtClean="0">
                <a:cs typeface="B Nazanin" pitchFamily="2" charset="-78"/>
              </a:rPr>
              <a:t> و...</a:t>
            </a:r>
          </a:p>
          <a:p>
            <a:pPr algn="r" rtl="1">
              <a:buFontTx/>
              <a:buChar char="-"/>
            </a:pPr>
            <a:r>
              <a:rPr lang="fa-IR" sz="2000" dirty="0" smtClean="0">
                <a:cs typeface="B Nazanin" pitchFamily="2" charset="-78"/>
              </a:rPr>
              <a:t>هزینه طراحی وب سایت</a:t>
            </a:r>
          </a:p>
          <a:p>
            <a:pPr algn="r" rtl="1">
              <a:buFontTx/>
              <a:buChar char="-"/>
            </a:pPr>
            <a:endParaRPr lang="fa-IR" sz="2800" b="1" dirty="0" smtClean="0">
              <a:cs typeface="B Mitra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algn="r" rtl="1"/>
            <a:endParaRPr lang="fa-IR" sz="2400" b="1" dirty="0" smtClean="0">
              <a:cs typeface="B Nazanin" pitchFamily="2" charset="-78"/>
            </a:endParaRPr>
          </a:p>
          <a:p>
            <a:pPr algn="r" rtl="1"/>
            <a:r>
              <a:rPr lang="fa-IR" sz="2400" b="1" dirty="0" smtClean="0">
                <a:cs typeface="B Nazanin" pitchFamily="2" charset="-78"/>
              </a:rPr>
              <a:t>نحوه ی به روز رسانی</a:t>
            </a:r>
          </a:p>
          <a:p>
            <a:pPr algn="r" rtl="1">
              <a:buNone/>
            </a:pPr>
            <a:r>
              <a:rPr lang="fa-IR" sz="2200" b="1" dirty="0" smtClean="0">
                <a:cs typeface="B Nazanin" pitchFamily="2" charset="-78"/>
              </a:rPr>
              <a:t>وبلاگ: </a:t>
            </a:r>
            <a:r>
              <a:rPr lang="fa-IR" sz="2200" dirty="0" smtClean="0">
                <a:cs typeface="B Nazanin" pitchFamily="2" charset="-78"/>
              </a:rPr>
              <a:t>نیاز به دانش تخصصی ندارد</a:t>
            </a:r>
          </a:p>
          <a:p>
            <a:pPr algn="r" rtl="1">
              <a:buNone/>
            </a:pPr>
            <a:r>
              <a:rPr lang="fa-IR" sz="2200" b="1" dirty="0" smtClean="0">
                <a:cs typeface="B Nazanin" pitchFamily="2" charset="-78"/>
              </a:rPr>
              <a:t>وب سایت – استاتیک</a:t>
            </a:r>
            <a:r>
              <a:rPr lang="fa-IR" sz="2200" dirty="0" smtClean="0">
                <a:cs typeface="B Nazanin" pitchFamily="2" charset="-78"/>
              </a:rPr>
              <a:t>: متخصص </a:t>
            </a:r>
            <a:r>
              <a:rPr lang="en-US" sz="2200" dirty="0" smtClean="0">
                <a:cs typeface="B Nazanin" pitchFamily="2" charset="-78"/>
              </a:rPr>
              <a:t>HTML</a:t>
            </a:r>
            <a:r>
              <a:rPr lang="fa-IR" sz="2200" dirty="0" smtClean="0">
                <a:cs typeface="B Nazanin" pitchFamily="2" charset="-78"/>
              </a:rPr>
              <a:t> یا </a:t>
            </a:r>
            <a:r>
              <a:rPr lang="en-US" sz="2200" dirty="0" smtClean="0">
                <a:cs typeface="B Nazanin" pitchFamily="2" charset="-78"/>
              </a:rPr>
              <a:t>FTP</a:t>
            </a:r>
            <a:r>
              <a:rPr lang="fa-IR" sz="2200" dirty="0" smtClean="0">
                <a:cs typeface="B Nazanin" pitchFamily="2" charset="-78"/>
              </a:rPr>
              <a:t> به روزرسانی می کند.</a:t>
            </a:r>
          </a:p>
          <a:p>
            <a:pPr algn="r" rtl="1">
              <a:buNone/>
            </a:pPr>
            <a:r>
              <a:rPr lang="fa-IR" sz="2200" b="1" dirty="0" smtClean="0">
                <a:cs typeface="B Nazanin" pitchFamily="2" charset="-78"/>
              </a:rPr>
              <a:t>وب سایت – دینامیک: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200" dirty="0" smtClean="0">
                <a:cs typeface="B Nazanin" pitchFamily="2" charset="-78"/>
              </a:rPr>
              <a:t>وب سایت دارای سیستم مدیریت محتوا ویا صفحاتی جهت ایجاد، ویرایش و حذف اطلاعات باشد ← خود فرد می تواند به روزرسانی کند.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200" dirty="0" smtClean="0">
                <a:cs typeface="B Nazanin" pitchFamily="2" charset="-78"/>
              </a:rPr>
              <a:t>اگر وب سایت دارای این امکانات نباشد ← طراح وب سایت به روزرسانی می کند.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09600"/>
            <a:ext cx="79248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sz="3600" b="1" dirty="0" smtClean="0">
                <a:cs typeface="B Nazanin" pitchFamily="2" charset="-78"/>
              </a:rPr>
              <a:t>پورتال </a:t>
            </a:r>
            <a:r>
              <a:rPr lang="en-US" sz="3600" b="1" dirty="0" smtClean="0">
                <a:cs typeface="B Nazanin" pitchFamily="2" charset="-78"/>
              </a:rPr>
              <a:t>(web top)</a:t>
            </a:r>
            <a:endParaRPr kumimoji="0" lang="fa-IR" sz="3600" b="1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400" b="1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400" b="1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B Nazanin" pitchFamily="2" charset="-78"/>
              </a:rPr>
              <a:t>انواع پورتال</a:t>
            </a:r>
            <a:endParaRPr kumimoji="0" lang="en-US" sz="2400" b="1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پورتال را می توان  بر حسب محتوا و مخاطب طبقه بندی کرد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: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50000"/>
              <a:buFont typeface="Courier New" pitchFamily="49" charset="0"/>
              <a:buChar char="o"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  </a:t>
            </a:r>
            <a:r>
              <a:rPr kumimoji="0" lang="ar-SA" sz="2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محتوا :</a:t>
            </a:r>
            <a:endParaRPr kumimoji="0" lang="en-US" sz="2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 </a:t>
            </a:r>
            <a:r>
              <a:rPr kumimoji="0" lang="ar-SA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پورتالهای اطلاعاتی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(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Information Portal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): پورتالهایی هستند که بیشتر اطلاعات استاتیک موجود در منابع مختلف را گردآوری کرده و نمایش می دهند.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sz="20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 پورتالهای کاربردی (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Application Portal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): پورتالهایی هستند که بیشتر ارائه دهنده سرویس هستند . 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0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50000"/>
              <a:buFont typeface="Courier New" pitchFamily="49" charset="0"/>
              <a:buChar char="o"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  </a:t>
            </a:r>
            <a:r>
              <a:rPr kumimoji="0" lang="fa-IR" sz="2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مخاطب  :</a:t>
            </a:r>
            <a:endParaRPr kumimoji="0" lang="en-US" sz="2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B Nazanin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  </a:t>
            </a:r>
            <a:r>
              <a:rPr kumimoji="0" lang="ar-SA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پورتال افقی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( 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Horizontal Portal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- </a:t>
            </a:r>
            <a:r>
              <a:rPr kumimoji="0" lang="en-US" sz="200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Hortal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): ارائه دهنده اطلاعات و سرویسهای مختلفی است ، و افراد مختلف را پاسخگو می باشد. 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 پورتال عمودی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(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Vertical Portal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- </a:t>
            </a:r>
            <a:r>
              <a:rPr kumimoji="0" lang="en-US" sz="200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Vortal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</a:t>
            </a:r>
            <a:r>
              <a:rPr kumimoji="0" lang="fa-IR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): بر روی عناوین خاص و یا سرویسهای خاص تمرکز دارد و پاسخگوی گروه خاصی می باشد .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B Nazanin" pitchFamily="2" charset="-78"/>
              </a:rPr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adcom.ir/content/fa/kb/portal/port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410200" cy="467494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33800" y="586740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>
                <a:latin typeface="Arial" pitchFamily="34" charset="0"/>
                <a:cs typeface="B Nazanin" pitchFamily="2" charset="-78"/>
              </a:rPr>
              <a:t>طبقه بندی پورتال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fa-IR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Social Media Sites</a:t>
            </a:r>
            <a:r>
              <a:rPr lang="fa-IR" b="1" dirty="0" smtClean="0"/>
              <a:t>:</a:t>
            </a:r>
          </a:p>
          <a:p>
            <a:pPr algn="ctr"/>
            <a:r>
              <a:rPr lang="en-US" dirty="0" err="1" smtClean="0"/>
              <a:t>Youtube</a:t>
            </a:r>
            <a:endParaRPr lang="en-US" dirty="0" smtClean="0"/>
          </a:p>
          <a:p>
            <a:pPr algn="ctr"/>
            <a:r>
              <a:rPr lang="en-US" dirty="0" smtClean="0"/>
              <a:t>Last.fm</a:t>
            </a:r>
            <a:endParaRPr lang="fa-IR" dirty="0" smtClean="0"/>
          </a:p>
          <a:p>
            <a:pPr>
              <a:buNone/>
            </a:pPr>
            <a:endParaRPr lang="fa-IR" dirty="0" smtClean="0"/>
          </a:p>
          <a:p>
            <a:pPr>
              <a:buNone/>
            </a:pPr>
            <a:r>
              <a:rPr lang="fa-IR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Social Networking</a:t>
            </a:r>
            <a:r>
              <a:rPr lang="fa-IR" b="1" dirty="0" smtClean="0"/>
              <a:t>:</a:t>
            </a:r>
          </a:p>
          <a:p>
            <a:pPr algn="ctr"/>
            <a:r>
              <a:rPr lang="en-US" dirty="0" smtClean="0"/>
              <a:t>My space </a:t>
            </a:r>
          </a:p>
          <a:p>
            <a:pPr algn="ctr"/>
            <a:r>
              <a:rPr lang="en-US" dirty="0" err="1" smtClean="0"/>
              <a:t>Facebook</a:t>
            </a:r>
            <a:endParaRPr lang="en-US" dirty="0" smtClean="0"/>
          </a:p>
          <a:p>
            <a:pPr algn="ctr"/>
            <a:r>
              <a:rPr lang="en-US" dirty="0" smtClean="0"/>
              <a:t>Linked In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m collectibles to cars, buy and sell all kinds of items on eBay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914400"/>
            <a:ext cx="1676396" cy="685800"/>
          </a:xfrm>
          <a:prstGeom prst="rect">
            <a:avLst/>
          </a:prstGeom>
          <a:noFill/>
        </p:spPr>
      </p:pic>
      <p:pic>
        <p:nvPicPr>
          <p:cNvPr id="2051" name="Picture 3" descr="Flickr logo. If you click it, you'll go 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124200"/>
            <a:ext cx="2819400" cy="469900"/>
          </a:xfrm>
          <a:prstGeom prst="rect">
            <a:avLst/>
          </a:prstGeom>
          <a:noFill/>
        </p:spPr>
      </p:pic>
      <p:pic>
        <p:nvPicPr>
          <p:cNvPr id="2052" name="Picture 4" descr="Ordering Prints - Your c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2053" name="Picture 5" descr="Check your FlickrMai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2895600"/>
            <a:ext cx="1590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19200" y="16764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dirty="0" smtClean="0">
                <a:cs typeface="B Nazanin" pitchFamily="2" charset="-78"/>
              </a:rPr>
              <a:t>eBay</a:t>
            </a:r>
            <a:r>
              <a:rPr lang="ar-SA" dirty="0" smtClean="0">
                <a:cs typeface="B Nazanin" pitchFamily="2" charset="-78"/>
              </a:rPr>
              <a:t> اولین و بزرگترین سایت خرید و فروش اجناس دست دوم در جهان محسوب می شود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10200" y="411480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اشتراک گذاری تصاویر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4114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None/>
            </a:pPr>
            <a:r>
              <a:rPr lang="fa-IR" dirty="0" smtClean="0">
                <a:cs typeface="B Nazanin" pitchFamily="2" charset="-78"/>
              </a:rPr>
              <a:t>اشتراک گذاری فیلم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cs typeface="B Nazanin" pitchFamily="2" charset="-78"/>
              </a:rPr>
              <a:t>از </a:t>
            </a:r>
            <a:r>
              <a:rPr lang="en-US" sz="4000" b="1" dirty="0" smtClean="0">
                <a:cs typeface="B Nazanin" pitchFamily="2" charset="-78"/>
              </a:rPr>
              <a:t>Web 1.0</a:t>
            </a:r>
            <a:r>
              <a:rPr lang="fa-IR" sz="4000" b="1" dirty="0" smtClean="0">
                <a:cs typeface="B Nazanin" pitchFamily="2" charset="-78"/>
              </a:rPr>
              <a:t> تا </a:t>
            </a:r>
            <a:r>
              <a:rPr lang="en-US" sz="4000" b="1" dirty="0" smtClean="0">
                <a:cs typeface="B Nazanin" pitchFamily="2" charset="-78"/>
              </a:rPr>
              <a:t>Web 2.0</a:t>
            </a:r>
            <a:endParaRPr lang="en-US" sz="4000" b="1" dirty="0">
              <a:cs typeface="B Nazanin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spcBef>
                <a:spcPts val="1800"/>
              </a:spcBef>
              <a:buNone/>
            </a:pPr>
            <a:endParaRPr lang="fa-IR" sz="2400" dirty="0" smtClean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ar-SA" sz="2400" dirty="0" smtClean="0">
                <a:cs typeface="B Mitra" pitchFamily="2" charset="-78"/>
              </a:rPr>
              <a:t>در </a:t>
            </a:r>
            <a:r>
              <a:rPr lang="ar-SA" sz="2400" b="1" dirty="0">
                <a:cs typeface="B Mitra" pitchFamily="2" charset="-78"/>
              </a:rPr>
              <a:t>"وب 1" </a:t>
            </a:r>
            <a:endParaRPr lang="en-US" sz="2400" b="1" dirty="0" smtClean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ar-SA" sz="2400" dirty="0" smtClean="0">
                <a:cs typeface="B Mitra" pitchFamily="2" charset="-78"/>
              </a:rPr>
              <a:t>سایتهایی </a:t>
            </a:r>
            <a:r>
              <a:rPr lang="ar-SA" sz="2400" dirty="0">
                <a:cs typeface="B Mitra" pitchFamily="2" charset="-78"/>
              </a:rPr>
              <a:t>توسط گروه </a:t>
            </a:r>
            <a:r>
              <a:rPr lang="ar-SA" sz="2400" dirty="0">
                <a:latin typeface="Calibri" pitchFamily="34" charset="0"/>
                <a:cs typeface="B Mitra" pitchFamily="2" charset="-78"/>
              </a:rPr>
              <a:t>کوچکی</a:t>
            </a:r>
            <a:r>
              <a:rPr lang="ar-SA" sz="2400" dirty="0">
                <a:cs typeface="B Mitra" pitchFamily="2" charset="-78"/>
              </a:rPr>
              <a:t> از تولید کنندگان محتوا برای خوانندگان بسیار راه اندازی شد.</a:t>
            </a:r>
            <a:endParaRPr lang="en-US" sz="2400" dirty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fa-IR" sz="2400" dirty="0">
                <a:cs typeface="B Mitra" pitchFamily="2" charset="-78"/>
              </a:rPr>
              <a:t>ب</a:t>
            </a:r>
            <a:r>
              <a:rPr lang="ar-SA" sz="2400" dirty="0">
                <a:cs typeface="B Mitra" pitchFamily="2" charset="-78"/>
              </a:rPr>
              <a:t>ه مرور زمان خوانندگان علاوه بر خواندن شروع به نوشتن کردند.</a:t>
            </a:r>
            <a:endParaRPr lang="en-US" sz="2400" dirty="0">
              <a:cs typeface="B Mitra" pitchFamily="2" charset="-78"/>
            </a:endParaRPr>
          </a:p>
          <a:p>
            <a:pPr algn="r" rtl="1">
              <a:spcBef>
                <a:spcPts val="1800"/>
              </a:spcBef>
              <a:buNone/>
            </a:pPr>
            <a:r>
              <a:rPr lang="ar-SA" sz="2400" dirty="0" smtClean="0">
                <a:cs typeface="B Mitra" pitchFamily="2" charset="-78"/>
              </a:rPr>
              <a:t>اطلاعات </a:t>
            </a:r>
            <a:r>
              <a:rPr lang="ar-SA" sz="2400" dirty="0">
                <a:cs typeface="B Mitra" pitchFamily="2" charset="-78"/>
              </a:rPr>
              <a:t>بسیاری در وب منتشر </a:t>
            </a:r>
            <a:r>
              <a:rPr lang="ar-SA" sz="2400" dirty="0" smtClean="0">
                <a:cs typeface="B Mitra" pitchFamily="2" charset="-78"/>
              </a:rPr>
              <a:t>شد← پیگیری </a:t>
            </a:r>
            <a:r>
              <a:rPr lang="ar-SA" sz="2400" dirty="0">
                <a:cs typeface="B Mitra" pitchFamily="2" charset="-78"/>
              </a:rPr>
              <a:t>همه اطلاعات و مراجعه به همه سایتها غیر ممکن شد. </a:t>
            </a:r>
            <a:r>
              <a:rPr lang="ar-SA" sz="2400" dirty="0"/>
              <a:t/>
            </a:r>
            <a:br>
              <a:rPr lang="ar-SA" sz="2400" dirty="0"/>
            </a:br>
            <a:endParaRPr lang="en-US" sz="2400" dirty="0">
              <a:cs typeface="B Mitra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k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3124200" cy="371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Wikis</a:t>
            </a:r>
            <a:r>
              <a:rPr lang="fa-IR" dirty="0" smtClean="0"/>
              <a:t>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371600"/>
            <a:ext cx="4343400" cy="5059363"/>
          </a:xfrm>
        </p:spPr>
        <p:txBody>
          <a:bodyPr>
            <a:normAutofit/>
          </a:bodyPr>
          <a:lstStyle/>
          <a:p>
            <a:pPr algn="justLow" rtl="1">
              <a:buNone/>
            </a:pPr>
            <a:r>
              <a:rPr lang="ar-SA" sz="2000" b="1" dirty="0" smtClean="0">
                <a:cs typeface="B Nazanin" pitchFamily="2" charset="-78"/>
              </a:rPr>
              <a:t>ویکی</a:t>
            </a:r>
            <a:r>
              <a:rPr lang="ar-SA" sz="2000" dirty="0" smtClean="0">
                <a:cs typeface="B Nazanin" pitchFamily="2" charset="-78"/>
              </a:rPr>
              <a:t> به انواعی از وب‌گاه‌ها که به تمام بازدیدکنندگانش، بعضی اوقات حتی بدون نیاز به ثبت نام در وب‌گاه، اجازه ویرایش، افزودن، یا حذف مطالب را می‌دهد</a:t>
            </a:r>
            <a:r>
              <a:rPr lang="fa-IR" sz="2000" dirty="0" smtClean="0">
                <a:cs typeface="B Nazanin" pitchFamily="2" charset="-78"/>
              </a:rPr>
              <a:t>.</a:t>
            </a:r>
            <a:r>
              <a:rPr lang="fa-IR" sz="2000" b="1" dirty="0" smtClean="0">
                <a:cs typeface="B Nazanin" pitchFamily="2" charset="-78"/>
              </a:rPr>
              <a:t>      </a:t>
            </a:r>
            <a:endParaRPr lang="fa-IR" sz="2000" dirty="0" smtClean="0">
              <a:cs typeface="B Nazanin" pitchFamily="2" charset="-78"/>
            </a:endParaRPr>
          </a:p>
          <a:p>
            <a:pPr algn="justLow" rtl="1">
              <a:buNone/>
            </a:pPr>
            <a:endParaRPr lang="fa-IR" sz="2400" b="1" dirty="0" smtClean="0">
              <a:cs typeface="B Nazanin" pitchFamily="2" charset="-78"/>
            </a:endParaRPr>
          </a:p>
          <a:p>
            <a:pPr algn="justLow" rtl="1">
              <a:buNone/>
            </a:pPr>
            <a:r>
              <a:rPr lang="fa-IR" sz="2400" b="1" dirty="0" smtClean="0">
                <a:cs typeface="B Nazanin" pitchFamily="2" charset="-78"/>
              </a:rPr>
              <a:t>مزایای ویکی ها</a:t>
            </a:r>
          </a:p>
          <a:p>
            <a:pPr marL="457200" indent="-457200" algn="justLow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می توان </a:t>
            </a:r>
            <a:r>
              <a:rPr lang="ar-SA" sz="2000" dirty="0" smtClean="0">
                <a:cs typeface="B Nazanin" pitchFamily="2" charset="-78"/>
              </a:rPr>
              <a:t>بدون دانش برنامه‌نویسی برای وب اقدام به ایجاد صفحات اینترنتی درباره موضوعات مختلف بکنند. </a:t>
            </a:r>
            <a:endParaRPr lang="fa-IR" sz="2000" dirty="0" smtClean="0">
              <a:cs typeface="B Nazanin" pitchFamily="2" charset="-78"/>
            </a:endParaRPr>
          </a:p>
          <a:p>
            <a:pPr marL="457200" indent="-457200" algn="justLow" rtl="1">
              <a:buFont typeface="+mj-lt"/>
              <a:buAutoNum type="arabicPeriod"/>
            </a:pPr>
            <a:r>
              <a:rPr lang="ar-SA" sz="2000" dirty="0" smtClean="0">
                <a:cs typeface="B Nazanin" pitchFamily="2" charset="-78"/>
              </a:rPr>
              <a:t>هر تغییر در صفحات ثبت می‌شود، و صفحات قابل بازگرداندن به وضعیت قبل از تغییر هستند. </a:t>
            </a:r>
            <a:endParaRPr lang="fa-IR" sz="2000" dirty="0" smtClean="0">
              <a:cs typeface="B Nazanin" pitchFamily="2" charset="-78"/>
            </a:endParaRPr>
          </a:p>
          <a:p>
            <a:pPr marL="457200" indent="-457200" algn="justLow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می توان </a:t>
            </a:r>
            <a:r>
              <a:rPr lang="ar-SA" sz="2000" dirty="0" smtClean="0">
                <a:cs typeface="B Nazanin" pitchFamily="2" charset="-78"/>
              </a:rPr>
              <a:t>محتوای یک صفحه را قبل و بعد از اعمال چندین مرحله تغییر مقایسه کنند.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5" name="Picture 4" descr="ویکی پدیا | دانشنامه آزاد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124200"/>
            <a:ext cx="987425" cy="11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ویکی نبشته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524000"/>
            <a:ext cx="914400" cy="114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ویکی گفتاورد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143000"/>
            <a:ext cx="1045845" cy="114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ویکی نسک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334000"/>
            <a:ext cx="1141095" cy="114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C:\Program Files\Microsoft Office\MEDIA\OFFICE12\Bullets\BD15057_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5715000" y="685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762000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4000" b="1" dirty="0" smtClean="0">
                <a:cs typeface="B Nazanin" pitchFamily="2" charset="-78"/>
              </a:rPr>
              <a:t>µTorrent</a:t>
            </a:r>
            <a:endParaRPr lang="fa-IR" sz="4000" b="1" dirty="0" smtClean="0">
              <a:cs typeface="B Nazanin" pitchFamily="2" charset="-78"/>
            </a:endParaRPr>
          </a:p>
          <a:p>
            <a:pPr algn="r" rtl="1"/>
            <a:endParaRPr lang="fa-IR" sz="3200" b="1" dirty="0" smtClean="0">
              <a:cs typeface="B Nazanin" pitchFamily="2" charset="-78"/>
            </a:endParaRPr>
          </a:p>
          <a:p>
            <a:pPr algn="r" rtl="1"/>
            <a:endParaRPr lang="fa-IR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000" dirty="0" smtClean="0">
                <a:cs typeface="B Nazanin" pitchFamily="2" charset="-78"/>
              </a:rPr>
              <a:t>µTorrent</a:t>
            </a:r>
            <a:r>
              <a:rPr lang="fa-IR" sz="2000" dirty="0" smtClean="0">
                <a:cs typeface="B Nazanin" pitchFamily="2" charset="-78"/>
              </a:rPr>
              <a:t> یک تکنولوژی جدید است که می تواند اطلاعات نایاب و جدید را بین کامپیوتر در اینترنت یا در دیگر شبکه ها فراهم کند.</a:t>
            </a:r>
          </a:p>
          <a:p>
            <a:pPr algn="r" rtl="1">
              <a:buFont typeface="Arial" pitchFamily="34" charset="0"/>
              <a:buChar char="•"/>
            </a:pPr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در این برنامه دانلود به صورت دانه ریزی انجام می گیرد، یعنی فایل به قطعات 256</a:t>
            </a:r>
            <a:r>
              <a:rPr lang="en-US" sz="2000" dirty="0" smtClean="0">
                <a:cs typeface="B Nazanin" pitchFamily="2" charset="-78"/>
              </a:rPr>
              <a:t>KB</a:t>
            </a:r>
            <a:r>
              <a:rPr lang="fa-IR" sz="2000" dirty="0" smtClean="0">
                <a:cs typeface="B Nazanin" pitchFamily="2" charset="-78"/>
              </a:rPr>
              <a:t> تقسیم می شود و یک جدول به تعداد تقسیمات ایجاد می شود و در داخلش کدهای باینری قرار می گیرد.</a:t>
            </a:r>
          </a:p>
          <a:p>
            <a:pPr algn="r" rtl="1">
              <a:buFont typeface="Arial" pitchFamily="34" charset="0"/>
              <a:buChar char="•"/>
            </a:pPr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اینجا ترتیب در دانلود مهم نیست، این امر سبب می شود که تا تمام تقسیمات دانلود نشده اند، فایل خوانده نشود.</a:t>
            </a:r>
          </a:p>
          <a:p>
            <a:pPr algn="r" rtl="1"/>
            <a:endParaRPr lang="fa-IR" dirty="0" smtClean="0">
              <a:cs typeface="B Nazanin" pitchFamily="2" charset="-78"/>
            </a:endParaRPr>
          </a:p>
          <a:p>
            <a:pPr algn="r" rtl="1"/>
            <a:r>
              <a:rPr lang="fa-IR" dirty="0" smtClean="0">
                <a:cs typeface="B Nazanin" pitchFamily="2" charset="-78"/>
              </a:rPr>
              <a:t>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92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cs typeface="B Nazanin" pitchFamily="2" charset="-78"/>
              </a:rPr>
              <a:t>توضیح نرم افزار</a:t>
            </a:r>
          </a:p>
          <a:p>
            <a:pPr algn="r" rtl="1"/>
            <a:r>
              <a:rPr lang="fa-IR" dirty="0" smtClean="0">
                <a:cs typeface="B Nazanin" pitchFamily="2" charset="-78"/>
              </a:rPr>
              <a:t>وقتی برنامه </a:t>
            </a:r>
            <a:r>
              <a:rPr lang="en-US" dirty="0" smtClean="0">
                <a:cs typeface="B Nazanin" pitchFamily="2" charset="-78"/>
              </a:rPr>
              <a:t>µTorrent</a:t>
            </a:r>
            <a:r>
              <a:rPr lang="fa-IR" dirty="0" smtClean="0">
                <a:cs typeface="B Nazanin" pitchFamily="2" charset="-78"/>
              </a:rPr>
              <a:t> بعد نصب اجرا می کنید محیطی مانند عکس زیر ظاهر می شود.</a:t>
            </a:r>
            <a:endParaRPr lang="en-US" dirty="0" smtClean="0">
              <a:cs typeface="B Nazanin" pitchFamily="2" charset="-78"/>
            </a:endParaRPr>
          </a:p>
        </p:txBody>
      </p:sp>
      <p:pic>
        <p:nvPicPr>
          <p:cNvPr id="4" name="ncode_imageresizer_container_4" descr="http://i39.tinypic.com/1jqhhc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3340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33400" y="1295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داخل برنامه بالا سمت چپ دکمه </a:t>
            </a:r>
            <a:r>
              <a:rPr lang="en-US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Add Torrent</a:t>
            </a:r>
            <a:r>
              <a:rPr lang="fa-IR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 را زده و تورنت را انتخاب کرده و کلید </a:t>
            </a:r>
            <a:r>
              <a:rPr lang="en-US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Open</a:t>
            </a:r>
            <a:r>
              <a:rPr lang="fa-IR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 را بزنید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57200" y="609600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صفحه ای به صورت زیر می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آید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که اگر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torrent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چند فایلی بود می توانید فایل هایی را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که نمی خواهید دانلود شود 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حذف کنید</a:t>
            </a:r>
            <a:r>
              <a:rPr lang="fa-IR" sz="2000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.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/>
            </a:r>
            <a:b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</a:b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در قسمت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Save As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مسیر ذخیره شدن فایل را باید وارد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کنید.</a:t>
            </a:r>
            <a:endParaRPr kumimoji="0" 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362200"/>
            <a:ext cx="379728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بعد از کلیک روی دکمه </a:t>
            </a:r>
            <a:r>
              <a:rPr lang="en-US" sz="2000" dirty="0" smtClean="0">
                <a:cs typeface="B Nazanin" pitchFamily="2" charset="-78"/>
              </a:rPr>
              <a:t>OK</a:t>
            </a:r>
            <a:r>
              <a:rPr lang="fa-IR" sz="2000" dirty="0" smtClean="0">
                <a:cs typeface="B Nazanin" pitchFamily="2" charset="-78"/>
              </a:rPr>
              <a:t> صفحه زیر باز می شود که شامل اطلاعاتی نظیر میزان حجم دانلود و اپلود شده ، میزان زمان سپری شده و باقی مانده و تعداد افراد دانلود کننده و اپلود کننده و غیره می باشد. 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3" name="ncode_imageresizer_container_2" descr="http://i41.tinypic.com/169ko3p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093460" cy="43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153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200" b="1" dirty="0" smtClean="0">
                <a:cs typeface="B Nazanin" pitchFamily="2" charset="-78"/>
              </a:rPr>
              <a:t>در </a:t>
            </a:r>
            <a:r>
              <a:rPr lang="en-US" sz="2200" b="1" dirty="0" smtClean="0">
                <a:cs typeface="B Nazanin" pitchFamily="2" charset="-78"/>
              </a:rPr>
              <a:t>Tab</a:t>
            </a:r>
            <a:r>
              <a:rPr lang="fa-IR" sz="2200" b="1" dirty="0" smtClean="0">
                <a:cs typeface="B Nazanin" pitchFamily="2" charset="-78"/>
              </a:rPr>
              <a:t> های مختلف اطلاعاتی هست که به اختصار توضیح داده می شود: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در برگه </a:t>
            </a:r>
            <a:r>
              <a:rPr lang="en-US" sz="2000" dirty="0" smtClean="0">
                <a:cs typeface="B Nazanin" pitchFamily="2" charset="-78"/>
              </a:rPr>
              <a:t>Peers</a:t>
            </a:r>
            <a:r>
              <a:rPr lang="fa-IR" sz="2000" dirty="0" smtClean="0">
                <a:cs typeface="B Nazanin" pitchFamily="2" charset="-78"/>
              </a:rPr>
              <a:t>، </a:t>
            </a:r>
            <a:r>
              <a:rPr lang="en-US" sz="2000" dirty="0" smtClean="0">
                <a:cs typeface="B Nazanin" pitchFamily="2" charset="-78"/>
              </a:rPr>
              <a:t>IP</a:t>
            </a:r>
            <a:r>
              <a:rPr lang="fa-IR" sz="2000" dirty="0" smtClean="0">
                <a:cs typeface="B Nazanin" pitchFamily="2" charset="-78"/>
              </a:rPr>
              <a:t>های افراد دانلود کننده و اپلود کننده قرار میگیره که میتونه از کشور های تمام جهان باشه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3" name="ncode_imageresizer_container_6" descr="http://i40.tinypic.com/o9pxt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093460" cy="136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457200" y="38100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 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در برگه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Pieces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میتو</a:t>
            </a:r>
            <a:r>
              <a:rPr lang="fa-IR" sz="2000" dirty="0" smtClean="0">
                <a:solidFill>
                  <a:srgbClr val="333333"/>
                </a:solidFill>
                <a:latin typeface="Tahoma" pitchFamily="34" charset="0"/>
                <a:ea typeface="Calibri" pitchFamily="34" charset="0"/>
                <a:cs typeface="B Nazanin" pitchFamily="2" charset="-78"/>
              </a:rPr>
              <a:t>ا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ن شماره و میزان دانلود شدن تکه های 256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KB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رو ببنید (همان طور که در عکس مشخص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است،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ترتیب مهم نیست و شماره تکه ها ترتیبی نمی باشد)</a:t>
            </a:r>
            <a:endParaRPr kumimoji="0" 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5" name="ncode_imageresizer_container_3" descr="http://i39.tinypic.com/2hgaihc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648200"/>
            <a:ext cx="6093460" cy="1390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در برگه </a:t>
            </a:r>
            <a:r>
              <a:rPr lang="en-US" sz="2000" dirty="0" smtClean="0">
                <a:cs typeface="B Nazanin" pitchFamily="2" charset="-78"/>
              </a:rPr>
              <a:t>Files</a:t>
            </a:r>
            <a:r>
              <a:rPr lang="fa-IR" sz="2000" dirty="0" smtClean="0">
                <a:cs typeface="B Nazanin" pitchFamily="2" charset="-78"/>
              </a:rPr>
              <a:t> میتوانید شاهد تکمیل شدن فایل ها یتان باشید. 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3" name="ncode_imageresizer_container_5" descr="http://i44.tinypic.com/9gipf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093460" cy="1390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31242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در برگه </a:t>
            </a:r>
            <a:r>
              <a:rPr lang="en-US" sz="2000" dirty="0" smtClean="0">
                <a:cs typeface="B Nazanin" pitchFamily="2" charset="-78"/>
              </a:rPr>
              <a:t>Speed</a:t>
            </a:r>
            <a:r>
              <a:rPr lang="fa-IR" sz="2000" dirty="0" smtClean="0">
                <a:cs typeface="B Nazanin" pitchFamily="2" charset="-78"/>
              </a:rPr>
              <a:t> میتوانید سرعت دانلود (خط سبز) و سرعت اپلئد (خط قرمز) را ببینید.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5" name="ncode_imageresizer_container_7" descr="http://i41.tinypic.com/2jd1ger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6093460" cy="1390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و برگه </a:t>
            </a:r>
            <a:r>
              <a:rPr lang="en-US" sz="2000" dirty="0" smtClean="0">
                <a:cs typeface="B Nazanin" pitchFamily="2" charset="-78"/>
              </a:rPr>
              <a:t>Logger</a:t>
            </a:r>
            <a:r>
              <a:rPr lang="fa-IR" sz="2000" dirty="0" smtClean="0">
                <a:cs typeface="B Nazanin" pitchFamily="2" charset="-78"/>
              </a:rPr>
              <a:t> یه واقعه نگار هست که واقع رو ثبت میکنه</a:t>
            </a:r>
            <a:endParaRPr lang="en-US" sz="2000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200" b="1" dirty="0" smtClean="0">
                <a:cs typeface="B Nazanin" pitchFamily="2" charset="-78"/>
              </a:rPr>
              <a:t>تنظیمات و ویژگیهای برنامه </a:t>
            </a:r>
            <a:r>
              <a:rPr lang="en-US" sz="2200" b="1" dirty="0" smtClean="0">
                <a:cs typeface="B Nazanin" pitchFamily="2" charset="-78"/>
              </a:rPr>
              <a:t>µTorrent</a:t>
            </a:r>
            <a:r>
              <a:rPr lang="fa-IR" sz="2200" b="1" dirty="0" smtClean="0">
                <a:cs typeface="B Nazanin" pitchFamily="2" charset="-78"/>
              </a:rPr>
              <a:t>:</a:t>
            </a:r>
          </a:p>
          <a:p>
            <a:pPr algn="r" rtl="1"/>
            <a:endParaRPr lang="fa-IR" sz="2200" b="1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با کلیک راست بر روی </a:t>
            </a:r>
            <a:r>
              <a:rPr lang="en-US" sz="2000" dirty="0" smtClean="0">
                <a:cs typeface="B Nazanin" pitchFamily="2" charset="-78"/>
              </a:rPr>
              <a:t>Torrent</a:t>
            </a:r>
            <a:r>
              <a:rPr lang="fa-IR" sz="2000" dirty="0" smtClean="0">
                <a:cs typeface="B Nazanin" pitchFamily="2" charset="-78"/>
              </a:rPr>
              <a:t> برگه ای مانند عکس ظاهر میشود که آن را بررسی می کنیم:</a:t>
            </a:r>
            <a:r>
              <a:rPr lang="fa-IR" sz="2000" b="1" dirty="0" smtClean="0">
                <a:cs typeface="B Nazanin" pitchFamily="2" charset="-78"/>
              </a:rPr>
              <a:t/>
            </a:r>
            <a:br>
              <a:rPr lang="fa-IR" sz="2000" b="1" dirty="0" smtClean="0">
                <a:cs typeface="B Nazanin" pitchFamily="2" charset="-78"/>
              </a:rPr>
            </a:br>
            <a:endParaRPr lang="en-US" sz="2000" b="1" dirty="0">
              <a:cs typeface="B Nazanin" pitchFamily="2" charset="-78"/>
            </a:endParaRPr>
          </a:p>
        </p:txBody>
      </p:sp>
      <p:pic>
        <p:nvPicPr>
          <p:cNvPr id="3" name="ncode_imageresizer_container_1" descr="http://i44.tinypic.com/2afenp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3220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Open Containing Folder</a:t>
            </a:r>
            <a:r>
              <a:rPr lang="fa-IR" sz="2000" dirty="0" smtClean="0">
                <a:cs typeface="B Nazanin" pitchFamily="2" charset="-78"/>
              </a:rPr>
              <a:t> : محل ذخیره شدن فایل نشان داده می شود.</a:t>
            </a:r>
          </a:p>
          <a:p>
            <a:pPr algn="r" rtl="1">
              <a:buFont typeface="Arial" pitchFamily="34" charset="0"/>
              <a:buChar char="•"/>
            </a:pPr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Copy Magnet URI</a:t>
            </a:r>
            <a:r>
              <a:rPr lang="fa-IR" sz="2000" dirty="0" smtClean="0">
                <a:cs typeface="B Nazanin" pitchFamily="2" charset="-78"/>
              </a:rPr>
              <a:t> : می توانید لینک دانلود اشتراکی راکه مخصوص نرم افزار </a:t>
            </a:r>
            <a:r>
              <a:rPr lang="en-US" sz="2000" dirty="0" smtClean="0">
                <a:cs typeface="B Nazanin" pitchFamily="2" charset="-78"/>
              </a:rPr>
              <a:t>µTorrent</a:t>
            </a:r>
            <a:r>
              <a:rPr lang="fa-IR" sz="2000" dirty="0" smtClean="0">
                <a:cs typeface="B Nazanin" pitchFamily="2" charset="-78"/>
              </a:rPr>
              <a:t> هست، بردارید.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Force Start</a:t>
            </a:r>
            <a:r>
              <a:rPr lang="fa-IR" sz="2000" dirty="0" smtClean="0">
                <a:cs typeface="B Nazanin" pitchFamily="2" charset="-78"/>
              </a:rPr>
              <a:t> : کنار </a:t>
            </a:r>
            <a:r>
              <a:rPr lang="en-US" sz="2000" dirty="0" smtClean="0">
                <a:cs typeface="B Nazanin" pitchFamily="2" charset="-78"/>
              </a:rPr>
              <a:t>Downloading</a:t>
            </a:r>
            <a:r>
              <a:rPr lang="fa-IR" sz="2000" dirty="0" smtClean="0">
                <a:cs typeface="B Nazanin" pitchFamily="2" charset="-78"/>
              </a:rPr>
              <a:t> در نوار تورنت یک حرف </a:t>
            </a:r>
            <a:r>
              <a:rPr lang="en-US" sz="2000" dirty="0" smtClean="0">
                <a:cs typeface="B Nazanin" pitchFamily="2" charset="-78"/>
              </a:rPr>
              <a:t>F</a:t>
            </a:r>
            <a:r>
              <a:rPr lang="fa-IR" sz="2000" dirty="0" smtClean="0">
                <a:cs typeface="B Nazanin" pitchFamily="2" charset="-78"/>
              </a:rPr>
              <a:t> ظاهر می شود که با بیشترین سرعت شروع به دانلود می کند و با این حالت دیگر نمی توان از اینترنت استفاده کرد.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Start</a:t>
            </a:r>
            <a:r>
              <a:rPr lang="fa-IR" sz="2000" dirty="0" smtClean="0">
                <a:cs typeface="B Nazanin" pitchFamily="2" charset="-78"/>
              </a:rPr>
              <a:t> و </a:t>
            </a:r>
            <a:r>
              <a:rPr lang="en-US" sz="2000" dirty="0" smtClean="0">
                <a:cs typeface="B Nazanin" pitchFamily="2" charset="-78"/>
              </a:rPr>
              <a:t>Pause</a:t>
            </a:r>
            <a:r>
              <a:rPr lang="fa-IR" sz="2000" dirty="0" smtClean="0">
                <a:cs typeface="B Nazanin" pitchFamily="2" charset="-78"/>
              </a:rPr>
              <a:t> و </a:t>
            </a:r>
            <a:r>
              <a:rPr lang="en-US" sz="2000" dirty="0" smtClean="0">
                <a:cs typeface="B Nazanin" pitchFamily="2" charset="-78"/>
              </a:rPr>
              <a:t>Stop</a:t>
            </a:r>
            <a:r>
              <a:rPr lang="fa-IR" sz="2000" dirty="0" smtClean="0">
                <a:cs typeface="B Nazanin" pitchFamily="2" charset="-78"/>
              </a:rPr>
              <a:t> : به ترتیب باعث دانلود معمولی ، حالت مکث و و قطع کامل می شود.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Bandwidth Allocation</a:t>
            </a:r>
            <a:r>
              <a:rPr lang="fa-IR" sz="2000" dirty="0" smtClean="0">
                <a:cs typeface="B Nazanin" pitchFamily="2" charset="-78"/>
              </a:rPr>
              <a:t> : اگر پهنای باند در حالت </a:t>
            </a:r>
            <a:r>
              <a:rPr lang="en-US" sz="2000" dirty="0" smtClean="0">
                <a:cs typeface="B Nazanin" pitchFamily="2" charset="-78"/>
              </a:rPr>
              <a:t>High</a:t>
            </a:r>
            <a:r>
              <a:rPr lang="fa-IR" sz="2000" dirty="0" smtClean="0">
                <a:cs typeface="B Nazanin" pitchFamily="2" charset="-78"/>
              </a:rPr>
              <a:t> باشد باعث می شود تا سرعت دانلود افزایش یابد.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Remove</a:t>
            </a:r>
            <a:r>
              <a:rPr lang="fa-IR" sz="2000" dirty="0" smtClean="0">
                <a:cs typeface="B Nazanin" pitchFamily="2" charset="-78"/>
              </a:rPr>
              <a:t> : باعث می شود تورنت از صفحه نرم افزار پاک شود. 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Update Tracker</a:t>
            </a:r>
            <a:r>
              <a:rPr lang="fa-IR" sz="2000" dirty="0" smtClean="0">
                <a:cs typeface="B Nazanin" pitchFamily="2" charset="-78"/>
              </a:rPr>
              <a:t> : باعث می شود تا مسیر های اتصال به کامپیوتر میزبان رو چک کند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   </a:t>
            </a:r>
            <a:r>
              <a:rPr lang="en-US" sz="2000" dirty="0" smtClean="0">
                <a:cs typeface="B Nazanin" pitchFamily="2" charset="-78"/>
              </a:rPr>
              <a:t>properties</a:t>
            </a:r>
            <a:r>
              <a:rPr lang="fa-IR" sz="2000" dirty="0" smtClean="0">
                <a:cs typeface="B Nazanin" pitchFamily="2" charset="-78"/>
              </a:rPr>
              <a:t> : اطلاعاتی درباره تورنت می دهد.</a:t>
            </a:r>
            <a:endParaRPr lang="en-US" sz="2000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533400" y="762000"/>
            <a:ext cx="8077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چون در سیستم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ADSL 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به صرفه نیست که کنار دانلود ، اپلود شود یک روش هست که می توان از آن استفاده کرد: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روی ایکون نرم افزار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B Nazanin" pitchFamily="2" charset="-78"/>
              </a:rPr>
              <a:t>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Torrent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کنار ساعت کلیک راست کرده و ماوس را روی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Upload Limit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نگه دارین تا صفحه دوم باز شود ، سپس عددی را انتخاب کنید تا نوشته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Download limited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ظاهر نشود.</a:t>
            </a:r>
            <a:endParaRPr kumimoji="0" 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24200"/>
            <a:ext cx="6124575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362200"/>
            <a:ext cx="5905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53340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در این حالت مقدار کمی اپلود کرد و به حجم کلی مقدار ناچیزی اضافه میشود</a:t>
            </a:r>
            <a:br>
              <a:rPr lang="fa-IR" sz="2000" dirty="0" smtClean="0">
                <a:cs typeface="B Nazanin" pitchFamily="2" charset="-78"/>
              </a:rPr>
            </a:br>
            <a:endParaRPr lang="en-US" sz="2000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dirty="0" smtClean="0">
                <a:cs typeface="B Mitra" pitchFamily="2" charset="-78"/>
              </a:rPr>
              <a:t>به “</a:t>
            </a:r>
            <a:r>
              <a:rPr lang="en-US" sz="4000" b="1" dirty="0" smtClean="0">
                <a:cs typeface="B Mitra" pitchFamily="2" charset="-78"/>
              </a:rPr>
              <a:t>Web 2.0</a:t>
            </a:r>
            <a:r>
              <a:rPr lang="ar-SA" sz="4000" b="1" dirty="0" smtClean="0">
                <a:cs typeface="B Mitra" pitchFamily="2" charset="-78"/>
              </a:rPr>
              <a:t>" خوش آمدید!</a:t>
            </a:r>
            <a:endParaRPr lang="en-US" sz="4000" b="1" dirty="0">
              <a:cs typeface="B Mitra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None/>
            </a:pPr>
            <a:endParaRPr lang="en-US" sz="2400" dirty="0" smtClean="0">
              <a:cs typeface="B Mitra" pitchFamily="2" charset="-78"/>
            </a:endParaRPr>
          </a:p>
          <a:p>
            <a:pPr algn="r" rtl="1">
              <a:buNone/>
            </a:pPr>
            <a:r>
              <a:rPr lang="ar-SA" sz="2400" dirty="0" smtClean="0">
                <a:cs typeface="B Mitra" pitchFamily="2" charset="-78"/>
              </a:rPr>
              <a:t>رویکرد جدید وب اینگونه است: </a:t>
            </a:r>
            <a:endParaRPr lang="en-US" sz="2400" dirty="0" smtClean="0">
              <a:cs typeface="B Mitra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Mitra" pitchFamily="2" charset="-78"/>
              </a:rPr>
              <a:t>	</a:t>
            </a:r>
            <a:r>
              <a:rPr lang="ar-SA" sz="2000" dirty="0" smtClean="0">
                <a:cs typeface="B Mitra" pitchFamily="2" charset="-78"/>
              </a:rPr>
              <a:t>اطلاعات به واحدهای کوچکتری از "محتوا" خرد می شود و بوسیله سایتهای بسیاری توزیع میگردد.</a:t>
            </a:r>
            <a:endParaRPr lang="en-US" sz="2000" dirty="0" smtClean="0">
              <a:cs typeface="B Mitra" pitchFamily="2" charset="-78"/>
            </a:endParaRPr>
          </a:p>
          <a:p>
            <a:pPr algn="r" rtl="1">
              <a:buNone/>
            </a:pPr>
            <a:endParaRPr lang="fa-IR" sz="2400" dirty="0" smtClean="0">
              <a:cs typeface="B Mitra" pitchFamily="2" charset="-78"/>
            </a:endParaRPr>
          </a:p>
          <a:p>
            <a:pPr algn="r" rtl="1">
              <a:buNone/>
            </a:pPr>
            <a:endParaRPr lang="fa-IR" sz="2400" dirty="0">
              <a:cs typeface="B Mitra" pitchFamily="2" charset="-78"/>
            </a:endParaRPr>
          </a:p>
          <a:p>
            <a:pPr algn="r" rtl="1">
              <a:buNone/>
            </a:pPr>
            <a:r>
              <a:rPr lang="ar-SA" sz="2400" dirty="0" smtClean="0">
                <a:cs typeface="B Mitra" pitchFamily="2" charset="-78"/>
              </a:rPr>
              <a:t>شکل </a:t>
            </a:r>
            <a:r>
              <a:rPr lang="ar-SA" sz="2400" dirty="0">
                <a:cs typeface="B Mitra" pitchFamily="2" charset="-78"/>
              </a:rPr>
              <a:t>و ظاهر </a:t>
            </a:r>
            <a:r>
              <a:rPr lang="ar-SA" sz="2400" dirty="0" smtClean="0">
                <a:cs typeface="B Mitra" pitchFamily="2" charset="-78"/>
              </a:rPr>
              <a:t>صفحا</a:t>
            </a:r>
            <a:r>
              <a:rPr lang="fa-IR" sz="2400" dirty="0" smtClean="0">
                <a:cs typeface="B Mitra" pitchFamily="2" charset="-78"/>
              </a:rPr>
              <a:t>ت </a:t>
            </a:r>
            <a:r>
              <a:rPr lang="en-US" sz="2400" dirty="0" smtClean="0">
                <a:cs typeface="B Mitra" pitchFamily="2" charset="-78"/>
              </a:rPr>
              <a:t>web 2.0</a:t>
            </a:r>
            <a:r>
              <a:rPr lang="fa-IR" sz="2400" dirty="0" smtClean="0">
                <a:cs typeface="B Mitra" pitchFamily="2" charset="-78"/>
              </a:rPr>
              <a:t>:</a:t>
            </a:r>
          </a:p>
          <a:p>
            <a:pPr algn="r" rtl="1"/>
            <a:r>
              <a:rPr lang="ar-SA" sz="2000" dirty="0">
                <a:cs typeface="B Mitra" pitchFamily="2" charset="-78"/>
              </a:rPr>
              <a:t>در طرح های وب </a:t>
            </a:r>
            <a:r>
              <a:rPr lang="fa-IR" sz="2000" dirty="0" smtClean="0">
                <a:cs typeface="B Mitra" pitchFamily="2" charset="-78"/>
              </a:rPr>
              <a:t>۲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از فضاهای خالی زیاد استفاده </a:t>
            </a:r>
            <a:r>
              <a:rPr lang="ar-SA" sz="2000" dirty="0" smtClean="0">
                <a:cs typeface="B Mitra" pitchFamily="2" charset="-78"/>
              </a:rPr>
              <a:t>می</a:t>
            </a:r>
            <a:r>
              <a:rPr lang="fa-IR" sz="2000" dirty="0" smtClean="0">
                <a:cs typeface="B Mitra" pitchFamily="2" charset="-78"/>
              </a:rPr>
              <a:t> شود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چون به چشم کاربر اجازه استراحت </a:t>
            </a:r>
            <a:r>
              <a:rPr lang="ar-SA" sz="2000" dirty="0" smtClean="0">
                <a:cs typeface="B Mitra" pitchFamily="2" charset="-78"/>
              </a:rPr>
              <a:t>می</a:t>
            </a:r>
            <a:r>
              <a:rPr lang="fa-IR" sz="2000" dirty="0" smtClean="0">
                <a:cs typeface="B Mitra" pitchFamily="2" charset="-78"/>
              </a:rPr>
              <a:t> </a:t>
            </a:r>
            <a:r>
              <a:rPr lang="ar-SA" sz="2000" dirty="0" smtClean="0">
                <a:cs typeface="B Mitra" pitchFamily="2" charset="-78"/>
              </a:rPr>
              <a:t>ده</a:t>
            </a:r>
            <a:r>
              <a:rPr lang="fa-IR" sz="2000" dirty="0" smtClean="0">
                <a:cs typeface="B Mitra" pitchFamily="2" charset="-78"/>
              </a:rPr>
              <a:t>د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و کاربر </a:t>
            </a:r>
            <a:r>
              <a:rPr lang="ar-SA" sz="2000" dirty="0" smtClean="0">
                <a:cs typeface="B Mitra" pitchFamily="2" charset="-78"/>
              </a:rPr>
              <a:t>ر</a:t>
            </a:r>
            <a:r>
              <a:rPr lang="fa-IR" sz="2000" dirty="0" smtClean="0">
                <a:cs typeface="B Mitra" pitchFamily="2" charset="-78"/>
              </a:rPr>
              <a:t>ا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خسته نمی </a:t>
            </a:r>
            <a:r>
              <a:rPr lang="ar-SA" sz="2000" dirty="0" smtClean="0">
                <a:cs typeface="B Mitra" pitchFamily="2" charset="-78"/>
              </a:rPr>
              <a:t>کن</a:t>
            </a:r>
            <a:r>
              <a:rPr lang="fa-IR" sz="2000" dirty="0" smtClean="0">
                <a:cs typeface="B Mitra" pitchFamily="2" charset="-78"/>
              </a:rPr>
              <a:t>د</a:t>
            </a:r>
            <a:r>
              <a:rPr lang="ar-SA" sz="2000" dirty="0" smtClean="0">
                <a:cs typeface="B Mitra" pitchFamily="2" charset="-78"/>
              </a:rPr>
              <a:t>.</a:t>
            </a:r>
            <a:endParaRPr lang="en-US" sz="2000" dirty="0">
              <a:cs typeface="B Mitra" pitchFamily="2" charset="-78"/>
            </a:endParaRPr>
          </a:p>
          <a:p>
            <a:pPr algn="r" rtl="1"/>
            <a:r>
              <a:rPr lang="ar-SA" sz="2000" dirty="0">
                <a:cs typeface="B Mitra" pitchFamily="2" charset="-78"/>
              </a:rPr>
              <a:t>بخش ها کاملا تفکیک شده از هم هستند و کاربر با سهولت بیشتری </a:t>
            </a:r>
            <a:r>
              <a:rPr lang="ar-SA" sz="2000" dirty="0" smtClean="0">
                <a:cs typeface="B Mitra" pitchFamily="2" charset="-78"/>
              </a:rPr>
              <a:t>می</a:t>
            </a:r>
            <a:r>
              <a:rPr lang="fa-IR" sz="2000" dirty="0" smtClean="0">
                <a:cs typeface="B Mitra" pitchFamily="2" charset="-78"/>
              </a:rPr>
              <a:t> </a:t>
            </a:r>
            <a:r>
              <a:rPr lang="ar-SA" sz="2000" dirty="0" smtClean="0">
                <a:cs typeface="B Mitra" pitchFamily="2" charset="-78"/>
              </a:rPr>
              <a:t>تو</a:t>
            </a:r>
            <a:r>
              <a:rPr lang="fa-IR" sz="2000" dirty="0" smtClean="0">
                <a:cs typeface="B Mitra" pitchFamily="2" charset="-78"/>
              </a:rPr>
              <a:t>ا</a:t>
            </a:r>
            <a:r>
              <a:rPr lang="ar-SA" sz="2000" dirty="0" smtClean="0">
                <a:cs typeface="B Mitra" pitchFamily="2" charset="-78"/>
              </a:rPr>
              <a:t>ن</a:t>
            </a:r>
            <a:r>
              <a:rPr lang="fa-IR" sz="2000" dirty="0" smtClean="0">
                <a:cs typeface="B Mitra" pitchFamily="2" charset="-78"/>
              </a:rPr>
              <a:t>د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به بخش مورد نظر خودش دسترسی داشته </a:t>
            </a:r>
            <a:r>
              <a:rPr lang="ar-SA" sz="2000" dirty="0" smtClean="0">
                <a:cs typeface="B Mitra" pitchFamily="2" charset="-78"/>
              </a:rPr>
              <a:t>باش</a:t>
            </a:r>
            <a:r>
              <a:rPr lang="fa-IR" sz="2000" dirty="0" smtClean="0">
                <a:cs typeface="B Mitra" pitchFamily="2" charset="-78"/>
              </a:rPr>
              <a:t>د</a:t>
            </a:r>
            <a:r>
              <a:rPr lang="ar-SA" sz="2000" dirty="0" smtClean="0">
                <a:cs typeface="B Mitra" pitchFamily="2" charset="-78"/>
              </a:rPr>
              <a:t>. </a:t>
            </a:r>
            <a:endParaRPr lang="fa-IR" sz="2000" dirty="0" smtClean="0">
              <a:cs typeface="B Mitra" pitchFamily="2" charset="-78"/>
            </a:endParaRPr>
          </a:p>
          <a:p>
            <a:pPr algn="r" rtl="1"/>
            <a:r>
              <a:rPr lang="ar-SA" sz="2000" dirty="0">
                <a:cs typeface="B Mitra" pitchFamily="2" charset="-78"/>
              </a:rPr>
              <a:t>حجم متن صفحات هم کمتر شده و سعی </a:t>
            </a:r>
            <a:r>
              <a:rPr lang="ar-SA" sz="2000" dirty="0" smtClean="0">
                <a:cs typeface="B Mitra" pitchFamily="2" charset="-78"/>
              </a:rPr>
              <a:t>می</a:t>
            </a:r>
            <a:r>
              <a:rPr lang="fa-IR" sz="2000" dirty="0" smtClean="0">
                <a:cs typeface="B Mitra" pitchFamily="2" charset="-78"/>
              </a:rPr>
              <a:t> شود</a:t>
            </a:r>
            <a:r>
              <a:rPr lang="ar-SA" sz="2000" dirty="0" smtClean="0">
                <a:cs typeface="B Mitra" pitchFamily="2" charset="-78"/>
              </a:rPr>
              <a:t> </a:t>
            </a:r>
            <a:r>
              <a:rPr lang="ar-SA" sz="2000" dirty="0">
                <a:cs typeface="B Mitra" pitchFamily="2" charset="-78"/>
              </a:rPr>
              <a:t>جملات مختصر و مفید باشند</a:t>
            </a:r>
            <a:r>
              <a:rPr lang="en-US" sz="2000" dirty="0" smtClean="0">
                <a:cs typeface="B Mitra" pitchFamily="2" charset="-78"/>
              </a:rPr>
              <a:t/>
            </a:r>
            <a:br>
              <a:rPr lang="en-US" sz="2000" dirty="0" smtClean="0">
                <a:cs typeface="B Mitra" pitchFamily="2" charset="-78"/>
              </a:rPr>
            </a:br>
            <a:endParaRPr lang="en-US" sz="2000" dirty="0">
              <a:cs typeface="B Mitra" pitchFamily="2" charset="-78"/>
            </a:endParaRPr>
          </a:p>
        </p:txBody>
      </p:sp>
      <p:pic>
        <p:nvPicPr>
          <p:cNvPr id="4" name="Content Placeholder 4" descr="Web 2 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57200" y="6096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یک ویژگی این برنامه پشیتبانی کردن از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Scheduler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است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که میتوانیم بگوییم چه روز هایی از ساعت چند تا ساعت چند دانلود کند.</a:t>
            </a:r>
            <a:b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</a:b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به</a:t>
            </a:r>
            <a:r>
              <a:rPr kumimoji="0" lang="fa-I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این منظور از 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منو روی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Options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Preferences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کلیک کنید</a:t>
            </a:r>
            <a:b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</a:b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سمت چپ باید روی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Scheduler</a:t>
            </a: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B Nazanin" pitchFamily="2" charset="-78"/>
              </a:rPr>
              <a:t> کلیک کنید تا تنظیمات زمان بندی را نمایش دهد.</a:t>
            </a:r>
            <a:endParaRPr kumimoji="0" 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324475" cy="402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cs typeface="B Nazanin" pitchFamily="2" charset="-78"/>
              </a:rPr>
              <a:t>تکنولوژی های وب</a:t>
            </a:r>
            <a:endParaRPr lang="en-US" sz="4800" b="1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</a:t>
            </a:r>
            <a:r>
              <a:rPr lang="en-US" sz="4000" b="1" dirty="0" smtClean="0"/>
              <a:t>RSS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Really  Simple  Syndication </a:t>
            </a:r>
            <a:r>
              <a:rPr lang="fa-IR" sz="2000" dirty="0" smtClean="0">
                <a:cs typeface="B Nazanin" pitchFamily="2" charset="-78"/>
              </a:rPr>
              <a:t>(تشکیل ارتباط های بسیار ساده)</a:t>
            </a:r>
            <a:endParaRPr lang="en-US" sz="2000" dirty="0" smtClean="0">
              <a:cs typeface="B Nazanin" pitchFamily="2" charset="-78"/>
            </a:endParaRPr>
          </a:p>
          <a:p>
            <a:r>
              <a:rPr lang="en-US" dirty="0" err="1" smtClean="0"/>
              <a:t>Rdf</a:t>
            </a:r>
            <a:r>
              <a:rPr lang="en-US" dirty="0" smtClean="0"/>
              <a:t>  Site Summary</a:t>
            </a:r>
            <a:endParaRPr lang="fa-IR" dirty="0" smtClean="0"/>
          </a:p>
          <a:p>
            <a:pPr algn="r" rtl="1"/>
            <a:endParaRPr lang="en-US" sz="2400" dirty="0" smtClean="0">
              <a:cs typeface="B Nazanin" pitchFamily="2" charset="-78"/>
            </a:endParaRPr>
          </a:p>
          <a:p>
            <a:pPr algn="r" rtl="1"/>
            <a:r>
              <a:rPr lang="fa-IR" sz="2400" dirty="0" smtClean="0">
                <a:cs typeface="B Nazanin" pitchFamily="2" charset="-78"/>
              </a:rPr>
              <a:t>آر اس اس فایلی با فرمت خاص </a:t>
            </a:r>
            <a:r>
              <a:rPr lang="en-US" sz="2400" dirty="0" smtClean="0">
                <a:cs typeface="B Nazanin" pitchFamily="2" charset="-78"/>
              </a:rPr>
              <a:t>(XML)</a:t>
            </a:r>
            <a:r>
              <a:rPr lang="fa-IR" sz="2400" dirty="0" smtClean="0">
                <a:cs typeface="B Nazanin" pitchFamily="2" charset="-78"/>
              </a:rPr>
              <a:t>می باشد که شامل آخرين عناوين سایت های خبری، وبلاگ ها و سايت هايی از اين دست می باشد. </a:t>
            </a:r>
            <a:endParaRPr lang="en-US" sz="2400" dirty="0">
              <a:cs typeface="B Nazanin" pitchFamily="2" charset="-78"/>
            </a:endParaRPr>
          </a:p>
        </p:txBody>
      </p:sp>
      <p:pic>
        <p:nvPicPr>
          <p:cNvPr id="10242" name="Picture 2" descr="لينک RS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 smtClean="0">
                <a:cs typeface="B Nazanin" pitchFamily="2" charset="-78"/>
              </a:rPr>
              <a:t> </a:t>
            </a:r>
            <a:r>
              <a:rPr lang="fa-IR" sz="3600" b="1" dirty="0" smtClean="0">
                <a:cs typeface="B Nazanin" pitchFamily="2" charset="-78"/>
              </a:rPr>
              <a:t>استفاده از </a:t>
            </a:r>
            <a:r>
              <a:rPr lang="en-US" sz="3600" b="1" dirty="0" err="1" smtClean="0">
                <a:cs typeface="B Nazanin" pitchFamily="2" charset="-78"/>
              </a:rPr>
              <a:t>rss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برای استفاده از </a:t>
            </a: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fa-IR" sz="2000" dirty="0" smtClean="0">
                <a:cs typeface="B Nazanin" pitchFamily="2" charset="-78"/>
              </a:rPr>
              <a:t>ها نیاز به </a:t>
            </a: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 aggregator </a:t>
            </a:r>
            <a:r>
              <a:rPr lang="fa-IR" sz="2000" dirty="0" smtClean="0">
                <a:cs typeface="B Nazanin" pitchFamily="2" charset="-78"/>
              </a:rPr>
              <a:t>دارید.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 </a:t>
            </a: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 aggregator</a:t>
            </a:r>
            <a:r>
              <a:rPr lang="fa-IR" sz="2000" dirty="0" smtClean="0">
                <a:cs typeface="B Nazanin" pitchFamily="2" charset="-78"/>
              </a:rPr>
              <a:t>ها بر چند دسته هستند:</a:t>
            </a:r>
          </a:p>
          <a:p>
            <a:pPr algn="r" rtl="1">
              <a:buNone/>
            </a:pPr>
            <a:endParaRPr lang="fa-IR" sz="2000" dirty="0" smtClean="0">
              <a:cs typeface="B Nazanin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 </a:t>
            </a:r>
            <a:r>
              <a:rPr lang="en-US" sz="2000" dirty="0" err="1" smtClean="0">
                <a:cs typeface="B Nazanin" pitchFamily="2" charset="-78"/>
              </a:rPr>
              <a:t>aggregaotr</a:t>
            </a:r>
            <a:r>
              <a:rPr lang="fa-IR" sz="2000" dirty="0" smtClean="0">
                <a:cs typeface="B Nazanin" pitchFamily="2" charset="-78"/>
              </a:rPr>
              <a:t>هایی که مبتنی بر </a:t>
            </a:r>
            <a:r>
              <a:rPr lang="en-US" sz="2000" dirty="0" smtClean="0">
                <a:cs typeface="B Nazanin" pitchFamily="2" charset="-78"/>
              </a:rPr>
              <a:t>desktop </a:t>
            </a:r>
            <a:r>
              <a:rPr lang="fa-IR" sz="2000" dirty="0" smtClean="0">
                <a:cs typeface="B Nazanin" pitchFamily="2" charset="-78"/>
              </a:rPr>
              <a:t>هستند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 aggregator</a:t>
            </a:r>
            <a:r>
              <a:rPr lang="fa-IR" sz="2000" dirty="0" smtClean="0">
                <a:cs typeface="B Nazanin" pitchFamily="2" charset="-78"/>
              </a:rPr>
              <a:t>هایی که مبتنی بر وب هستند. مثل </a:t>
            </a:r>
            <a:r>
              <a:rPr lang="en-US" sz="2000" dirty="0" smtClean="0">
                <a:cs typeface="B Nazanin" pitchFamily="2" charset="-78"/>
                <a:hlinkClick r:id="rId2"/>
              </a:rPr>
              <a:t>http://www.iranfeeds.com</a:t>
            </a:r>
            <a:endParaRPr lang="en-US" sz="2000" dirty="0" smtClean="0">
              <a:cs typeface="B Nazanin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 aggregator</a:t>
            </a:r>
            <a:r>
              <a:rPr lang="fa-IR" sz="2000" dirty="0" smtClean="0">
                <a:cs typeface="B Nazanin" pitchFamily="2" charset="-78"/>
              </a:rPr>
              <a:t>هایی که شما می‌توانید فید سایتهای مورد علاقه خود را در آن ثبت کرده مانند: </a:t>
            </a:r>
            <a:r>
              <a:rPr lang="en-US" sz="2000" dirty="0" smtClean="0">
                <a:cs typeface="B Nazanin" pitchFamily="2" charset="-78"/>
                <a:hlinkClick r:id="rId3"/>
              </a:rPr>
              <a:t>www.GlanceRSS.com</a:t>
            </a:r>
            <a:endParaRPr lang="en-US" sz="2000" dirty="0" smtClean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 startAt="4"/>
            </a:pPr>
            <a:r>
              <a:rPr lang="fa-IR" sz="2000" dirty="0" smtClean="0">
                <a:cs typeface="B Nazanin" pitchFamily="2" charset="-78"/>
              </a:rPr>
              <a:t>می‌توانید </a:t>
            </a:r>
            <a:r>
              <a:rPr lang="en-US" sz="2000" dirty="0" err="1" smtClean="0">
                <a:cs typeface="B Nazanin" pitchFamily="2" charset="-78"/>
              </a:rPr>
              <a:t>rss</a:t>
            </a:r>
            <a:r>
              <a:rPr lang="en-US" sz="2000" dirty="0" smtClean="0">
                <a:cs typeface="B Nazanin" pitchFamily="2" charset="-78"/>
              </a:rPr>
              <a:t>‌</a:t>
            </a:r>
            <a:r>
              <a:rPr lang="fa-IR" sz="2000" dirty="0" smtClean="0">
                <a:cs typeface="B Nazanin" pitchFamily="2" charset="-78"/>
              </a:rPr>
              <a:t>های خود را از طریق ایمیل نیز دریافت کنید.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057400" cy="393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لينک RSS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4267200"/>
            <a:ext cx="219075" cy="21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2057400"/>
            <a:ext cx="603461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/>
          <p:cNvCxnSpPr/>
          <p:nvPr/>
        </p:nvCxnSpPr>
        <p:spPr>
          <a:xfrm>
            <a:off x="2438400" y="27432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95600" y="1371600"/>
            <a:ext cx="24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http://www.feedshow.ir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6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endParaRPr lang="fa-IR" dirty="0" smtClean="0"/>
          </a:p>
          <a:p>
            <a:r>
              <a:rPr lang="en-US" dirty="0" smtClean="0"/>
              <a:t>Asynchronous  Java  and  XML</a:t>
            </a:r>
            <a:endParaRPr lang="en-US" sz="24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به طور معمول: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به ازای هر کنش و واکنش میان ما و سایت، کل صفحه مجدد بارگذاری </a:t>
            </a:r>
            <a:r>
              <a:rPr lang="en-US" sz="2000" dirty="0" smtClean="0">
                <a:cs typeface="B Nazanin" pitchFamily="2" charset="-78"/>
              </a:rPr>
              <a:t>(refresh)</a:t>
            </a:r>
            <a:r>
              <a:rPr lang="fa-IR" sz="2000" dirty="0" smtClean="0">
                <a:cs typeface="B Nazanin" pitchFamily="2" charset="-78"/>
              </a:rPr>
              <a:t> می شود</a:t>
            </a:r>
          </a:p>
          <a:p>
            <a:pPr algn="r" rtl="1">
              <a:buNone/>
            </a:pP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با تکنولوژی </a:t>
            </a:r>
            <a:r>
              <a:rPr lang="en-US" sz="2000" dirty="0" smtClean="0">
                <a:cs typeface="B Nazanin" pitchFamily="2" charset="-78"/>
              </a:rPr>
              <a:t>Ajax</a:t>
            </a:r>
            <a:r>
              <a:rPr lang="fa-IR" sz="2000" dirty="0" smtClean="0">
                <a:cs typeface="B Nazanin" pitchFamily="2" charset="-78"/>
              </a:rPr>
              <a:t> :</a:t>
            </a: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به جای بارگذاری مجدد کل صفحه، فقط قسمتی تغییر می کند که قرار است اطلاعات جدید را  به نمایش در آورد.</a:t>
            </a:r>
          </a:p>
          <a:p>
            <a:pPr algn="r" rtl="1">
              <a:buNone/>
            </a:pP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مزایا: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عدم نیاز به بارگذاری مجدد کل صفحه ← افزایش محسوس سرعت نرم افزارهای تحت وب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آزاد شدن پهنای باند ← صرفه جویی اقتصادی</a:t>
            </a:r>
          </a:p>
          <a:p>
            <a:pPr algn="r" rtl="1">
              <a:buNone/>
            </a:pP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سایت هایی که از فناوری </a:t>
            </a:r>
            <a:r>
              <a:rPr lang="en-US" sz="2000" dirty="0" smtClean="0">
                <a:cs typeface="B Nazanin" pitchFamily="2" charset="-78"/>
              </a:rPr>
              <a:t>Ajax</a:t>
            </a:r>
            <a:r>
              <a:rPr lang="fa-IR" sz="2000" dirty="0" smtClean="0">
                <a:cs typeface="B Nazanin" pitchFamily="2" charset="-78"/>
              </a:rPr>
              <a:t> استفاده می کنند: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نسخه ی دوم </a:t>
            </a:r>
            <a:r>
              <a:rPr lang="en-US" sz="2000" dirty="0" smtClean="0">
                <a:cs typeface="B Nazanin" pitchFamily="2" charset="-78"/>
              </a:rPr>
              <a:t>Yahoo</a:t>
            </a:r>
            <a:r>
              <a:rPr lang="fa-IR" sz="2000" dirty="0" smtClean="0">
                <a:cs typeface="B Nazanin" pitchFamily="2" charset="-78"/>
              </a:rPr>
              <a:t> </a:t>
            </a:r>
          </a:p>
          <a:p>
            <a:pPr algn="r" rtl="1"/>
            <a:r>
              <a:rPr lang="en-US" sz="2000" dirty="0" smtClean="0">
                <a:cs typeface="B Nazanin" pitchFamily="2" charset="-78"/>
              </a:rPr>
              <a:t>Gmail</a:t>
            </a:r>
          </a:p>
          <a:p>
            <a:pPr algn="r" rtl="1"/>
            <a:r>
              <a:rPr lang="en-US" sz="2000" dirty="0" smtClean="0">
                <a:cs typeface="B Nazanin" pitchFamily="2" charset="-78"/>
              </a:rPr>
              <a:t>Google map</a:t>
            </a:r>
            <a:endParaRPr lang="en-US" sz="2000" dirty="0">
              <a:cs typeface="B Nazanin" pitchFamily="2" charset="-78"/>
            </a:endParaRPr>
          </a:p>
        </p:txBody>
      </p:sp>
      <p:pic>
        <p:nvPicPr>
          <p:cNvPr id="4" name="Picture 3" descr="http://www.aramwebdesign.com/posts/sp09042413112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1901825" cy="9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600" decel="100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6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600" decel="100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6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Podcast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 smtClean="0">
                <a:cs typeface="B Nazanin" pitchFamily="2" charset="-78"/>
              </a:rPr>
              <a:t>Podcasting </a:t>
            </a:r>
            <a:r>
              <a:rPr lang="fa-IR" sz="2000" dirty="0" smtClean="0">
                <a:cs typeface="B Nazanin" pitchFamily="2" charset="-78"/>
              </a:rPr>
              <a:t> يک روش ارائه محتوا در اينترنت است که بر مبناي فايل هاي صوتي کار مي کند.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buNone/>
            </a:pPr>
            <a:r>
              <a:rPr lang="fa-IR" sz="2000" dirty="0" smtClean="0">
                <a:cs typeface="B Nazanin" pitchFamily="2" charset="-78"/>
              </a:rPr>
              <a:t>روش </a:t>
            </a:r>
            <a:r>
              <a:rPr lang="en-US" sz="2000" dirty="0" smtClean="0">
                <a:cs typeface="B Nazanin" pitchFamily="2" charset="-78"/>
              </a:rPr>
              <a:t>Podcasting</a:t>
            </a:r>
            <a:r>
              <a:rPr lang="fa-IR" sz="2000" dirty="0" smtClean="0">
                <a:cs typeface="B Nazanin" pitchFamily="2" charset="-78"/>
              </a:rPr>
              <a:t> اساسا شبيه </a:t>
            </a:r>
            <a:r>
              <a:rPr lang="en-US" sz="2000" dirty="0" smtClean="0">
                <a:cs typeface="B Nazanin" pitchFamily="2" charset="-78"/>
              </a:rPr>
              <a:t>Radio Broadcasting </a:t>
            </a:r>
            <a:r>
              <a:rPr lang="fa-IR" sz="2000" dirty="0" smtClean="0">
                <a:cs typeface="B Nazanin" pitchFamily="2" charset="-78"/>
              </a:rPr>
              <a:t>و </a:t>
            </a:r>
            <a:r>
              <a:rPr lang="en-US" sz="2000" dirty="0" smtClean="0">
                <a:cs typeface="B Nazanin" pitchFamily="2" charset="-78"/>
              </a:rPr>
              <a:t>Online Audio/Video streaming </a:t>
            </a:r>
            <a:r>
              <a:rPr lang="fa-IR" sz="2000" dirty="0" smtClean="0">
                <a:cs typeface="B Nazanin" pitchFamily="2" charset="-78"/>
              </a:rPr>
              <a:t>می باشد. ولی چند تفاوت عمده دارد:</a:t>
            </a:r>
          </a:p>
          <a:p>
            <a:pPr algn="r" rtl="1">
              <a:buNone/>
            </a:pPr>
            <a:endParaRPr lang="fa-IR" sz="2000" dirty="0" smtClean="0">
              <a:cs typeface="B Nazanin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بر خلاف ساير روشهاي ارائه محتواي صوتي که به روش </a:t>
            </a:r>
            <a:r>
              <a:rPr lang="en-US" sz="2000" dirty="0" smtClean="0">
                <a:cs typeface="B Nazanin" pitchFamily="2" charset="-78"/>
              </a:rPr>
              <a:t>Push Technology </a:t>
            </a:r>
            <a:r>
              <a:rPr lang="fa-IR" sz="2000" dirty="0" smtClean="0">
                <a:cs typeface="B Nazanin" pitchFamily="2" charset="-78"/>
              </a:rPr>
              <a:t>کار مي کنند، بر اساس روش </a:t>
            </a:r>
            <a:r>
              <a:rPr lang="en-US" sz="2000" dirty="0" smtClean="0">
                <a:cs typeface="B Nazanin" pitchFamily="2" charset="-78"/>
              </a:rPr>
              <a:t>Pull Technology </a:t>
            </a:r>
            <a:r>
              <a:rPr lang="fa-IR" sz="2000" dirty="0" smtClean="0">
                <a:cs typeface="B Nazanin" pitchFamily="2" charset="-78"/>
              </a:rPr>
              <a:t>است.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مصرف کننده محتواي مورد نظر را توسط دستگاه هاي پخش غير از کامپيوتر استفاده مي کند.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محتوا پس از دريافت از اينترنت، بدون نياز به ارتباط با اينترنت، قابل استفاده خواهد بود.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امکان شنيدن هر بخش از محتوا، جلو و عقب بردن آن، شنيدن محدوده خاص از محتوا و ساير کنترل ها از طرف کاربر ممکن است.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Nazanin" pitchFamily="2" charset="-78"/>
              </a:rPr>
              <a:t>نيازي به مراجعه به وب سايت هاي مختلف براي دسترسي به انواع محتويات نيست و با تنظيم نرم افزار، کپي محتوا به دستگاه پخش آن بطور اتوماتيک انجام می شود.</a:t>
            </a:r>
            <a:endParaRPr lang="en-US" sz="2000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2088</TotalTime>
  <Words>1508</Words>
  <Application>Microsoft Office PowerPoint</Application>
  <PresentationFormat>On-screen Show (4:3)</PresentationFormat>
  <Paragraphs>188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از Web 1.0 تا Web 2.0</vt:lpstr>
      <vt:lpstr>به “Web 2.0" خوش آمدید!</vt:lpstr>
      <vt:lpstr>تکنولوژی های وب</vt:lpstr>
      <vt:lpstr>         RSS</vt:lpstr>
      <vt:lpstr> استفاده از rss</vt:lpstr>
      <vt:lpstr>می‌توانید rss‌های خود را از طریق ایمیل نیز دریافت کنید.</vt:lpstr>
      <vt:lpstr>Slide 8</vt:lpstr>
      <vt:lpstr>Podcast</vt:lpstr>
      <vt:lpstr>چگونه به پادکست ها دسترسي پيدا کنيم؟</vt:lpstr>
      <vt:lpstr>Slide 11</vt:lpstr>
      <vt:lpstr>Slide 12</vt:lpstr>
      <vt:lpstr>Slide 13</vt:lpstr>
      <vt:lpstr>تفاوت های وب سایت و وبلاگ</vt:lpstr>
      <vt:lpstr>Slide 15</vt:lpstr>
      <vt:lpstr>Slide 16</vt:lpstr>
      <vt:lpstr>Slide 17</vt:lpstr>
      <vt:lpstr>Slide 18</vt:lpstr>
      <vt:lpstr>Slide 19</vt:lpstr>
      <vt:lpstr>Wikis        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PARANDCO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PARAND</dc:creator>
  <cp:lastModifiedBy>PARAND</cp:lastModifiedBy>
  <cp:revision>168</cp:revision>
  <dcterms:created xsi:type="dcterms:W3CDTF">2009-11-17T14:06:58Z</dcterms:created>
  <dcterms:modified xsi:type="dcterms:W3CDTF">2009-12-03T02:36:31Z</dcterms:modified>
</cp:coreProperties>
</file>