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18FF-4CAC-4E64-B928-419E2310E4E9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A875-6DF6-424E-A2FB-5404BB6B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FA4255-7297-41C5-8EFD-A7F475F30A8C}" type="slidenum">
              <a:rPr lang="en-US" sz="1300">
                <a:latin typeface="Times New Roman" panose="02020603050405020304" pitchFamily="18" charset="0"/>
              </a:rPr>
              <a:pPr/>
              <a:t>1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A87C10-F6E0-4527-BF43-27E123053FFF}" type="slidenum">
              <a:rPr lang="en-US" sz="1300">
                <a:latin typeface="Times New Roman" panose="02020603050405020304" pitchFamily="18" charset="0"/>
              </a:rPr>
              <a:pPr/>
              <a:t>2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5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A214CDB-981D-4370-86E9-51EFE35D2FAA}" type="slidenum">
              <a:rPr lang="en-US" sz="1300">
                <a:latin typeface="Times New Roman" panose="02020603050405020304" pitchFamily="18" charset="0"/>
              </a:rPr>
              <a:pPr/>
              <a:t>3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3F47D1-45AC-46F3-9894-43A21A355941}" type="slidenum">
              <a:rPr lang="en-US" sz="1300">
                <a:latin typeface="Times New Roman" panose="02020603050405020304" pitchFamily="18" charset="0"/>
              </a:rPr>
              <a:pPr/>
              <a:t>4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5A8423-BBDD-4B69-B352-ED73E8E2DBA9}" type="slidenum">
              <a:rPr lang="en-US" sz="1300">
                <a:latin typeface="Times New Roman" panose="02020603050405020304" pitchFamily="18" charset="0"/>
              </a:rPr>
              <a:pPr/>
              <a:t>5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8D4462-6706-48D5-B1D0-412811AB27D0}" type="slidenum">
              <a:rPr lang="en-US" sz="1300">
                <a:latin typeface="Times New Roman" panose="02020603050405020304" pitchFamily="18" charset="0"/>
              </a:rPr>
              <a:pPr/>
              <a:t>6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591B94-BDDE-4E77-B968-0D9CF12A9B99}" type="slidenum">
              <a:rPr lang="en-US" sz="1300">
                <a:latin typeface="Times New Roman" panose="02020603050405020304" pitchFamily="18" charset="0"/>
              </a:rPr>
              <a:pPr/>
              <a:t>7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3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0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513AAB-DB51-4194-A5D9-837CE85BC42A}" type="slidenum">
              <a:rPr lang="en-US" sz="1300">
                <a:latin typeface="Times New Roman" panose="02020603050405020304" pitchFamily="18" charset="0"/>
              </a:rPr>
              <a:pPr/>
              <a:t>8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9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49E599-1BA0-4641-8813-689F8E6F69F1}" type="slidenum">
              <a:rPr lang="en-US" sz="1300">
                <a:latin typeface="Times New Roman" panose="02020603050405020304" pitchFamily="18" charset="0"/>
              </a:rPr>
              <a:pPr/>
              <a:t>10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7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57A8-A73F-4C22-A6ED-20A18E411523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A93F-B5B6-410F-9578-30133E38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36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984DC04A-AFD6-47DE-A738-4DB9BC12978E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1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Socket programming 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395414"/>
            <a:ext cx="8021638" cy="15335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goal:</a:t>
            </a:r>
            <a:r>
              <a:rPr 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lang="en-US" i="1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socket:</a:t>
            </a:r>
            <a:r>
              <a:rPr lang="en-US" smtClean="0"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grpSp>
        <p:nvGrpSpPr>
          <p:cNvPr id="113670" name="Group 60"/>
          <p:cNvGrpSpPr>
            <a:grpSpLocks/>
          </p:cNvGrpSpPr>
          <p:nvPr/>
        </p:nvGrpSpPr>
        <p:grpSpPr bwMode="auto">
          <a:xfrm>
            <a:off x="1820863" y="3335339"/>
            <a:ext cx="8208962" cy="2536825"/>
            <a:chOff x="358775" y="3459163"/>
            <a:chExt cx="8208963" cy="2536825"/>
          </a:xfrm>
        </p:grpSpPr>
        <p:sp>
          <p:nvSpPr>
            <p:cNvPr id="113672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13673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13674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113675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7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113678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13679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0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81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113683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5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13687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113688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113689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13690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113691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113721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2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3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4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692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93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94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5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113696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9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13700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113701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113702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13703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113704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113717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8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9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0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705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6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7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8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113709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0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711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113715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716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3712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113713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714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113671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572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7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28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26AB94E4-CDF9-4FEC-9301-F01776EFF8BF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10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884" name="Rectangle 2"/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TCP server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22885" name="TextBox 1"/>
          <p:cNvSpPr txBox="1">
            <a:spLocks noChangeArrowheads="1"/>
          </p:cNvSpPr>
          <p:nvPr/>
        </p:nvSpPr>
        <p:spPr bwMode="auto">
          <a:xfrm>
            <a:off x="4241801" y="1651000"/>
            <a:ext cx="599715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 from socket import *</a:t>
            </a:r>
          </a:p>
          <a:p>
            <a:r>
              <a:rPr lang="en-US"/>
              <a:t>serverPort = 12000</a:t>
            </a:r>
          </a:p>
          <a:p>
            <a:r>
              <a:rPr lang="en-US"/>
              <a:t>serverSocket = socket(AF_INET,SOCK_STREAM)</a:t>
            </a:r>
          </a:p>
          <a:p>
            <a:r>
              <a:rPr lang="en-US"/>
              <a:t>serverSocket.bind((</a:t>
            </a:r>
            <a:r>
              <a:rPr lang="en-US" altLang="en-US"/>
              <a:t>‘’</a:t>
            </a:r>
            <a:r>
              <a:rPr lang="en-US"/>
              <a:t>,serverPort))</a:t>
            </a:r>
          </a:p>
          <a:p>
            <a:r>
              <a:rPr lang="en-US"/>
              <a:t>serverSocket.listen(1)</a:t>
            </a:r>
          </a:p>
          <a:p>
            <a:r>
              <a:rPr lang="en-US"/>
              <a:t>print </a:t>
            </a:r>
            <a:r>
              <a:rPr lang="en-US" altLang="en-US"/>
              <a:t>‘</a:t>
            </a:r>
            <a:r>
              <a:rPr lang="en-US"/>
              <a:t>The server is ready to receive</a:t>
            </a:r>
            <a:r>
              <a:rPr lang="en-US" altLang="en-US"/>
              <a:t>’</a:t>
            </a:r>
            <a:endParaRPr lang="en-US"/>
          </a:p>
          <a:p>
            <a:r>
              <a:rPr lang="en-US"/>
              <a:t>while 1:</a:t>
            </a:r>
          </a:p>
          <a:p>
            <a:r>
              <a:rPr lang="en-US"/>
              <a:t>     connectionSocket, addr = serverSocket.accept()</a:t>
            </a:r>
          </a:p>
          <a:p>
            <a:r>
              <a:rPr lang="en-US"/>
              <a:t>     </a:t>
            </a:r>
          </a:p>
          <a:p>
            <a:r>
              <a:rPr lang="en-US"/>
              <a:t>     sentence = connectionSocket.recv(1024)</a:t>
            </a:r>
          </a:p>
          <a:p>
            <a:r>
              <a:rPr lang="en-US"/>
              <a:t>     capitalizedSentence = sentence.upper()</a:t>
            </a:r>
          </a:p>
          <a:p>
            <a:r>
              <a:rPr lang="en-US"/>
              <a:t>     connectionSocket.send(capitalizedSentence)</a:t>
            </a:r>
          </a:p>
          <a:p>
            <a:r>
              <a:rPr lang="en-US"/>
              <a:t>     connectionSocket.close()</a:t>
            </a:r>
            <a:endParaRPr lang="en-US" sz="1800"/>
          </a:p>
        </p:txBody>
      </p:sp>
      <p:sp>
        <p:nvSpPr>
          <p:cNvPr id="122886" name="TextBox 2"/>
          <p:cNvSpPr txBox="1">
            <a:spLocks noChangeArrowheads="1"/>
          </p:cNvSpPr>
          <p:nvPr/>
        </p:nvSpPr>
        <p:spPr bwMode="auto">
          <a:xfrm>
            <a:off x="4241800" y="1168401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TCPServer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76400" y="2173287"/>
            <a:ext cx="2559050" cy="523220"/>
            <a:chOff x="151614" y="2173972"/>
            <a:chExt cx="2559082" cy="522825"/>
          </a:xfrm>
        </p:grpSpPr>
        <p:sp>
          <p:nvSpPr>
            <p:cNvPr id="122904" name="TextBox 31"/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2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TCP welcoming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</a:t>
              </a:r>
            </a:p>
          </p:txBody>
        </p:sp>
        <p:cxnSp>
          <p:nvCxnSpPr>
            <p:cNvPr id="122905" name="Straight Connector 32"/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55763" y="3036889"/>
            <a:ext cx="2540000" cy="523875"/>
            <a:chOff x="169076" y="2884812"/>
            <a:chExt cx="2541127" cy="523220"/>
          </a:xfrm>
        </p:grpSpPr>
        <p:sp>
          <p:nvSpPr>
            <p:cNvPr id="122902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122903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52639" y="3816350"/>
            <a:ext cx="2155825" cy="298450"/>
            <a:chOff x="553383" y="3714241"/>
            <a:chExt cx="2157273" cy="299227"/>
          </a:xfrm>
        </p:grpSpPr>
        <p:sp>
          <p:nvSpPr>
            <p:cNvPr id="122900" name="TextBox 34"/>
            <p:cNvSpPr txBox="1">
              <a:spLocks noChangeArrowheads="1"/>
            </p:cNvSpPr>
            <p:nvPr/>
          </p:nvSpPr>
          <p:spPr bwMode="auto">
            <a:xfrm>
              <a:off x="553383" y="3714241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22901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22438" y="4176711"/>
            <a:ext cx="2813050" cy="707886"/>
            <a:chOff x="380319" y="3965998"/>
            <a:chExt cx="2392469" cy="708084"/>
          </a:xfrm>
        </p:grpSpPr>
        <p:sp>
          <p:nvSpPr>
            <p:cNvPr id="122898" name="TextBox 36"/>
            <p:cNvSpPr txBox="1">
              <a:spLocks noChangeArrowheads="1"/>
            </p:cNvSpPr>
            <p:nvPr/>
          </p:nvSpPr>
          <p:spPr bwMode="auto">
            <a:xfrm>
              <a:off x="380319" y="3965998"/>
              <a:ext cx="2184910" cy="70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server waits on accept()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for incoming requests, new socket created on return</a:t>
              </a:r>
            </a:p>
          </p:txBody>
        </p:sp>
        <p:cxnSp>
          <p:nvCxnSpPr>
            <p:cNvPr id="122899" name="Straight Connector 39"/>
            <p:cNvCxnSpPr>
              <a:cxnSpLocks noChangeShapeType="1"/>
            </p:cNvCxnSpPr>
            <p:nvPr/>
          </p:nvCxnSpPr>
          <p:spPr bwMode="auto">
            <a:xfrm flipV="1">
              <a:off x="2231565" y="4229808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782764" y="5149851"/>
            <a:ext cx="2860675" cy="523875"/>
            <a:chOff x="316741" y="4661874"/>
            <a:chExt cx="2859521" cy="524153"/>
          </a:xfrm>
        </p:grpSpPr>
        <p:sp>
          <p:nvSpPr>
            <p:cNvPr id="122896" name="TextBox 61"/>
            <p:cNvSpPr txBox="1">
              <a:spLocks noChangeArrowheads="1"/>
            </p:cNvSpPr>
            <p:nvPr/>
          </p:nvSpPr>
          <p:spPr bwMode="auto">
            <a:xfrm>
              <a:off x="316741" y="4661874"/>
              <a:ext cx="2349500" cy="524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read bytes from socket (but not address as in UDP)</a:t>
              </a:r>
            </a:p>
          </p:txBody>
        </p:sp>
        <p:cxnSp>
          <p:nvCxnSpPr>
            <p:cNvPr id="122897" name="Straight Connector 62"/>
            <p:cNvCxnSpPr>
              <a:cxnSpLocks noChangeShapeType="1"/>
            </p:cNvCxnSpPr>
            <p:nvPr/>
          </p:nvCxnSpPr>
          <p:spPr bwMode="auto">
            <a:xfrm>
              <a:off x="1875609" y="4682209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651000" y="5759450"/>
            <a:ext cx="2878138" cy="738188"/>
            <a:chOff x="162014" y="4686636"/>
            <a:chExt cx="2878315" cy="738664"/>
          </a:xfrm>
        </p:grpSpPr>
        <p:sp>
          <p:nvSpPr>
            <p:cNvPr id="122894" name="TextBox 29"/>
            <p:cNvSpPr txBox="1">
              <a:spLocks noChangeArrowheads="1"/>
            </p:cNvSpPr>
            <p:nvPr/>
          </p:nvSpPr>
          <p:spPr bwMode="auto">
            <a:xfrm>
              <a:off x="162014" y="4686636"/>
              <a:ext cx="23495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sz="1400" i="1">
                  <a:solidFill>
                    <a:srgbClr val="000099"/>
                  </a:solidFill>
                </a:rPr>
                <a:t>not</a:t>
              </a:r>
              <a:r>
                <a:rPr lang="en-US" sz="140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122895" name="Straight Connector 33"/>
            <p:cNvCxnSpPr>
              <a:cxnSpLocks noChangeShapeType="1"/>
            </p:cNvCxnSpPr>
            <p:nvPr/>
          </p:nvCxnSpPr>
          <p:spPr bwMode="auto">
            <a:xfrm>
              <a:off x="2184198" y="4843734"/>
              <a:ext cx="856131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289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76993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7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39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676EFDFA-9DDC-4283-A1F4-2D53D775E32A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11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23908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83343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3" y="195263"/>
            <a:ext cx="5746750" cy="81915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Chapter 2: summary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8350" y="1854200"/>
            <a:ext cx="4313238" cy="3676650"/>
          </a:xfrm>
        </p:spPr>
        <p:txBody>
          <a:bodyPr>
            <a:normAutofit fontScale="92500"/>
          </a:bodyPr>
          <a:lstStyle/>
          <a:p>
            <a:r>
              <a:rPr lang="en-US" sz="2400">
                <a:ea typeface="ＭＳ Ｐゴシック" panose="020B0600070205080204" pitchFamily="34" charset="-128"/>
              </a:rPr>
              <a:t>application architectures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client-server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P2P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application service requirements: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reliability, bandwidth, delay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Internet transport service model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connection-oriented, reliable: TCP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unreliable, datagrams: UDP</a:t>
            </a:r>
          </a:p>
        </p:txBody>
      </p:sp>
      <p:sp>
        <p:nvSpPr>
          <p:cNvPr id="1239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55813" y="1201739"/>
            <a:ext cx="7581900" cy="676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our study of network apps now complete!</a:t>
            </a:r>
          </a:p>
        </p:txBody>
      </p:sp>
      <p:sp>
        <p:nvSpPr>
          <p:cNvPr id="123912" name="Rectangle 5"/>
          <p:cNvSpPr>
            <a:spLocks noChangeArrowheads="1"/>
          </p:cNvSpPr>
          <p:nvPr/>
        </p:nvSpPr>
        <p:spPr bwMode="auto">
          <a:xfrm>
            <a:off x="6491288" y="1809750"/>
            <a:ext cx="3962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specific protocols:</a:t>
            </a: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HTTP</a:t>
            </a: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FTP</a:t>
            </a: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SMTP, POP, IMAP</a:t>
            </a: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DNS</a:t>
            </a: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P2P: BitTorrent, DHT 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socket programming: TCP, UDP sockets</a:t>
            </a:r>
          </a:p>
        </p:txBody>
      </p:sp>
    </p:spTree>
    <p:extLst>
      <p:ext uri="{BB962C8B-B14F-4D97-AF65-F5344CB8AC3E}">
        <p14:creationId xmlns:p14="http://schemas.microsoft.com/office/powerpoint/2010/main" val="165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46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195759AC-5125-412E-966F-D38817762EF6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2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Socket programming 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395414"/>
            <a:ext cx="8021638" cy="1533525"/>
          </a:xfrm>
        </p:spPr>
        <p:txBody>
          <a:bodyPr/>
          <a:lstStyle/>
          <a:p>
            <a:pPr marL="342900" lvl="1" indent="-342900">
              <a:buSzPct val="65000"/>
              <a:buNone/>
            </a:pPr>
            <a:r>
              <a:rPr lang="en-US" sz="2800" i="1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342900" lvl="1" indent="-342900">
              <a:buSzPct val="65000"/>
            </a:pPr>
            <a:r>
              <a:rPr 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800">
                <a:ea typeface="ＭＳ Ｐゴシック" panose="020B0600070205080204" pitchFamily="34" charset="-128"/>
              </a:rPr>
              <a:t>unreliable datagram</a:t>
            </a:r>
            <a:endParaRPr lang="en-US" i="1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342900" lvl="1" indent="-342900">
              <a:buSzPct val="65000"/>
            </a:pPr>
            <a:r>
              <a:rPr 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sz="2800">
                <a:ea typeface="ＭＳ Ｐゴシック" panose="020B0600070205080204" pitchFamily="34" charset="-128"/>
              </a:rPr>
              <a:t> reliable, byte stream-oriented 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14694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572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809750" y="2981326"/>
            <a:ext cx="8021638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5000"/>
              </a:lnSpc>
              <a:buClr>
                <a:srgbClr val="000099"/>
              </a:buClr>
              <a:buSzPct val="65000"/>
              <a:defRPr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A</a:t>
            </a:r>
            <a:r>
              <a:rPr lang="en-US" sz="2800" i="1" kern="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pplication</a:t>
            </a: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ea typeface="ＭＳ Ｐゴシック" charset="0"/>
              </a:rPr>
              <a:t> Example: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Client reads a line of characters (data) from its keyboard and sends the data to the server.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server receives the data and converts characters to uppercase.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server sends the modified data to the client.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cs typeface="ＭＳ Ｐゴシック" charset="0"/>
              </a:rPr>
              <a:t>The client receives the modified data and displays the line on its screen.</a:t>
            </a:r>
          </a:p>
        </p:txBody>
      </p:sp>
    </p:spTree>
    <p:extLst>
      <p:ext uri="{BB962C8B-B14F-4D97-AF65-F5344CB8AC3E}">
        <p14:creationId xmlns:p14="http://schemas.microsoft.com/office/powerpoint/2010/main" val="40960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57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1EE1334C-E4D6-4B34-B729-40261FE46331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3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571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79057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5" y="0"/>
            <a:ext cx="7772400" cy="1143000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Socket programming </a:t>
            </a:r>
            <a:r>
              <a:rPr lang="en-US" sz="4000" i="1">
                <a:solidFill>
                  <a:srgbClr val="CC0000"/>
                </a:solidFill>
                <a:ea typeface="ＭＳ Ｐゴシック" panose="020B0600070205080204" pitchFamily="34" charset="-128"/>
              </a:rPr>
              <a:t>with UDP</a:t>
            </a: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4" y="1354138"/>
            <a:ext cx="7265987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UDP: no </a:t>
            </a:r>
            <a:r>
              <a:rPr lang="ja-JP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connection</a:t>
            </a:r>
            <a:r>
              <a:rPr lang="ja-JP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between client &amp; server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no handshaking before sending data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rcvr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UDP: transmitted data may be lost or received out-of-order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 viewpoint: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400">
                <a:ea typeface="ＭＳ Ｐゴシック" panose="020B0600070205080204" pitchFamily="34" charset="-128"/>
              </a:rPr>
              <a:t>UDP provides </a:t>
            </a:r>
            <a:r>
              <a:rPr lang="en-US" sz="2400" i="1">
                <a:ea typeface="ＭＳ Ｐゴシック" panose="020B0600070205080204" pitchFamily="34" charset="-128"/>
              </a:rPr>
              <a:t>unreliable</a:t>
            </a:r>
            <a:r>
              <a:rPr lang="en-US" sz="2400">
                <a:ea typeface="ＭＳ Ｐゴシック" panose="020B0600070205080204" pitchFamily="34" charset="-128"/>
              </a:rPr>
              <a:t> transfer  of groups of bytes (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datagrams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)  between client and server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6519863" y="3198813"/>
            <a:ext cx="184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anose="020B0600070205080204" pitchFamily="34" charset="-128"/>
              </a:rPr>
              <a:t>Client/server socket interaction: UDP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34214" y="4081464"/>
            <a:ext cx="2211387" cy="2111375"/>
            <a:chOff x="3485" y="2550"/>
            <a:chExt cx="1393" cy="1330"/>
          </a:xfrm>
        </p:grpSpPr>
        <p:grpSp>
          <p:nvGrpSpPr>
            <p:cNvPr id="116763" name="Group 5"/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16765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</a:t>
                </a:r>
                <a:r>
                  <a:rPr lang="en-US" sz="1800">
                    <a:solidFill>
                      <a:srgbClr val="FF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66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767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read datagram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clientSocket</a:t>
                </a:r>
                <a:endParaRPr lang="en-US" sz="18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6764" name="Line 9"/>
            <p:cNvSpPr>
              <a:spLocks noChangeShapeType="1"/>
            </p:cNvSpPr>
            <p:nvPr/>
          </p:nvSpPr>
          <p:spPr bwMode="auto">
            <a:xfrm>
              <a:off x="3864" y="2550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24375" y="1333501"/>
            <a:ext cx="6203950" cy="2690813"/>
            <a:chOff x="1890" y="840"/>
            <a:chExt cx="3908" cy="1695"/>
          </a:xfrm>
        </p:grpSpPr>
        <p:grpSp>
          <p:nvGrpSpPr>
            <p:cNvPr id="116756" name="Group 11"/>
            <p:cNvGrpSpPr>
              <a:grpSpLocks/>
            </p:cNvGrpSpPr>
            <p:nvPr/>
          </p:nvGrpSpPr>
          <p:grpSpPr bwMode="auto">
            <a:xfrm>
              <a:off x="3397" y="1240"/>
              <a:ext cx="2289" cy="593"/>
              <a:chOff x="3241" y="1750"/>
              <a:chExt cx="2289" cy="593"/>
            </a:xfrm>
          </p:grpSpPr>
          <p:sp>
            <p:nvSpPr>
              <p:cNvPr id="116761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create socket: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62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62"/>
                <a:ext cx="2289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clientSocket =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socket(AF_INET,SOCK_DGRAM)</a:t>
                </a:r>
                <a:endParaRPr lang="en-US" sz="18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6757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8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Create datagram with server IP 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port=x; send datagram via</a:t>
              </a:r>
              <a:r>
                <a:rPr lang="en-US" sz="1800">
                  <a:solidFill>
                    <a:srgbClr val="CC0000"/>
                  </a:solidFill>
                </a:rPr>
                <a:t/>
              </a:r>
              <a:br>
                <a:rPr lang="en-US" sz="1800">
                  <a:solidFill>
                    <a:srgbClr val="CC0000"/>
                  </a:solidFill>
                </a:rPr>
              </a:br>
              <a:r>
                <a:rPr lang="en-US" sz="1800">
                  <a:solidFill>
                    <a:srgbClr val="CC0000"/>
                  </a:solidFill>
                </a:rPr>
                <a:t>clientSocket</a:t>
              </a:r>
              <a:endParaRPr lang="en-US" sz="18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9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760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6741" name="Text Box 18"/>
          <p:cNvSpPr txBox="1">
            <a:spLocks noChangeArrowheads="1"/>
          </p:cNvSpPr>
          <p:nvPr/>
        </p:nvSpPr>
        <p:spPr bwMode="auto">
          <a:xfrm>
            <a:off x="2344738" y="2187575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create socket, port= x:</a:t>
            </a:r>
            <a:endParaRPr 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2" name="Text Box 19"/>
          <p:cNvSpPr txBox="1">
            <a:spLocks noChangeArrowheads="1"/>
          </p:cNvSpPr>
          <p:nvPr/>
        </p:nvSpPr>
        <p:spPr bwMode="auto">
          <a:xfrm>
            <a:off x="2357439" y="2511990"/>
            <a:ext cx="3634393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serverSocket =</a:t>
            </a: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socket(AF_INET,SOCK_DGRAM)</a:t>
            </a:r>
            <a:endParaRPr lang="en-US" sz="1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840039" y="3146426"/>
            <a:ext cx="2211387" cy="1122363"/>
            <a:chOff x="885" y="1982"/>
            <a:chExt cx="1393" cy="707"/>
          </a:xfrm>
        </p:grpSpPr>
        <p:sp>
          <p:nvSpPr>
            <p:cNvPr id="116754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755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read datagram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</a:t>
              </a:r>
              <a:r>
                <a:rPr lang="en-US" sz="1800">
                  <a:solidFill>
                    <a:srgbClr val="FF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862263" y="4295776"/>
            <a:ext cx="3973512" cy="1660525"/>
            <a:chOff x="899" y="2720"/>
            <a:chExt cx="2503" cy="1046"/>
          </a:xfrm>
        </p:grpSpPr>
        <p:sp>
          <p:nvSpPr>
            <p:cNvPr id="116751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specifying </a:t>
              </a:r>
              <a:br>
                <a:rPr lang="en-US" sz="1800">
                  <a:solidFill>
                    <a:srgbClr val="000000"/>
                  </a:solidFill>
                </a:rPr>
              </a:br>
              <a:r>
                <a:rPr lang="en-US" sz="1800">
                  <a:solidFill>
                    <a:srgbClr val="000000"/>
                  </a:solidFill>
                </a:rPr>
                <a:t>client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 number</a:t>
              </a:r>
              <a:endParaRPr 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2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753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6745" name="Footer Placeholder 2"/>
          <p:cNvSpPr txBox="1">
            <a:spLocks noGrp="1"/>
          </p:cNvSpPr>
          <p:nvPr/>
        </p:nvSpPr>
        <p:spPr bwMode="auto">
          <a:xfrm>
            <a:off x="9142413" y="6532563"/>
            <a:ext cx="14525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panose="020B0604020202020204" pitchFamily="34" charset="0"/>
              </a:rPr>
              <a:t>Application  2-</a:t>
            </a:r>
            <a:fld id="{AAA823D6-A51A-4E13-9106-7C91820FB5F1}" type="slidenum">
              <a:rPr 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6746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6" y="78263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Text Box 22"/>
          <p:cNvSpPr txBox="1">
            <a:spLocks noChangeArrowheads="1"/>
          </p:cNvSpPr>
          <p:nvPr/>
        </p:nvSpPr>
        <p:spPr bwMode="auto">
          <a:xfrm>
            <a:off x="2077399" y="1304459"/>
            <a:ext cx="3874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serverIP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116748" name="Text Box 23"/>
          <p:cNvSpPr txBox="1">
            <a:spLocks noChangeArrowheads="1"/>
          </p:cNvSpPr>
          <p:nvPr/>
        </p:nvSpPr>
        <p:spPr bwMode="auto">
          <a:xfrm>
            <a:off x="6904481" y="1299697"/>
            <a:ext cx="1024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client</a:t>
            </a:r>
          </a:p>
        </p:txBody>
      </p:sp>
      <p:sp>
        <p:nvSpPr>
          <p:cNvPr id="116749" name="Line 35"/>
          <p:cNvSpPr>
            <a:spLocks noChangeShapeType="1"/>
          </p:cNvSpPr>
          <p:nvPr/>
        </p:nvSpPr>
        <p:spPr bwMode="auto">
          <a:xfrm>
            <a:off x="2328864" y="1755775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50" name="Line 36"/>
          <p:cNvSpPr>
            <a:spLocks noChangeShapeType="1"/>
          </p:cNvSpPr>
          <p:nvPr/>
        </p:nvSpPr>
        <p:spPr bwMode="auto">
          <a:xfrm>
            <a:off x="7069139" y="176688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77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576B7374-EFFC-4D32-81EC-C070770233B5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5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UDP client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7765" name="TextBox 1"/>
          <p:cNvSpPr txBox="1">
            <a:spLocks noChangeArrowheads="1"/>
          </p:cNvSpPr>
          <p:nvPr/>
        </p:nvSpPr>
        <p:spPr bwMode="auto">
          <a:xfrm>
            <a:off x="4229100" y="1651000"/>
            <a:ext cx="6165470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dirty="0" err="1"/>
              <a:t>serverName</a:t>
            </a:r>
            <a:r>
              <a:rPr lang="en-US" dirty="0"/>
              <a:t> = </a:t>
            </a:r>
            <a:r>
              <a:rPr lang="en-US" altLang="en-US" dirty="0"/>
              <a:t>‘</a:t>
            </a:r>
            <a:r>
              <a:rPr lang="en-US" dirty="0"/>
              <a:t>hostname</a:t>
            </a:r>
            <a:r>
              <a:rPr lang="en-US" altLang="en-US" dirty="0"/>
              <a:t>’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err="1"/>
              <a:t>serverPort</a:t>
            </a:r>
            <a:r>
              <a:rPr lang="en-US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</a:t>
            </a:r>
            <a:r>
              <a:rPr lang="en-US" dirty="0"/>
              <a:t> = socket(</a:t>
            </a:r>
            <a:r>
              <a:rPr lang="en-US" dirty="0" err="1"/>
              <a:t>socket.AF_INET</a:t>
            </a:r>
            <a:r>
              <a:rPr lang="en-US" dirty="0"/>
              <a:t>, </a:t>
            </a:r>
          </a:p>
          <a:p>
            <a:pPr>
              <a:lnSpc>
                <a:spcPts val="28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pPr>
              <a:lnSpc>
                <a:spcPts val="2800"/>
              </a:lnSpc>
            </a:pPr>
            <a:r>
              <a:rPr lang="en-US" dirty="0"/>
              <a:t>message = </a:t>
            </a:r>
            <a:r>
              <a:rPr lang="en-US" dirty="0" err="1"/>
              <a:t>raw_input</a:t>
            </a:r>
            <a:r>
              <a:rPr lang="en-US" dirty="0"/>
              <a:t>(</a:t>
            </a:r>
            <a:r>
              <a:rPr lang="en-US" altLang="en-US" dirty="0"/>
              <a:t>’</a:t>
            </a:r>
            <a:r>
              <a:rPr lang="en-US" dirty="0"/>
              <a:t>Input lowercase sentence:</a:t>
            </a:r>
            <a:r>
              <a:rPr lang="en-US" altLang="en-US" dirty="0"/>
              <a:t>’</a:t>
            </a:r>
            <a:r>
              <a:rPr lang="en-US" dirty="0"/>
              <a:t>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clientSocket.sendto</a:t>
            </a:r>
            <a:r>
              <a:rPr lang="en-US" sz="1800" dirty="0"/>
              <a:t>(message,(</a:t>
            </a:r>
            <a:r>
              <a:rPr lang="en-US" sz="1800" dirty="0" err="1"/>
              <a:t>serverName</a:t>
            </a:r>
            <a:r>
              <a:rPr lang="en-US" sz="1800" dirty="0"/>
              <a:t>, </a:t>
            </a:r>
            <a:r>
              <a:rPr lang="en-US" sz="1800" dirty="0" err="1"/>
              <a:t>serverPort</a:t>
            </a:r>
            <a:r>
              <a:rPr lang="en-US" sz="1800" dirty="0"/>
              <a:t>))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modifiedMessage</a:t>
            </a:r>
            <a:r>
              <a:rPr lang="en-US" dirty="0"/>
              <a:t>, </a:t>
            </a:r>
            <a:r>
              <a:rPr lang="en-US" dirty="0" err="1"/>
              <a:t>serverAddress</a:t>
            </a:r>
            <a:r>
              <a:rPr lang="en-US" dirty="0"/>
              <a:t> = </a:t>
            </a:r>
          </a:p>
          <a:p>
            <a:pPr>
              <a:lnSpc>
                <a:spcPts val="28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clientSocket.recvfrom</a:t>
            </a:r>
            <a:r>
              <a:rPr lang="en-US" dirty="0"/>
              <a:t>(2048)</a:t>
            </a:r>
          </a:p>
          <a:p>
            <a:pPr>
              <a:lnSpc>
                <a:spcPts val="2800"/>
              </a:lnSpc>
            </a:pPr>
            <a:r>
              <a:rPr lang="en-US" dirty="0"/>
              <a:t>print </a:t>
            </a:r>
            <a:r>
              <a:rPr lang="en-US" dirty="0" err="1"/>
              <a:t>modifiedMessage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err="1"/>
              <a:t>clientSocket.close</a:t>
            </a:r>
            <a:r>
              <a:rPr lang="en-US" dirty="0"/>
              <a:t>()</a:t>
            </a:r>
          </a:p>
        </p:txBody>
      </p:sp>
      <p:sp>
        <p:nvSpPr>
          <p:cNvPr id="117766" name="TextBox 2"/>
          <p:cNvSpPr txBox="1">
            <a:spLocks noChangeArrowheads="1"/>
          </p:cNvSpPr>
          <p:nvPr/>
        </p:nvSpPr>
        <p:spPr bwMode="auto">
          <a:xfrm>
            <a:off x="4241801" y="1168401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UDPClient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752600" y="1606549"/>
            <a:ext cx="2451100" cy="502702"/>
            <a:chOff x="228727" y="1605758"/>
            <a:chExt cx="2450973" cy="503991"/>
          </a:xfrm>
        </p:grpSpPr>
        <p:sp>
          <p:nvSpPr>
            <p:cNvPr id="117785" name="TextBox 3"/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103287" cy="50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include Python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sz="1400">
                  <a:solidFill>
                    <a:srgbClr val="000099"/>
                  </a:solidFill>
                </a:rPr>
                <a:t>s socket 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library</a:t>
              </a:r>
            </a:p>
          </p:txBody>
        </p:sp>
        <p:cxnSp>
          <p:nvCxnSpPr>
            <p:cNvPr id="117786" name="Straight Connector 10"/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714501" y="2917826"/>
            <a:ext cx="2587625" cy="523875"/>
            <a:chOff x="189714" y="2918150"/>
            <a:chExt cx="2587958" cy="523220"/>
          </a:xfrm>
        </p:grpSpPr>
        <p:sp>
          <p:nvSpPr>
            <p:cNvPr id="117783" name="TextBox 31"/>
            <p:cNvSpPr txBox="1">
              <a:spLocks noChangeArrowheads="1"/>
            </p:cNvSpPr>
            <p:nvPr/>
          </p:nvSpPr>
          <p:spPr bwMode="auto">
            <a:xfrm>
              <a:off x="189714" y="2918150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UDP socket for server</a:t>
              </a:r>
            </a:p>
          </p:txBody>
        </p:sp>
        <p:cxnSp>
          <p:nvCxnSpPr>
            <p:cNvPr id="117784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39901" y="3530603"/>
            <a:ext cx="2505075" cy="502702"/>
            <a:chOff x="215900" y="3530600"/>
            <a:chExt cx="2505529" cy="502529"/>
          </a:xfrm>
        </p:grpSpPr>
        <p:sp>
          <p:nvSpPr>
            <p:cNvPr id="117781" name="TextBox 34"/>
            <p:cNvSpPr txBox="1">
              <a:spLocks noChangeArrowheads="1"/>
            </p:cNvSpPr>
            <p:nvPr/>
          </p:nvSpPr>
          <p:spPr bwMode="auto">
            <a:xfrm>
              <a:off x="215900" y="3530600"/>
              <a:ext cx="1616441" cy="502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get user keyboard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input </a:t>
              </a:r>
            </a:p>
          </p:txBody>
        </p:sp>
        <p:cxnSp>
          <p:nvCxnSpPr>
            <p:cNvPr id="117782" name="Straight Connector 35"/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690689" y="4064001"/>
            <a:ext cx="2568575" cy="523875"/>
            <a:chOff x="166472" y="4064002"/>
            <a:chExt cx="2568858" cy="522566"/>
          </a:xfrm>
        </p:grpSpPr>
        <p:sp>
          <p:nvSpPr>
            <p:cNvPr id="117779" name="TextBox 36"/>
            <p:cNvSpPr txBox="1">
              <a:spLocks noChangeArrowheads="1"/>
            </p:cNvSpPr>
            <p:nvPr/>
          </p:nvSpPr>
          <p:spPr bwMode="auto">
            <a:xfrm>
              <a:off x="166472" y="4064002"/>
              <a:ext cx="2349500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Attach server name, port to message; send into socket</a:t>
              </a:r>
            </a:p>
          </p:txBody>
        </p:sp>
        <p:cxnSp>
          <p:nvCxnSpPr>
            <p:cNvPr id="117780" name="Straight Connector 39"/>
            <p:cNvCxnSpPr>
              <a:cxnSpLocks noChangeShapeType="1"/>
            </p:cNvCxnSpPr>
            <p:nvPr/>
          </p:nvCxnSpPr>
          <p:spPr bwMode="auto">
            <a:xfrm>
              <a:off x="2069589" y="4443249"/>
              <a:ext cx="66574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738314" y="5472114"/>
            <a:ext cx="2511425" cy="523875"/>
            <a:chOff x="214386" y="5472277"/>
            <a:chExt cx="2511708" cy="523220"/>
          </a:xfrm>
        </p:grpSpPr>
        <p:sp>
          <p:nvSpPr>
            <p:cNvPr id="117777" name="TextBox 61"/>
            <p:cNvSpPr txBox="1">
              <a:spLocks noChangeArrowheads="1"/>
            </p:cNvSpPr>
            <p:nvPr/>
          </p:nvSpPr>
          <p:spPr bwMode="auto">
            <a:xfrm>
              <a:off x="214386" y="5472277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print out received string and close socket</a:t>
              </a:r>
            </a:p>
          </p:txBody>
        </p:sp>
        <p:cxnSp>
          <p:nvCxnSpPr>
            <p:cNvPr id="117778" name="Straight Connector 62"/>
            <p:cNvCxnSpPr>
              <a:cxnSpLocks noChangeShapeType="1"/>
            </p:cNvCxnSpPr>
            <p:nvPr/>
          </p:nvCxnSpPr>
          <p:spPr bwMode="auto">
            <a:xfrm>
              <a:off x="2230329" y="5657589"/>
              <a:ext cx="495765" cy="24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366838" y="4530729"/>
            <a:ext cx="2900363" cy="635153"/>
            <a:chOff x="-157119" y="4530536"/>
            <a:chExt cx="2900123" cy="635578"/>
          </a:xfrm>
        </p:grpSpPr>
        <p:sp>
          <p:nvSpPr>
            <p:cNvPr id="117774" name="TextBox 56"/>
            <p:cNvSpPr txBox="1">
              <a:spLocks noChangeArrowheads="1"/>
            </p:cNvSpPr>
            <p:nvPr/>
          </p:nvSpPr>
          <p:spPr bwMode="auto">
            <a:xfrm>
              <a:off x="192835" y="4642544"/>
              <a:ext cx="2349500" cy="52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read reply characters from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 into string</a:t>
              </a:r>
            </a:p>
          </p:txBody>
        </p:sp>
        <p:cxnSp>
          <p:nvCxnSpPr>
            <p:cNvPr id="117775" name="Straight Connector 59"/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776" name="TextBox 53"/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pic>
        <p:nvPicPr>
          <p:cNvPr id="1177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080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87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60F42DF3-709B-432D-9A37-E275E2DCB99D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6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8788" name="Rectangle 2"/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app: UDP server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18789" name="TextBox 1"/>
          <p:cNvSpPr txBox="1">
            <a:spLocks noChangeArrowheads="1"/>
          </p:cNvSpPr>
          <p:nvPr/>
        </p:nvSpPr>
        <p:spPr bwMode="auto">
          <a:xfrm>
            <a:off x="4241801" y="1651001"/>
            <a:ext cx="612860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serverSocket = socket(AF_INET, SOCK_DGRAM)</a:t>
            </a:r>
          </a:p>
          <a:p>
            <a:pPr>
              <a:lnSpc>
                <a:spcPts val="2800"/>
              </a:lnSpc>
            </a:pPr>
            <a:r>
              <a:rPr lang="en-US"/>
              <a:t>serverSocket.bind((</a:t>
            </a:r>
            <a:r>
              <a:rPr lang="fr-FR"/>
              <a:t>''</a:t>
            </a:r>
            <a:r>
              <a:rPr lang="en-US"/>
              <a:t>, serverPort))</a:t>
            </a:r>
          </a:p>
          <a:p>
            <a:pPr>
              <a:lnSpc>
                <a:spcPts val="2800"/>
              </a:lnSpc>
            </a:pPr>
            <a:r>
              <a:rPr lang="en-US"/>
              <a:t>print </a:t>
            </a:r>
            <a:r>
              <a:rPr lang="ja-JP" altLang="en-US"/>
              <a:t>“</a:t>
            </a:r>
            <a:r>
              <a:rPr lang="en-US" altLang="ja-JP" i="1"/>
              <a:t>The server is ready to receive</a:t>
            </a:r>
            <a:r>
              <a:rPr lang="en-US" altLang="en-US"/>
              <a:t>”</a:t>
            </a:r>
            <a:endParaRPr lang="en-US" altLang="ja-JP"/>
          </a:p>
          <a:p>
            <a:pPr>
              <a:lnSpc>
                <a:spcPts val="2800"/>
              </a:lnSpc>
            </a:pPr>
            <a:r>
              <a:rPr lang="en-US"/>
              <a:t>while 1:</a:t>
            </a:r>
          </a:p>
          <a:p>
            <a:pPr>
              <a:lnSpc>
                <a:spcPts val="2400"/>
              </a:lnSpc>
            </a:pPr>
            <a:r>
              <a:rPr lang="en-US" sz="1800"/>
              <a:t>    message, clientAddress = serverSocket.recvfrom(2048)</a:t>
            </a:r>
          </a:p>
          <a:p>
            <a:pPr>
              <a:lnSpc>
                <a:spcPts val="2400"/>
              </a:lnSpc>
            </a:pPr>
            <a:r>
              <a:rPr lang="en-US" sz="1800"/>
              <a:t>    modifiedMessage = message.upper()</a:t>
            </a:r>
          </a:p>
          <a:p>
            <a:pPr>
              <a:lnSpc>
                <a:spcPts val="2400"/>
              </a:lnSpc>
            </a:pPr>
            <a:r>
              <a:rPr lang="en-US" sz="1800"/>
              <a:t>    serverSocket.sendto(modifiedMessage, clientAddress)</a:t>
            </a:r>
          </a:p>
        </p:txBody>
      </p:sp>
      <p:sp>
        <p:nvSpPr>
          <p:cNvPr id="118790" name="TextBox 2"/>
          <p:cNvSpPr txBox="1">
            <a:spLocks noChangeArrowheads="1"/>
          </p:cNvSpPr>
          <p:nvPr/>
        </p:nvSpPr>
        <p:spPr bwMode="auto">
          <a:xfrm>
            <a:off x="4241801" y="1168401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UDPServer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89101" y="2554289"/>
            <a:ext cx="2587625" cy="307975"/>
            <a:chOff x="164314" y="2554972"/>
            <a:chExt cx="2587958" cy="307777"/>
          </a:xfrm>
        </p:grpSpPr>
        <p:sp>
          <p:nvSpPr>
            <p:cNvPr id="118805" name="TextBox 31"/>
            <p:cNvSpPr txBox="1">
              <a:spLocks noChangeArrowheads="1"/>
            </p:cNvSpPr>
            <p:nvPr/>
          </p:nvSpPr>
          <p:spPr bwMode="auto">
            <a:xfrm>
              <a:off x="164314" y="2554972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UDP socket</a:t>
              </a:r>
            </a:p>
          </p:txBody>
        </p:sp>
        <p:cxnSp>
          <p:nvCxnSpPr>
            <p:cNvPr id="118806" name="Straight Connector 32"/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93863" y="2884489"/>
            <a:ext cx="2540000" cy="523875"/>
            <a:chOff x="169076" y="2884812"/>
            <a:chExt cx="2541127" cy="523220"/>
          </a:xfrm>
        </p:grpSpPr>
        <p:sp>
          <p:nvSpPr>
            <p:cNvPr id="118803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bind socket to local port number 12000</a:t>
              </a:r>
            </a:p>
          </p:txBody>
        </p:sp>
        <p:cxnSp>
          <p:nvCxnSpPr>
            <p:cNvPr id="118804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706563" y="3789363"/>
            <a:ext cx="2527300" cy="298450"/>
            <a:chOff x="182564" y="3788573"/>
            <a:chExt cx="2528092" cy="299227"/>
          </a:xfrm>
        </p:grpSpPr>
        <p:sp>
          <p:nvSpPr>
            <p:cNvPr id="118801" name="TextBox 34"/>
            <p:cNvSpPr txBox="1">
              <a:spLocks noChangeArrowheads="1"/>
            </p:cNvSpPr>
            <p:nvPr/>
          </p:nvSpPr>
          <p:spPr bwMode="auto">
            <a:xfrm>
              <a:off x="182564" y="378857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118802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00213" y="4151314"/>
            <a:ext cx="2743200" cy="708025"/>
            <a:chOff x="176621" y="4151971"/>
            <a:chExt cx="2743174" cy="707869"/>
          </a:xfrm>
        </p:grpSpPr>
        <p:sp>
          <p:nvSpPr>
            <p:cNvPr id="118799" name="TextBox 36"/>
            <p:cNvSpPr txBox="1">
              <a:spLocks noChangeArrowheads="1"/>
            </p:cNvSpPr>
            <p:nvPr/>
          </p:nvSpPr>
          <p:spPr bwMode="auto">
            <a:xfrm>
              <a:off x="176621" y="4151971"/>
              <a:ext cx="2349500" cy="707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Read from UDP socket into message, getting client</a:t>
              </a:r>
              <a:r>
                <a:rPr lang="en-US" altLang="en-US" sz="1400">
                  <a:solidFill>
                    <a:srgbClr val="000099"/>
                  </a:solidFill>
                </a:rPr>
                <a:t>’</a:t>
              </a:r>
              <a:r>
                <a:rPr lang="en-US" sz="1400">
                  <a:solidFill>
                    <a:srgbClr val="000099"/>
                  </a:solidFill>
                </a:rPr>
                <a:t>s address (client IP and port)</a:t>
              </a:r>
            </a:p>
          </p:txBody>
        </p:sp>
        <p:cxnSp>
          <p:nvCxnSpPr>
            <p:cNvPr id="118800" name="Straight Connector 39"/>
            <p:cNvCxnSpPr>
              <a:cxnSpLocks noChangeShapeType="1"/>
            </p:cNvCxnSpPr>
            <p:nvPr/>
          </p:nvCxnSpPr>
          <p:spPr bwMode="auto">
            <a:xfrm flipV="1">
              <a:off x="1981317" y="4399595"/>
              <a:ext cx="938478" cy="126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836739" y="4948239"/>
            <a:ext cx="2695575" cy="523875"/>
            <a:chOff x="212916" y="4997129"/>
            <a:chExt cx="2696483" cy="523220"/>
          </a:xfrm>
        </p:grpSpPr>
        <p:sp>
          <p:nvSpPr>
            <p:cNvPr id="118797" name="TextBox 61"/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send upper case string back to this client</a:t>
              </a:r>
            </a:p>
          </p:txBody>
        </p:sp>
        <p:cxnSp>
          <p:nvCxnSpPr>
            <p:cNvPr id="118798" name="Straight Connector 62"/>
            <p:cNvCxnSpPr>
              <a:cxnSpLocks noChangeShapeType="1"/>
            </p:cNvCxnSpPr>
            <p:nvPr/>
          </p:nvCxnSpPr>
          <p:spPr bwMode="auto">
            <a:xfrm>
              <a:off x="2147293" y="5106673"/>
              <a:ext cx="762106" cy="120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879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7826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198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10B08283-2A4A-466C-905A-4B4FE81C99D1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7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1981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683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196850"/>
            <a:ext cx="7772400" cy="903288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Socket programming </a:t>
            </a:r>
            <a:r>
              <a:rPr lang="en-US" sz="4000" i="1">
                <a:solidFill>
                  <a:srgbClr val="CC0000"/>
                </a:solidFill>
                <a:ea typeface="ＭＳ Ｐゴシック" panose="020B0600070205080204" pitchFamily="34" charset="-128"/>
              </a:rPr>
              <a:t>with TCP</a:t>
            </a: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8350" y="135255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r>
              <a:rPr lang="en-US" sz="2200">
                <a:ea typeface="ＭＳ Ｐゴシック" panose="020B0600070205080204" pitchFamily="34" charset="-128"/>
              </a:rPr>
              <a:t>server process must first be running</a:t>
            </a:r>
          </a:p>
          <a:p>
            <a:r>
              <a:rPr lang="en-US" sz="2200">
                <a:ea typeface="ＭＳ Ｐゴシック" panose="020B0600070205080204" pitchFamily="34" charset="-128"/>
              </a:rPr>
              <a:t>server must have created socket (door) that welcomes client</a:t>
            </a:r>
            <a:r>
              <a:rPr lang="ja-JP" altLang="en-US" sz="2200">
                <a:ea typeface="ＭＳ Ｐゴシック" panose="020B0600070205080204" pitchFamily="34" charset="-128"/>
              </a:rPr>
              <a:t>’</a:t>
            </a:r>
            <a:r>
              <a:rPr lang="en-US" altLang="ja-JP" sz="220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r>
              <a:rPr lang="en-US" sz="220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r>
              <a:rPr lang="en-US" sz="2200" i="1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sz="2200">
                <a:ea typeface="ＭＳ Ｐゴシック" panose="020B0600070205080204" pitchFamily="34" charset="-128"/>
              </a:rPr>
              <a:t> client TCP establishes connection to server TCP</a:t>
            </a:r>
          </a:p>
          <a:p>
            <a:endParaRPr lang="en-US" sz="2000">
              <a:ea typeface="ＭＳ Ｐゴシック" panose="020B0600070205080204" pitchFamily="34" charset="-128"/>
            </a:endParaRPr>
          </a:p>
        </p:txBody>
      </p:sp>
      <p:sp>
        <p:nvSpPr>
          <p:cNvPr id="1198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390651"/>
            <a:ext cx="3962400" cy="3000375"/>
          </a:xfrm>
        </p:spPr>
        <p:txBody>
          <a:bodyPr>
            <a:normAutofit lnSpcReduction="10000"/>
          </a:bodyPr>
          <a:lstStyle/>
          <a:p>
            <a:r>
              <a:rPr lang="en-US" sz="2200">
                <a:ea typeface="ＭＳ Ｐゴシック" panose="020B0600070205080204" pitchFamily="34" charset="-128"/>
              </a:rPr>
              <a:t>when contacted by client, </a:t>
            </a:r>
            <a:r>
              <a:rPr lang="en-US" sz="2200" i="1">
                <a:solidFill>
                  <a:srgbClr val="CC0000"/>
                </a:solidFill>
                <a:ea typeface="ＭＳ Ｐゴシック" panose="020B0600070205080204" pitchFamily="34" charset="-128"/>
              </a:rPr>
              <a:t>server TCP creates new socket</a:t>
            </a:r>
            <a:r>
              <a:rPr lang="en-US" sz="2200">
                <a:ea typeface="ＭＳ Ｐゴシック" panose="020B0600070205080204" pitchFamily="34" charset="-128"/>
              </a:rPr>
              <a:t> for server process to communicate with that particular client</a:t>
            </a:r>
          </a:p>
          <a:p>
            <a:pPr lvl="1"/>
            <a:r>
              <a:rPr lang="en-US" sz="2200">
                <a:ea typeface="ＭＳ Ｐゴシック" panose="020B0600070205080204" pitchFamily="34" charset="-128"/>
              </a:rPr>
              <a:t>allows server to talk with multiple clients</a:t>
            </a:r>
          </a:p>
          <a:p>
            <a:pPr lvl="1"/>
            <a:r>
              <a:rPr lang="en-US" sz="2200">
                <a:ea typeface="ＭＳ Ｐゴシック" panose="020B0600070205080204" pitchFamily="34" charset="-128"/>
              </a:rPr>
              <a:t>source port numbers used to distinguish clients (more in Chap 3)</a:t>
            </a:r>
            <a:endParaRPr lang="en-US" sz="2200" i="1">
              <a:ea typeface="ＭＳ Ｐゴシック" panose="020B0600070205080204" pitchFamily="34" charset="-128"/>
            </a:endParaRPr>
          </a:p>
        </p:txBody>
      </p:sp>
      <p:sp>
        <p:nvSpPr>
          <p:cNvPr id="119816" name="Text Box 6"/>
          <p:cNvSpPr txBox="1">
            <a:spLocks noChangeArrowheads="1"/>
          </p:cNvSpPr>
          <p:nvPr/>
        </p:nvSpPr>
        <p:spPr bwMode="auto">
          <a:xfrm>
            <a:off x="6257925" y="4959812"/>
            <a:ext cx="4358116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TCP provides reliable, in-order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byte-stream transfer (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pipe</a:t>
            </a:r>
            <a:r>
              <a:rPr lang="ja-JP" altLang="en-US" sz="24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pitchFamily="34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</a:rPr>
              <a:t>between client and server</a:t>
            </a:r>
          </a:p>
        </p:txBody>
      </p:sp>
      <p:grpSp>
        <p:nvGrpSpPr>
          <p:cNvPr id="119817" name="Group 8"/>
          <p:cNvGrpSpPr>
            <a:grpSpLocks/>
          </p:cNvGrpSpPr>
          <p:nvPr/>
        </p:nvGrpSpPr>
        <p:grpSpPr bwMode="auto">
          <a:xfrm>
            <a:off x="6002338" y="4519620"/>
            <a:ext cx="3114674" cy="461963"/>
            <a:chOff x="-89" y="3822"/>
            <a:chExt cx="1962" cy="291"/>
          </a:xfrm>
        </p:grpSpPr>
        <p:sp>
          <p:nvSpPr>
            <p:cNvPr id="119818" name="Rectangle 9"/>
            <p:cNvSpPr>
              <a:spLocks noChangeArrowheads="1"/>
            </p:cNvSpPr>
            <p:nvPr/>
          </p:nvSpPr>
          <p:spPr bwMode="auto"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9819" name="Text Box 10"/>
            <p:cNvSpPr txBox="1">
              <a:spLocks noChangeArrowheads="1"/>
            </p:cNvSpPr>
            <p:nvPr/>
          </p:nvSpPr>
          <p:spPr bwMode="auto">
            <a:xfrm>
              <a:off x="-89" y="3822"/>
              <a:ext cx="19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application viewpoint: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1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08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A4AAF502-0EF9-4E5C-8E1C-E45091AE23B4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8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88900"/>
            <a:ext cx="7772400" cy="947738"/>
          </a:xfrm>
        </p:spPr>
        <p:txBody>
          <a:bodyPr/>
          <a:lstStyle/>
          <a:p>
            <a:r>
              <a:rPr lang="en-US" sz="3600">
                <a:ea typeface="ＭＳ Ｐゴシック" panose="020B0600070205080204" pitchFamily="34" charset="-128"/>
              </a:rPr>
              <a:t>Client/server socket interaction: TCP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314" y="3013075"/>
            <a:ext cx="1931987" cy="933450"/>
            <a:chOff x="827" y="2025"/>
            <a:chExt cx="1217" cy="588"/>
          </a:xfrm>
        </p:grpSpPr>
        <p:sp>
          <p:nvSpPr>
            <p:cNvPr id="120874" name="Text Box 4"/>
            <p:cNvSpPr txBox="1">
              <a:spLocks noChangeArrowheads="1"/>
            </p:cNvSpPr>
            <p:nvPr/>
          </p:nvSpPr>
          <p:spPr bwMode="auto">
            <a:xfrm>
              <a:off x="827" y="2025"/>
              <a:ext cx="10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connection request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75" name="Text Box 5"/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serverSocket.accept()</a:t>
              </a:r>
              <a:endParaRPr 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62264" y="1776414"/>
            <a:ext cx="2357437" cy="1317625"/>
            <a:chOff x="821" y="1246"/>
            <a:chExt cx="1485" cy="830"/>
          </a:xfrm>
        </p:grpSpPr>
        <p:grpSp>
          <p:nvGrpSpPr>
            <p:cNvPr id="120870" name="Group 7"/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20872" name="Text Box 8"/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port=</a:t>
                </a:r>
                <a:r>
                  <a:rPr lang="en-US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sz="1400">
                    <a:solidFill>
                      <a:srgbClr val="000000"/>
                    </a:solidFill>
                  </a:rPr>
                  <a:t>, for incoming request:</a:t>
                </a: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73" name="Text Box 9"/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1400">
                    <a:solidFill>
                      <a:srgbClr val="CC0000"/>
                    </a:solidFill>
                  </a:rPr>
                  <a:t>serverSocket = socket()</a:t>
                </a:r>
                <a:endParaRPr 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0871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659564" y="3021014"/>
            <a:ext cx="2357437" cy="731837"/>
            <a:chOff x="3333" y="1202"/>
            <a:chExt cx="1485" cy="461"/>
          </a:xfrm>
        </p:grpSpPr>
        <p:sp>
          <p:nvSpPr>
            <p:cNvPr id="120868" name="Text Box 12"/>
            <p:cNvSpPr txBox="1">
              <a:spLocks noChangeArrowheads="1"/>
            </p:cNvSpPr>
            <p:nvPr/>
          </p:nvSpPr>
          <p:spPr bwMode="auto">
            <a:xfrm>
              <a:off x="3335" y="1202"/>
              <a:ext cx="1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 to </a:t>
              </a:r>
              <a:r>
                <a:rPr 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sz="1400">
                  <a:solidFill>
                    <a:srgbClr val="000000"/>
                  </a:solidFill>
                </a:rPr>
                <a:t>, port=</a:t>
              </a:r>
              <a:r>
                <a:rPr 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69" name="Text Box 13"/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clientSocket = socket()</a:t>
              </a:r>
              <a:endParaRPr 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0840" name="Text Box 22"/>
          <p:cNvSpPr txBox="1">
            <a:spLocks noChangeArrowheads="1"/>
          </p:cNvSpPr>
          <p:nvPr/>
        </p:nvSpPr>
        <p:spPr bwMode="auto">
          <a:xfrm>
            <a:off x="2136710" y="1137772"/>
            <a:ext cx="3756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hostid</a:t>
            </a:r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120841" name="Text Box 23"/>
          <p:cNvSpPr txBox="1">
            <a:spLocks noChangeArrowheads="1"/>
          </p:cNvSpPr>
          <p:nvPr/>
        </p:nvSpPr>
        <p:spPr bwMode="auto">
          <a:xfrm>
            <a:off x="6904481" y="1133009"/>
            <a:ext cx="1024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client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502150" y="3808413"/>
            <a:ext cx="4057650" cy="1371600"/>
            <a:chOff x="1848" y="2526"/>
            <a:chExt cx="2556" cy="864"/>
          </a:xfrm>
        </p:grpSpPr>
        <p:sp>
          <p:nvSpPr>
            <p:cNvPr id="120863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0864" name="Group 26"/>
            <p:cNvGrpSpPr>
              <a:grpSpLocks/>
            </p:cNvGrpSpPr>
            <p:nvPr/>
          </p:nvGrpSpPr>
          <p:grpSpPr bwMode="auto">
            <a:xfrm>
              <a:off x="1848" y="2526"/>
              <a:ext cx="2556" cy="516"/>
              <a:chOff x="1848" y="2526"/>
              <a:chExt cx="2556" cy="516"/>
            </a:xfrm>
          </p:grpSpPr>
          <p:sp>
            <p:nvSpPr>
              <p:cNvPr id="120865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6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66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67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871789" y="3903663"/>
            <a:ext cx="4097337" cy="1490662"/>
            <a:chOff x="821" y="2586"/>
            <a:chExt cx="2581" cy="939"/>
          </a:xfrm>
        </p:grpSpPr>
        <p:sp>
          <p:nvSpPr>
            <p:cNvPr id="120858" name="Text Box 31"/>
            <p:cNvSpPr txBox="1">
              <a:spLocks noChangeArrowheads="1"/>
            </p:cNvSpPr>
            <p:nvPr/>
          </p:nvSpPr>
          <p:spPr bwMode="auto">
            <a:xfrm>
              <a:off x="821" y="2787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</a:t>
              </a:r>
              <a:r>
                <a:rPr lang="en-US" sz="1400">
                  <a:solidFill>
                    <a:srgbClr val="FF0000"/>
                  </a:solidFill>
                </a:rPr>
                <a:t>t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9" name="Text Box 32"/>
            <p:cNvSpPr txBox="1">
              <a:spLocks noChangeArrowheads="1"/>
            </p:cNvSpPr>
            <p:nvPr/>
          </p:nvSpPr>
          <p:spPr bwMode="auto">
            <a:xfrm>
              <a:off x="851" y="3195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60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861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862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20844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75882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5" name="Line 49"/>
          <p:cNvSpPr>
            <a:spLocks noChangeShapeType="1"/>
          </p:cNvSpPr>
          <p:nvPr/>
        </p:nvSpPr>
        <p:spPr bwMode="auto">
          <a:xfrm>
            <a:off x="2328864" y="1589088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491039" y="3103564"/>
            <a:ext cx="2200275" cy="587375"/>
            <a:chOff x="3043" y="1189"/>
            <a:chExt cx="1386" cy="370"/>
          </a:xfrm>
        </p:grpSpPr>
        <p:sp>
          <p:nvSpPr>
            <p:cNvPr id="120856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857" name="Text Box 38"/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connection setup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20847" name="Line 50"/>
          <p:cNvSpPr>
            <a:spLocks noChangeShapeType="1"/>
          </p:cNvSpPr>
          <p:nvPr/>
        </p:nvSpPr>
        <p:spPr bwMode="auto">
          <a:xfrm>
            <a:off x="7069139" y="160020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822576" y="4294186"/>
            <a:ext cx="5453063" cy="1911350"/>
            <a:chOff x="832" y="2740"/>
            <a:chExt cx="3435" cy="1204"/>
          </a:xfrm>
        </p:grpSpPr>
        <p:sp>
          <p:nvSpPr>
            <p:cNvPr id="120849" name="Text Box 15"/>
            <p:cNvSpPr txBox="1">
              <a:spLocks noChangeArrowheads="1"/>
            </p:cNvSpPr>
            <p:nvPr/>
          </p:nvSpPr>
          <p:spPr bwMode="auto">
            <a:xfrm>
              <a:off x="867" y="3512"/>
              <a:ext cx="10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50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851" name="Freeform 17"/>
            <p:cNvSpPr>
              <a:spLocks/>
            </p:cNvSpPr>
            <p:nvPr/>
          </p:nvSpPr>
          <p:spPr bwMode="auto">
            <a:xfrm>
              <a:off x="832" y="2740"/>
              <a:ext cx="492" cy="252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grpSp>
          <p:nvGrpSpPr>
            <p:cNvPr id="120852" name="Group 18"/>
            <p:cNvGrpSpPr>
              <a:grpSpLocks/>
            </p:cNvGrpSpPr>
            <p:nvPr/>
          </p:nvGrpSpPr>
          <p:grpSpPr bwMode="auto">
            <a:xfrm>
              <a:off x="3393" y="3248"/>
              <a:ext cx="874" cy="696"/>
              <a:chOff x="3365" y="3375"/>
              <a:chExt cx="874" cy="696"/>
            </a:xfrm>
          </p:grpSpPr>
          <p:sp>
            <p:nvSpPr>
              <p:cNvPr id="120853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54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55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3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218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1705D16E-B6E6-4ABF-A03C-4DD34642C300}" type="slidenum">
              <a:rPr lang="en-US" sz="1200">
                <a:solidFill>
                  <a:srgbClr val="000000"/>
                </a:solidFill>
                <a:latin typeface="Tahoma" panose="020B0604030504040204" pitchFamily="34" charset="0"/>
              </a:rPr>
              <a:pPr/>
              <a:t>9</a:t>
            </a:fld>
            <a:endParaRPr 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1860" name="Rectangle 2"/>
          <p:cNvSpPr>
            <a:spLocks noChangeArrowheads="1"/>
          </p:cNvSpPr>
          <p:nvPr/>
        </p:nvSpPr>
        <p:spPr bwMode="auto">
          <a:xfrm>
            <a:off x="1946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Example  app: TCP client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121861" name="TextBox 1"/>
          <p:cNvSpPr txBox="1">
            <a:spLocks noChangeArrowheads="1"/>
          </p:cNvSpPr>
          <p:nvPr/>
        </p:nvSpPr>
        <p:spPr bwMode="auto">
          <a:xfrm>
            <a:off x="4229100" y="1651000"/>
            <a:ext cx="5889754" cy="368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serverName = </a:t>
            </a:r>
            <a:r>
              <a:rPr lang="en-US" altLang="en-US"/>
              <a:t>’</a:t>
            </a:r>
            <a:r>
              <a:rPr lang="en-US" altLang="ja-JP"/>
              <a:t>servername</a:t>
            </a:r>
            <a:r>
              <a:rPr lang="en-US" altLang="en-US"/>
              <a:t>’</a:t>
            </a:r>
            <a:endParaRPr lang="en-US" altLang="ja-JP"/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clientSocket = socket(AF_INET, SOCK_STREAM)</a:t>
            </a:r>
          </a:p>
          <a:p>
            <a:pPr>
              <a:lnSpc>
                <a:spcPts val="2800"/>
              </a:lnSpc>
            </a:pPr>
            <a:r>
              <a:rPr lang="en-US"/>
              <a:t>clientSocket.connect((serverName,serverPort))</a:t>
            </a:r>
          </a:p>
          <a:p>
            <a:pPr>
              <a:lnSpc>
                <a:spcPts val="2800"/>
              </a:lnSpc>
            </a:pPr>
            <a:r>
              <a:rPr lang="en-US"/>
              <a:t>sentence = raw_input(</a:t>
            </a:r>
            <a:r>
              <a:rPr lang="en-US" altLang="en-US"/>
              <a:t>‘</a:t>
            </a:r>
            <a:r>
              <a:rPr lang="en-US"/>
              <a:t>Input lowercase sentence:</a:t>
            </a:r>
            <a:r>
              <a:rPr lang="en-US" altLang="en-US"/>
              <a:t>’</a:t>
            </a:r>
            <a:r>
              <a:rPr lang="en-US"/>
              <a:t>)</a:t>
            </a:r>
          </a:p>
          <a:p>
            <a:pPr>
              <a:lnSpc>
                <a:spcPts val="2800"/>
              </a:lnSpc>
            </a:pPr>
            <a:r>
              <a:rPr lang="en-US"/>
              <a:t>clientSocket.send(sentence)</a:t>
            </a:r>
          </a:p>
          <a:p>
            <a:pPr>
              <a:lnSpc>
                <a:spcPts val="2800"/>
              </a:lnSpc>
            </a:pPr>
            <a:r>
              <a:rPr lang="en-US"/>
              <a:t>modifiedSentence = clientSocket.recv(1024)</a:t>
            </a:r>
          </a:p>
          <a:p>
            <a:pPr>
              <a:lnSpc>
                <a:spcPts val="2800"/>
              </a:lnSpc>
            </a:pPr>
            <a:r>
              <a:rPr lang="en-US"/>
              <a:t>print </a:t>
            </a:r>
            <a:r>
              <a:rPr lang="en-US" altLang="en-US"/>
              <a:t>‘</a:t>
            </a:r>
            <a:r>
              <a:rPr lang="en-US"/>
              <a:t>From Server:</a:t>
            </a:r>
            <a:r>
              <a:rPr lang="en-US" altLang="en-US"/>
              <a:t>’</a:t>
            </a:r>
            <a:r>
              <a:rPr lang="en-US"/>
              <a:t>, modifiedSentence</a:t>
            </a:r>
          </a:p>
          <a:p>
            <a:pPr>
              <a:lnSpc>
                <a:spcPts val="2800"/>
              </a:lnSpc>
            </a:pPr>
            <a:r>
              <a:rPr lang="en-US"/>
              <a:t>clientSocket.close()</a:t>
            </a:r>
          </a:p>
        </p:txBody>
      </p:sp>
      <p:sp>
        <p:nvSpPr>
          <p:cNvPr id="121862" name="TextBox 2"/>
          <p:cNvSpPr txBox="1">
            <a:spLocks noChangeArrowheads="1"/>
          </p:cNvSpPr>
          <p:nvPr/>
        </p:nvSpPr>
        <p:spPr bwMode="auto">
          <a:xfrm>
            <a:off x="4241800" y="1168401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TCPClient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24001" y="2670176"/>
            <a:ext cx="2778125" cy="523875"/>
            <a:chOff x="-811" y="2671324"/>
            <a:chExt cx="2778483" cy="523220"/>
          </a:xfrm>
        </p:grpSpPr>
        <p:sp>
          <p:nvSpPr>
            <p:cNvPr id="121869" name="TextBox 31"/>
            <p:cNvSpPr txBox="1">
              <a:spLocks noChangeArrowheads="1"/>
            </p:cNvSpPr>
            <p:nvPr/>
          </p:nvSpPr>
          <p:spPr bwMode="auto">
            <a:xfrm>
              <a:off x="-811" y="2671324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121870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10500" y="2895600"/>
            <a:ext cx="2247900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2400">
              <a:latin typeface="Comic Sans MS" panose="030F0702030302020204" pitchFamily="66" charset="0"/>
            </a:endParaRPr>
          </a:p>
        </p:txBody>
      </p:sp>
      <p:pic>
        <p:nvPicPr>
          <p:cNvPr id="121865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7953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0" y="4157664"/>
            <a:ext cx="2794000" cy="523875"/>
            <a:chOff x="-17288" y="2918148"/>
            <a:chExt cx="2794960" cy="522566"/>
          </a:xfrm>
        </p:grpSpPr>
        <p:sp>
          <p:nvSpPr>
            <p:cNvPr id="121867" name="TextBox 31"/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121868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561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Widescreen</PresentationFormat>
  <Paragraphs>242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Socket programming </vt:lpstr>
      <vt:lpstr>Socket programming </vt:lpstr>
      <vt:lpstr>Socket programming with UDP</vt:lpstr>
      <vt:lpstr>Client/server socket interaction: UDP</vt:lpstr>
      <vt:lpstr>PowerPoint Presentation</vt:lpstr>
      <vt:lpstr>PowerPoint Presentation</vt:lpstr>
      <vt:lpstr>Socket programming with TCP</vt:lpstr>
      <vt:lpstr>Client/server socket interaction: TCP</vt:lpstr>
      <vt:lpstr>PowerPoint Presentation</vt:lpstr>
      <vt:lpstr>PowerPoint Presentation</vt:lpstr>
      <vt:lpstr>Chapter 2: summary</vt:lpstr>
    </vt:vector>
  </TitlesOfParts>
  <Company>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</dc:title>
  <dc:creator>Emadpres</dc:creator>
  <cp:lastModifiedBy>Emadpres</cp:lastModifiedBy>
  <cp:revision>1</cp:revision>
  <dcterms:created xsi:type="dcterms:W3CDTF">2013-04-27T04:36:04Z</dcterms:created>
  <dcterms:modified xsi:type="dcterms:W3CDTF">2013-04-27T04:36:46Z</dcterms:modified>
</cp:coreProperties>
</file>