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8"/>
  </p:notesMasterIdLst>
  <p:sldIdLst>
    <p:sldId id="256" r:id="rId3"/>
    <p:sldId id="257" r:id="rId4"/>
    <p:sldId id="258" r:id="rId5"/>
    <p:sldId id="260" r:id="rId6"/>
    <p:sldId id="261" r:id="rId7"/>
    <p:sldId id="290" r:id="rId8"/>
    <p:sldId id="291" r:id="rId9"/>
    <p:sldId id="292" r:id="rId10"/>
    <p:sldId id="293" r:id="rId11"/>
    <p:sldId id="294" r:id="rId12"/>
    <p:sldId id="296" r:id="rId13"/>
    <p:sldId id="298" r:id="rId14"/>
    <p:sldId id="301" r:id="rId15"/>
    <p:sldId id="304" r:id="rId16"/>
    <p:sldId id="306" r:id="rId17"/>
    <p:sldId id="308" r:id="rId18"/>
    <p:sldId id="310" r:id="rId19"/>
    <p:sldId id="300" r:id="rId20"/>
    <p:sldId id="311" r:id="rId21"/>
    <p:sldId id="312" r:id="rId22"/>
    <p:sldId id="313" r:id="rId23"/>
    <p:sldId id="314" r:id="rId24"/>
    <p:sldId id="323" r:id="rId25"/>
    <p:sldId id="315" r:id="rId26"/>
    <p:sldId id="316"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C55FEE-FA7F-4B58-A056-C05B0F5B58B9}">
  <a:tblStyle styleId="{42C55FEE-FA7F-4B58-A056-C05B0F5B58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350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10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40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801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573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843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394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677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64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5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168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926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81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859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552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53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847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915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32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103030" y="2753920"/>
            <a:ext cx="8934900" cy="1094500"/>
          </a:xfrm>
          <a:prstGeom prst="rect">
            <a:avLst/>
          </a:prstGeom>
        </p:spPr>
        <p:txBody>
          <a:bodyPr spcFirstLastPara="1" wrap="square" lIns="91425" tIns="91425" rIns="91425" bIns="91425" anchor="t" anchorCtr="0">
            <a:noAutofit/>
          </a:bodyPr>
          <a:lstStyle/>
          <a:p>
            <a:pPr lvl="0" algn="ctr"/>
            <a:r>
              <a:rPr lang="en-US" sz="3200" dirty="0"/>
              <a:t>“Diagnosis of Diabetic Retinopathy Using Fundus Images By Machine learning Algorithm”</a:t>
            </a:r>
            <a:endParaRPr sz="3200" dirty="0"/>
          </a:p>
        </p:txBody>
      </p:sp>
      <p:sp>
        <p:nvSpPr>
          <p:cNvPr id="47" name="Google Shape;47;p15"/>
          <p:cNvSpPr txBox="1">
            <a:spLocks noGrp="1"/>
          </p:cNvSpPr>
          <p:nvPr>
            <p:ph type="subTitle" idx="1"/>
          </p:nvPr>
        </p:nvSpPr>
        <p:spPr>
          <a:xfrm>
            <a:off x="92125" y="199985"/>
            <a:ext cx="2904440" cy="7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Course: Machine Learning</a:t>
            </a:r>
            <a:br>
              <a:rPr lang="en-US" dirty="0"/>
            </a:br>
            <a:r>
              <a:rPr lang="en-US" dirty="0"/>
              <a:t>Section: “A” </a:t>
            </a:r>
            <a:endParaRPr dirty="0"/>
          </a:p>
        </p:txBody>
      </p:sp>
      <p:grpSp>
        <p:nvGrpSpPr>
          <p:cNvPr id="48" name="Google Shape;48;p15"/>
          <p:cNvGrpSpPr/>
          <p:nvPr/>
        </p:nvGrpSpPr>
        <p:grpSpPr>
          <a:xfrm>
            <a:off x="3027213" y="51258"/>
            <a:ext cx="2957951" cy="2629598"/>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2726878" y="3848420"/>
            <a:ext cx="3539855" cy="1132754"/>
          </a:xfrm>
          <a:prstGeom prst="rect">
            <a:avLst/>
          </a:prstGeom>
        </p:spPr>
      </p:pic>
      <p:sp>
        <p:nvSpPr>
          <p:cNvPr id="232" name="Google Shape;47;p15"/>
          <p:cNvSpPr txBox="1">
            <a:spLocks/>
          </p:cNvSpPr>
          <p:nvPr/>
        </p:nvSpPr>
        <p:spPr>
          <a:xfrm>
            <a:off x="6611258" y="32181"/>
            <a:ext cx="2904440" cy="7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lgn="l"/>
            <a:r>
              <a:rPr lang="en-US" sz="1200" dirty="0"/>
              <a:t>Submitted to,</a:t>
            </a:r>
          </a:p>
          <a:p>
            <a:pPr marL="0" indent="0" algn="l"/>
            <a:r>
              <a:rPr lang="nl-NL" sz="1200" b="1" dirty="0"/>
              <a:t>“PROF. DR. MD. ASRAF ALI”</a:t>
            </a:r>
          </a:p>
          <a:p>
            <a:pPr marL="0" indent="0" algn="l"/>
            <a:r>
              <a:rPr lang="en-US" sz="1200" dirty="0"/>
              <a:t> Professor , Computer Science</a:t>
            </a:r>
          </a:p>
          <a:p>
            <a:pPr marL="0" indent="0" algn="l"/>
            <a:r>
              <a:rPr lang="en-US" sz="1200" dirty="0"/>
              <a:t>Faculty Of Science &amp; Technology </a:t>
            </a:r>
          </a:p>
          <a:p>
            <a:pPr marL="0" indent="0" algn="l"/>
            <a:r>
              <a:rPr lang="en-US" sz="1200" dirty="0"/>
              <a:t>American International University-Bangladesh</a:t>
            </a:r>
          </a:p>
          <a:p>
            <a:pPr marL="0" indent="0" algn="l"/>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r>
              <a:rPr lang="en-US" b="1" dirty="0"/>
              <a:t>pre-trained VGG16 model:</a:t>
            </a:r>
            <a:endParaRPr lang="en-US" dirty="0"/>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768362" cy="2716922"/>
          </a:xfrm>
          <a:prstGeom prst="rect">
            <a:avLst/>
          </a:prstGeom>
          <a:noFill/>
          <a:ln>
            <a:noFill/>
          </a:ln>
        </p:spPr>
        <p:txBody>
          <a:bodyPr spcFirstLastPara="1" wrap="square" lIns="91425" tIns="91425" rIns="91425" bIns="91425" anchor="t" anchorCtr="0">
            <a:noAutofit/>
          </a:bodyPr>
          <a:lstStyle/>
          <a:p>
            <a:r>
              <a:rPr lang="en-US" dirty="0">
                <a:solidFill>
                  <a:schemeClr val="bg1"/>
                </a:solidFill>
              </a:rPr>
              <a:t># Extract features using pre-trained VGG16 model</a:t>
            </a:r>
          </a:p>
          <a:p>
            <a:r>
              <a:rPr lang="en-US" dirty="0" err="1">
                <a:solidFill>
                  <a:schemeClr val="bg1"/>
                </a:solidFill>
              </a:rPr>
              <a:t>base_model</a:t>
            </a:r>
            <a:r>
              <a:rPr lang="en-US" dirty="0">
                <a:solidFill>
                  <a:schemeClr val="bg1"/>
                </a:solidFill>
              </a:rPr>
              <a:t> = VGG16(weights='</a:t>
            </a:r>
            <a:r>
              <a:rPr lang="en-US" dirty="0" err="1">
                <a:solidFill>
                  <a:schemeClr val="bg1"/>
                </a:solidFill>
              </a:rPr>
              <a:t>imagenet</a:t>
            </a:r>
            <a:r>
              <a:rPr lang="en-US" dirty="0">
                <a:solidFill>
                  <a:schemeClr val="bg1"/>
                </a:solidFill>
              </a:rPr>
              <a:t>', </a:t>
            </a:r>
            <a:r>
              <a:rPr lang="en-US" dirty="0" err="1">
                <a:solidFill>
                  <a:schemeClr val="bg1"/>
                </a:solidFill>
              </a:rPr>
              <a:t>include_top</a:t>
            </a:r>
            <a:r>
              <a:rPr lang="en-US" dirty="0">
                <a:solidFill>
                  <a:schemeClr val="bg1"/>
                </a:solidFill>
              </a:rPr>
              <a:t>=False, </a:t>
            </a:r>
            <a:r>
              <a:rPr lang="en-US" dirty="0" err="1">
                <a:solidFill>
                  <a:schemeClr val="bg1"/>
                </a:solidFill>
              </a:rPr>
              <a:t>input_shape</a:t>
            </a:r>
            <a:r>
              <a:rPr lang="en-US" dirty="0">
                <a:solidFill>
                  <a:schemeClr val="bg1"/>
                </a:solidFill>
              </a:rPr>
              <a:t>=</a:t>
            </a:r>
            <a:r>
              <a:rPr lang="en-US" dirty="0" err="1">
                <a:solidFill>
                  <a:schemeClr val="bg1"/>
                </a:solidFill>
              </a:rPr>
              <a:t>img_size</a:t>
            </a:r>
            <a:r>
              <a:rPr lang="en-US" dirty="0">
                <a:solidFill>
                  <a:schemeClr val="bg1"/>
                </a:solidFill>
              </a:rPr>
              <a:t>+(3,))</a:t>
            </a:r>
          </a:p>
          <a:p>
            <a:r>
              <a:rPr lang="en-US" dirty="0" err="1">
                <a:solidFill>
                  <a:schemeClr val="bg1"/>
                </a:solidFill>
              </a:rPr>
              <a:t>X_train_features</a:t>
            </a:r>
            <a:r>
              <a:rPr lang="en-US" dirty="0">
                <a:solidFill>
                  <a:schemeClr val="bg1"/>
                </a:solidFill>
              </a:rPr>
              <a:t> = </a:t>
            </a:r>
            <a:r>
              <a:rPr lang="en-US" dirty="0" err="1">
                <a:solidFill>
                  <a:schemeClr val="bg1"/>
                </a:solidFill>
              </a:rPr>
              <a:t>base_model.predict</a:t>
            </a:r>
            <a:r>
              <a:rPr lang="en-US" dirty="0">
                <a:solidFill>
                  <a:schemeClr val="bg1"/>
                </a:solidFill>
              </a:rPr>
              <a:t>(</a:t>
            </a:r>
            <a:r>
              <a:rPr lang="en-US" dirty="0" err="1">
                <a:solidFill>
                  <a:schemeClr val="bg1"/>
                </a:solidFill>
              </a:rPr>
              <a:t>X_train</a:t>
            </a:r>
            <a:r>
              <a:rPr lang="en-US" dirty="0">
                <a:solidFill>
                  <a:schemeClr val="bg1"/>
                </a:solidFill>
              </a:rPr>
              <a:t>)</a:t>
            </a:r>
          </a:p>
          <a:p>
            <a:r>
              <a:rPr lang="en-US" dirty="0" err="1">
                <a:solidFill>
                  <a:schemeClr val="bg1"/>
                </a:solidFill>
              </a:rPr>
              <a:t>X_test_features</a:t>
            </a:r>
            <a:r>
              <a:rPr lang="en-US" dirty="0">
                <a:solidFill>
                  <a:schemeClr val="bg1"/>
                </a:solidFill>
              </a:rPr>
              <a:t> = </a:t>
            </a:r>
            <a:r>
              <a:rPr lang="en-US" dirty="0" err="1">
                <a:solidFill>
                  <a:schemeClr val="bg1"/>
                </a:solidFill>
              </a:rPr>
              <a:t>base_model.predict</a:t>
            </a:r>
            <a:r>
              <a:rPr lang="en-US" dirty="0">
                <a:solidFill>
                  <a:schemeClr val="bg1"/>
                </a:solidFill>
              </a:rPr>
              <a:t>(</a:t>
            </a:r>
            <a:r>
              <a:rPr lang="en-US" dirty="0" err="1">
                <a:solidFill>
                  <a:schemeClr val="bg1"/>
                </a:solidFill>
              </a:rPr>
              <a:t>X_test</a:t>
            </a:r>
            <a:r>
              <a:rPr lang="en-US" dirty="0">
                <a:solidFill>
                  <a:schemeClr val="bg1"/>
                </a:solidFill>
              </a:rPr>
              <a:t>)</a:t>
            </a:r>
          </a:p>
          <a:p>
            <a:endParaRPr lang="en-US" dirty="0">
              <a:solidFill>
                <a:schemeClr val="bg1"/>
              </a:solidFill>
            </a:endParaRPr>
          </a:p>
          <a:p>
            <a:r>
              <a:rPr lang="en-US" dirty="0">
                <a:solidFill>
                  <a:schemeClr val="bg1"/>
                </a:solidFill>
              </a:rPr>
              <a:t># Reshape the features for feeding to CNN model</a:t>
            </a:r>
          </a:p>
          <a:p>
            <a:r>
              <a:rPr lang="en-US" dirty="0" err="1">
                <a:solidFill>
                  <a:schemeClr val="bg1"/>
                </a:solidFill>
              </a:rPr>
              <a:t>X_train_features</a:t>
            </a:r>
            <a:r>
              <a:rPr lang="en-US" dirty="0">
                <a:solidFill>
                  <a:schemeClr val="bg1"/>
                </a:solidFill>
              </a:rPr>
              <a:t> = </a:t>
            </a:r>
            <a:r>
              <a:rPr lang="en-US" dirty="0" err="1">
                <a:solidFill>
                  <a:schemeClr val="bg1"/>
                </a:solidFill>
              </a:rPr>
              <a:t>X_train_features.reshape</a:t>
            </a:r>
            <a:r>
              <a:rPr lang="en-US" dirty="0">
                <a:solidFill>
                  <a:schemeClr val="bg1"/>
                </a:solidFill>
              </a:rPr>
              <a:t>(</a:t>
            </a:r>
            <a:r>
              <a:rPr lang="en-US" dirty="0" err="1">
                <a:solidFill>
                  <a:schemeClr val="bg1"/>
                </a:solidFill>
              </a:rPr>
              <a:t>X_train_features.shape</a:t>
            </a:r>
            <a:r>
              <a:rPr lang="en-US" dirty="0">
                <a:solidFill>
                  <a:schemeClr val="bg1"/>
                </a:solidFill>
              </a:rPr>
              <a:t>[0], -1)</a:t>
            </a:r>
          </a:p>
          <a:p>
            <a:r>
              <a:rPr lang="en-US" dirty="0" err="1">
                <a:solidFill>
                  <a:schemeClr val="bg1"/>
                </a:solidFill>
              </a:rPr>
              <a:t>X_test_features</a:t>
            </a:r>
            <a:r>
              <a:rPr lang="en-US" dirty="0">
                <a:solidFill>
                  <a:schemeClr val="bg1"/>
                </a:solidFill>
              </a:rPr>
              <a:t> = </a:t>
            </a:r>
            <a:r>
              <a:rPr lang="en-US" dirty="0" err="1">
                <a:solidFill>
                  <a:schemeClr val="bg1"/>
                </a:solidFill>
              </a:rPr>
              <a:t>X_test_features.reshape</a:t>
            </a:r>
            <a:r>
              <a:rPr lang="en-US" dirty="0">
                <a:solidFill>
                  <a:schemeClr val="bg1"/>
                </a:solidFill>
              </a:rPr>
              <a:t>(</a:t>
            </a:r>
            <a:r>
              <a:rPr lang="en-US" dirty="0" err="1">
                <a:solidFill>
                  <a:schemeClr val="bg1"/>
                </a:solidFill>
              </a:rPr>
              <a:t>X_test_features.shape</a:t>
            </a:r>
            <a:r>
              <a:rPr lang="en-US" dirty="0">
                <a:solidFill>
                  <a:schemeClr val="bg1"/>
                </a:solidFill>
              </a:rPr>
              <a:t>[0], -1)</a:t>
            </a:r>
          </a:p>
          <a:p>
            <a:endParaRPr lang="en-US" dirty="0">
              <a:solidFill>
                <a:schemeClr val="bg1"/>
              </a:solidFill>
            </a:endParaRPr>
          </a:p>
          <a:p>
            <a:endParaRPr lang="en-US" dirty="0">
              <a:solidFill>
                <a:schemeClr val="bg1"/>
              </a:solidFill>
            </a:endParaRPr>
          </a:p>
          <a:p>
            <a:r>
              <a:rPr lang="en-US" dirty="0">
                <a:solidFill>
                  <a:schemeClr val="bg1"/>
                </a:solidFill>
              </a:rPr>
              <a:t># Normalize the data</a:t>
            </a:r>
          </a:p>
          <a:p>
            <a:r>
              <a:rPr lang="en-US" dirty="0" err="1">
                <a:solidFill>
                  <a:schemeClr val="bg1"/>
                </a:solidFill>
              </a:rPr>
              <a:t>X_train_norm</a:t>
            </a:r>
            <a:r>
              <a:rPr lang="en-US" dirty="0">
                <a:solidFill>
                  <a:schemeClr val="bg1"/>
                </a:solidFill>
              </a:rPr>
              <a:t> = </a:t>
            </a:r>
            <a:r>
              <a:rPr lang="en-US" dirty="0" err="1">
                <a:solidFill>
                  <a:schemeClr val="bg1"/>
                </a:solidFill>
              </a:rPr>
              <a:t>X_train_features</a:t>
            </a:r>
            <a:r>
              <a:rPr lang="en-US" dirty="0">
                <a:solidFill>
                  <a:schemeClr val="bg1"/>
                </a:solidFill>
              </a:rPr>
              <a:t> / </a:t>
            </a:r>
            <a:r>
              <a:rPr lang="en-US" dirty="0" err="1">
                <a:solidFill>
                  <a:schemeClr val="bg1"/>
                </a:solidFill>
              </a:rPr>
              <a:t>X_train_features.max</a:t>
            </a:r>
            <a:r>
              <a:rPr lang="en-US" dirty="0">
                <a:solidFill>
                  <a:schemeClr val="bg1"/>
                </a:solidFill>
              </a:rPr>
              <a:t>()</a:t>
            </a:r>
          </a:p>
          <a:p>
            <a:r>
              <a:rPr lang="en-US" dirty="0" err="1">
                <a:solidFill>
                  <a:schemeClr val="bg1"/>
                </a:solidFill>
              </a:rPr>
              <a:t>X_test_norm</a:t>
            </a:r>
            <a:r>
              <a:rPr lang="en-US" dirty="0">
                <a:solidFill>
                  <a:schemeClr val="bg1"/>
                </a:solidFill>
              </a:rPr>
              <a:t> = </a:t>
            </a:r>
            <a:r>
              <a:rPr lang="en-US" dirty="0" err="1">
                <a:solidFill>
                  <a:schemeClr val="bg1"/>
                </a:solidFill>
              </a:rPr>
              <a:t>X_test_features</a:t>
            </a:r>
            <a:r>
              <a:rPr lang="en-US" dirty="0">
                <a:solidFill>
                  <a:schemeClr val="bg1"/>
                </a:solidFill>
              </a:rPr>
              <a:t> / </a:t>
            </a:r>
            <a:r>
              <a:rPr lang="en-US" dirty="0" err="1">
                <a:solidFill>
                  <a:schemeClr val="bg1"/>
                </a:solidFill>
              </a:rPr>
              <a:t>X_train_features.max</a:t>
            </a:r>
            <a:r>
              <a:rPr lang="en-US" dirty="0">
                <a:solidFill>
                  <a:schemeClr val="bg1"/>
                </a:solidFill>
              </a:rPr>
              <a: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p>
        </p:txBody>
      </p:sp>
    </p:spTree>
    <p:extLst>
      <p:ext uri="{BB962C8B-B14F-4D97-AF65-F5344CB8AC3E}">
        <p14:creationId xmlns:p14="http://schemas.microsoft.com/office/powerpoint/2010/main" val="37146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Feature Extraction Procedure and Normalization</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44020" y="885260"/>
            <a:ext cx="8768362" cy="3991539"/>
          </a:xfrm>
          <a:prstGeom prst="rect">
            <a:avLst/>
          </a:prstGeom>
          <a:noFill/>
          <a:ln>
            <a:noFill/>
          </a:ln>
        </p:spPr>
        <p:txBody>
          <a:bodyPr spcFirstLastPara="1" wrap="square" lIns="91425" tIns="91425" rIns="91425" bIns="91425" anchor="t" anchorCtr="0">
            <a:noAutofit/>
          </a:bodyPr>
          <a:lstStyle/>
          <a:p>
            <a:r>
              <a:rPr lang="en-US" b="1" dirty="0">
                <a:solidFill>
                  <a:schemeClr val="bg1"/>
                </a:solidFill>
              </a:rPr>
              <a:t>Histogram of Oriented Gradients (HOG):</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2" name="Picture 1"/>
          <p:cNvPicPr>
            <a:picLocks noChangeAspect="1"/>
          </p:cNvPicPr>
          <p:nvPr/>
        </p:nvPicPr>
        <p:blipFill rotWithShape="1">
          <a:blip r:embed="rId3"/>
          <a:srcRect l="3186" t="9612" r="7895" b="8308"/>
          <a:stretch/>
        </p:blipFill>
        <p:spPr>
          <a:xfrm>
            <a:off x="306366" y="1342026"/>
            <a:ext cx="8596003" cy="3070647"/>
          </a:xfrm>
          <a:prstGeom prst="rect">
            <a:avLst/>
          </a:prstGeom>
        </p:spPr>
      </p:pic>
    </p:spTree>
    <p:extLst>
      <p:ext uri="{BB962C8B-B14F-4D97-AF65-F5344CB8AC3E}">
        <p14:creationId xmlns:p14="http://schemas.microsoft.com/office/powerpoint/2010/main" val="85783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Feature Extraction Procedure and Normalization</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768362" cy="2716922"/>
          </a:xfrm>
          <a:prstGeom prst="rect">
            <a:avLst/>
          </a:prstGeom>
          <a:noFill/>
          <a:ln>
            <a:noFill/>
          </a:ln>
        </p:spPr>
        <p:txBody>
          <a:bodyPr spcFirstLastPara="1" wrap="square" lIns="91425" tIns="91425" rIns="91425" bIns="91425" anchor="t" anchorCtr="0">
            <a:noAutofit/>
          </a:bodyPr>
          <a:lstStyle/>
          <a:p>
            <a:r>
              <a:rPr lang="en-US" b="1" dirty="0">
                <a:solidFill>
                  <a:schemeClr val="bg1"/>
                </a:solidFill>
              </a:rPr>
              <a:t>Local Binary Pattern (LBP):</a:t>
            </a:r>
          </a:p>
          <a:p>
            <a:endParaRPr lang="en-US" dirty="0">
              <a:solidFill>
                <a:schemeClr val="bg1"/>
              </a:solidFill>
            </a:endParaRPr>
          </a:p>
        </p:txBody>
      </p:sp>
      <p:pic>
        <p:nvPicPr>
          <p:cNvPr id="2" name="Picture 1"/>
          <p:cNvPicPr>
            <a:picLocks noChangeAspect="1"/>
          </p:cNvPicPr>
          <p:nvPr/>
        </p:nvPicPr>
        <p:blipFill rotWithShape="1">
          <a:blip r:embed="rId3"/>
          <a:srcRect l="2842" t="2691" r="2930" b="2903"/>
          <a:stretch/>
        </p:blipFill>
        <p:spPr>
          <a:xfrm>
            <a:off x="316620" y="1316182"/>
            <a:ext cx="8333509" cy="3674918"/>
          </a:xfrm>
          <a:prstGeom prst="rect">
            <a:avLst/>
          </a:prstGeom>
        </p:spPr>
      </p:pic>
    </p:spTree>
    <p:extLst>
      <p:ext uri="{BB962C8B-B14F-4D97-AF65-F5344CB8AC3E}">
        <p14:creationId xmlns:p14="http://schemas.microsoft.com/office/powerpoint/2010/main" val="2010860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Feature Extraction Procedure and Normalization</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768362" cy="2716922"/>
          </a:xfrm>
          <a:prstGeom prst="rect">
            <a:avLst/>
          </a:prstGeom>
          <a:noFill/>
          <a:ln>
            <a:noFill/>
          </a:ln>
        </p:spPr>
        <p:txBody>
          <a:bodyPr spcFirstLastPara="1" wrap="square" lIns="91425" tIns="91425" rIns="91425" bIns="91425" anchor="t" anchorCtr="0">
            <a:noAutofit/>
          </a:bodyPr>
          <a:lstStyle/>
          <a:p>
            <a:r>
              <a:rPr lang="en-US" b="1" dirty="0">
                <a:solidFill>
                  <a:schemeClr val="bg1"/>
                </a:solidFill>
              </a:rPr>
              <a:t>Gabor Wavelet Transform (GWT):</a:t>
            </a:r>
          </a:p>
          <a:p>
            <a:endParaRPr lang="en-US" dirty="0">
              <a:solidFill>
                <a:schemeClr val="bg1"/>
              </a:solidFill>
            </a:endParaRPr>
          </a:p>
        </p:txBody>
      </p:sp>
      <p:pic>
        <p:nvPicPr>
          <p:cNvPr id="2" name="Picture 1"/>
          <p:cNvPicPr>
            <a:picLocks noChangeAspect="1"/>
          </p:cNvPicPr>
          <p:nvPr/>
        </p:nvPicPr>
        <p:blipFill rotWithShape="1">
          <a:blip r:embed="rId3"/>
          <a:srcRect l="520" t="1254"/>
          <a:stretch/>
        </p:blipFill>
        <p:spPr>
          <a:xfrm>
            <a:off x="3332018" y="933752"/>
            <a:ext cx="5607627" cy="3499703"/>
          </a:xfrm>
          <a:prstGeom prst="rect">
            <a:avLst/>
          </a:prstGeom>
        </p:spPr>
      </p:pic>
      <p:pic>
        <p:nvPicPr>
          <p:cNvPr id="3" name="Picture 2"/>
          <p:cNvPicPr>
            <a:picLocks noChangeAspect="1"/>
          </p:cNvPicPr>
          <p:nvPr/>
        </p:nvPicPr>
        <p:blipFill rotWithShape="1">
          <a:blip r:embed="rId4"/>
          <a:srcRect l="2151" t="30184" r="4578" b="28958"/>
          <a:stretch/>
        </p:blipFill>
        <p:spPr>
          <a:xfrm>
            <a:off x="3332018" y="4433455"/>
            <a:ext cx="5607627" cy="346363"/>
          </a:xfrm>
          <a:prstGeom prst="rect">
            <a:avLst/>
          </a:prstGeom>
        </p:spPr>
      </p:pic>
    </p:spTree>
    <p:extLst>
      <p:ext uri="{BB962C8B-B14F-4D97-AF65-F5344CB8AC3E}">
        <p14:creationId xmlns:p14="http://schemas.microsoft.com/office/powerpoint/2010/main" val="171680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Classification Algorithms:</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57874" y="622025"/>
            <a:ext cx="8768362" cy="4095448"/>
          </a:xfrm>
          <a:prstGeom prst="rect">
            <a:avLst/>
          </a:prstGeom>
          <a:noFill/>
          <a:ln>
            <a:noFill/>
          </a:ln>
        </p:spPr>
        <p:txBody>
          <a:bodyPr spcFirstLastPara="1" wrap="square" lIns="91425" tIns="91425" rIns="91425" bIns="91425" anchor="t" anchorCtr="0">
            <a:noAutofit/>
          </a:bodyPr>
          <a:lstStyle/>
          <a:p>
            <a:r>
              <a:rPr lang="en-US" dirty="0">
                <a:solidFill>
                  <a:schemeClr val="bg1"/>
                </a:solidFill>
              </a:rPr>
              <a:t> </a:t>
            </a:r>
          </a:p>
          <a:p>
            <a:r>
              <a:rPr lang="en-US" dirty="0">
                <a:solidFill>
                  <a:schemeClr val="bg1"/>
                </a:solidFill>
              </a:rPr>
              <a:t>There are several machine learning algorithms that we have used for the diagnosis of diabetic retinopathy using fundus images:</a:t>
            </a:r>
          </a:p>
          <a:p>
            <a:r>
              <a:rPr lang="en-US" dirty="0">
                <a:solidFill>
                  <a:schemeClr val="bg1"/>
                </a:solidFill>
              </a:rPr>
              <a:t> </a:t>
            </a:r>
          </a:p>
          <a:p>
            <a:r>
              <a:rPr lang="en-US" dirty="0">
                <a:solidFill>
                  <a:schemeClr val="bg1"/>
                </a:solidFill>
              </a:rPr>
              <a:t>Convolutional Neural Networks (CNN): CNNs have shown promising results in image classification tasks and have been widely used for diabetic retinopathy diagnosis. They can automatically learn relevant features from the input images, which makes them particularly suitable for this type of task.</a:t>
            </a:r>
          </a:p>
          <a:p>
            <a:r>
              <a:rPr lang="en-US" dirty="0">
                <a:solidFill>
                  <a:schemeClr val="bg1"/>
                </a:solidFill>
              </a:rPr>
              <a:t> </a:t>
            </a:r>
          </a:p>
          <a:p>
            <a:r>
              <a:rPr lang="en-US" dirty="0">
                <a:solidFill>
                  <a:schemeClr val="bg1"/>
                </a:solidFill>
              </a:rPr>
              <a:t>Support Vector Machines (SVM): SVM is a powerful algorithm for binary classification tasks. It works by finding the hyperplane that separates the data points of different classes with the maximum margin. SVM has been shown to perform well in diabetic retinopathy classification.</a:t>
            </a:r>
          </a:p>
          <a:p>
            <a:r>
              <a:rPr lang="en-US" dirty="0">
                <a:solidFill>
                  <a:schemeClr val="bg1"/>
                </a:solidFill>
              </a:rPr>
              <a:t> </a:t>
            </a:r>
          </a:p>
          <a:p>
            <a:r>
              <a:rPr lang="en-US" dirty="0">
                <a:solidFill>
                  <a:schemeClr val="bg1"/>
                </a:solidFill>
              </a:rPr>
              <a:t>Random Forest (RF): RF is an ensemble learning method that combines multiple decision trees to improve the accuracy of the model. RF has been shown to perform well in diabetic retinopathy classification tasks.</a:t>
            </a:r>
          </a:p>
          <a:p>
            <a:r>
              <a:rPr lang="en-US" dirty="0">
                <a:solidFill>
                  <a:schemeClr val="bg1"/>
                </a:solidFill>
              </a:rPr>
              <a:t> </a:t>
            </a:r>
          </a:p>
          <a:p>
            <a:r>
              <a:rPr lang="en-US" dirty="0">
                <a:solidFill>
                  <a:schemeClr val="bg1"/>
                </a:solidFill>
              </a:rPr>
              <a:t>K-Nearest Neighbors (KNN): KNN is a simple but effective algorithm for classification tasks. It works by finding the k closest data points to the input image and assigning the class that is most frequent among these neighbors. KNN has been used successfully for diabetic retinopathy classification.</a:t>
            </a:r>
          </a:p>
        </p:txBody>
      </p:sp>
    </p:spTree>
    <p:extLst>
      <p:ext uri="{BB962C8B-B14F-4D97-AF65-F5344CB8AC3E}">
        <p14:creationId xmlns:p14="http://schemas.microsoft.com/office/powerpoint/2010/main" val="34448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r>
              <a:rPr lang="en-US" b="1" dirty="0"/>
              <a:t>Convolutional Neural Networks (CNN):</a:t>
            </a:r>
            <a:endParaRPr lang="en-US" dirty="0"/>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9" y="933752"/>
            <a:ext cx="7874744" cy="1781739"/>
          </a:xfrm>
          <a:prstGeom prst="rect">
            <a:avLst/>
          </a:prstGeom>
          <a:noFill/>
          <a:ln>
            <a:noFill/>
          </a:ln>
        </p:spPr>
        <p:txBody>
          <a:bodyPr spcFirstLastPara="1" wrap="square" lIns="91425" tIns="91425" rIns="91425" bIns="91425" anchor="t" anchorCtr="0">
            <a:noAutofit/>
          </a:bodyPr>
          <a:lstStyle/>
          <a:p>
            <a:r>
              <a:rPr lang="en-US" dirty="0">
                <a:solidFill>
                  <a:schemeClr val="bg1"/>
                </a:solidFill>
              </a:rPr>
              <a:t># Define the model architecture</a:t>
            </a:r>
          </a:p>
          <a:p>
            <a:r>
              <a:rPr lang="en-US" dirty="0">
                <a:solidFill>
                  <a:schemeClr val="bg1"/>
                </a:solidFill>
              </a:rPr>
              <a:t>model = Sequential()</a:t>
            </a:r>
          </a:p>
          <a:p>
            <a:r>
              <a:rPr lang="en-US" dirty="0" err="1">
                <a:solidFill>
                  <a:schemeClr val="bg1"/>
                </a:solidFill>
              </a:rPr>
              <a:t>model.add</a:t>
            </a:r>
            <a:r>
              <a:rPr lang="en-US" dirty="0">
                <a:solidFill>
                  <a:schemeClr val="bg1"/>
                </a:solidFill>
              </a:rPr>
              <a:t>(Conv2D(32, (3, 3), activation='</a:t>
            </a:r>
            <a:r>
              <a:rPr lang="en-US" dirty="0" err="1">
                <a:solidFill>
                  <a:schemeClr val="bg1"/>
                </a:solidFill>
              </a:rPr>
              <a:t>relu</a:t>
            </a:r>
            <a:r>
              <a:rPr lang="en-US" dirty="0">
                <a:solidFill>
                  <a:schemeClr val="bg1"/>
                </a:solidFill>
              </a:rPr>
              <a:t>', </a:t>
            </a:r>
            <a:r>
              <a:rPr lang="en-US" dirty="0" err="1">
                <a:solidFill>
                  <a:schemeClr val="bg1"/>
                </a:solidFill>
              </a:rPr>
              <a:t>input_shape</a:t>
            </a:r>
            <a:r>
              <a:rPr lang="en-US" dirty="0">
                <a:solidFill>
                  <a:schemeClr val="bg1"/>
                </a:solidFill>
              </a:rPr>
              <a:t>=(128, 128, 3)))</a:t>
            </a:r>
          </a:p>
          <a:p>
            <a:r>
              <a:rPr lang="en-US" dirty="0" err="1">
                <a:solidFill>
                  <a:schemeClr val="bg1"/>
                </a:solidFill>
              </a:rPr>
              <a:t>model.add</a:t>
            </a:r>
            <a:r>
              <a:rPr lang="en-US" dirty="0">
                <a:solidFill>
                  <a:schemeClr val="bg1"/>
                </a:solidFill>
              </a:rPr>
              <a:t>(MaxPooling2D((2, 2)))</a:t>
            </a:r>
          </a:p>
          <a:p>
            <a:r>
              <a:rPr lang="en-US" dirty="0" err="1">
                <a:solidFill>
                  <a:schemeClr val="bg1"/>
                </a:solidFill>
              </a:rPr>
              <a:t>model.add</a:t>
            </a:r>
            <a:r>
              <a:rPr lang="en-US" dirty="0">
                <a:solidFill>
                  <a:schemeClr val="bg1"/>
                </a:solidFill>
              </a:rPr>
              <a:t>(Conv2D(64, (3, 3), activation='</a:t>
            </a:r>
            <a:r>
              <a:rPr lang="en-US" dirty="0" err="1">
                <a:solidFill>
                  <a:schemeClr val="bg1"/>
                </a:solidFill>
              </a:rPr>
              <a:t>relu</a:t>
            </a:r>
            <a:r>
              <a:rPr lang="en-US" dirty="0">
                <a:solidFill>
                  <a:schemeClr val="bg1"/>
                </a:solidFill>
              </a:rPr>
              <a:t>'))</a:t>
            </a:r>
          </a:p>
          <a:p>
            <a:r>
              <a:rPr lang="en-US" dirty="0" err="1">
                <a:solidFill>
                  <a:schemeClr val="bg1"/>
                </a:solidFill>
              </a:rPr>
              <a:t>model.add</a:t>
            </a:r>
            <a:r>
              <a:rPr lang="en-US" dirty="0">
                <a:solidFill>
                  <a:schemeClr val="bg1"/>
                </a:solidFill>
              </a:rPr>
              <a:t>(MaxPooling2D((2, 2)))</a:t>
            </a:r>
          </a:p>
          <a:p>
            <a:r>
              <a:rPr lang="en-US" dirty="0" err="1">
                <a:solidFill>
                  <a:schemeClr val="bg1"/>
                </a:solidFill>
              </a:rPr>
              <a:t>model.add</a:t>
            </a:r>
            <a:r>
              <a:rPr lang="en-US" dirty="0">
                <a:solidFill>
                  <a:schemeClr val="bg1"/>
                </a:solidFill>
              </a:rPr>
              <a:t>(Conv2D(64, (3, 3), activation='</a:t>
            </a:r>
            <a:r>
              <a:rPr lang="en-US" dirty="0" err="1">
                <a:solidFill>
                  <a:schemeClr val="bg1"/>
                </a:solidFill>
              </a:rPr>
              <a:t>relu</a:t>
            </a:r>
            <a:r>
              <a:rPr lang="en-US" dirty="0">
                <a:solidFill>
                  <a:schemeClr val="bg1"/>
                </a:solidFill>
              </a:rPr>
              <a:t>'))</a:t>
            </a:r>
          </a:p>
          <a:p>
            <a:r>
              <a:rPr lang="en-US" dirty="0" err="1">
                <a:solidFill>
                  <a:schemeClr val="bg1"/>
                </a:solidFill>
              </a:rPr>
              <a:t>model.add</a:t>
            </a:r>
            <a:r>
              <a:rPr lang="en-US" dirty="0">
                <a:solidFill>
                  <a:schemeClr val="bg1"/>
                </a:solidFill>
              </a:rPr>
              <a:t>(Flatten())</a:t>
            </a:r>
          </a:p>
          <a:p>
            <a:r>
              <a:rPr lang="en-US" dirty="0" err="1">
                <a:solidFill>
                  <a:schemeClr val="bg1"/>
                </a:solidFill>
              </a:rPr>
              <a:t>model.add</a:t>
            </a:r>
            <a:r>
              <a:rPr lang="en-US" dirty="0">
                <a:solidFill>
                  <a:schemeClr val="bg1"/>
                </a:solidFill>
              </a:rPr>
              <a:t>(Dense(64, activation='</a:t>
            </a:r>
            <a:r>
              <a:rPr lang="en-US" dirty="0" err="1">
                <a:solidFill>
                  <a:schemeClr val="bg1"/>
                </a:solidFill>
              </a:rPr>
              <a:t>relu</a:t>
            </a:r>
            <a:r>
              <a:rPr lang="en-US" dirty="0">
                <a:solidFill>
                  <a:schemeClr val="bg1"/>
                </a:solidFill>
              </a:rPr>
              <a:t>'))</a:t>
            </a:r>
          </a:p>
          <a:p>
            <a:r>
              <a:rPr lang="en-US" dirty="0" err="1">
                <a:solidFill>
                  <a:schemeClr val="bg1"/>
                </a:solidFill>
              </a:rPr>
              <a:t>model.add</a:t>
            </a:r>
            <a:r>
              <a:rPr lang="en-US" dirty="0">
                <a:solidFill>
                  <a:schemeClr val="bg1"/>
                </a:solidFill>
              </a:rPr>
              <a:t>(Dense(1, activation='sigmoid'))</a:t>
            </a:r>
          </a:p>
          <a:p>
            <a:r>
              <a:rPr lang="en-US" dirty="0">
                <a:solidFill>
                  <a:schemeClr val="bg1"/>
                </a:solidFill>
              </a:rPr>
              <a:t> </a:t>
            </a:r>
          </a:p>
          <a:p>
            <a:r>
              <a:rPr lang="en-US" dirty="0">
                <a:solidFill>
                  <a:schemeClr val="bg1"/>
                </a:solidFill>
              </a:rPr>
              <a:t># Compile the model</a:t>
            </a:r>
          </a:p>
          <a:p>
            <a:r>
              <a:rPr lang="en-US" dirty="0" err="1">
                <a:solidFill>
                  <a:schemeClr val="bg1"/>
                </a:solidFill>
              </a:rPr>
              <a:t>model.compile</a:t>
            </a:r>
            <a:r>
              <a:rPr lang="en-US" dirty="0">
                <a:solidFill>
                  <a:schemeClr val="bg1"/>
                </a:solidFill>
              </a:rPr>
              <a:t>(optimizer='</a:t>
            </a:r>
            <a:r>
              <a:rPr lang="en-US" dirty="0" err="1">
                <a:solidFill>
                  <a:schemeClr val="bg1"/>
                </a:solidFill>
              </a:rPr>
              <a:t>adam</a:t>
            </a:r>
            <a:r>
              <a:rPr lang="en-US" dirty="0">
                <a:solidFill>
                  <a:schemeClr val="bg1"/>
                </a:solidFill>
              </a:rPr>
              <a:t>',</a:t>
            </a:r>
          </a:p>
          <a:p>
            <a:r>
              <a:rPr lang="en-US" dirty="0">
                <a:solidFill>
                  <a:schemeClr val="bg1"/>
                </a:solidFill>
              </a:rPr>
              <a:t>              loss='</a:t>
            </a:r>
            <a:r>
              <a:rPr lang="en-US" dirty="0" err="1">
                <a:solidFill>
                  <a:schemeClr val="bg1"/>
                </a:solidFill>
              </a:rPr>
              <a:t>binary_crossentropy</a:t>
            </a:r>
            <a:r>
              <a:rPr lang="en-US" dirty="0">
                <a:solidFill>
                  <a:schemeClr val="bg1"/>
                </a:solidFill>
              </a:rPr>
              <a:t>',</a:t>
            </a:r>
          </a:p>
          <a:p>
            <a:r>
              <a:rPr lang="en-US" dirty="0">
                <a:solidFill>
                  <a:schemeClr val="bg1"/>
                </a:solidFill>
              </a:rPr>
              <a:t>              metrics=['accuracy'])</a:t>
            </a:r>
          </a:p>
          <a:p>
            <a:r>
              <a:rPr lang="en-US" dirty="0">
                <a:solidFill>
                  <a:schemeClr val="bg1"/>
                </a:solidFill>
              </a:rPr>
              <a:t> </a:t>
            </a:r>
          </a:p>
          <a:p>
            <a:r>
              <a:rPr lang="en-US" dirty="0">
                <a:solidFill>
                  <a:schemeClr val="bg1"/>
                </a:solidFill>
              </a:rPr>
              <a:t># Train the model on the data</a:t>
            </a:r>
          </a:p>
          <a:p>
            <a:r>
              <a:rPr lang="en-US" dirty="0" err="1">
                <a:solidFill>
                  <a:schemeClr val="bg1"/>
                </a:solidFill>
              </a:rPr>
              <a:t>model.fit</a:t>
            </a:r>
            <a:r>
              <a:rPr lang="en-US" dirty="0">
                <a:solidFill>
                  <a:schemeClr val="bg1"/>
                </a:solidFill>
              </a:rPr>
              <a:t>(</a:t>
            </a:r>
            <a:r>
              <a:rPr lang="en-US" dirty="0" err="1">
                <a:solidFill>
                  <a:schemeClr val="bg1"/>
                </a:solidFill>
              </a:rPr>
              <a:t>train_images</a:t>
            </a:r>
            <a:r>
              <a:rPr lang="en-US" dirty="0">
                <a:solidFill>
                  <a:schemeClr val="bg1"/>
                </a:solidFill>
              </a:rPr>
              <a:t>, </a:t>
            </a:r>
            <a:r>
              <a:rPr lang="en-US" dirty="0" err="1">
                <a:solidFill>
                  <a:schemeClr val="bg1"/>
                </a:solidFill>
              </a:rPr>
              <a:t>train_labels</a:t>
            </a:r>
            <a:r>
              <a:rPr lang="en-US" dirty="0">
                <a:solidFill>
                  <a:schemeClr val="bg1"/>
                </a:solidFill>
              </a:rPr>
              <a:t>, epochs=10, </a:t>
            </a:r>
            <a:r>
              <a:rPr lang="en-US" dirty="0" err="1">
                <a:solidFill>
                  <a:schemeClr val="bg1"/>
                </a:solidFill>
              </a:rPr>
              <a:t>batch_size</a:t>
            </a:r>
            <a:r>
              <a:rPr lang="en-US" dirty="0">
                <a:solidFill>
                  <a:schemeClr val="bg1"/>
                </a:solidFill>
              </a:rPr>
              <a:t>=32, </a:t>
            </a:r>
            <a:r>
              <a:rPr lang="en-US" dirty="0" err="1">
                <a:solidFill>
                  <a:schemeClr val="bg1"/>
                </a:solidFill>
              </a:rPr>
              <a:t>validation_data</a:t>
            </a:r>
            <a:r>
              <a:rPr lang="en-US" dirty="0">
                <a:solidFill>
                  <a:schemeClr val="bg1"/>
                </a:solidFill>
              </a:rPr>
              <a:t>=(</a:t>
            </a:r>
            <a:r>
              <a:rPr lang="en-US" dirty="0" err="1">
                <a:solidFill>
                  <a:schemeClr val="bg1"/>
                </a:solidFill>
              </a:rPr>
              <a:t>test_images</a:t>
            </a:r>
            <a:r>
              <a:rPr lang="en-US" dirty="0">
                <a:solidFill>
                  <a:schemeClr val="bg1"/>
                </a:solidFill>
              </a:rPr>
              <a:t>, </a:t>
            </a:r>
            <a:r>
              <a:rPr lang="en-US" dirty="0" err="1">
                <a:solidFill>
                  <a:schemeClr val="bg1"/>
                </a:solidFill>
              </a:rPr>
              <a:t>test_labels</a:t>
            </a:r>
            <a:r>
              <a:rPr lang="en-US" dirty="0">
                <a:solidFill>
                  <a:schemeClr val="bg1"/>
                </a:solidFill>
              </a:rPr>
              <a:t>))</a:t>
            </a:r>
          </a:p>
        </p:txBody>
      </p:sp>
    </p:spTree>
    <p:extLst>
      <p:ext uri="{BB962C8B-B14F-4D97-AF65-F5344CB8AC3E}">
        <p14:creationId xmlns:p14="http://schemas.microsoft.com/office/powerpoint/2010/main" val="138752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r>
              <a:rPr lang="en-US" b="1" dirty="0"/>
              <a:t>Support Vector Machines (SVM):</a:t>
            </a:r>
            <a:endParaRPr lang="en-US" dirty="0"/>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435853" cy="1421521"/>
          </a:xfrm>
          <a:prstGeom prst="rect">
            <a:avLst/>
          </a:prstGeom>
          <a:noFill/>
          <a:ln>
            <a:noFill/>
          </a:ln>
        </p:spPr>
        <p:txBody>
          <a:bodyPr spcFirstLastPara="1" wrap="square" lIns="91425" tIns="91425" rIns="91425" bIns="91425" anchor="t" anchorCtr="0">
            <a:noAutofit/>
          </a:bodyPr>
          <a:lstStyle/>
          <a:p>
            <a:r>
              <a:rPr lang="en-US" sz="1100" dirty="0">
                <a:solidFill>
                  <a:schemeClr val="bg1"/>
                </a:solidFill>
              </a:rPr>
              <a:t># Train and evaluate the SVM model</a:t>
            </a:r>
          </a:p>
          <a:p>
            <a:r>
              <a:rPr lang="en-US" sz="1100" dirty="0" err="1">
                <a:solidFill>
                  <a:schemeClr val="bg1"/>
                </a:solidFill>
              </a:rPr>
              <a:t>svm</a:t>
            </a:r>
            <a:r>
              <a:rPr lang="en-US" sz="1100" dirty="0">
                <a:solidFill>
                  <a:schemeClr val="bg1"/>
                </a:solidFill>
              </a:rPr>
              <a:t> = SVC(kernel='linear', C=1, </a:t>
            </a:r>
            <a:r>
              <a:rPr lang="en-US" sz="1100" dirty="0" err="1">
                <a:solidFill>
                  <a:schemeClr val="bg1"/>
                </a:solidFill>
              </a:rPr>
              <a:t>random_state</a:t>
            </a:r>
            <a:r>
              <a:rPr lang="en-US" sz="1100" dirty="0">
                <a:solidFill>
                  <a:schemeClr val="bg1"/>
                </a:solidFill>
              </a:rPr>
              <a:t>=42)</a:t>
            </a:r>
          </a:p>
          <a:p>
            <a:r>
              <a:rPr lang="en-US" sz="1100" dirty="0" err="1">
                <a:solidFill>
                  <a:schemeClr val="bg1"/>
                </a:solidFill>
              </a:rPr>
              <a:t>svm.fit</a:t>
            </a:r>
            <a:r>
              <a:rPr lang="en-US" sz="1100" dirty="0">
                <a:solidFill>
                  <a:schemeClr val="bg1"/>
                </a:solidFill>
              </a:rPr>
              <a:t>(</a:t>
            </a:r>
            <a:r>
              <a:rPr lang="en-US" sz="1100" dirty="0" err="1">
                <a:solidFill>
                  <a:schemeClr val="bg1"/>
                </a:solidFill>
              </a:rPr>
              <a:t>X_train_norm.reshape</a:t>
            </a:r>
            <a:r>
              <a:rPr lang="en-US" sz="1100" dirty="0">
                <a:solidFill>
                  <a:schemeClr val="bg1"/>
                </a:solidFill>
              </a:rPr>
              <a:t>(</a:t>
            </a:r>
            <a:r>
              <a:rPr lang="en-US" sz="1100" dirty="0" err="1">
                <a:solidFill>
                  <a:schemeClr val="bg1"/>
                </a:solidFill>
              </a:rPr>
              <a:t>X_train_norm.shape</a:t>
            </a:r>
            <a:r>
              <a:rPr lang="en-US" sz="1100" dirty="0">
                <a:solidFill>
                  <a:schemeClr val="bg1"/>
                </a:solidFill>
              </a:rPr>
              <a:t>[0], -1), </a:t>
            </a:r>
            <a:r>
              <a:rPr lang="en-US" sz="1100" dirty="0" err="1">
                <a:solidFill>
                  <a:schemeClr val="bg1"/>
                </a:solidFill>
              </a:rPr>
              <a:t>y_train</a:t>
            </a:r>
            <a:r>
              <a:rPr lang="en-US" sz="1100" dirty="0">
                <a:solidFill>
                  <a:schemeClr val="bg1"/>
                </a:solidFill>
              </a:rPr>
              <a:t>)</a:t>
            </a:r>
          </a:p>
          <a:p>
            <a:r>
              <a:rPr lang="en-US" sz="1100" dirty="0" err="1">
                <a:solidFill>
                  <a:schemeClr val="bg1"/>
                </a:solidFill>
              </a:rPr>
              <a:t>svm_acc</a:t>
            </a:r>
            <a:r>
              <a:rPr lang="en-US" sz="1100" dirty="0">
                <a:solidFill>
                  <a:schemeClr val="bg1"/>
                </a:solidFill>
              </a:rPr>
              <a:t> = </a:t>
            </a:r>
            <a:r>
              <a:rPr lang="en-US" sz="1100" dirty="0" err="1">
                <a:solidFill>
                  <a:schemeClr val="bg1"/>
                </a:solidFill>
              </a:rPr>
              <a:t>svm.score</a:t>
            </a:r>
            <a:r>
              <a:rPr lang="en-US" sz="1100" dirty="0">
                <a:solidFill>
                  <a:schemeClr val="bg1"/>
                </a:solidFill>
              </a:rPr>
              <a:t>(</a:t>
            </a:r>
            <a:r>
              <a:rPr lang="en-US" sz="1100" dirty="0" err="1">
                <a:solidFill>
                  <a:schemeClr val="bg1"/>
                </a:solidFill>
              </a:rPr>
              <a:t>X_test_norm.reshape</a:t>
            </a:r>
            <a:r>
              <a:rPr lang="en-US" sz="1100" dirty="0">
                <a:solidFill>
                  <a:schemeClr val="bg1"/>
                </a:solidFill>
              </a:rPr>
              <a:t>(</a:t>
            </a:r>
            <a:r>
              <a:rPr lang="en-US" sz="1100" dirty="0" err="1">
                <a:solidFill>
                  <a:schemeClr val="bg1"/>
                </a:solidFill>
              </a:rPr>
              <a:t>X_test_norm.shape</a:t>
            </a:r>
            <a:r>
              <a:rPr lang="en-US" sz="1100" dirty="0">
                <a:solidFill>
                  <a:schemeClr val="bg1"/>
                </a:solidFill>
              </a:rPr>
              <a:t>[0], -1), </a:t>
            </a:r>
            <a:r>
              <a:rPr lang="en-US" sz="1100" dirty="0" err="1">
                <a:solidFill>
                  <a:schemeClr val="bg1"/>
                </a:solidFill>
              </a:rPr>
              <a:t>y_test</a:t>
            </a:r>
            <a:r>
              <a:rPr lang="en-US" sz="1100" dirty="0">
                <a:solidFill>
                  <a:schemeClr val="bg1"/>
                </a:solidFill>
              </a:rPr>
              <a:t>)</a:t>
            </a:r>
          </a:p>
          <a:p>
            <a:r>
              <a:rPr lang="en-US" sz="1100" dirty="0" err="1">
                <a:solidFill>
                  <a:schemeClr val="bg1"/>
                </a:solidFill>
              </a:rPr>
              <a:t>svm</a:t>
            </a:r>
            <a:r>
              <a:rPr lang="en-US" sz="1100" dirty="0">
                <a:solidFill>
                  <a:schemeClr val="bg1"/>
                </a:solidFill>
              </a:rPr>
              <a:t> = SVC(kernel='linear', C=1, </a:t>
            </a:r>
            <a:r>
              <a:rPr lang="en-US" sz="1100" dirty="0" err="1">
                <a:solidFill>
                  <a:schemeClr val="bg1"/>
                </a:solidFill>
              </a:rPr>
              <a:t>random_state</a:t>
            </a:r>
            <a:r>
              <a:rPr lang="en-US" sz="1100" dirty="0">
                <a:solidFill>
                  <a:schemeClr val="bg1"/>
                </a:solidFill>
              </a:rPr>
              <a:t>=42)</a:t>
            </a:r>
          </a:p>
          <a:p>
            <a:r>
              <a:rPr lang="en-US" sz="1100" dirty="0">
                <a:solidFill>
                  <a:schemeClr val="bg1"/>
                </a:solidFill>
              </a:rPr>
              <a:t> </a:t>
            </a:r>
          </a:p>
          <a:p>
            <a:r>
              <a:rPr lang="en-US" sz="1100" dirty="0" err="1">
                <a:solidFill>
                  <a:schemeClr val="bg1"/>
                </a:solidFill>
              </a:rPr>
              <a:t>svm.fit</a:t>
            </a:r>
            <a:r>
              <a:rPr lang="en-US" sz="1100" dirty="0">
                <a:solidFill>
                  <a:schemeClr val="bg1"/>
                </a:solidFill>
              </a:rPr>
              <a:t>(</a:t>
            </a:r>
            <a:r>
              <a:rPr lang="en-US" sz="1100" dirty="0" err="1">
                <a:solidFill>
                  <a:schemeClr val="bg1"/>
                </a:solidFill>
              </a:rPr>
              <a:t>X_train_norm.reshape</a:t>
            </a:r>
            <a:r>
              <a:rPr lang="en-US" sz="1100" dirty="0">
                <a:solidFill>
                  <a:schemeClr val="bg1"/>
                </a:solidFill>
              </a:rPr>
              <a:t>(</a:t>
            </a:r>
            <a:r>
              <a:rPr lang="en-US" sz="1100" dirty="0" err="1">
                <a:solidFill>
                  <a:schemeClr val="bg1"/>
                </a:solidFill>
              </a:rPr>
              <a:t>X_train_norm.shape</a:t>
            </a:r>
            <a:r>
              <a:rPr lang="en-US" sz="1100" dirty="0">
                <a:solidFill>
                  <a:schemeClr val="bg1"/>
                </a:solidFill>
              </a:rPr>
              <a:t>[0], -1), </a:t>
            </a:r>
            <a:r>
              <a:rPr lang="en-US" sz="1100" dirty="0" err="1">
                <a:solidFill>
                  <a:schemeClr val="bg1"/>
                </a:solidFill>
              </a:rPr>
              <a:t>y_train</a:t>
            </a:r>
            <a:r>
              <a:rPr lang="en-US" sz="1100" dirty="0">
                <a:solidFill>
                  <a:schemeClr val="bg1"/>
                </a:solidFill>
              </a:rPr>
              <a:t>)</a:t>
            </a:r>
          </a:p>
          <a:p>
            <a:r>
              <a:rPr lang="en-US" sz="1100" dirty="0">
                <a:solidFill>
                  <a:schemeClr val="bg1"/>
                </a:solidFill>
              </a:rPr>
              <a:t> </a:t>
            </a:r>
          </a:p>
          <a:p>
            <a:r>
              <a:rPr lang="en-US" sz="1100" dirty="0" err="1">
                <a:solidFill>
                  <a:schemeClr val="bg1"/>
                </a:solidFill>
              </a:rPr>
              <a:t>svm_acc</a:t>
            </a:r>
            <a:r>
              <a:rPr lang="en-US" sz="1100" dirty="0">
                <a:solidFill>
                  <a:schemeClr val="bg1"/>
                </a:solidFill>
              </a:rPr>
              <a:t> = </a:t>
            </a:r>
            <a:r>
              <a:rPr lang="en-US" sz="1100" dirty="0" err="1">
                <a:solidFill>
                  <a:schemeClr val="bg1"/>
                </a:solidFill>
              </a:rPr>
              <a:t>svm.score</a:t>
            </a:r>
            <a:r>
              <a:rPr lang="en-US" sz="1100" dirty="0">
                <a:solidFill>
                  <a:schemeClr val="bg1"/>
                </a:solidFill>
              </a:rPr>
              <a:t>(</a:t>
            </a:r>
            <a:r>
              <a:rPr lang="en-US" sz="1100" dirty="0" err="1">
                <a:solidFill>
                  <a:schemeClr val="bg1"/>
                </a:solidFill>
              </a:rPr>
              <a:t>X_test_norm.reshape</a:t>
            </a:r>
            <a:r>
              <a:rPr lang="en-US" sz="1100" dirty="0">
                <a:solidFill>
                  <a:schemeClr val="bg1"/>
                </a:solidFill>
              </a:rPr>
              <a:t>(</a:t>
            </a:r>
            <a:r>
              <a:rPr lang="en-US" sz="1100" dirty="0" err="1">
                <a:solidFill>
                  <a:schemeClr val="bg1"/>
                </a:solidFill>
              </a:rPr>
              <a:t>X_test_norm.shape</a:t>
            </a:r>
            <a:r>
              <a:rPr lang="en-US" sz="1100" dirty="0">
                <a:solidFill>
                  <a:schemeClr val="bg1"/>
                </a:solidFill>
              </a:rPr>
              <a:t>[0], -1), </a:t>
            </a:r>
            <a:r>
              <a:rPr lang="en-US" sz="1100" dirty="0" err="1">
                <a:solidFill>
                  <a:schemeClr val="bg1"/>
                </a:solidFill>
              </a:rPr>
              <a:t>y_test</a:t>
            </a:r>
            <a:r>
              <a:rPr lang="en-US" sz="1100" dirty="0">
                <a:solidFill>
                  <a:schemeClr val="bg1"/>
                </a:solidFill>
              </a:rPr>
              <a:t>)</a:t>
            </a:r>
          </a:p>
        </p:txBody>
      </p:sp>
    </p:spTree>
    <p:extLst>
      <p:ext uri="{BB962C8B-B14F-4D97-AF65-F5344CB8AC3E}">
        <p14:creationId xmlns:p14="http://schemas.microsoft.com/office/powerpoint/2010/main" val="923126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r>
              <a:rPr lang="en-US" dirty="0"/>
              <a:t>Random Forest (RF):</a:t>
            </a: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768362" cy="2716922"/>
          </a:xfrm>
          <a:prstGeom prst="rect">
            <a:avLst/>
          </a:prstGeom>
          <a:noFill/>
          <a:ln>
            <a:noFill/>
          </a:ln>
        </p:spPr>
        <p:txBody>
          <a:bodyPr spcFirstLastPara="1" wrap="square" lIns="91425" tIns="91425" rIns="91425" bIns="91425" anchor="t" anchorCtr="0">
            <a:noAutofit/>
          </a:bodyPr>
          <a:lstStyle/>
          <a:p>
            <a:r>
              <a:rPr lang="en-US" dirty="0">
                <a:solidFill>
                  <a:schemeClr val="bg1"/>
                </a:solidFill>
              </a:rPr>
              <a:t># Train and evaluate the Random Forest model</a:t>
            </a:r>
          </a:p>
          <a:p>
            <a:r>
              <a:rPr lang="en-US" dirty="0" err="1">
                <a:solidFill>
                  <a:schemeClr val="bg1"/>
                </a:solidFill>
              </a:rPr>
              <a:t>rf</a:t>
            </a:r>
            <a:r>
              <a:rPr lang="en-US" dirty="0">
                <a:solidFill>
                  <a:schemeClr val="bg1"/>
                </a:solidFill>
              </a:rPr>
              <a:t> = </a:t>
            </a:r>
            <a:r>
              <a:rPr lang="en-US" dirty="0" err="1">
                <a:solidFill>
                  <a:schemeClr val="bg1"/>
                </a:solidFill>
              </a:rPr>
              <a:t>RandomForestClassifier</a:t>
            </a:r>
            <a:r>
              <a:rPr lang="en-US" dirty="0">
                <a:solidFill>
                  <a:schemeClr val="bg1"/>
                </a:solidFill>
              </a:rPr>
              <a:t>(</a:t>
            </a:r>
            <a:r>
              <a:rPr lang="en-US" dirty="0" err="1">
                <a:solidFill>
                  <a:schemeClr val="bg1"/>
                </a:solidFill>
              </a:rPr>
              <a:t>n_estimators</a:t>
            </a:r>
            <a:r>
              <a:rPr lang="en-US" dirty="0">
                <a:solidFill>
                  <a:schemeClr val="bg1"/>
                </a:solidFill>
              </a:rPr>
              <a:t>=100, </a:t>
            </a:r>
            <a:r>
              <a:rPr lang="en-US" dirty="0" err="1">
                <a:solidFill>
                  <a:schemeClr val="bg1"/>
                </a:solidFill>
              </a:rPr>
              <a:t>random_state</a:t>
            </a:r>
            <a:r>
              <a:rPr lang="en-US" dirty="0">
                <a:solidFill>
                  <a:schemeClr val="bg1"/>
                </a:solidFill>
              </a:rPr>
              <a:t>=42)</a:t>
            </a:r>
          </a:p>
          <a:p>
            <a:r>
              <a:rPr lang="en-US" dirty="0">
                <a:solidFill>
                  <a:schemeClr val="bg1"/>
                </a:solidFill>
              </a:rPr>
              <a:t>This line creates an instance of the </a:t>
            </a:r>
            <a:r>
              <a:rPr lang="en-US" dirty="0" err="1">
                <a:solidFill>
                  <a:schemeClr val="bg1"/>
                </a:solidFill>
              </a:rPr>
              <a:t>RandomForestClassifier</a:t>
            </a:r>
            <a:r>
              <a:rPr lang="en-US" dirty="0">
                <a:solidFill>
                  <a:schemeClr val="bg1"/>
                </a:solidFill>
              </a:rPr>
              <a:t> class and initializes it with </a:t>
            </a:r>
            <a:r>
              <a:rPr lang="en-US" dirty="0" err="1">
                <a:solidFill>
                  <a:schemeClr val="bg1"/>
                </a:solidFill>
              </a:rPr>
              <a:t>n_estimators</a:t>
            </a:r>
            <a:r>
              <a:rPr lang="en-US" dirty="0">
                <a:solidFill>
                  <a:schemeClr val="bg1"/>
                </a:solidFill>
              </a:rPr>
              <a:t>=100 and </a:t>
            </a:r>
            <a:r>
              <a:rPr lang="en-US" dirty="0" err="1">
                <a:solidFill>
                  <a:schemeClr val="bg1"/>
                </a:solidFill>
              </a:rPr>
              <a:t>random_state</a:t>
            </a:r>
            <a:r>
              <a:rPr lang="en-US" dirty="0">
                <a:solidFill>
                  <a:schemeClr val="bg1"/>
                </a:solidFill>
              </a:rPr>
              <a:t>=42. </a:t>
            </a:r>
            <a:r>
              <a:rPr lang="en-US" dirty="0" err="1">
                <a:solidFill>
                  <a:schemeClr val="bg1"/>
                </a:solidFill>
              </a:rPr>
              <a:t>n_estimators</a:t>
            </a:r>
            <a:r>
              <a:rPr lang="en-US" dirty="0">
                <a:solidFill>
                  <a:schemeClr val="bg1"/>
                </a:solidFill>
              </a:rPr>
              <a:t> specifies the number of decision trees in the random forest, while </a:t>
            </a:r>
            <a:r>
              <a:rPr lang="en-US" dirty="0" err="1">
                <a:solidFill>
                  <a:schemeClr val="bg1"/>
                </a:solidFill>
              </a:rPr>
              <a:t>random_state</a:t>
            </a:r>
            <a:r>
              <a:rPr lang="en-US" dirty="0">
                <a:solidFill>
                  <a:schemeClr val="bg1"/>
                </a:solidFill>
              </a:rPr>
              <a:t> ensures that the random number generator used for initializing the forest is seeded with a fixed value for reproducibility.</a:t>
            </a:r>
          </a:p>
          <a:p>
            <a:r>
              <a:rPr lang="en-US" dirty="0" err="1">
                <a:solidFill>
                  <a:schemeClr val="bg1"/>
                </a:solidFill>
              </a:rPr>
              <a:t>rf.fit</a:t>
            </a:r>
            <a:r>
              <a:rPr lang="en-US" dirty="0">
                <a:solidFill>
                  <a:schemeClr val="bg1"/>
                </a:solidFill>
              </a:rPr>
              <a:t>(</a:t>
            </a:r>
            <a:r>
              <a:rPr lang="en-US" dirty="0" err="1">
                <a:solidFill>
                  <a:schemeClr val="bg1"/>
                </a:solidFill>
              </a:rPr>
              <a:t>X_train_norm.reshape</a:t>
            </a:r>
            <a:r>
              <a:rPr lang="en-US" dirty="0">
                <a:solidFill>
                  <a:schemeClr val="bg1"/>
                </a:solidFill>
              </a:rPr>
              <a:t>(</a:t>
            </a:r>
            <a:r>
              <a:rPr lang="en-US" dirty="0" err="1">
                <a:solidFill>
                  <a:schemeClr val="bg1"/>
                </a:solidFill>
              </a:rPr>
              <a:t>X_train_norm.shape</a:t>
            </a:r>
            <a:r>
              <a:rPr lang="en-US" dirty="0">
                <a:solidFill>
                  <a:schemeClr val="bg1"/>
                </a:solidFill>
              </a:rPr>
              <a:t>[0], -1), </a:t>
            </a:r>
            <a:r>
              <a:rPr lang="en-US" dirty="0" err="1">
                <a:solidFill>
                  <a:schemeClr val="bg1"/>
                </a:solidFill>
              </a:rPr>
              <a:t>y_train</a:t>
            </a:r>
            <a:r>
              <a:rPr lang="en-US" dirty="0">
                <a:solidFill>
                  <a:schemeClr val="bg1"/>
                </a:solidFill>
              </a:rPr>
              <a:t>)</a:t>
            </a:r>
          </a:p>
          <a:p>
            <a:r>
              <a:rPr lang="en-US" dirty="0">
                <a:solidFill>
                  <a:schemeClr val="bg1"/>
                </a:solidFill>
              </a:rPr>
              <a:t>This line trains the random forest model using the training data </a:t>
            </a:r>
            <a:r>
              <a:rPr lang="en-US" dirty="0" err="1">
                <a:solidFill>
                  <a:schemeClr val="bg1"/>
                </a:solidFill>
              </a:rPr>
              <a:t>X_train_norm</a:t>
            </a:r>
            <a:r>
              <a:rPr lang="en-US" dirty="0">
                <a:solidFill>
                  <a:schemeClr val="bg1"/>
                </a:solidFill>
              </a:rPr>
              <a:t> and their corresponding labels </a:t>
            </a:r>
            <a:r>
              <a:rPr lang="en-US" dirty="0" err="1">
                <a:solidFill>
                  <a:schemeClr val="bg1"/>
                </a:solidFill>
              </a:rPr>
              <a:t>y_train</a:t>
            </a:r>
            <a:r>
              <a:rPr lang="en-US" dirty="0">
                <a:solidFill>
                  <a:schemeClr val="bg1"/>
                </a:solidFill>
              </a:rPr>
              <a:t>. </a:t>
            </a:r>
            <a:r>
              <a:rPr lang="en-US" dirty="0" err="1">
                <a:solidFill>
                  <a:schemeClr val="bg1"/>
                </a:solidFill>
              </a:rPr>
              <a:t>X_train_norm</a:t>
            </a:r>
            <a:r>
              <a:rPr lang="en-US" dirty="0">
                <a:solidFill>
                  <a:schemeClr val="bg1"/>
                </a:solidFill>
              </a:rPr>
              <a:t> is reshaped into a 2D array using .reshape(</a:t>
            </a:r>
            <a:r>
              <a:rPr lang="en-US" dirty="0" err="1">
                <a:solidFill>
                  <a:schemeClr val="bg1"/>
                </a:solidFill>
              </a:rPr>
              <a:t>X_train_norm.shape</a:t>
            </a:r>
            <a:r>
              <a:rPr lang="en-US" dirty="0">
                <a:solidFill>
                  <a:schemeClr val="bg1"/>
                </a:solidFill>
              </a:rPr>
              <a:t>[0], -1) so that each image in the training set is flattened into a 1D array.</a:t>
            </a:r>
          </a:p>
          <a:p>
            <a:r>
              <a:rPr lang="en-US" dirty="0" err="1">
                <a:solidFill>
                  <a:schemeClr val="bg1"/>
                </a:solidFill>
              </a:rPr>
              <a:t>rf_acc</a:t>
            </a:r>
            <a:r>
              <a:rPr lang="en-US" dirty="0">
                <a:solidFill>
                  <a:schemeClr val="bg1"/>
                </a:solidFill>
              </a:rPr>
              <a:t> = </a:t>
            </a:r>
            <a:r>
              <a:rPr lang="en-US" dirty="0" err="1">
                <a:solidFill>
                  <a:schemeClr val="bg1"/>
                </a:solidFill>
              </a:rPr>
              <a:t>rf.score</a:t>
            </a:r>
            <a:r>
              <a:rPr lang="en-US" dirty="0">
                <a:solidFill>
                  <a:schemeClr val="bg1"/>
                </a:solidFill>
              </a:rPr>
              <a:t>(</a:t>
            </a:r>
            <a:r>
              <a:rPr lang="en-US" dirty="0" err="1">
                <a:solidFill>
                  <a:schemeClr val="bg1"/>
                </a:solidFill>
              </a:rPr>
              <a:t>X_test_norm.reshape</a:t>
            </a:r>
            <a:r>
              <a:rPr lang="en-US" dirty="0">
                <a:solidFill>
                  <a:schemeClr val="bg1"/>
                </a:solidFill>
              </a:rPr>
              <a:t>(</a:t>
            </a:r>
            <a:r>
              <a:rPr lang="en-US" dirty="0" err="1">
                <a:solidFill>
                  <a:schemeClr val="bg1"/>
                </a:solidFill>
              </a:rPr>
              <a:t>X_test_norm.shape</a:t>
            </a:r>
            <a:r>
              <a:rPr lang="en-US" dirty="0">
                <a:solidFill>
                  <a:schemeClr val="bg1"/>
                </a:solidFill>
              </a:rPr>
              <a:t>[0], -1), </a:t>
            </a:r>
            <a:r>
              <a:rPr lang="en-US" dirty="0" err="1">
                <a:solidFill>
                  <a:schemeClr val="bg1"/>
                </a:solidFill>
              </a:rPr>
              <a:t>y_test</a:t>
            </a:r>
            <a:r>
              <a:rPr lang="en-US" dirty="0">
                <a:solidFill>
                  <a:schemeClr val="bg1"/>
                </a:solidFill>
              </a:rPr>
              <a:t>)</a:t>
            </a:r>
          </a:p>
          <a:p>
            <a:r>
              <a:rPr lang="en-US" dirty="0">
                <a:solidFill>
                  <a:schemeClr val="bg1"/>
                </a:solidFill>
              </a:rPr>
              <a:t>This line evaluates the accuracy of the trained model on the test data. </a:t>
            </a:r>
            <a:r>
              <a:rPr lang="en-US" dirty="0" err="1">
                <a:solidFill>
                  <a:schemeClr val="bg1"/>
                </a:solidFill>
              </a:rPr>
              <a:t>rf.score</a:t>
            </a:r>
            <a:r>
              <a:rPr lang="en-US" dirty="0">
                <a:solidFill>
                  <a:schemeClr val="bg1"/>
                </a:solidFill>
              </a:rPr>
              <a:t> computes the mean accuracy of the random forest classifier on the test data, given </a:t>
            </a:r>
            <a:r>
              <a:rPr lang="en-US" dirty="0" err="1">
                <a:solidFill>
                  <a:schemeClr val="bg1"/>
                </a:solidFill>
              </a:rPr>
              <a:t>X_test_norm</a:t>
            </a:r>
            <a:r>
              <a:rPr lang="en-US" dirty="0">
                <a:solidFill>
                  <a:schemeClr val="bg1"/>
                </a:solidFill>
              </a:rPr>
              <a:t> and </a:t>
            </a:r>
            <a:r>
              <a:rPr lang="en-US" dirty="0" err="1">
                <a:solidFill>
                  <a:schemeClr val="bg1"/>
                </a:solidFill>
              </a:rPr>
              <a:t>y_test</a:t>
            </a:r>
            <a:r>
              <a:rPr lang="en-US" dirty="0">
                <a:solidFill>
                  <a:schemeClr val="bg1"/>
                </a:solidFill>
              </a:rPr>
              <a:t>, and returns a scalar value between 0 and 1 representing the accuracy.</a:t>
            </a:r>
          </a:p>
          <a:p>
            <a:r>
              <a:rPr lang="en-US" dirty="0" err="1">
                <a:solidFill>
                  <a:schemeClr val="bg1"/>
                </a:solidFill>
              </a:rPr>
              <a:t>y_pred_rf</a:t>
            </a:r>
            <a:r>
              <a:rPr lang="en-US" dirty="0">
                <a:solidFill>
                  <a:schemeClr val="bg1"/>
                </a:solidFill>
              </a:rPr>
              <a:t> = </a:t>
            </a:r>
            <a:r>
              <a:rPr lang="en-US" dirty="0" err="1">
                <a:solidFill>
                  <a:schemeClr val="bg1"/>
                </a:solidFill>
              </a:rPr>
              <a:t>rf.predict</a:t>
            </a:r>
            <a:r>
              <a:rPr lang="en-US" dirty="0">
                <a:solidFill>
                  <a:schemeClr val="bg1"/>
                </a:solidFill>
              </a:rPr>
              <a:t>(</a:t>
            </a:r>
            <a:r>
              <a:rPr lang="en-US" dirty="0" err="1">
                <a:solidFill>
                  <a:schemeClr val="bg1"/>
                </a:solidFill>
              </a:rPr>
              <a:t>X_test_norm.reshape</a:t>
            </a:r>
            <a:r>
              <a:rPr lang="en-US" dirty="0">
                <a:solidFill>
                  <a:schemeClr val="bg1"/>
                </a:solidFill>
              </a:rPr>
              <a:t>(</a:t>
            </a:r>
            <a:r>
              <a:rPr lang="en-US" dirty="0" err="1">
                <a:solidFill>
                  <a:schemeClr val="bg1"/>
                </a:solidFill>
              </a:rPr>
              <a:t>X_test_norm.shape</a:t>
            </a:r>
            <a:r>
              <a:rPr lang="en-US" dirty="0">
                <a:solidFill>
                  <a:schemeClr val="bg1"/>
                </a:solidFill>
              </a:rPr>
              <a:t>[0], -1))</a:t>
            </a:r>
          </a:p>
        </p:txBody>
      </p:sp>
    </p:spTree>
    <p:extLst>
      <p:ext uri="{BB962C8B-B14F-4D97-AF65-F5344CB8AC3E}">
        <p14:creationId xmlns:p14="http://schemas.microsoft.com/office/powerpoint/2010/main" val="214051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r>
              <a:rPr lang="en-US" b="1" dirty="0"/>
              <a:t>Gabor Wavelet Transform (GWT):</a:t>
            </a:r>
            <a:endParaRPr lang="en-US" dirty="0"/>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pic>
        <p:nvPicPr>
          <p:cNvPr id="2" name="Picture 1"/>
          <p:cNvPicPr>
            <a:picLocks noChangeAspect="1"/>
          </p:cNvPicPr>
          <p:nvPr/>
        </p:nvPicPr>
        <p:blipFill rotWithShape="1">
          <a:blip r:embed="rId3"/>
          <a:srcRect l="2275" t="2641" r="3943" b="4257"/>
          <a:stretch/>
        </p:blipFill>
        <p:spPr>
          <a:xfrm>
            <a:off x="450273" y="883135"/>
            <a:ext cx="6580909" cy="2933792"/>
          </a:xfrm>
          <a:prstGeom prst="rect">
            <a:avLst/>
          </a:prstGeom>
        </p:spPr>
      </p:pic>
      <p:pic>
        <p:nvPicPr>
          <p:cNvPr id="3" name="Picture 2"/>
          <p:cNvPicPr>
            <a:picLocks noChangeAspect="1"/>
          </p:cNvPicPr>
          <p:nvPr/>
        </p:nvPicPr>
        <p:blipFill rotWithShape="1">
          <a:blip r:embed="rId4"/>
          <a:srcRect l="4281" t="22259" r="5043" b="42005"/>
          <a:stretch/>
        </p:blipFill>
        <p:spPr>
          <a:xfrm>
            <a:off x="692727" y="4059383"/>
            <a:ext cx="5922845" cy="315222"/>
          </a:xfrm>
          <a:prstGeom prst="rect">
            <a:avLst/>
          </a:prstGeom>
        </p:spPr>
      </p:pic>
    </p:spTree>
    <p:extLst>
      <p:ext uri="{BB962C8B-B14F-4D97-AF65-F5344CB8AC3E}">
        <p14:creationId xmlns:p14="http://schemas.microsoft.com/office/powerpoint/2010/main" val="2933433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r>
              <a:rPr lang="en-US" dirty="0"/>
              <a:t>K-Nearest Neighbors (KNN):</a:t>
            </a: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375638" y="1402504"/>
            <a:ext cx="8768362" cy="2716922"/>
          </a:xfrm>
          <a:prstGeom prst="rect">
            <a:avLst/>
          </a:prstGeom>
          <a:noFill/>
          <a:ln>
            <a:noFill/>
          </a:ln>
        </p:spPr>
        <p:txBody>
          <a:bodyPr spcFirstLastPara="1" wrap="square" lIns="91425" tIns="91425" rIns="91425" bIns="91425" anchor="t" anchorCtr="0">
            <a:noAutofit/>
          </a:bodyPr>
          <a:lstStyle/>
          <a:p>
            <a:r>
              <a:rPr lang="en-US" dirty="0">
                <a:solidFill>
                  <a:schemeClr val="bg1"/>
                </a:solidFill>
              </a:rPr>
              <a:t># Train and evaluate the KNN model</a:t>
            </a:r>
          </a:p>
          <a:p>
            <a:r>
              <a:rPr lang="en-US" dirty="0" err="1">
                <a:solidFill>
                  <a:schemeClr val="bg1"/>
                </a:solidFill>
              </a:rPr>
              <a:t>knn</a:t>
            </a:r>
            <a:r>
              <a:rPr lang="en-US" dirty="0">
                <a:solidFill>
                  <a:schemeClr val="bg1"/>
                </a:solidFill>
              </a:rPr>
              <a:t> = </a:t>
            </a:r>
            <a:r>
              <a:rPr lang="en-US" dirty="0" err="1">
                <a:solidFill>
                  <a:schemeClr val="bg1"/>
                </a:solidFill>
              </a:rPr>
              <a:t>KNeighborsClassifier</a:t>
            </a:r>
            <a:r>
              <a:rPr lang="en-US" dirty="0">
                <a:solidFill>
                  <a:schemeClr val="bg1"/>
                </a:solidFill>
              </a:rPr>
              <a:t>(</a:t>
            </a:r>
            <a:r>
              <a:rPr lang="en-US" dirty="0" err="1">
                <a:solidFill>
                  <a:schemeClr val="bg1"/>
                </a:solidFill>
              </a:rPr>
              <a:t>n_neighbors</a:t>
            </a:r>
            <a:r>
              <a:rPr lang="en-US" dirty="0">
                <a:solidFill>
                  <a:schemeClr val="bg1"/>
                </a:solidFill>
              </a:rPr>
              <a:t>=5) # Initialize KNN classifier with 5 neighbors</a:t>
            </a:r>
          </a:p>
          <a:p>
            <a:r>
              <a:rPr lang="en-US" dirty="0" err="1">
                <a:solidFill>
                  <a:schemeClr val="bg1"/>
                </a:solidFill>
              </a:rPr>
              <a:t>knn.fit</a:t>
            </a:r>
            <a:r>
              <a:rPr lang="en-US" dirty="0">
                <a:solidFill>
                  <a:schemeClr val="bg1"/>
                </a:solidFill>
              </a:rPr>
              <a:t>(</a:t>
            </a:r>
            <a:r>
              <a:rPr lang="en-US" dirty="0" err="1">
                <a:solidFill>
                  <a:schemeClr val="bg1"/>
                </a:solidFill>
              </a:rPr>
              <a:t>X_train_norm.reshape</a:t>
            </a:r>
            <a:r>
              <a:rPr lang="en-US" dirty="0">
                <a:solidFill>
                  <a:schemeClr val="bg1"/>
                </a:solidFill>
              </a:rPr>
              <a:t>(</a:t>
            </a:r>
            <a:r>
              <a:rPr lang="en-US" dirty="0" err="1">
                <a:solidFill>
                  <a:schemeClr val="bg1"/>
                </a:solidFill>
              </a:rPr>
              <a:t>X_train_norm.shape</a:t>
            </a:r>
            <a:r>
              <a:rPr lang="en-US" dirty="0">
                <a:solidFill>
                  <a:schemeClr val="bg1"/>
                </a:solidFill>
              </a:rPr>
              <a:t>[0], -1), </a:t>
            </a:r>
            <a:r>
              <a:rPr lang="en-US" dirty="0" err="1">
                <a:solidFill>
                  <a:schemeClr val="bg1"/>
                </a:solidFill>
              </a:rPr>
              <a:t>y_train</a:t>
            </a:r>
            <a:r>
              <a:rPr lang="en-US" dirty="0">
                <a:solidFill>
                  <a:schemeClr val="bg1"/>
                </a:solidFill>
              </a:rPr>
              <a:t>) # Fit the model on training data</a:t>
            </a:r>
          </a:p>
          <a:p>
            <a:r>
              <a:rPr lang="en-US" dirty="0" err="1">
                <a:solidFill>
                  <a:schemeClr val="bg1"/>
                </a:solidFill>
              </a:rPr>
              <a:t>knn_acc</a:t>
            </a:r>
            <a:r>
              <a:rPr lang="en-US" dirty="0">
                <a:solidFill>
                  <a:schemeClr val="bg1"/>
                </a:solidFill>
              </a:rPr>
              <a:t> = </a:t>
            </a:r>
            <a:r>
              <a:rPr lang="en-US" dirty="0" err="1">
                <a:solidFill>
                  <a:schemeClr val="bg1"/>
                </a:solidFill>
              </a:rPr>
              <a:t>knn.score</a:t>
            </a:r>
            <a:r>
              <a:rPr lang="en-US" dirty="0">
                <a:solidFill>
                  <a:schemeClr val="bg1"/>
                </a:solidFill>
              </a:rPr>
              <a:t>(</a:t>
            </a:r>
            <a:r>
              <a:rPr lang="en-US" dirty="0" err="1">
                <a:solidFill>
                  <a:schemeClr val="bg1"/>
                </a:solidFill>
              </a:rPr>
              <a:t>X_test_norm.reshape</a:t>
            </a:r>
            <a:r>
              <a:rPr lang="en-US" dirty="0">
                <a:solidFill>
                  <a:schemeClr val="bg1"/>
                </a:solidFill>
              </a:rPr>
              <a:t>(</a:t>
            </a:r>
            <a:r>
              <a:rPr lang="en-US" dirty="0" err="1">
                <a:solidFill>
                  <a:schemeClr val="bg1"/>
                </a:solidFill>
              </a:rPr>
              <a:t>X_test_norm.shape</a:t>
            </a:r>
            <a:r>
              <a:rPr lang="en-US" dirty="0">
                <a:solidFill>
                  <a:schemeClr val="bg1"/>
                </a:solidFill>
              </a:rPr>
              <a:t>[0], -1), </a:t>
            </a:r>
            <a:r>
              <a:rPr lang="en-US" dirty="0" err="1">
                <a:solidFill>
                  <a:schemeClr val="bg1"/>
                </a:solidFill>
              </a:rPr>
              <a:t>y_test</a:t>
            </a:r>
            <a:r>
              <a:rPr lang="en-US" dirty="0">
                <a:solidFill>
                  <a:schemeClr val="bg1"/>
                </a:solidFill>
              </a:rPr>
              <a:t>) # Evaluate the model accuracy on test data</a:t>
            </a:r>
          </a:p>
          <a:p>
            <a:r>
              <a:rPr lang="en-US" dirty="0" err="1">
                <a:solidFill>
                  <a:schemeClr val="bg1"/>
                </a:solidFill>
              </a:rPr>
              <a:t>y_pred_knn</a:t>
            </a:r>
            <a:r>
              <a:rPr lang="en-US" dirty="0">
                <a:solidFill>
                  <a:schemeClr val="bg1"/>
                </a:solidFill>
              </a:rPr>
              <a:t> = </a:t>
            </a:r>
            <a:r>
              <a:rPr lang="en-US" dirty="0" err="1">
                <a:solidFill>
                  <a:schemeClr val="bg1"/>
                </a:solidFill>
              </a:rPr>
              <a:t>knn.predict</a:t>
            </a:r>
            <a:r>
              <a:rPr lang="en-US" dirty="0">
                <a:solidFill>
                  <a:schemeClr val="bg1"/>
                </a:solidFill>
              </a:rPr>
              <a:t>(</a:t>
            </a:r>
            <a:r>
              <a:rPr lang="en-US" dirty="0" err="1">
                <a:solidFill>
                  <a:schemeClr val="bg1"/>
                </a:solidFill>
              </a:rPr>
              <a:t>X_test_norm.reshape</a:t>
            </a:r>
            <a:r>
              <a:rPr lang="en-US" dirty="0">
                <a:solidFill>
                  <a:schemeClr val="bg1"/>
                </a:solidFill>
              </a:rPr>
              <a:t>(</a:t>
            </a:r>
            <a:r>
              <a:rPr lang="en-US" dirty="0" err="1">
                <a:solidFill>
                  <a:schemeClr val="bg1"/>
                </a:solidFill>
              </a:rPr>
              <a:t>X_test_norm.shape</a:t>
            </a:r>
            <a:r>
              <a:rPr lang="en-US" dirty="0">
                <a:solidFill>
                  <a:schemeClr val="bg1"/>
                </a:solidFill>
              </a:rPr>
              <a:t>[0], -1)) # Predict the labels of test data using the trained model</a:t>
            </a:r>
          </a:p>
        </p:txBody>
      </p:sp>
    </p:spTree>
    <p:extLst>
      <p:ext uri="{BB962C8B-B14F-4D97-AF65-F5344CB8AC3E}">
        <p14:creationId xmlns:p14="http://schemas.microsoft.com/office/powerpoint/2010/main" val="6544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560499" y="27005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Group Members</a:t>
            </a:r>
            <a:endParaRPr dirty="0"/>
          </a:p>
        </p:txBody>
      </p:sp>
      <p:grpSp>
        <p:nvGrpSpPr>
          <p:cNvPr id="236" name="Google Shape;236;p16"/>
          <p:cNvGrpSpPr/>
          <p:nvPr/>
        </p:nvGrpSpPr>
        <p:grpSpPr>
          <a:xfrm>
            <a:off x="2673950" y="1716133"/>
            <a:ext cx="3257315" cy="734624"/>
            <a:chOff x="2821096" y="1583067"/>
            <a:chExt cx="2765632" cy="734624"/>
          </a:xfrm>
        </p:grpSpPr>
        <p:sp>
          <p:nvSpPr>
            <p:cNvPr id="237" name="Google Shape;237;p16"/>
            <p:cNvSpPr/>
            <p:nvPr/>
          </p:nvSpPr>
          <p:spPr>
            <a:xfrm>
              <a:off x="2821096" y="1589568"/>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grpSp>
          <p:nvGrpSpPr>
            <p:cNvPr id="238" name="Google Shape;238;p16"/>
            <p:cNvGrpSpPr/>
            <p:nvPr/>
          </p:nvGrpSpPr>
          <p:grpSpPr>
            <a:xfrm>
              <a:off x="3400571" y="1583067"/>
              <a:ext cx="2186157" cy="734624"/>
              <a:chOff x="3400571" y="1663829"/>
              <a:chExt cx="2186157" cy="734624"/>
            </a:xfrm>
          </p:grpSpPr>
          <p:sp>
            <p:nvSpPr>
              <p:cNvPr id="239" name="Google Shape;239;p16"/>
              <p:cNvSpPr txBox="1"/>
              <p:nvPr/>
            </p:nvSpPr>
            <p:spPr>
              <a:xfrm>
                <a:off x="3427270" y="1663829"/>
                <a:ext cx="1981200" cy="331800"/>
              </a:xfrm>
              <a:prstGeom prst="rect">
                <a:avLst/>
              </a:prstGeom>
              <a:noFill/>
              <a:ln>
                <a:noFill/>
              </a:ln>
            </p:spPr>
            <p:txBody>
              <a:bodyPr spcFirstLastPara="1" wrap="square" lIns="91425" tIns="91425" rIns="91425" bIns="91425" anchor="ctr" anchorCtr="0">
                <a:noAutofit/>
              </a:bodyPr>
              <a:lstStyle/>
              <a:p>
                <a:pPr lvl="0"/>
                <a:r>
                  <a:rPr lang="en-US" sz="1800" b="1" dirty="0">
                    <a:latin typeface="Fira Sans Extra Condensed"/>
                    <a:ea typeface="Fira Sans Extra Condensed"/>
                    <a:cs typeface="Fira Sans Extra Condensed"/>
                    <a:sym typeface="Fira Sans Extra Condensed"/>
                  </a:rPr>
                  <a:t>BISHANATH TARAFDER</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400571" y="2066653"/>
                <a:ext cx="2186157" cy="331800"/>
              </a:xfrm>
              <a:prstGeom prst="rect">
                <a:avLst/>
              </a:prstGeom>
              <a:noFill/>
              <a:ln>
                <a:noFill/>
              </a:ln>
            </p:spPr>
            <p:txBody>
              <a:bodyPr spcFirstLastPara="1" wrap="square" lIns="91425" tIns="91425" rIns="91425" bIns="91425" anchor="ctr" anchorCtr="0">
                <a:noAutofit/>
              </a:bodyPr>
              <a:lstStyle/>
              <a:p>
                <a:pPr lvl="0"/>
                <a:r>
                  <a:rPr lang="en-US" b="1" u="sng" dirty="0"/>
                  <a:t>Student ID: 19-41827-3</a:t>
                </a:r>
                <a:endParaRPr b="1" u="sng" dirty="0">
                  <a:latin typeface="Roboto"/>
                  <a:ea typeface="Roboto"/>
                  <a:cs typeface="Roboto"/>
                  <a:sym typeface="Roboto"/>
                </a:endParaRPr>
              </a:p>
            </p:txBody>
          </p:sp>
        </p:grpSp>
      </p:grpSp>
      <p:grpSp>
        <p:nvGrpSpPr>
          <p:cNvPr id="241" name="Google Shape;241;p16"/>
          <p:cNvGrpSpPr/>
          <p:nvPr/>
        </p:nvGrpSpPr>
        <p:grpSpPr>
          <a:xfrm>
            <a:off x="83387" y="1205345"/>
            <a:ext cx="2441910" cy="367053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5685576" y="1669000"/>
            <a:ext cx="3189026" cy="801699"/>
            <a:chOff x="5977147" y="1126551"/>
            <a:chExt cx="3189026" cy="801699"/>
          </a:xfrm>
        </p:grpSpPr>
        <p:grpSp>
          <p:nvGrpSpPr>
            <p:cNvPr id="300" name="Google Shape;300;p16"/>
            <p:cNvGrpSpPr/>
            <p:nvPr/>
          </p:nvGrpSpPr>
          <p:grpSpPr>
            <a:xfrm>
              <a:off x="6705627" y="1210660"/>
              <a:ext cx="2460546" cy="717590"/>
              <a:chOff x="6053052" y="883118"/>
              <a:chExt cx="2460546" cy="717590"/>
            </a:xfrm>
          </p:grpSpPr>
          <p:sp>
            <p:nvSpPr>
              <p:cNvPr id="301" name="Google Shape;301;p16"/>
              <p:cNvSpPr txBox="1"/>
              <p:nvPr/>
            </p:nvSpPr>
            <p:spPr>
              <a:xfrm>
                <a:off x="6053052" y="883118"/>
                <a:ext cx="2460546" cy="331800"/>
              </a:xfrm>
              <a:prstGeom prst="rect">
                <a:avLst/>
              </a:prstGeom>
              <a:noFill/>
              <a:ln>
                <a:noFill/>
              </a:ln>
            </p:spPr>
            <p:txBody>
              <a:bodyPr spcFirstLastPara="1" wrap="square" lIns="91425" tIns="91425" rIns="91425" bIns="91425" anchor="ctr" anchorCtr="0">
                <a:noAutofit/>
              </a:bodyPr>
              <a:lstStyle/>
              <a:p>
                <a:pPr lvl="0"/>
                <a:r>
                  <a:rPr lang="en-US" sz="1800" b="1" dirty="0">
                    <a:latin typeface="Fira Sans Extra Condensed"/>
                    <a:ea typeface="Fira Sans Extra Condensed"/>
                    <a:cs typeface="Fira Sans Extra Condensed"/>
                    <a:sym typeface="Fira Sans Extra Condensed"/>
                  </a:rPr>
                  <a:t>MD. GOLAM RABBANI FAHAD</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52" y="1268908"/>
                <a:ext cx="2106554" cy="331800"/>
              </a:xfrm>
              <a:prstGeom prst="rect">
                <a:avLst/>
              </a:prstGeom>
              <a:noFill/>
              <a:ln>
                <a:noFill/>
              </a:ln>
            </p:spPr>
            <p:txBody>
              <a:bodyPr spcFirstLastPara="1" wrap="square" lIns="91425" tIns="91425" rIns="91425" bIns="91425" anchor="ctr" anchorCtr="0">
                <a:noAutofit/>
              </a:bodyPr>
              <a:lstStyle/>
              <a:p>
                <a:pPr lvl="0"/>
                <a:r>
                  <a:rPr lang="en-US" b="1" u="sng" dirty="0"/>
                  <a:t>Student ID: </a:t>
                </a:r>
                <a:r>
                  <a:rPr lang="en-US" u="sng" dirty="0"/>
                  <a:t>19-41612-3</a:t>
                </a:r>
                <a:endParaRPr u="sng" dirty="0">
                  <a:latin typeface="Roboto"/>
                  <a:ea typeface="Roboto"/>
                  <a:cs typeface="Roboto"/>
                  <a:sym typeface="Roboto"/>
                </a:endParaRPr>
              </a:p>
            </p:txBody>
          </p:sp>
        </p:grpSp>
        <p:sp>
          <p:nvSpPr>
            <p:cNvPr id="303" name="Google Shape;303;p16"/>
            <p:cNvSpPr/>
            <p:nvPr/>
          </p:nvSpPr>
          <p:spPr>
            <a:xfrm>
              <a:off x="5977147" y="1126551"/>
              <a:ext cx="695546"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dirty="0">
                <a:solidFill>
                  <a:schemeClr val="lt1"/>
                </a:solidFill>
              </a:endParaRPr>
            </a:p>
          </p:txBody>
        </p:sp>
      </p:grpSp>
      <p:grpSp>
        <p:nvGrpSpPr>
          <p:cNvPr id="304" name="Google Shape;304;p16"/>
          <p:cNvGrpSpPr/>
          <p:nvPr/>
        </p:nvGrpSpPr>
        <p:grpSpPr>
          <a:xfrm>
            <a:off x="2673950" y="3358411"/>
            <a:ext cx="3359399" cy="849257"/>
            <a:chOff x="3226303" y="2272809"/>
            <a:chExt cx="3037666" cy="849257"/>
          </a:xfrm>
        </p:grpSpPr>
        <p:grpSp>
          <p:nvGrpSpPr>
            <p:cNvPr id="305" name="Google Shape;305;p16"/>
            <p:cNvGrpSpPr/>
            <p:nvPr/>
          </p:nvGrpSpPr>
          <p:grpSpPr>
            <a:xfrm>
              <a:off x="3889965" y="2272809"/>
              <a:ext cx="2374004" cy="849257"/>
              <a:chOff x="3501777" y="923862"/>
              <a:chExt cx="2374004" cy="849257"/>
            </a:xfrm>
          </p:grpSpPr>
          <p:sp>
            <p:nvSpPr>
              <p:cNvPr id="306" name="Google Shape;306;p16"/>
              <p:cNvSpPr txBox="1"/>
              <p:nvPr/>
            </p:nvSpPr>
            <p:spPr>
              <a:xfrm>
                <a:off x="3501777" y="923862"/>
                <a:ext cx="2214677" cy="331800"/>
              </a:xfrm>
              <a:prstGeom prst="rect">
                <a:avLst/>
              </a:prstGeom>
              <a:noFill/>
              <a:ln>
                <a:noFill/>
              </a:ln>
            </p:spPr>
            <p:txBody>
              <a:bodyPr spcFirstLastPara="1" wrap="square" lIns="91425" tIns="91425" rIns="91425" bIns="91425" anchor="ctr" anchorCtr="0">
                <a:noAutofit/>
              </a:bodyPr>
              <a:lstStyle/>
              <a:p>
                <a:r>
                  <a:rPr lang="en-US" sz="1800" b="1" dirty="0"/>
                  <a:t>KAZI EMADUZZAMAN GELANI</a:t>
                </a:r>
              </a:p>
            </p:txBody>
          </p:sp>
          <p:sp>
            <p:nvSpPr>
              <p:cNvPr id="307" name="Google Shape;307;p16"/>
              <p:cNvSpPr txBox="1"/>
              <p:nvPr/>
            </p:nvSpPr>
            <p:spPr>
              <a:xfrm>
                <a:off x="3501777" y="1441319"/>
                <a:ext cx="2374004" cy="331800"/>
              </a:xfrm>
              <a:prstGeom prst="rect">
                <a:avLst/>
              </a:prstGeom>
              <a:noFill/>
              <a:ln>
                <a:noFill/>
              </a:ln>
            </p:spPr>
            <p:txBody>
              <a:bodyPr spcFirstLastPara="1" wrap="square" lIns="91425" tIns="91425" rIns="91425" bIns="91425" anchor="ctr" anchorCtr="0">
                <a:noAutofit/>
              </a:bodyPr>
              <a:lstStyle/>
              <a:p>
                <a:pPr lvl="0"/>
                <a:r>
                  <a:rPr lang="en-US" b="1" u="sng" dirty="0"/>
                  <a:t>Student ID: </a:t>
                </a:r>
                <a:r>
                  <a:rPr lang="en" b="1" u="sng" dirty="0">
                    <a:latin typeface="Roboto"/>
                    <a:ea typeface="Roboto"/>
                    <a:cs typeface="Roboto"/>
                    <a:sym typeface="Roboto"/>
                  </a:rPr>
                  <a:t>19-41678-3</a:t>
                </a:r>
                <a:endParaRPr b="1" u="sng" dirty="0">
                  <a:latin typeface="Roboto"/>
                  <a:ea typeface="Roboto"/>
                  <a:cs typeface="Roboto"/>
                  <a:sym typeface="Roboto"/>
                </a:endParaRPr>
              </a:p>
            </p:txBody>
          </p:sp>
        </p:grpSp>
        <p:sp>
          <p:nvSpPr>
            <p:cNvPr id="308" name="Google Shape;308;p16"/>
            <p:cNvSpPr/>
            <p:nvPr/>
          </p:nvSpPr>
          <p:spPr>
            <a:xfrm>
              <a:off x="3226303" y="2360770"/>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dirty="0">
                <a:solidFill>
                  <a:schemeClr val="lt1"/>
                </a:solidFill>
              </a:endParaRPr>
            </a:p>
          </p:txBody>
        </p:sp>
      </p:grpSp>
      <p:grpSp>
        <p:nvGrpSpPr>
          <p:cNvPr id="314" name="Google Shape;314;p16"/>
          <p:cNvGrpSpPr/>
          <p:nvPr/>
        </p:nvGrpSpPr>
        <p:grpSpPr>
          <a:xfrm>
            <a:off x="5865178" y="3392636"/>
            <a:ext cx="2748269" cy="815032"/>
            <a:chOff x="6033350" y="2616950"/>
            <a:chExt cx="2748269" cy="815032"/>
          </a:xfrm>
        </p:grpSpPr>
        <p:grpSp>
          <p:nvGrpSpPr>
            <p:cNvPr id="315" name="Google Shape;315;p16"/>
            <p:cNvGrpSpPr/>
            <p:nvPr/>
          </p:nvGrpSpPr>
          <p:grpSpPr>
            <a:xfrm>
              <a:off x="6610900" y="2690136"/>
              <a:ext cx="2170719" cy="741846"/>
              <a:chOff x="6610900" y="2817225"/>
              <a:chExt cx="2170719" cy="741846"/>
            </a:xfrm>
          </p:grpSpPr>
          <p:sp>
            <p:nvSpPr>
              <p:cNvPr id="316" name="Google Shape;316;p16"/>
              <p:cNvSpPr txBox="1"/>
              <p:nvPr/>
            </p:nvSpPr>
            <p:spPr>
              <a:xfrm>
                <a:off x="6610900" y="3227271"/>
                <a:ext cx="2170719" cy="331800"/>
              </a:xfrm>
              <a:prstGeom prst="rect">
                <a:avLst/>
              </a:prstGeom>
              <a:noFill/>
              <a:ln>
                <a:noFill/>
              </a:ln>
            </p:spPr>
            <p:txBody>
              <a:bodyPr spcFirstLastPara="1" wrap="square" lIns="91425" tIns="91425" rIns="91425" bIns="91425" anchor="ctr" anchorCtr="0">
                <a:noAutofit/>
              </a:bodyPr>
              <a:lstStyle/>
              <a:p>
                <a:pPr lvl="0"/>
                <a:r>
                  <a:rPr lang="en-US" b="1" u="sng" dirty="0"/>
                  <a:t>Student ID: 19-41499-3</a:t>
                </a:r>
                <a:endParaRPr b="1" u="sng" dirty="0">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817225"/>
                <a:ext cx="1981200" cy="331800"/>
              </a:xfrm>
              <a:prstGeom prst="rect">
                <a:avLst/>
              </a:prstGeom>
              <a:noFill/>
              <a:ln>
                <a:noFill/>
              </a:ln>
            </p:spPr>
            <p:txBody>
              <a:bodyPr spcFirstLastPara="1" wrap="square" lIns="91425" tIns="91425" rIns="91425" bIns="91425" anchor="ctr" anchorCtr="0">
                <a:noAutofit/>
              </a:bodyPr>
              <a:lstStyle/>
              <a:p>
                <a:pPr lvl="0"/>
                <a:r>
                  <a:rPr lang="en-US" sz="1800" b="1" dirty="0"/>
                  <a:t>A.S.M. SADMAN SAKIF</a:t>
                </a:r>
                <a:endParaRPr sz="1800" b="1" dirty="0">
                  <a:latin typeface="Roboto"/>
                  <a:ea typeface="Roboto"/>
                  <a:cs typeface="Roboto"/>
                  <a:sym typeface="Roboto"/>
                </a:endParaRPr>
              </a:p>
            </p:txBody>
          </p:sp>
        </p:grpSp>
        <p:sp>
          <p:nvSpPr>
            <p:cNvPr id="318" name="Google Shape;318;p16"/>
            <p:cNvSpPr/>
            <p:nvPr/>
          </p:nvSpPr>
          <p:spPr>
            <a:xfrm>
              <a:off x="6033350" y="2616950"/>
              <a:ext cx="67231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05</a:t>
              </a:r>
              <a:endParaRPr sz="1800" dirty="0">
                <a:solidFill>
                  <a:schemeClr val="lt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Data Analysis Techniques:</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768362" cy="2716922"/>
          </a:xfrm>
          <a:prstGeom prst="rect">
            <a:avLst/>
          </a:prstGeom>
          <a:noFill/>
          <a:ln>
            <a:noFill/>
          </a:ln>
        </p:spPr>
        <p:txBody>
          <a:bodyPr spcFirstLastPara="1" wrap="square" lIns="91425" tIns="91425" rIns="91425" bIns="91425" anchor="t" anchorCtr="0">
            <a:noAutofit/>
          </a:bodyPr>
          <a:lstStyle/>
          <a:p>
            <a:r>
              <a:rPr lang="en-US" sz="1800" dirty="0">
                <a:solidFill>
                  <a:schemeClr val="bg1"/>
                </a:solidFill>
              </a:rPr>
              <a:t>There are several machine learning algorithms that we have used for the diagnosis of diabetic retinopathy using fundus images:</a:t>
            </a:r>
          </a:p>
          <a:p>
            <a:pPr lvl="0"/>
            <a:r>
              <a:rPr lang="en-US" sz="1800" dirty="0">
                <a:solidFill>
                  <a:schemeClr val="bg1"/>
                </a:solidFill>
              </a:rPr>
              <a:t>Confusion matrix</a:t>
            </a:r>
          </a:p>
          <a:p>
            <a:pPr lvl="0"/>
            <a:r>
              <a:rPr lang="en-US" sz="1800">
                <a:solidFill>
                  <a:schemeClr val="bg1"/>
                </a:solidFill>
              </a:rPr>
              <a:t>ROC (Receiver Operating Characteristic)curve.</a:t>
            </a:r>
            <a:endParaRPr lang="en-US" sz="1800" dirty="0">
              <a:solidFill>
                <a:schemeClr val="bg1"/>
              </a:solidFill>
            </a:endParaRPr>
          </a:p>
          <a:p>
            <a:r>
              <a:rPr lang="en-US" sz="1800" dirty="0">
                <a:solidFill>
                  <a:schemeClr val="bg1"/>
                </a:solidFill>
              </a:rPr>
              <a:t> </a:t>
            </a:r>
          </a:p>
          <a:p>
            <a:r>
              <a:rPr lang="en-US" sz="1800" dirty="0">
                <a:solidFill>
                  <a:schemeClr val="bg1"/>
                </a:solidFill>
              </a:rPr>
              <a:t>Confusion matrix and ROC curve are both commonly used evaluation metrics for classification models in machine learning.</a:t>
            </a:r>
          </a:p>
          <a:p>
            <a:r>
              <a:rPr lang="en-US" sz="1800" dirty="0">
                <a:solidFill>
                  <a:schemeClr val="bg1"/>
                </a:solidFill>
              </a:rPr>
              <a:t> </a:t>
            </a:r>
          </a:p>
          <a:p>
            <a:r>
              <a:rPr lang="en-US" sz="1800" dirty="0">
                <a:solidFill>
                  <a:schemeClr val="bg1"/>
                </a:solidFill>
              </a:rPr>
              <a:t>A confusion matrix is a table that is used to evaluate the performance of a classification model by comparing the actual labels with the predicted labels. It is a table with four possible outcomes of a binary classification model: true positive (TP), false positive (FP), true negative (TN), and false negative (FN).</a:t>
            </a:r>
          </a:p>
        </p:txBody>
      </p:sp>
    </p:spTree>
    <p:extLst>
      <p:ext uri="{BB962C8B-B14F-4D97-AF65-F5344CB8AC3E}">
        <p14:creationId xmlns:p14="http://schemas.microsoft.com/office/powerpoint/2010/main" val="3509641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Data Analysis Techniques:</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768362" cy="2716922"/>
          </a:xfrm>
          <a:prstGeom prst="rect">
            <a:avLst/>
          </a:prstGeom>
          <a:noFill/>
          <a:ln>
            <a:noFill/>
          </a:ln>
        </p:spPr>
        <p:txBody>
          <a:bodyPr spcFirstLastPara="1" wrap="square" lIns="91425" tIns="91425" rIns="91425" bIns="91425" anchor="t" anchorCtr="0">
            <a:noAutofit/>
          </a:bodyPr>
          <a:lstStyle/>
          <a:p>
            <a:r>
              <a:rPr lang="en-US" sz="1200" dirty="0">
                <a:solidFill>
                  <a:schemeClr val="bg1"/>
                </a:solidFill>
              </a:rPr>
              <a:t>Here's an example of a confusion matrix:</a:t>
            </a:r>
          </a:p>
          <a:p>
            <a:r>
              <a:rPr lang="en-US" sz="1200" dirty="0">
                <a:solidFill>
                  <a:schemeClr val="bg1"/>
                </a:solidFill>
              </a:rPr>
              <a:t> </a:t>
            </a:r>
          </a:p>
          <a:p>
            <a:r>
              <a:rPr lang="en-US" sz="1200" dirty="0">
                <a:solidFill>
                  <a:schemeClr val="bg1"/>
                </a:solidFill>
              </a:rPr>
              <a:t>Actual \ Predicted	Positive	Negative</a:t>
            </a:r>
          </a:p>
          <a:p>
            <a:r>
              <a:rPr lang="en-US" sz="1200" dirty="0">
                <a:solidFill>
                  <a:schemeClr val="bg1"/>
                </a:solidFill>
              </a:rPr>
              <a:t>Positive	TP	FN</a:t>
            </a:r>
          </a:p>
          <a:p>
            <a:r>
              <a:rPr lang="en-US" sz="1200" dirty="0">
                <a:solidFill>
                  <a:schemeClr val="bg1"/>
                </a:solidFill>
              </a:rPr>
              <a:t>Negative	FP	TN</a:t>
            </a:r>
          </a:p>
          <a:p>
            <a:endParaRPr lang="en-US" sz="1200" dirty="0">
              <a:solidFill>
                <a:schemeClr val="bg1"/>
              </a:solidFill>
            </a:endParaRPr>
          </a:p>
          <a:p>
            <a:r>
              <a:rPr lang="en-US" sz="1200" dirty="0">
                <a:solidFill>
                  <a:schemeClr val="bg1"/>
                </a:solidFill>
              </a:rPr>
              <a:t>The confusion matrix is useful for calculating different evaluation metrics like accuracy, precision, recall, and F1-score.</a:t>
            </a:r>
          </a:p>
          <a:p>
            <a:r>
              <a:rPr lang="en-US" sz="1200" dirty="0">
                <a:solidFill>
                  <a:schemeClr val="bg1"/>
                </a:solidFill>
              </a:rPr>
              <a:t>The ROC (Receiver Operating Characteristic) curve is a graphical representation of the performance of a binary classification model. The ROC curve is created by plotting the true positive rate (TPR) against the false positive rate (FPR) at different classification thresholds.</a:t>
            </a:r>
          </a:p>
          <a:p>
            <a:endParaRPr lang="en-US" sz="1200" dirty="0">
              <a:solidFill>
                <a:schemeClr val="bg1"/>
              </a:solidFill>
            </a:endParaRPr>
          </a:p>
        </p:txBody>
      </p:sp>
    </p:spTree>
    <p:extLst>
      <p:ext uri="{BB962C8B-B14F-4D97-AF65-F5344CB8AC3E}">
        <p14:creationId xmlns:p14="http://schemas.microsoft.com/office/powerpoint/2010/main" val="2954276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Results and Discussion</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9" y="933751"/>
            <a:ext cx="3531344" cy="3721375"/>
          </a:xfrm>
          <a:prstGeom prst="rect">
            <a:avLst/>
          </a:prstGeom>
          <a:noFill/>
          <a:ln>
            <a:noFill/>
          </a:ln>
        </p:spPr>
        <p:txBody>
          <a:bodyPr spcFirstLastPara="1" wrap="square" lIns="91425" tIns="91425" rIns="91425" bIns="91425" anchor="t" anchorCtr="0">
            <a:noAutofit/>
          </a:bodyPr>
          <a:lstStyle/>
          <a:p>
            <a:r>
              <a:rPr lang="en-US" b="1" dirty="0">
                <a:solidFill>
                  <a:schemeClr val="bg1"/>
                </a:solidFill>
              </a:rPr>
              <a:t>Results Comparison</a:t>
            </a:r>
          </a:p>
          <a:p>
            <a:r>
              <a:rPr lang="en-US" dirty="0">
                <a:solidFill>
                  <a:schemeClr val="bg1"/>
                </a:solidFill>
              </a:rPr>
              <a:t>CNN with VGG16 model accuracy: 0.8299999833106995</a:t>
            </a:r>
          </a:p>
          <a:p>
            <a:r>
              <a:rPr lang="en-US" dirty="0">
                <a:solidFill>
                  <a:schemeClr val="bg1"/>
                </a:solidFill>
              </a:rPr>
              <a:t>CNN accuracy: 0.8299999833106995</a:t>
            </a:r>
          </a:p>
          <a:p>
            <a:r>
              <a:rPr lang="en-US" dirty="0">
                <a:solidFill>
                  <a:schemeClr val="bg1"/>
                </a:solidFill>
              </a:rPr>
              <a:t>Random Forest with HOG features accuracy: 0.83</a:t>
            </a:r>
          </a:p>
          <a:p>
            <a:r>
              <a:rPr lang="en-US" dirty="0">
                <a:solidFill>
                  <a:schemeClr val="bg1"/>
                </a:solidFill>
              </a:rPr>
              <a:t>SVM with HOG features accuracy: 0.83</a:t>
            </a:r>
          </a:p>
          <a:p>
            <a:r>
              <a:rPr lang="en-US" dirty="0">
                <a:solidFill>
                  <a:schemeClr val="bg1"/>
                </a:solidFill>
              </a:rPr>
              <a:t>KNN with HOG features accuracy: 0.83</a:t>
            </a:r>
          </a:p>
          <a:p>
            <a:r>
              <a:rPr lang="en-US" dirty="0">
                <a:solidFill>
                  <a:schemeClr val="bg1"/>
                </a:solidFill>
              </a:rPr>
              <a:t>Random Forest with LBP features accuracy: 0.81</a:t>
            </a:r>
          </a:p>
          <a:p>
            <a:r>
              <a:rPr lang="en-US" dirty="0">
                <a:solidFill>
                  <a:schemeClr val="bg1"/>
                </a:solidFill>
              </a:rPr>
              <a:t>SVM with LBP features accuracy: 0.8</a:t>
            </a:r>
          </a:p>
          <a:p>
            <a:r>
              <a:rPr lang="en-US" dirty="0">
                <a:solidFill>
                  <a:schemeClr val="bg1"/>
                </a:solidFill>
              </a:rPr>
              <a:t>KNN with LBP features accuracy: 0.83</a:t>
            </a:r>
          </a:p>
          <a:p>
            <a:r>
              <a:rPr lang="en-US" dirty="0">
                <a:solidFill>
                  <a:schemeClr val="bg1"/>
                </a:solidFill>
              </a:rPr>
              <a:t>Random Forest with GWT features accuracy: 0.75</a:t>
            </a:r>
          </a:p>
          <a:p>
            <a:r>
              <a:rPr lang="en-US" dirty="0">
                <a:solidFill>
                  <a:schemeClr val="bg1"/>
                </a:solidFill>
              </a:rPr>
              <a:t>SVM with GWT features accuracy: 0.83</a:t>
            </a:r>
          </a:p>
          <a:p>
            <a:r>
              <a:rPr lang="en-US" dirty="0">
                <a:solidFill>
                  <a:schemeClr val="bg1"/>
                </a:solidFill>
              </a:rPr>
              <a:t>KNN with GWT features accuracy: 0.835</a:t>
            </a:r>
          </a:p>
          <a:p>
            <a:endParaRPr lang="en-US" sz="1000" dirty="0">
              <a:solidFill>
                <a:schemeClr val="bg1"/>
              </a:solidFill>
            </a:endParaRPr>
          </a:p>
        </p:txBody>
      </p:sp>
      <p:sp>
        <p:nvSpPr>
          <p:cNvPr id="2" name="Rectangle 1"/>
          <p:cNvSpPr/>
          <p:nvPr/>
        </p:nvSpPr>
        <p:spPr>
          <a:xfrm>
            <a:off x="247105" y="4676828"/>
            <a:ext cx="2124299" cy="307777"/>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Confusion Matrix Analysis</a:t>
            </a:r>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4397409" y="933751"/>
            <a:ext cx="1364615" cy="1022985"/>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915026" y="908613"/>
            <a:ext cx="1391920" cy="1043940"/>
          </a:xfrm>
          <a:prstGeom prst="rect">
            <a:avLst/>
          </a:prstGeom>
        </p:spPr>
      </p:pic>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4397409" y="2000115"/>
            <a:ext cx="1371600" cy="1028700"/>
          </a:xfrm>
          <a:prstGeom prst="rect">
            <a:avLst/>
          </a:prstGeom>
        </p:spPr>
      </p:pic>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491012" y="920043"/>
            <a:ext cx="1362075" cy="1021080"/>
          </a:xfrm>
          <a:prstGeom prst="rect">
            <a:avLst/>
          </a:prstGeom>
        </p:spPr>
      </p:pic>
      <p:pic>
        <p:nvPicPr>
          <p:cNvPr id="11" name="Picture 10"/>
          <p:cNvPicPr/>
          <p:nvPr/>
        </p:nvPicPr>
        <p:blipFill>
          <a:blip r:embed="rId6" cstate="print">
            <a:extLst>
              <a:ext uri="{28A0092B-C50C-407E-A947-70E740481C1C}">
                <a14:useLocalDpi xmlns:a14="http://schemas.microsoft.com/office/drawing/2010/main" val="0"/>
              </a:ext>
            </a:extLst>
          </a:blip>
          <a:stretch>
            <a:fillRect/>
          </a:stretch>
        </p:blipFill>
        <p:spPr>
          <a:xfrm>
            <a:off x="5935346" y="1993586"/>
            <a:ext cx="1371600" cy="1028700"/>
          </a:xfrm>
          <a:prstGeom prst="rect">
            <a:avLst/>
          </a:prstGeom>
        </p:spPr>
      </p:pic>
      <p:pic>
        <p:nvPicPr>
          <p:cNvPr id="12" name="Picture 11"/>
          <p:cNvPicPr/>
          <p:nvPr/>
        </p:nvPicPr>
        <p:blipFill>
          <a:blip r:embed="rId7" cstate="print">
            <a:extLst>
              <a:ext uri="{28A0092B-C50C-407E-A947-70E740481C1C}">
                <a14:useLocalDpi xmlns:a14="http://schemas.microsoft.com/office/drawing/2010/main" val="0"/>
              </a:ext>
            </a:extLst>
          </a:blip>
          <a:stretch>
            <a:fillRect/>
          </a:stretch>
        </p:blipFill>
        <p:spPr>
          <a:xfrm>
            <a:off x="7442116" y="1975268"/>
            <a:ext cx="1459865" cy="1094740"/>
          </a:xfrm>
          <a:prstGeom prst="rect">
            <a:avLst/>
          </a:prstGeom>
        </p:spPr>
      </p:pic>
      <p:pic>
        <p:nvPicPr>
          <p:cNvPr id="13" name="Picture 12"/>
          <p:cNvPicPr/>
          <p:nvPr/>
        </p:nvPicPr>
        <p:blipFill>
          <a:blip r:embed="rId8" cstate="print">
            <a:extLst>
              <a:ext uri="{28A0092B-C50C-407E-A947-70E740481C1C}">
                <a14:useLocalDpi xmlns:a14="http://schemas.microsoft.com/office/drawing/2010/main" val="0"/>
              </a:ext>
            </a:extLst>
          </a:blip>
          <a:stretch>
            <a:fillRect/>
          </a:stretch>
        </p:blipFill>
        <p:spPr>
          <a:xfrm>
            <a:off x="4397409" y="3070008"/>
            <a:ext cx="1355090" cy="1016635"/>
          </a:xfrm>
          <a:prstGeom prst="rect">
            <a:avLst/>
          </a:prstGeom>
        </p:spPr>
      </p:pic>
      <p:pic>
        <p:nvPicPr>
          <p:cNvPr id="14" name="Picture 13"/>
          <p:cNvPicPr/>
          <p:nvPr/>
        </p:nvPicPr>
        <p:blipFill>
          <a:blip r:embed="rId9" cstate="print">
            <a:extLst>
              <a:ext uri="{28A0092B-C50C-407E-A947-70E740481C1C}">
                <a14:useLocalDpi xmlns:a14="http://schemas.microsoft.com/office/drawing/2010/main" val="0"/>
              </a:ext>
            </a:extLst>
          </a:blip>
          <a:stretch>
            <a:fillRect/>
          </a:stretch>
        </p:blipFill>
        <p:spPr>
          <a:xfrm>
            <a:off x="4411851" y="4127836"/>
            <a:ext cx="1255395" cy="941070"/>
          </a:xfrm>
          <a:prstGeom prst="rect">
            <a:avLst/>
          </a:prstGeom>
        </p:spPr>
      </p:pic>
      <p:pic>
        <p:nvPicPr>
          <p:cNvPr id="15" name="Picture 14"/>
          <p:cNvPicPr/>
          <p:nvPr/>
        </p:nvPicPr>
        <p:blipFill>
          <a:blip r:embed="rId4" cstate="print">
            <a:extLst>
              <a:ext uri="{28A0092B-C50C-407E-A947-70E740481C1C}">
                <a14:useLocalDpi xmlns:a14="http://schemas.microsoft.com/office/drawing/2010/main" val="0"/>
              </a:ext>
            </a:extLst>
          </a:blip>
          <a:stretch>
            <a:fillRect/>
          </a:stretch>
        </p:blipFill>
        <p:spPr>
          <a:xfrm>
            <a:off x="7454817" y="3120091"/>
            <a:ext cx="1398270" cy="1049020"/>
          </a:xfrm>
          <a:prstGeom prst="rect">
            <a:avLst/>
          </a:prstGeom>
        </p:spPr>
      </p:pic>
      <p:pic>
        <p:nvPicPr>
          <p:cNvPr id="16" name="Picture 15"/>
          <p:cNvPicPr/>
          <p:nvPr/>
        </p:nvPicPr>
        <p:blipFill>
          <a:blip r:embed="rId10" cstate="print">
            <a:extLst>
              <a:ext uri="{28A0092B-C50C-407E-A947-70E740481C1C}">
                <a14:useLocalDpi xmlns:a14="http://schemas.microsoft.com/office/drawing/2010/main" val="0"/>
              </a:ext>
            </a:extLst>
          </a:blip>
          <a:stretch>
            <a:fillRect/>
          </a:stretch>
        </p:blipFill>
        <p:spPr>
          <a:xfrm>
            <a:off x="5913331" y="3120091"/>
            <a:ext cx="1344295" cy="1007745"/>
          </a:xfrm>
          <a:prstGeom prst="rect">
            <a:avLst/>
          </a:prstGeom>
        </p:spPr>
      </p:pic>
    </p:spTree>
    <p:extLst>
      <p:ext uri="{BB962C8B-B14F-4D97-AF65-F5344CB8AC3E}">
        <p14:creationId xmlns:p14="http://schemas.microsoft.com/office/powerpoint/2010/main" val="88721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Confusion Matrix Analysis</a:t>
            </a:r>
            <a:endParaRPr lang="en-US" dirty="0"/>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480145" y="952283"/>
            <a:ext cx="1645706" cy="1340644"/>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2257425" y="949645"/>
            <a:ext cx="1499689" cy="1343281"/>
          </a:xfrm>
          <a:prstGeom prst="rect">
            <a:avLst/>
          </a:prstGeom>
        </p:spPr>
      </p:pic>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5519951" y="947463"/>
            <a:ext cx="1559560" cy="1345461"/>
          </a:xfrm>
          <a:prstGeom prst="rect">
            <a:avLst/>
          </a:prstGeom>
        </p:spPr>
      </p:pic>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3888688" y="947464"/>
            <a:ext cx="1558043" cy="1345461"/>
          </a:xfrm>
          <a:prstGeom prst="rect">
            <a:avLst/>
          </a:prstGeom>
        </p:spPr>
      </p:pic>
      <p:pic>
        <p:nvPicPr>
          <p:cNvPr id="11" name="Picture 10"/>
          <p:cNvPicPr/>
          <p:nvPr/>
        </p:nvPicPr>
        <p:blipFill>
          <a:blip r:embed="rId6" cstate="print">
            <a:extLst>
              <a:ext uri="{28A0092B-C50C-407E-A947-70E740481C1C}">
                <a14:useLocalDpi xmlns:a14="http://schemas.microsoft.com/office/drawing/2010/main" val="0"/>
              </a:ext>
            </a:extLst>
          </a:blip>
          <a:stretch>
            <a:fillRect/>
          </a:stretch>
        </p:blipFill>
        <p:spPr>
          <a:xfrm>
            <a:off x="7184185" y="808914"/>
            <a:ext cx="1731979" cy="1484010"/>
          </a:xfrm>
          <a:prstGeom prst="rect">
            <a:avLst/>
          </a:prstGeom>
        </p:spPr>
      </p:pic>
      <p:pic>
        <p:nvPicPr>
          <p:cNvPr id="12" name="Picture 11"/>
          <p:cNvPicPr/>
          <p:nvPr/>
        </p:nvPicPr>
        <p:blipFill>
          <a:blip r:embed="rId7" cstate="print">
            <a:extLst>
              <a:ext uri="{28A0092B-C50C-407E-A947-70E740481C1C}">
                <a14:useLocalDpi xmlns:a14="http://schemas.microsoft.com/office/drawing/2010/main" val="0"/>
              </a:ext>
            </a:extLst>
          </a:blip>
          <a:stretch>
            <a:fillRect/>
          </a:stretch>
        </p:blipFill>
        <p:spPr>
          <a:xfrm>
            <a:off x="512750" y="2424848"/>
            <a:ext cx="1794032" cy="1440570"/>
          </a:xfrm>
          <a:prstGeom prst="rect">
            <a:avLst/>
          </a:prstGeom>
        </p:spPr>
      </p:pic>
      <p:pic>
        <p:nvPicPr>
          <p:cNvPr id="13" name="Picture 12"/>
          <p:cNvPicPr/>
          <p:nvPr/>
        </p:nvPicPr>
        <p:blipFill>
          <a:blip r:embed="rId8" cstate="print">
            <a:extLst>
              <a:ext uri="{28A0092B-C50C-407E-A947-70E740481C1C}">
                <a14:useLocalDpi xmlns:a14="http://schemas.microsoft.com/office/drawing/2010/main" val="0"/>
              </a:ext>
            </a:extLst>
          </a:blip>
          <a:stretch>
            <a:fillRect/>
          </a:stretch>
        </p:blipFill>
        <p:spPr>
          <a:xfrm>
            <a:off x="2382708" y="2431473"/>
            <a:ext cx="1558909" cy="1510145"/>
          </a:xfrm>
          <a:prstGeom prst="rect">
            <a:avLst/>
          </a:prstGeom>
        </p:spPr>
      </p:pic>
      <p:pic>
        <p:nvPicPr>
          <p:cNvPr id="14" name="Picture 13"/>
          <p:cNvPicPr/>
          <p:nvPr/>
        </p:nvPicPr>
        <p:blipFill>
          <a:blip r:embed="rId9" cstate="print">
            <a:extLst>
              <a:ext uri="{28A0092B-C50C-407E-A947-70E740481C1C}">
                <a14:useLocalDpi xmlns:a14="http://schemas.microsoft.com/office/drawing/2010/main" val="0"/>
              </a:ext>
            </a:extLst>
          </a:blip>
          <a:stretch>
            <a:fillRect/>
          </a:stretch>
        </p:blipFill>
        <p:spPr>
          <a:xfrm>
            <a:off x="7395377" y="2410691"/>
            <a:ext cx="1520787" cy="1530926"/>
          </a:xfrm>
          <a:prstGeom prst="rect">
            <a:avLst/>
          </a:prstGeom>
        </p:spPr>
      </p:pic>
      <p:pic>
        <p:nvPicPr>
          <p:cNvPr id="15" name="Picture 14"/>
          <p:cNvPicPr/>
          <p:nvPr/>
        </p:nvPicPr>
        <p:blipFill>
          <a:blip r:embed="rId4" cstate="print">
            <a:extLst>
              <a:ext uri="{28A0092B-C50C-407E-A947-70E740481C1C}">
                <a14:useLocalDpi xmlns:a14="http://schemas.microsoft.com/office/drawing/2010/main" val="0"/>
              </a:ext>
            </a:extLst>
          </a:blip>
          <a:stretch>
            <a:fillRect/>
          </a:stretch>
        </p:blipFill>
        <p:spPr>
          <a:xfrm>
            <a:off x="5785913" y="2424844"/>
            <a:ext cx="1579201" cy="1516773"/>
          </a:xfrm>
          <a:prstGeom prst="rect">
            <a:avLst/>
          </a:prstGeom>
        </p:spPr>
      </p:pic>
      <p:pic>
        <p:nvPicPr>
          <p:cNvPr id="16" name="Picture 15"/>
          <p:cNvPicPr/>
          <p:nvPr/>
        </p:nvPicPr>
        <p:blipFill>
          <a:blip r:embed="rId10" cstate="print">
            <a:extLst>
              <a:ext uri="{28A0092B-C50C-407E-A947-70E740481C1C}">
                <a14:useLocalDpi xmlns:a14="http://schemas.microsoft.com/office/drawing/2010/main" val="0"/>
              </a:ext>
            </a:extLst>
          </a:blip>
          <a:stretch>
            <a:fillRect/>
          </a:stretch>
        </p:blipFill>
        <p:spPr>
          <a:xfrm>
            <a:off x="4017543" y="2410691"/>
            <a:ext cx="1586621" cy="1599820"/>
          </a:xfrm>
          <a:prstGeom prst="rect">
            <a:avLst/>
          </a:prstGeom>
        </p:spPr>
      </p:pic>
    </p:spTree>
    <p:extLst>
      <p:ext uri="{BB962C8B-B14F-4D97-AF65-F5344CB8AC3E}">
        <p14:creationId xmlns:p14="http://schemas.microsoft.com/office/powerpoint/2010/main" val="3076355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Graphical Representation of Results:</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768362" cy="2716922"/>
          </a:xfrm>
          <a:prstGeom prst="rect">
            <a:avLst/>
          </a:prstGeom>
          <a:noFill/>
          <a:ln>
            <a:noFill/>
          </a:ln>
        </p:spPr>
        <p:txBody>
          <a:bodyPr spcFirstLastPara="1" wrap="square" lIns="91425" tIns="91425" rIns="91425" bIns="91425" anchor="t" anchorCtr="0">
            <a:noAutofit/>
          </a:bodyPr>
          <a:lstStyle/>
          <a:p>
            <a:endParaRPr lang="en-US" sz="1000" dirty="0">
              <a:solidFill>
                <a:schemeClr val="bg1"/>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99439" y="1003025"/>
            <a:ext cx="2672362" cy="1490793"/>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346654" y="1003025"/>
            <a:ext cx="2548455" cy="1490793"/>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6052510" y="993185"/>
            <a:ext cx="2857889" cy="1500633"/>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299437" y="2685836"/>
            <a:ext cx="2672364" cy="2052420"/>
          </a:xfrm>
          <a:prstGeom prst="rect">
            <a:avLst/>
          </a:prstGeom>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3346655" y="2685836"/>
            <a:ext cx="2465328" cy="2052420"/>
          </a:xfrm>
          <a:prstGeom prst="rect">
            <a:avLst/>
          </a:prstGeom>
        </p:spPr>
      </p:pic>
      <p:pic>
        <p:nvPicPr>
          <p:cNvPr id="10" name="Picture 9"/>
          <p:cNvPicPr/>
          <p:nvPr/>
        </p:nvPicPr>
        <p:blipFill>
          <a:blip r:embed="rId8">
            <a:extLst>
              <a:ext uri="{28A0092B-C50C-407E-A947-70E740481C1C}">
                <a14:useLocalDpi xmlns:a14="http://schemas.microsoft.com/office/drawing/2010/main" val="0"/>
              </a:ext>
            </a:extLst>
          </a:blip>
          <a:stretch>
            <a:fillRect/>
          </a:stretch>
        </p:blipFill>
        <p:spPr>
          <a:xfrm>
            <a:off x="6052510" y="2740165"/>
            <a:ext cx="2638759" cy="1983376"/>
          </a:xfrm>
          <a:prstGeom prst="rect">
            <a:avLst/>
          </a:prstGeom>
        </p:spPr>
      </p:pic>
    </p:spTree>
    <p:extLst>
      <p:ext uri="{BB962C8B-B14F-4D97-AF65-F5344CB8AC3E}">
        <p14:creationId xmlns:p14="http://schemas.microsoft.com/office/powerpoint/2010/main" val="1026700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Graphical Representation of Results:</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768362" cy="2716922"/>
          </a:xfrm>
          <a:prstGeom prst="rect">
            <a:avLst/>
          </a:prstGeom>
          <a:noFill/>
          <a:ln>
            <a:noFill/>
          </a:ln>
        </p:spPr>
        <p:txBody>
          <a:bodyPr spcFirstLastPara="1" wrap="square" lIns="91425" tIns="91425" rIns="91425" bIns="91425" anchor="t" anchorCtr="0">
            <a:noAutofit/>
          </a:bodyPr>
          <a:lstStyle/>
          <a:p>
            <a:endParaRPr lang="en-US" sz="1000" dirty="0">
              <a:solidFill>
                <a:schemeClr val="bg1"/>
              </a:solidFill>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22456" y="1130206"/>
            <a:ext cx="3202389" cy="1610505"/>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3896502" y="1084204"/>
            <a:ext cx="2338044" cy="1656507"/>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497782" y="1032164"/>
            <a:ext cx="2497672" cy="1773381"/>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222106" y="2805545"/>
            <a:ext cx="3202739" cy="2230582"/>
          </a:xfrm>
          <a:prstGeom prst="rect">
            <a:avLst/>
          </a:prstGeom>
        </p:spPr>
      </p:pic>
      <p:pic>
        <p:nvPicPr>
          <p:cNvPr id="12" name="Picture 11"/>
          <p:cNvPicPr/>
          <p:nvPr/>
        </p:nvPicPr>
        <p:blipFill>
          <a:blip r:embed="rId6">
            <a:extLst>
              <a:ext uri="{28A0092B-C50C-407E-A947-70E740481C1C}">
                <a14:useLocalDpi xmlns:a14="http://schemas.microsoft.com/office/drawing/2010/main" val="0"/>
              </a:ext>
            </a:extLst>
          </a:blip>
          <a:stretch>
            <a:fillRect/>
          </a:stretch>
        </p:blipFill>
        <p:spPr>
          <a:xfrm>
            <a:off x="3896502" y="2955997"/>
            <a:ext cx="4845716" cy="1934657"/>
          </a:xfrm>
          <a:prstGeom prst="rect">
            <a:avLst/>
          </a:prstGeom>
        </p:spPr>
      </p:pic>
    </p:spTree>
    <p:extLst>
      <p:ext uri="{BB962C8B-B14F-4D97-AF65-F5344CB8AC3E}">
        <p14:creationId xmlns:p14="http://schemas.microsoft.com/office/powerpoint/2010/main" val="396814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83128" y="1039090"/>
            <a:ext cx="8963890" cy="3934691"/>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227679" y="249850"/>
            <a:ext cx="617208" cy="57965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0273" y="342536"/>
            <a:ext cx="8229600" cy="371400"/>
          </a:xfrm>
          <a:prstGeom prst="rect">
            <a:avLst/>
          </a:prstGeom>
        </p:spPr>
        <p:txBody>
          <a:bodyPr spcFirstLastPara="1" wrap="square" lIns="91425" tIns="91425" rIns="91425" bIns="91425" anchor="ctr" anchorCtr="0">
            <a:noAutofit/>
          </a:bodyPr>
          <a:lstStyle/>
          <a:p>
            <a:pPr lvl="0"/>
            <a:r>
              <a:rPr lang="en-US" dirty="0"/>
              <a:t>Problem Statement</a:t>
            </a:r>
            <a:endParaRPr dirty="0"/>
          </a:p>
        </p:txBody>
      </p:sp>
      <p:grpSp>
        <p:nvGrpSpPr>
          <p:cNvPr id="337" name="Google Shape;337;p17"/>
          <p:cNvGrpSpPr/>
          <p:nvPr/>
        </p:nvGrpSpPr>
        <p:grpSpPr>
          <a:xfrm>
            <a:off x="2300277" y="303670"/>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242164" y="2178845"/>
            <a:ext cx="3636890" cy="766544"/>
            <a:chOff x="2923099" y="3446293"/>
            <a:chExt cx="2114400" cy="737574"/>
          </a:xfrm>
        </p:grpSpPr>
        <p:sp>
          <p:nvSpPr>
            <p:cNvPr id="350" name="Google Shape;350;p17"/>
            <p:cNvSpPr txBox="1"/>
            <p:nvPr/>
          </p:nvSpPr>
          <p:spPr>
            <a:xfrm>
              <a:off x="2923099" y="3852067"/>
              <a:ext cx="2114400" cy="331800"/>
            </a:xfrm>
            <a:prstGeom prst="rect">
              <a:avLst/>
            </a:prstGeom>
            <a:noFill/>
            <a:ln>
              <a:noFill/>
            </a:ln>
          </p:spPr>
          <p:txBody>
            <a:bodyPr spcFirstLastPara="1" wrap="square" lIns="91425" tIns="91425" rIns="91425" bIns="91425" anchor="ctr" anchorCtr="0">
              <a:noAutofit/>
            </a:bodyPr>
            <a:lstStyle/>
            <a:p>
              <a:pPr lvl="0" algn="just"/>
              <a:r>
                <a:rPr lang="en-US" sz="1300" dirty="0"/>
                <a:t>Diabetic retinopathy is one of the eye complications caused by the diabetes mellitus, which causes other problems such as stroke, cardiovascular disease, diabetic nephropathy and diabetic neuropathy. Diabetes mellitus produces damage to retinal capillaries and it can be visualized only in the retina, a transparent tissue of several different layers of cells. Diabetic retinopathy results in visual disturbances and can lead to permanent blindness. Therefore, an effective diabetic retinopathy screening is essential for early treatment, along with an effective risk factor management to prevent diabetic complications and reduce morbidity and mortality impact.</a:t>
              </a:r>
              <a:endParaRPr sz="13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3650330" y="3446293"/>
              <a:ext cx="388257" cy="344579"/>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endParaRPr dirty="0">
                <a:latin typeface="Roboto"/>
                <a:ea typeface="Roboto"/>
                <a:cs typeface="Roboto"/>
                <a:sym typeface="Roboto"/>
              </a:endParaRPr>
            </a:p>
          </p:txBody>
        </p:sp>
      </p:grpSp>
      <p:pic>
        <p:nvPicPr>
          <p:cNvPr id="2" name="Picture 1"/>
          <p:cNvPicPr>
            <a:picLocks noChangeAspect="1"/>
          </p:cNvPicPr>
          <p:nvPr/>
        </p:nvPicPr>
        <p:blipFill>
          <a:blip r:embed="rId3"/>
          <a:stretch>
            <a:fillRect/>
          </a:stretch>
        </p:blipFill>
        <p:spPr>
          <a:xfrm>
            <a:off x="4419923" y="1307305"/>
            <a:ext cx="4086225" cy="30646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712672" y="2345695"/>
            <a:ext cx="7759382" cy="577259"/>
          </a:xfrm>
          <a:prstGeom prst="rect">
            <a:avLst/>
          </a:prstGeom>
          <a:noFill/>
          <a:ln>
            <a:noFill/>
          </a:ln>
        </p:spPr>
        <p:txBody>
          <a:bodyPr spcFirstLastPara="1" wrap="square" lIns="91425" tIns="91425" rIns="91425" bIns="91425" anchor="ctr" anchorCtr="0">
            <a:noAutofit/>
          </a:bodyPr>
          <a:lstStyle/>
          <a:p>
            <a:r>
              <a:rPr lang="en-US" dirty="0"/>
              <a:t>To develop a classification model with better accuracy that can diagnose Diabetic retinopathy using fundus images which will be used to early detection of diabetic retinopathy.</a:t>
            </a:r>
          </a:p>
        </p:txBody>
      </p:sp>
      <p:grpSp>
        <p:nvGrpSpPr>
          <p:cNvPr id="74" name="Google Shape;788;p24"/>
          <p:cNvGrpSpPr/>
          <p:nvPr/>
        </p:nvGrpSpPr>
        <p:grpSpPr>
          <a:xfrm>
            <a:off x="2348345" y="1246893"/>
            <a:ext cx="768928" cy="589353"/>
            <a:chOff x="726125" y="238125"/>
            <a:chExt cx="6167750" cy="5238750"/>
          </a:xfrm>
        </p:grpSpPr>
        <p:sp>
          <p:nvSpPr>
            <p:cNvPr id="75"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p:cNvSpPr>
            <a:spLocks noGrp="1"/>
          </p:cNvSpPr>
          <p:nvPr>
            <p:ph type="title"/>
          </p:nvPr>
        </p:nvSpPr>
        <p:spPr>
          <a:xfrm>
            <a:off x="559522" y="904261"/>
            <a:ext cx="8203477" cy="1274618"/>
          </a:xfrm>
        </p:spPr>
        <p:txBody>
          <a:bodyPr/>
          <a:lstStyle/>
          <a:p>
            <a:pPr algn="ctr"/>
            <a:r>
              <a:rPr lang="en-US" dirty="0"/>
              <a:t>Objective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lvl="0"/>
            <a:r>
              <a:rPr lang="en-US" dirty="0">
                <a:solidFill>
                  <a:srgbClr val="000000"/>
                </a:solidFill>
              </a:rPr>
              <a:t>Mythology</a:t>
            </a:r>
          </a:p>
        </p:txBody>
      </p:sp>
      <p:grpSp>
        <p:nvGrpSpPr>
          <p:cNvPr id="526" name="Google Shape;526;p20"/>
          <p:cNvGrpSpPr/>
          <p:nvPr/>
        </p:nvGrpSpPr>
        <p:grpSpPr>
          <a:xfrm>
            <a:off x="3704250" y="2113000"/>
            <a:ext cx="1734600" cy="1189188"/>
            <a:chOff x="3704250" y="2113000"/>
            <a:chExt cx="1734600" cy="1189188"/>
          </a:xfrm>
        </p:grpSpPr>
        <p:sp>
          <p:nvSpPr>
            <p:cNvPr id="527" name="Google Shape;527;p20"/>
            <p:cNvSpPr txBox="1"/>
            <p:nvPr/>
          </p:nvSpPr>
          <p:spPr>
            <a:xfrm>
              <a:off x="3704250" y="2113000"/>
              <a:ext cx="1734600" cy="11891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Mythology</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28" name="Google Shape;528;p20"/>
            <p:cNvSpPr txBox="1"/>
            <p:nvPr/>
          </p:nvSpPr>
          <p:spPr>
            <a:xfrm>
              <a:off x="3809200" y="2398700"/>
              <a:ext cx="1524600" cy="70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grpSp>
      <p:grpSp>
        <p:nvGrpSpPr>
          <p:cNvPr id="529" name="Google Shape;529;p20"/>
          <p:cNvGrpSpPr/>
          <p:nvPr/>
        </p:nvGrpSpPr>
        <p:grpSpPr>
          <a:xfrm>
            <a:off x="3038291" y="1214094"/>
            <a:ext cx="3106569" cy="2935995"/>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7422363" y="3721076"/>
            <a:ext cx="1734600" cy="1080522"/>
            <a:chOff x="6949580" y="3042675"/>
            <a:chExt cx="1734600" cy="10805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07</a:t>
              </a:r>
              <a:endParaRPr sz="1800" b="1" dirty="0">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lvl="0" algn="ctr"/>
              <a:r>
                <a:rPr lang="en-US" sz="1800" b="1" dirty="0"/>
                <a:t>Data Analysis Techniques</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570" name="Google Shape;570;p20"/>
          <p:cNvGrpSpPr/>
          <p:nvPr/>
        </p:nvGrpSpPr>
        <p:grpSpPr>
          <a:xfrm>
            <a:off x="7405053" y="1928011"/>
            <a:ext cx="1734600" cy="1729392"/>
            <a:chOff x="7010745" y="1001783"/>
            <a:chExt cx="1734600" cy="17293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7010745" y="1944654"/>
              <a:ext cx="1734600" cy="331800"/>
            </a:xfrm>
            <a:prstGeom prst="rect">
              <a:avLst/>
            </a:prstGeom>
            <a:noFill/>
            <a:ln>
              <a:noFill/>
            </a:ln>
          </p:spPr>
          <p:txBody>
            <a:bodyPr spcFirstLastPara="1" wrap="square" lIns="91425" tIns="91425" rIns="91425" bIns="91425" anchor="ctr" anchorCtr="0">
              <a:noAutofit/>
            </a:bodyPr>
            <a:lstStyle/>
            <a:p>
              <a:pPr lvl="0" algn="ctr"/>
              <a:r>
                <a:rPr lang="en-US" sz="1800" b="1" dirty="0"/>
                <a:t>Feature Extraction Procedure </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73" name="Google Shape;573;p20"/>
            <p:cNvSpPr txBox="1"/>
            <p:nvPr/>
          </p:nvSpPr>
          <p:spPr>
            <a:xfrm>
              <a:off x="7054580"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grpSp>
      <p:grpSp>
        <p:nvGrpSpPr>
          <p:cNvPr id="574" name="Google Shape;574;p20"/>
          <p:cNvGrpSpPr/>
          <p:nvPr/>
        </p:nvGrpSpPr>
        <p:grpSpPr>
          <a:xfrm>
            <a:off x="175435" y="234259"/>
            <a:ext cx="2235558" cy="1729392"/>
            <a:chOff x="218685" y="1001783"/>
            <a:chExt cx="2235558" cy="17293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218685" y="1874272"/>
              <a:ext cx="2235558" cy="331800"/>
            </a:xfrm>
            <a:prstGeom prst="rect">
              <a:avLst/>
            </a:prstGeom>
            <a:noFill/>
            <a:ln>
              <a:noFill/>
            </a:ln>
          </p:spPr>
          <p:txBody>
            <a:bodyPr spcFirstLastPara="1" wrap="square" lIns="91425" tIns="91425" rIns="91425" bIns="91425" anchor="ctr" anchorCtr="0">
              <a:noAutofit/>
            </a:bodyPr>
            <a:lstStyle/>
            <a:p>
              <a:pPr lvl="0" algn="ctr"/>
              <a:r>
                <a:rPr lang="en-US" sz="1800" b="1" dirty="0">
                  <a:latin typeface="Fira Sans Extra Condensed"/>
                  <a:ea typeface="Fira Sans Extra Condensed"/>
                  <a:cs typeface="Fira Sans Extra Condensed"/>
                  <a:sym typeface="Fira Sans Extra Condensed"/>
                </a:rPr>
                <a:t> Data Preprocessing and Normalization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77"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grpSp>
      <p:grpSp>
        <p:nvGrpSpPr>
          <p:cNvPr id="578" name="Google Shape;578;p20"/>
          <p:cNvGrpSpPr/>
          <p:nvPr/>
        </p:nvGrpSpPr>
        <p:grpSpPr>
          <a:xfrm>
            <a:off x="386888" y="2136127"/>
            <a:ext cx="1734600" cy="1080522"/>
            <a:chOff x="456753" y="3042675"/>
            <a:chExt cx="1734600" cy="108052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lvl="0" algn="ctr"/>
              <a:r>
                <a:rPr lang="en-US" sz="1800" b="1" dirty="0"/>
                <a:t>Classification Algorithms</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0" name="Google Shape;574;p20"/>
          <p:cNvGrpSpPr/>
          <p:nvPr/>
        </p:nvGrpSpPr>
        <p:grpSpPr>
          <a:xfrm>
            <a:off x="7079295" y="344355"/>
            <a:ext cx="2235558" cy="1729392"/>
            <a:chOff x="218685" y="1001783"/>
            <a:chExt cx="2235558" cy="1729392"/>
          </a:xfrm>
        </p:grpSpPr>
        <p:sp>
          <p:nvSpPr>
            <p:cNvPr id="61"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2" name="Google Shape;576;p20"/>
            <p:cNvSpPr txBox="1"/>
            <p:nvPr/>
          </p:nvSpPr>
          <p:spPr>
            <a:xfrm>
              <a:off x="218685" y="1874272"/>
              <a:ext cx="2235558" cy="331800"/>
            </a:xfrm>
            <a:prstGeom prst="rect">
              <a:avLst/>
            </a:prstGeom>
            <a:noFill/>
            <a:ln>
              <a:noFill/>
            </a:ln>
          </p:spPr>
          <p:txBody>
            <a:bodyPr spcFirstLastPara="1" wrap="square" lIns="91425" tIns="91425" rIns="91425" bIns="91425" anchor="ctr" anchorCtr="0">
              <a:noAutofit/>
            </a:bodyPr>
            <a:lstStyle/>
            <a:p>
              <a:pPr lvl="0" algn="ctr"/>
              <a:r>
                <a:rPr lang="en-US" sz="1800" b="1" dirty="0">
                  <a:latin typeface="Fira Sans Extra Condensed"/>
                  <a:ea typeface="Fira Sans Extra Condensed"/>
                  <a:cs typeface="Fira Sans Extra Condensed"/>
                  <a:sym typeface="Fira Sans Extra Condensed"/>
                </a:rPr>
                <a:t>Diagrams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3"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grpSp>
      <p:grpSp>
        <p:nvGrpSpPr>
          <p:cNvPr id="64" name="Google Shape;574;p20"/>
          <p:cNvGrpSpPr/>
          <p:nvPr/>
        </p:nvGrpSpPr>
        <p:grpSpPr>
          <a:xfrm>
            <a:off x="179620" y="3844688"/>
            <a:ext cx="2235558" cy="1729392"/>
            <a:chOff x="218685" y="1001783"/>
            <a:chExt cx="2235558" cy="1729392"/>
          </a:xfrm>
        </p:grpSpPr>
        <p:sp>
          <p:nvSpPr>
            <p:cNvPr id="6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05</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 name="Google Shape;576;p20"/>
            <p:cNvSpPr txBox="1"/>
            <p:nvPr/>
          </p:nvSpPr>
          <p:spPr>
            <a:xfrm>
              <a:off x="218685" y="1874272"/>
              <a:ext cx="2235558" cy="3318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0000"/>
                  </a:solidFill>
                  <a:latin typeface="Fira Sans Extra Condensed"/>
                  <a:ea typeface="Fira Sans Extra Condensed"/>
                  <a:cs typeface="Fira Sans Extra Condensed"/>
                  <a:sym typeface="Fira Sans Extra Condensed"/>
                </a:rPr>
                <a:t>Confusion Matrix</a:t>
              </a:r>
            </a:p>
          </p:txBody>
        </p:sp>
        <p:sp>
          <p:nvSpPr>
            <p:cNvPr id="67"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grpSp>
      <p:grpSp>
        <p:nvGrpSpPr>
          <p:cNvPr id="68" name="Google Shape;574;p20"/>
          <p:cNvGrpSpPr/>
          <p:nvPr/>
        </p:nvGrpSpPr>
        <p:grpSpPr>
          <a:xfrm>
            <a:off x="4642588" y="4015832"/>
            <a:ext cx="1820554" cy="1549005"/>
            <a:chOff x="218685" y="1001783"/>
            <a:chExt cx="2235558" cy="1729392"/>
          </a:xfrm>
        </p:grpSpPr>
        <p:sp>
          <p:nvSpPr>
            <p:cNvPr id="69"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a:t>
              </a:r>
            </a:p>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6</a:t>
              </a:r>
              <a:endParaRPr sz="1800" b="1" dirty="0">
                <a:solidFill>
                  <a:schemeClr val="lt1"/>
                </a:solidFill>
                <a:latin typeface="Fira Sans Extra Condensed"/>
                <a:ea typeface="Fira Sans Extra Condensed"/>
                <a:cs typeface="Fira Sans Extra Condensed"/>
                <a:sym typeface="Fira Sans Extra Condensed"/>
              </a:endParaRPr>
            </a:p>
          </p:txBody>
        </p:sp>
        <p:sp>
          <p:nvSpPr>
            <p:cNvPr id="70" name="Google Shape;576;p20"/>
            <p:cNvSpPr txBox="1"/>
            <p:nvPr/>
          </p:nvSpPr>
          <p:spPr>
            <a:xfrm>
              <a:off x="218685" y="1874272"/>
              <a:ext cx="2235558" cy="331800"/>
            </a:xfrm>
            <a:prstGeom prst="rect">
              <a:avLst/>
            </a:prstGeom>
            <a:noFill/>
            <a:ln>
              <a:noFill/>
            </a:ln>
          </p:spPr>
          <p:txBody>
            <a:bodyPr spcFirstLastPara="1" wrap="square" lIns="91425" tIns="91425" rIns="91425" bIns="91425" anchor="ctr" anchorCtr="0">
              <a:noAutofit/>
            </a:bodyPr>
            <a:lstStyle/>
            <a:p>
              <a:pPr lvl="0" algn="ctr"/>
              <a:r>
                <a:rPr lang="en-US" sz="1800" b="1" dirty="0">
                  <a:solidFill>
                    <a:srgbClr val="000000"/>
                  </a:solidFill>
                  <a:latin typeface="Fira Sans Extra Condensed"/>
                  <a:ea typeface="Fira Sans Extra Condensed"/>
                  <a:cs typeface="Fira Sans Extra Condensed"/>
                  <a:sym typeface="Fira Sans Extra Condensed"/>
                </a:rPr>
                <a:t>ROC Curv</a:t>
              </a:r>
              <a:r>
                <a:rPr lang="en-US" sz="1800" b="1" dirty="0">
                  <a:latin typeface="Fira Sans Extra Condensed"/>
                  <a:ea typeface="Fira Sans Extra Condensed"/>
                  <a:cs typeface="Fira Sans Extra Condensed"/>
                  <a:sym typeface="Fira Sans Extra Condensed"/>
                </a:rPr>
                <a:t>e</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71"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lvl="0"/>
            <a:r>
              <a:rPr lang="en-US" b="1" dirty="0">
                <a:latin typeface="Fira Sans Extra Condensed"/>
                <a:ea typeface="Fira Sans Extra Condensed"/>
                <a:cs typeface="Fira Sans Extra Condensed"/>
                <a:sym typeface="Fira Sans Extra Condensed"/>
              </a:rPr>
              <a:t> Data Preprocessing and Normalization</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187819" y="1084204"/>
            <a:ext cx="8768362" cy="4102375"/>
          </a:xfrm>
          <a:prstGeom prst="rect">
            <a:avLst/>
          </a:prstGeom>
          <a:noFill/>
          <a:ln>
            <a:noFill/>
          </a:ln>
        </p:spPr>
        <p:txBody>
          <a:bodyPr spcFirstLastPara="1" wrap="square" lIns="91425" tIns="91425" rIns="91425" bIns="91425" anchor="t" anchorCtr="0">
            <a:noAutofit/>
          </a:bodyPr>
          <a:lstStyle/>
          <a:p>
            <a:endParaRPr lang="en-US" dirty="0"/>
          </a:p>
          <a:p>
            <a:r>
              <a:rPr lang="en-US" dirty="0"/>
              <a:t># </a:t>
            </a:r>
            <a:r>
              <a:rPr lang="en-US" dirty="0">
                <a:solidFill>
                  <a:schemeClr val="bg1"/>
                </a:solidFill>
              </a:rPr>
              <a:t>Define the directory that contains the fundus images</a:t>
            </a:r>
          </a:p>
          <a:p>
            <a:r>
              <a:rPr lang="en-US" dirty="0" err="1">
                <a:solidFill>
                  <a:schemeClr val="bg1"/>
                </a:solidFill>
              </a:rPr>
              <a:t>dir_path</a:t>
            </a:r>
            <a:r>
              <a:rPr lang="en-US" dirty="0">
                <a:solidFill>
                  <a:schemeClr val="bg1"/>
                </a:solidFill>
              </a:rPr>
              <a:t> = 'D:/ML using python/Project final/new'</a:t>
            </a:r>
          </a:p>
          <a:p>
            <a:r>
              <a:rPr lang="en-US" dirty="0">
                <a:solidFill>
                  <a:schemeClr val="bg1"/>
                </a:solidFill>
              </a:rPr>
              <a:t> </a:t>
            </a:r>
          </a:p>
          <a:p>
            <a:r>
              <a:rPr lang="en-US" dirty="0">
                <a:solidFill>
                  <a:schemeClr val="bg1"/>
                </a:solidFill>
              </a:rPr>
              <a:t># Define the image size</a:t>
            </a:r>
          </a:p>
          <a:p>
            <a:r>
              <a:rPr lang="en-US" dirty="0" err="1">
                <a:solidFill>
                  <a:schemeClr val="bg1"/>
                </a:solidFill>
              </a:rPr>
              <a:t>img_size</a:t>
            </a:r>
            <a:r>
              <a:rPr lang="en-US" dirty="0">
                <a:solidFill>
                  <a:schemeClr val="bg1"/>
                </a:solidFill>
              </a:rPr>
              <a:t> = (256, 256)</a:t>
            </a:r>
          </a:p>
          <a:p>
            <a:r>
              <a:rPr lang="en-US" dirty="0">
                <a:solidFill>
                  <a:schemeClr val="bg1"/>
                </a:solidFill>
              </a:rPr>
              <a:t> </a:t>
            </a:r>
          </a:p>
          <a:p>
            <a:r>
              <a:rPr lang="en-US" dirty="0" err="1">
                <a:solidFill>
                  <a:schemeClr val="bg1"/>
                </a:solidFill>
              </a:rPr>
              <a:t>def</a:t>
            </a:r>
            <a:r>
              <a:rPr lang="en-US" dirty="0">
                <a:solidFill>
                  <a:schemeClr val="bg1"/>
                </a:solidFill>
              </a:rPr>
              <a:t> </a:t>
            </a:r>
            <a:r>
              <a:rPr lang="en-US" dirty="0" err="1">
                <a:solidFill>
                  <a:schemeClr val="bg1"/>
                </a:solidFill>
              </a:rPr>
              <a:t>preprocess_images</a:t>
            </a:r>
            <a:r>
              <a:rPr lang="en-US" dirty="0">
                <a:solidFill>
                  <a:schemeClr val="bg1"/>
                </a:solidFill>
              </a:rPr>
              <a:t>(</a:t>
            </a:r>
            <a:r>
              <a:rPr lang="en-US" dirty="0" err="1">
                <a:solidFill>
                  <a:schemeClr val="bg1"/>
                </a:solidFill>
              </a:rPr>
              <a:t>dir_path</a:t>
            </a:r>
            <a:r>
              <a:rPr lang="en-US" dirty="0">
                <a:solidFill>
                  <a:schemeClr val="bg1"/>
                </a:solidFill>
              </a:rPr>
              <a:t>, </a:t>
            </a:r>
            <a:r>
              <a:rPr lang="en-US" dirty="0" err="1">
                <a:solidFill>
                  <a:schemeClr val="bg1"/>
                </a:solidFill>
              </a:rPr>
              <a:t>img_size</a:t>
            </a:r>
            <a:r>
              <a:rPr lang="en-US" dirty="0">
                <a:solidFill>
                  <a:schemeClr val="bg1"/>
                </a:solidFill>
              </a:rPr>
              <a:t>):</a:t>
            </a:r>
          </a:p>
          <a:p>
            <a:r>
              <a:rPr lang="en-US" dirty="0">
                <a:solidFill>
                  <a:schemeClr val="bg1"/>
                </a:solidFill>
              </a:rPr>
              <a:t>    # Get the list of image file names</a:t>
            </a:r>
          </a:p>
          <a:p>
            <a:r>
              <a:rPr lang="en-US" dirty="0">
                <a:solidFill>
                  <a:schemeClr val="bg1"/>
                </a:solidFill>
              </a:rPr>
              <a:t>    </a:t>
            </a:r>
            <a:r>
              <a:rPr lang="en-US" dirty="0" err="1">
                <a:solidFill>
                  <a:schemeClr val="bg1"/>
                </a:solidFill>
              </a:rPr>
              <a:t>file_names</a:t>
            </a:r>
            <a:r>
              <a:rPr lang="en-US" dirty="0">
                <a:solidFill>
                  <a:schemeClr val="bg1"/>
                </a:solidFill>
              </a:rPr>
              <a:t> = </a:t>
            </a:r>
            <a:r>
              <a:rPr lang="en-US" dirty="0" err="1">
                <a:solidFill>
                  <a:schemeClr val="bg1"/>
                </a:solidFill>
              </a:rPr>
              <a:t>os.listdir</a:t>
            </a:r>
            <a:r>
              <a:rPr lang="en-US" dirty="0">
                <a:solidFill>
                  <a:schemeClr val="bg1"/>
                </a:solidFill>
              </a:rPr>
              <a:t>(</a:t>
            </a:r>
            <a:r>
              <a:rPr lang="en-US" dirty="0" err="1">
                <a:solidFill>
                  <a:schemeClr val="bg1"/>
                </a:solidFill>
              </a:rPr>
              <a:t>dir_path</a:t>
            </a:r>
            <a:r>
              <a:rPr lang="en-US" dirty="0">
                <a:solidFill>
                  <a:schemeClr val="bg1"/>
                </a:solidFill>
              </a:rPr>
              <a:t>)</a:t>
            </a:r>
          </a:p>
          <a:p>
            <a:endParaRPr lang="en-US" dirty="0">
              <a:solidFill>
                <a:schemeClr val="bg1"/>
              </a:solidFill>
            </a:endParaRPr>
          </a:p>
          <a:p>
            <a:pPr lvl="0" eaLnBrk="0" fontAlgn="base" hangingPunct="0">
              <a:spcBef>
                <a:spcPct val="0"/>
              </a:spcBef>
              <a:spcAft>
                <a:spcPct val="0"/>
              </a:spcAft>
              <a:buClrTx/>
            </a:pPr>
            <a:r>
              <a:rPr lang="en-US" alt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Create an empty </a:t>
            </a:r>
            <a:r>
              <a:rPr lang="en-US" alt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NumPy</a:t>
            </a:r>
            <a:r>
              <a:rPr lang="en-US" alt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array to store the preprocessed images</a:t>
            </a:r>
            <a:endParaRPr lang="en-US" altLang="en-US" dirty="0">
              <a:solidFill>
                <a:schemeClr val="bg1"/>
              </a:solidFill>
            </a:endParaRPr>
          </a:p>
          <a:p>
            <a:pPr lvl="0" eaLnBrk="0" fontAlgn="base" hangingPunct="0">
              <a:spcBef>
                <a:spcPct val="0"/>
              </a:spcBef>
              <a:spcAft>
                <a:spcPct val="0"/>
              </a:spcAft>
              <a:buClrTx/>
            </a:pPr>
            <a:r>
              <a:rPr lang="en-US" alt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alt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preprocessed_images</a:t>
            </a:r>
            <a:r>
              <a:rPr lang="en-US" alt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alt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np.empty</a:t>
            </a:r>
            <a:r>
              <a:rPr lang="en-US" alt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alt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len</a:t>
            </a:r>
            <a:r>
              <a:rPr lang="en-US" alt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alt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file_names</a:t>
            </a:r>
            <a:r>
              <a:rPr lang="en-US" alt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alt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img_size</a:t>
            </a:r>
            <a:r>
              <a:rPr lang="en-US" alt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[0], </a:t>
            </a:r>
            <a:r>
              <a:rPr lang="en-US" alt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img_size</a:t>
            </a:r>
            <a:r>
              <a:rPr lang="en-US" alt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[1], 3))</a:t>
            </a:r>
            <a:endParaRPr lang="en-US" altLang="en-US" dirty="0">
              <a:solidFill>
                <a:schemeClr val="bg1"/>
              </a:solidFill>
            </a:endParaRPr>
          </a:p>
          <a:p>
            <a:endParaRPr lang="en-US" dirty="0">
              <a:solidFill>
                <a:schemeClr val="bg1"/>
              </a:solidFill>
            </a:endParaRPr>
          </a:p>
          <a:p>
            <a:pPr marL="457200" indent="-298450">
              <a:lnSpc>
                <a:spcPct val="115000"/>
              </a:lnSpc>
              <a:buClr>
                <a:srgbClr val="FFFFFF"/>
              </a:buClr>
              <a:buSzPts val="1100"/>
              <a:buFont typeface="Arial"/>
              <a:buChar char="●"/>
            </a:pPr>
            <a:endParaRPr lang="en-US" dirty="0">
              <a:solidFill>
                <a:schemeClr val="tx2"/>
              </a:solidFill>
            </a:endParaRPr>
          </a:p>
          <a:p>
            <a:pPr marL="457200" indent="-298450">
              <a:lnSpc>
                <a:spcPct val="115000"/>
              </a:lnSpc>
              <a:buClr>
                <a:srgbClr val="FFFFFF"/>
              </a:buClr>
              <a:buSzPts val="1100"/>
              <a:buFont typeface="Arial"/>
              <a:buChar char="●"/>
            </a:pPr>
            <a:endParaRPr lang="en-US" dirty="0">
              <a:solidFill>
                <a:schemeClr val="tx2"/>
              </a:solidFill>
            </a:endParaRPr>
          </a:p>
          <a:p>
            <a:pPr marL="457200" lvl="0" indent="-298450" algn="l" rtl="0">
              <a:lnSpc>
                <a:spcPct val="115000"/>
              </a:lnSpc>
              <a:spcBef>
                <a:spcPts val="0"/>
              </a:spcBef>
              <a:spcAft>
                <a:spcPts val="0"/>
              </a:spcAft>
              <a:buClr>
                <a:srgbClr val="FFFFFF"/>
              </a:buClr>
              <a:buSzPts val="1100"/>
              <a:buChar char="●"/>
            </a:pPr>
            <a:endParaRPr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lvl="0"/>
            <a:r>
              <a:rPr lang="en-US" b="1" dirty="0">
                <a:latin typeface="Fira Sans Extra Condensed"/>
                <a:ea typeface="Fira Sans Extra Condensed"/>
                <a:cs typeface="Fira Sans Extra Condensed"/>
                <a:sym typeface="Fira Sans Extra Condensed"/>
              </a:rPr>
              <a:t> Data Preprocessing and Normalization</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99194" y="599731"/>
            <a:ext cx="8768362" cy="4102375"/>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endParaRPr sz="1100" dirty="0"/>
          </a:p>
        </p:txBody>
      </p:sp>
      <p:sp>
        <p:nvSpPr>
          <p:cNvPr id="2" name="Rectangle 2"/>
          <p:cNvSpPr>
            <a:spLocks noChangeArrowheads="1"/>
          </p:cNvSpPr>
          <p:nvPr/>
        </p:nvSpPr>
        <p:spPr bwMode="auto">
          <a:xfrm>
            <a:off x="290945" y="866428"/>
            <a:ext cx="702628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an empty </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NumPy</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array to store the preprocessed images</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preprocessed_images</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np.empty</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len</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file_names</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img_size</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 </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img_size</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3))</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Loop over the image file names and preprocess each image</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 </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file_name</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enumerate(</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file_names</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Load the image</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img</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cv2.imread(</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os.path.join</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dir_path</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file_name</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10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91" y="2247388"/>
            <a:ext cx="3108325" cy="23320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5216236" y="4597997"/>
            <a:ext cx="35491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Convert the image to RGB</a:t>
            </a:r>
            <a:endParaRPr kumimoji="0" lang="en-US" altLang="en-US" sz="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rgb</a:t>
            </a: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cv2.cvtColor(</a:t>
            </a:r>
            <a:r>
              <a:rPr kumimoji="0" lang="en-US" altLang="en-US" sz="11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img</a:t>
            </a: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cv2.COLOR_BGR2RGB)</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652404" y="2978372"/>
            <a:ext cx="2942851" cy="2003425"/>
          </a:xfrm>
          <a:prstGeom prst="rect">
            <a:avLst/>
          </a:prstGeom>
          <a:noFill/>
          <a:ln>
            <a:noFill/>
          </a:ln>
        </p:spPr>
      </p:pic>
    </p:spTree>
    <p:extLst>
      <p:ext uri="{BB962C8B-B14F-4D97-AF65-F5344CB8AC3E}">
        <p14:creationId xmlns:p14="http://schemas.microsoft.com/office/powerpoint/2010/main" val="36869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lvl="0"/>
            <a:r>
              <a:rPr lang="en-US" b="1" dirty="0">
                <a:latin typeface="Fira Sans Extra Condensed"/>
                <a:ea typeface="Fira Sans Extra Condensed"/>
                <a:cs typeface="Fira Sans Extra Condensed"/>
                <a:sym typeface="Fira Sans Extra Condensed"/>
              </a:rPr>
              <a:t> Data Preprocessing and Normalization</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1699613" y="2091039"/>
            <a:ext cx="8768362" cy="4102375"/>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endParaRPr sz="1100" dirty="0"/>
          </a:p>
        </p:txBody>
      </p:sp>
      <p:pic>
        <p:nvPicPr>
          <p:cNvPr id="20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412" y="1438884"/>
            <a:ext cx="2865438" cy="21494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 y="1438884"/>
            <a:ext cx="2835275" cy="21256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6083794" y="3725929"/>
            <a:ext cx="21916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Resize the image</a:t>
            </a:r>
            <a:endParaRPr kumimoji="0" lang="en-US" altLang="en-US" sz="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resized = cv2.resize(</a:t>
            </a:r>
            <a:r>
              <a:rPr kumimoji="0" lang="en-US" altLang="en-US" sz="11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rgb</a:t>
            </a: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img_size</a:t>
            </a: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3" name="Rectangle 4"/>
          <p:cNvSpPr>
            <a:spLocks noChangeArrowheads="1"/>
          </p:cNvSpPr>
          <p:nvPr/>
        </p:nvSpPr>
        <p:spPr bwMode="auto">
          <a:xfrm>
            <a:off x="896111" y="3725929"/>
            <a:ext cx="227177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Normalize the pixel intensities</a:t>
            </a:r>
            <a:endParaRPr kumimoji="0" lang="en-US" altLang="en-US" sz="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normalized = resized / 255.0</a:t>
            </a:r>
            <a:endParaRPr kumimoji="0" lang="en-US" altLang="en-US" sz="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4" name="Rectangle 5"/>
          <p:cNvSpPr>
            <a:spLocks noChangeArrowheads="1"/>
          </p:cNvSpPr>
          <p:nvPr/>
        </p:nvSpPr>
        <p:spPr bwMode="auto">
          <a:xfrm>
            <a:off x="1400175" y="634682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Store the preprocessed image in the NumPy array</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preprocessed_images[i] = normalized</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Finally, the function returns the preprocessed images as a NumPy array.</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return preprocessed_images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preprocess the images, the "preprocess_images" function is called with the directory path and image size as input. The resulting preprocessed images are stored in a NumPy array called "preprocessed_images".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Preprocess the images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preprocessed_images = preprocess_images(dir_path, img_size)</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code performs preprocessing and normalization steps on the fundus images, which is a necessary step before we can be used for machine learning tasks such as training and testing classification models for diagnosing Diabetic Retinopathy.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80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49" y="320040"/>
            <a:ext cx="7763141" cy="764164"/>
          </a:xfrm>
          <a:prstGeom prst="rect">
            <a:avLst/>
          </a:prstGeom>
        </p:spPr>
        <p:txBody>
          <a:bodyPr spcFirstLastPara="1" wrap="square" lIns="91425" tIns="91425" rIns="91425" bIns="91425" anchor="t" anchorCtr="0">
            <a:noAutofit/>
          </a:bodyPr>
          <a:lstStyle/>
          <a:p>
            <a:pPr lvl="0"/>
            <a:r>
              <a:rPr lang="en-US" b="1" dirty="0"/>
              <a:t>Feature Extraction Procedure and Normalization</a:t>
            </a:r>
            <a:endParaRPr lang="en-US" b="1" dirty="0">
              <a:solidFill>
                <a:srgbClr val="000000"/>
              </a:solidFill>
              <a:latin typeface="Fira Sans Extra Condensed"/>
              <a:ea typeface="Fira Sans Extra Condensed"/>
              <a:cs typeface="Fira Sans Extra Condensed"/>
              <a:sym typeface="Fira Sans Extra Condensed"/>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endParaRPr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dirty="0">
              <a:solidFill>
                <a:srgbClr val="869FB2"/>
              </a:solidFill>
              <a:latin typeface="Arial"/>
              <a:ea typeface="Arial"/>
              <a:cs typeface="Arial"/>
              <a:sym typeface="Arial"/>
            </a:endParaRPr>
          </a:p>
        </p:txBody>
      </p:sp>
      <p:sp>
        <p:nvSpPr>
          <p:cNvPr id="2533" name="Google Shape;2533;p49"/>
          <p:cNvSpPr txBox="1"/>
          <p:nvPr/>
        </p:nvSpPr>
        <p:spPr>
          <a:xfrm>
            <a:off x="299438" y="933752"/>
            <a:ext cx="8768362" cy="2716922"/>
          </a:xfrm>
          <a:prstGeom prst="rect">
            <a:avLst/>
          </a:prstGeom>
          <a:noFill/>
          <a:ln>
            <a:noFill/>
          </a:ln>
        </p:spPr>
        <p:txBody>
          <a:bodyPr spcFirstLastPara="1" wrap="square" lIns="91425" tIns="91425" rIns="91425" bIns="91425" anchor="t" anchorCtr="0">
            <a:noAutofit/>
          </a:bodyPr>
          <a:lstStyle/>
          <a:p>
            <a:r>
              <a:rPr lang="en-US" dirty="0">
                <a:solidFill>
                  <a:schemeClr val="bg1"/>
                </a:solidFill>
              </a:rPr>
              <a:t>For the project of diagnosing Diabetic Retinopathy using Fundus Images, some of the feature extraction techniques that we have used are:</a:t>
            </a:r>
          </a:p>
          <a:p>
            <a:r>
              <a:rPr lang="en-US" dirty="0">
                <a:solidFill>
                  <a:schemeClr val="bg1"/>
                </a:solidFill>
              </a:rPr>
              <a:t>Local Binary Pattern (LBP): This technique is based on the texture information present in the image and can capture the structural information of the retina.</a:t>
            </a:r>
          </a:p>
          <a:p>
            <a:r>
              <a:rPr lang="en-US" dirty="0">
                <a:solidFill>
                  <a:schemeClr val="bg1"/>
                </a:solidFill>
              </a:rPr>
              <a:t>Histogram of Oriented Gradients (HOG): This technique can capture the edge and gradient information of the image, which can be used to identify the blood vessels present in the retina.</a:t>
            </a:r>
          </a:p>
          <a:p>
            <a:r>
              <a:rPr lang="en-US" dirty="0">
                <a:solidFill>
                  <a:schemeClr val="bg1"/>
                </a:solidFill>
              </a:rPr>
              <a:t>Convolutional Neural Networks (CNN): This is a deep learning technique that can be used to automatically learn the features from the images. CNN has shown great success in image classification tasks and can be used to identify different stages of Diabetic Retinopathy.</a:t>
            </a:r>
          </a:p>
          <a:p>
            <a:r>
              <a:rPr lang="en-US" dirty="0">
                <a:solidFill>
                  <a:schemeClr val="bg1"/>
                </a:solidFill>
              </a:rPr>
              <a:t>Gabor Wavelet Transform (GWT): This technique can capture the texture and frequency information present in the image, which can be used to detect abnormalities in the retina.</a:t>
            </a:r>
          </a:p>
        </p:txBody>
      </p:sp>
    </p:spTree>
    <p:extLst>
      <p:ext uri="{BB962C8B-B14F-4D97-AF65-F5344CB8AC3E}">
        <p14:creationId xmlns:p14="http://schemas.microsoft.com/office/powerpoint/2010/main" val="897513917"/>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1280</Words>
  <Application>Microsoft Office PowerPoint</Application>
  <PresentationFormat>On-screen Show (16:9)</PresentationFormat>
  <Paragraphs>199</Paragraphs>
  <Slides>25</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Fira Sans Extra Condensed</vt:lpstr>
      <vt:lpstr>Fira Sans Extra Condensed SemiBold</vt:lpstr>
      <vt:lpstr>Proxima Nova</vt:lpstr>
      <vt:lpstr>Proxima Nova Semibold</vt:lpstr>
      <vt:lpstr>Roboto</vt:lpstr>
      <vt:lpstr>Times New Roman</vt:lpstr>
      <vt:lpstr>Machine Learning Infographics by Slidesgo</vt:lpstr>
      <vt:lpstr>Slidesgo Final Pages</vt:lpstr>
      <vt:lpstr>“Diagnosis of Diabetic Retinopathy Using Fundus Images By Machine learning Algorithm”</vt:lpstr>
      <vt:lpstr>Group Members</vt:lpstr>
      <vt:lpstr>Problem Statement</vt:lpstr>
      <vt:lpstr>Objective</vt:lpstr>
      <vt:lpstr>Mythology</vt:lpstr>
      <vt:lpstr> Data Preprocessing and Normalization</vt:lpstr>
      <vt:lpstr> Data Preprocessing and Normalization</vt:lpstr>
      <vt:lpstr> Data Preprocessing and Normalization</vt:lpstr>
      <vt:lpstr>Feature Extraction Procedure and Normalization</vt:lpstr>
      <vt:lpstr>pre-trained VGG16 model:</vt:lpstr>
      <vt:lpstr>Feature Extraction Procedure and Normalization</vt:lpstr>
      <vt:lpstr>Feature Extraction Procedure and Normalization</vt:lpstr>
      <vt:lpstr>Feature Extraction Procedure and Normalization</vt:lpstr>
      <vt:lpstr>Classification Algorithms:</vt:lpstr>
      <vt:lpstr>Convolutional Neural Networks (CNN):</vt:lpstr>
      <vt:lpstr>Support Vector Machines (SVM):</vt:lpstr>
      <vt:lpstr>Random Forest (RF):</vt:lpstr>
      <vt:lpstr>Gabor Wavelet Transform (GWT):</vt:lpstr>
      <vt:lpstr>K-Nearest Neighbors (KNN):</vt:lpstr>
      <vt:lpstr>Data Analysis Techniques:</vt:lpstr>
      <vt:lpstr>Data Analysis Techniques:</vt:lpstr>
      <vt:lpstr>Results and Discussion</vt:lpstr>
      <vt:lpstr>Confusion Matrix Analysis</vt:lpstr>
      <vt:lpstr>Graphical Representation of Results:</vt:lpstr>
      <vt:lpstr>Graphical Representation of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“Diagnosis of Diabetic Retinopathy Using Fundus Images By Machine learning Algorithm”</dc:title>
  <dc:creator>Kazi Emaduzzaman</dc:creator>
  <cp:lastModifiedBy>Kazi Emaduzzaman</cp:lastModifiedBy>
  <cp:revision>21</cp:revision>
  <dcterms:modified xsi:type="dcterms:W3CDTF">2023-08-05T12:39:58Z</dcterms:modified>
</cp:coreProperties>
</file>