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Arial Black" panose="020B0A04020102020204" pitchFamily="34" charset="0"/>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f1ff4710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f1ff4710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f1ff4710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f1ff4710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2 constructors on the class that we already created. One without parameters and one with parameters that set the properties.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d02f573f5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d02f573f5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02fced7b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02fced7b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a91f2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a91f2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f1ff4710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f1ff471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f1ff4710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f1ff4710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about object oriented programming, what students know so far, do they think it’s hard and do they think it’s very different than writing object-oriented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02fced7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02fced7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1ff4710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1ff4710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class without access modifiers. Create an empty object from the class. After that try and change some of the properties.</a:t>
            </a:r>
            <a:endParaRPr/>
          </a:p>
          <a:p>
            <a:pPr marL="0" lvl="0" indent="0" algn="l" rtl="0">
              <a:spcBef>
                <a:spcPts val="0"/>
              </a:spcBef>
              <a:spcAft>
                <a:spcPts val="0"/>
              </a:spcAft>
              <a:buNone/>
            </a:pPr>
            <a:r>
              <a:rPr lang="en"/>
              <a:t>Due to the protection level you couldn’t change them. Discuss if anyone knows the what’s the problem. After a short discussion introduce the access modifiers and add them to the class.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02f573f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d02f573f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d02f573f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d02f573f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d02f573f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d02f573f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few objects of the class that we previously written</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s://github.com/sedc-codecademy/sedc7-05-oopcsharp/tree/master/g3" TargetMode="External"/><Relationship Id="rId4" Type="http://schemas.openxmlformats.org/officeDocument/2006/relationships/hyperlink" Target="https://1drv.ms/f/s!Avm0QTH5BvHd0BVmSnYOZgketa_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53450" y="1734150"/>
            <a:ext cx="7893000" cy="167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Classes and objects</a:t>
            </a:r>
            <a:endParaRPr/>
          </a:p>
        </p:txBody>
      </p:sp>
      <p:sp>
        <p:nvSpPr>
          <p:cNvPr id="62" name="Google Shape;62;p13"/>
          <p:cNvSpPr txBox="1"/>
          <p:nvPr/>
        </p:nvSpPr>
        <p:spPr>
          <a:xfrm>
            <a:off x="142875" y="4314963"/>
            <a:ext cx="6858000" cy="8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C4587"/>
                </a:solidFill>
                <a:latin typeface="Arial Black"/>
                <a:ea typeface="Arial Black"/>
                <a:cs typeface="Arial Black"/>
                <a:sym typeface="Arial Black"/>
              </a:rPr>
              <a:t>Trainer:</a:t>
            </a:r>
            <a:r>
              <a:rPr lang="en" sz="1800" dirty="0">
                <a:solidFill>
                  <a:srgbClr val="5E85B9"/>
                </a:solidFill>
                <a:latin typeface="Arial Black"/>
                <a:ea typeface="Arial Black"/>
                <a:cs typeface="Arial Black"/>
                <a:sym typeface="Arial Black"/>
              </a:rPr>
              <a:t> </a:t>
            </a:r>
            <a:r>
              <a:rPr lang="en-US" sz="1800" dirty="0" smtClean="0">
                <a:solidFill>
                  <a:schemeClr val="lt1"/>
                </a:solidFill>
                <a:latin typeface="Arial Black"/>
                <a:ea typeface="Arial Black"/>
                <a:cs typeface="Arial Black"/>
                <a:sym typeface="Arial Black"/>
              </a:rPr>
              <a:t>Igor.Micev@Seavus.com</a:t>
            </a:r>
            <a:endParaRPr sz="1800" dirty="0">
              <a:solidFill>
                <a:schemeClr val="lt1"/>
              </a:solidFill>
            </a:endParaRPr>
          </a:p>
          <a:p>
            <a:pPr marL="0" lvl="0" indent="0" algn="l" rtl="0">
              <a:spcBef>
                <a:spcPts val="0"/>
              </a:spcBef>
              <a:spcAft>
                <a:spcPts val="0"/>
              </a:spcAft>
              <a:buNone/>
            </a:pPr>
            <a:r>
              <a:rPr lang="en" sz="1800" dirty="0">
                <a:solidFill>
                  <a:srgbClr val="1C4587"/>
                </a:solidFill>
                <a:latin typeface="Arial Black"/>
                <a:ea typeface="Arial Black"/>
                <a:cs typeface="Arial Black"/>
                <a:sym typeface="Arial Black"/>
              </a:rPr>
              <a:t>Assistant:</a:t>
            </a:r>
            <a:r>
              <a:rPr lang="en" sz="1800" dirty="0">
                <a:solidFill>
                  <a:srgbClr val="5E85B9"/>
                </a:solidFill>
                <a:latin typeface="Arial Black"/>
                <a:ea typeface="Arial Black"/>
                <a:cs typeface="Arial Black"/>
                <a:sym typeface="Arial Black"/>
              </a:rPr>
              <a:t> </a:t>
            </a:r>
            <a:r>
              <a:rPr lang="en" sz="1800" dirty="0" smtClean="0">
                <a:solidFill>
                  <a:schemeClr val="lt1"/>
                </a:solidFill>
                <a:latin typeface="Arial Black"/>
                <a:ea typeface="Arial Black"/>
                <a:cs typeface="Arial Black"/>
                <a:sym typeface="Arial Black"/>
              </a:rPr>
              <a:t>Trajan.Stevkovski@Seavus.com</a:t>
            </a:r>
            <a:endParaRPr sz="1800" dirty="0">
              <a:solidFill>
                <a:schemeClr val="lt1"/>
              </a:solidFill>
            </a:endParaRPr>
          </a:p>
          <a:p>
            <a:pPr marL="0" lvl="0" indent="0" algn="l" rtl="0">
              <a:spcBef>
                <a:spcPts val="0"/>
              </a:spcBef>
              <a:spcAft>
                <a:spcPts val="0"/>
              </a:spcAft>
              <a:buClr>
                <a:schemeClr val="dk1"/>
              </a:buClr>
              <a:buSzPts val="1100"/>
              <a:buFont typeface="Arial"/>
              <a:buNone/>
            </a:pPr>
            <a:endParaRPr dirty="0">
              <a:solidFill>
                <a:schemeClr val="lt1"/>
              </a:solidFill>
              <a:latin typeface="Arial Black"/>
              <a:ea typeface="Arial Black"/>
              <a:cs typeface="Arial Black"/>
              <a:sym typeface="Arial Black"/>
            </a:endParaRPr>
          </a:p>
        </p:txBody>
      </p:sp>
      <p:grpSp>
        <p:nvGrpSpPr>
          <p:cNvPr id="63" name="Google Shape;63;p13"/>
          <p:cNvGrpSpPr/>
          <p:nvPr/>
        </p:nvGrpSpPr>
        <p:grpSpPr>
          <a:xfrm>
            <a:off x="7237200" y="4446050"/>
            <a:ext cx="1787850" cy="585600"/>
            <a:chOff x="6701425" y="4446050"/>
            <a:chExt cx="1787850" cy="585600"/>
          </a:xfrm>
        </p:grpSpPr>
        <p:pic>
          <p:nvPicPr>
            <p:cNvPr id="64" name="Google Shape;64;p13"/>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65" name="Google Shape;65;p13"/>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FFFFFF"/>
                  </a:solidFill>
                  <a:latin typeface="Arial Black"/>
                  <a:ea typeface="Arial Black"/>
                  <a:cs typeface="Arial Black"/>
                  <a:sym typeface="Arial Black"/>
                </a:rPr>
                <a:t>C# Basic</a:t>
              </a:r>
              <a:endParaRPr>
                <a:solidFill>
                  <a:srgbClr val="FFFFFF"/>
                </a:solidFill>
                <a:latin typeface="Arial Black"/>
                <a:ea typeface="Arial Black"/>
                <a:cs typeface="Arial Black"/>
                <a:sym typeface="Arial Black"/>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ctrTitle"/>
          </p:nvPr>
        </p:nvSpPr>
        <p:spPr>
          <a:xfrm>
            <a:off x="1571650" y="192525"/>
            <a:ext cx="38814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EXERCISE 1</a:t>
            </a:r>
            <a:endParaRPr/>
          </a:p>
        </p:txBody>
      </p:sp>
      <p:sp>
        <p:nvSpPr>
          <p:cNvPr id="153" name="Google Shape;153;p2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solidFill>
                <a:srgbClr val="9FC5E8"/>
              </a:solidFill>
            </a:endParaRPr>
          </a:p>
        </p:txBody>
      </p:sp>
      <p:sp>
        <p:nvSpPr>
          <p:cNvPr id="154" name="Google Shape;154;p22"/>
          <p:cNvSpPr txBox="1">
            <a:spLocks noGrp="1"/>
          </p:cNvSpPr>
          <p:nvPr>
            <p:ph type="body" idx="4294967295"/>
          </p:nvPr>
        </p:nvSpPr>
        <p:spPr>
          <a:xfrm>
            <a:off x="190800" y="1398825"/>
            <a:ext cx="8762400" cy="442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6FA8DC"/>
              </a:buClr>
              <a:buSzPts val="3000"/>
              <a:buFont typeface="Arial"/>
              <a:buChar char="▸"/>
            </a:pPr>
            <a:r>
              <a:rPr lang="en" sz="2400" dirty="0">
                <a:solidFill>
                  <a:schemeClr val="dk1"/>
                </a:solidFill>
                <a:latin typeface="Arial"/>
                <a:ea typeface="Arial"/>
                <a:cs typeface="Arial"/>
                <a:sym typeface="Arial"/>
              </a:rPr>
              <a:t>Create a class Human</a:t>
            </a:r>
            <a:endParaRPr sz="2400" dirty="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dirty="0">
                <a:solidFill>
                  <a:schemeClr val="dk1"/>
                </a:solidFill>
                <a:latin typeface="Arial"/>
                <a:ea typeface="Arial"/>
                <a:cs typeface="Arial"/>
                <a:sym typeface="Arial"/>
              </a:rPr>
              <a:t>Add properties: FirstName, LastName, Age</a:t>
            </a:r>
            <a:endParaRPr sz="2400" dirty="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dirty="0">
                <a:solidFill>
                  <a:schemeClr val="dk1"/>
                </a:solidFill>
                <a:latin typeface="Arial"/>
                <a:ea typeface="Arial"/>
                <a:cs typeface="Arial"/>
                <a:sym typeface="Arial"/>
              </a:rPr>
              <a:t>Create a method called GetPersonStats that returns the full name of the human as well as their age</a:t>
            </a:r>
            <a:endParaRPr sz="2400" dirty="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dirty="0">
                <a:solidFill>
                  <a:schemeClr val="dk1"/>
                </a:solidFill>
                <a:latin typeface="Arial"/>
                <a:ea typeface="Arial"/>
                <a:cs typeface="Arial"/>
                <a:sym typeface="Arial"/>
              </a:rPr>
              <a:t>Create an object human by asking the user to fill the required information</a:t>
            </a:r>
            <a:endParaRPr sz="2400" dirty="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dirty="0">
                <a:solidFill>
                  <a:schemeClr val="dk1"/>
                </a:solidFill>
                <a:latin typeface="Arial"/>
                <a:ea typeface="Arial"/>
                <a:cs typeface="Arial"/>
                <a:sym typeface="Arial"/>
              </a:rPr>
              <a:t>Call the GetPersonStats method and print the result in the console after the object is created</a:t>
            </a:r>
            <a:endParaRPr sz="240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0" y="1638675"/>
            <a:ext cx="2241600" cy="9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Class constructor</a:t>
            </a:r>
            <a:endParaRPr sz="2400"/>
          </a:p>
        </p:txBody>
      </p:sp>
      <p:sp>
        <p:nvSpPr>
          <p:cNvPr id="160" name="Google Shape;160;p23"/>
          <p:cNvSpPr txBox="1">
            <a:spLocks noGrp="1"/>
          </p:cNvSpPr>
          <p:nvPr>
            <p:ph type="body" idx="1"/>
          </p:nvPr>
        </p:nvSpPr>
        <p:spPr>
          <a:xfrm>
            <a:off x="2573200" y="146014"/>
            <a:ext cx="5562000" cy="442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A constructor is a method that is called whenever an object is constructed from a class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 constructor must have the same name as the class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If we don’t provide a constructor, C# adds a default constructor that will build the objects of our class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 class can have multiple constructors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Multiple constructors are differentiated by their signature ( parameters )</a:t>
            </a:r>
            <a:endParaRPr sz="2200">
              <a:solidFill>
                <a:schemeClr val="dk1"/>
              </a:solidFill>
              <a:latin typeface="Arial"/>
              <a:ea typeface="Arial"/>
              <a:cs typeface="Arial"/>
              <a:sym typeface="Arial"/>
            </a:endParaRPr>
          </a:p>
        </p:txBody>
      </p:sp>
      <p:sp>
        <p:nvSpPr>
          <p:cNvPr id="161" name="Google Shape;161;p2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grpSp>
        <p:nvGrpSpPr>
          <p:cNvPr id="162" name="Google Shape;162;p23"/>
          <p:cNvGrpSpPr/>
          <p:nvPr/>
        </p:nvGrpSpPr>
        <p:grpSpPr>
          <a:xfrm>
            <a:off x="7237200" y="4446050"/>
            <a:ext cx="1787850" cy="585600"/>
            <a:chOff x="6701425" y="4446050"/>
            <a:chExt cx="1787850" cy="585600"/>
          </a:xfrm>
        </p:grpSpPr>
        <p:pic>
          <p:nvPicPr>
            <p:cNvPr id="163" name="Google Shape;163;p23"/>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64" name="Google Shape;164;p23"/>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ctrTitle"/>
          </p:nvPr>
        </p:nvSpPr>
        <p:spPr>
          <a:xfrm>
            <a:off x="1571650" y="192525"/>
            <a:ext cx="38814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EXERCISE 2</a:t>
            </a:r>
            <a:endParaRPr/>
          </a:p>
        </p:txBody>
      </p:sp>
      <p:sp>
        <p:nvSpPr>
          <p:cNvPr id="170" name="Google Shape;170;p2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solidFill>
                <a:srgbClr val="9FC5E8"/>
              </a:solidFill>
            </a:endParaRPr>
          </a:p>
        </p:txBody>
      </p:sp>
      <p:sp>
        <p:nvSpPr>
          <p:cNvPr id="171" name="Google Shape;171;p24"/>
          <p:cNvSpPr txBox="1">
            <a:spLocks noGrp="1"/>
          </p:cNvSpPr>
          <p:nvPr>
            <p:ph type="body" idx="4294967295"/>
          </p:nvPr>
        </p:nvSpPr>
        <p:spPr>
          <a:xfrm>
            <a:off x="238700" y="1352325"/>
            <a:ext cx="8762400" cy="4428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class Dog</a:t>
            </a:r>
            <a:endParaRPr sz="2400">
              <a:solidFill>
                <a:schemeClr val="dk1"/>
              </a:solidFill>
              <a:latin typeface="Arial"/>
              <a:ea typeface="Arial"/>
              <a:cs typeface="Arial"/>
              <a:sym typeface="Arial"/>
            </a:endParaRPr>
          </a:p>
          <a:p>
            <a:pPr marL="457200" lvl="0" indent="-381000" algn="l" rtl="0">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Add properties: Name, race, color</a:t>
            </a:r>
            <a:endParaRPr sz="2400">
              <a:solidFill>
                <a:schemeClr val="dk1"/>
              </a:solidFill>
              <a:latin typeface="Arial"/>
              <a:ea typeface="Arial"/>
              <a:cs typeface="Arial"/>
              <a:sym typeface="Arial"/>
            </a:endParaRPr>
          </a:p>
          <a:p>
            <a:pPr marL="457200" lvl="0" indent="-381000" algn="l" rtl="0">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The dog needs to have an Eat method that returns message: The dog is now eating. A Play method returning a message : The dog is now playing. and a ChaseTail method that returns a message: Dog is now chasing its tail.</a:t>
            </a:r>
            <a:endParaRPr sz="2400">
              <a:solidFill>
                <a:schemeClr val="dk1"/>
              </a:solidFill>
              <a:latin typeface="Arial"/>
              <a:ea typeface="Arial"/>
              <a:cs typeface="Arial"/>
              <a:sym typeface="Arial"/>
            </a:endParaRPr>
          </a:p>
          <a:p>
            <a:pPr marL="457200" lvl="0" indent="-381000" algn="l" rtl="0">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The user needs to create the dog object by inputs and then given an option to choose one of the actions mentioned above.</a:t>
            </a:r>
            <a:br>
              <a:rPr lang="en"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ctrTitle"/>
          </p:nvPr>
        </p:nvSpPr>
        <p:spPr>
          <a:xfrm>
            <a:off x="1571650" y="192525"/>
            <a:ext cx="38814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EXERCISE 3</a:t>
            </a:r>
            <a:endParaRPr/>
          </a:p>
        </p:txBody>
      </p:sp>
      <p:sp>
        <p:nvSpPr>
          <p:cNvPr id="177" name="Google Shape;177;p2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solidFill>
                <a:srgbClr val="9FC5E8"/>
              </a:solidFill>
            </a:endParaRPr>
          </a:p>
        </p:txBody>
      </p:sp>
      <p:sp>
        <p:nvSpPr>
          <p:cNvPr id="178" name="Google Shape;178;p25"/>
          <p:cNvSpPr txBox="1">
            <a:spLocks noGrp="1"/>
          </p:cNvSpPr>
          <p:nvPr>
            <p:ph type="body" idx="4294967295"/>
          </p:nvPr>
        </p:nvSpPr>
        <p:spPr>
          <a:xfrm>
            <a:off x="190800" y="1657825"/>
            <a:ext cx="8762400" cy="29025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class Student that has properties: Name, Academy and Group</a:t>
            </a:r>
            <a:endParaRPr sz="24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an array with 5 new Students ( objects )</a:t>
            </a:r>
            <a:endParaRPr sz="24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The user should enter a name and the user information should be displayed in the console if a user by that name exists</a:t>
            </a:r>
            <a:endParaRPr sz="24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If there is no such user it should show an error message</a:t>
            </a:r>
            <a:br>
              <a:rPr lang="en" sz="2400">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6"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184" name="Google Shape;184;p2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073763"/>
                </a:solidFill>
              </a:rPr>
              <a:t>14</a:t>
            </a:fld>
            <a:endParaRPr>
              <a:solidFill>
                <a:srgbClr val="073763"/>
              </a:solidFill>
            </a:endParaRPr>
          </a:p>
        </p:txBody>
      </p:sp>
      <p:sp>
        <p:nvSpPr>
          <p:cNvPr id="185" name="Google Shape;185;p26"/>
          <p:cNvSpPr txBox="1">
            <a:spLocks noGrp="1"/>
          </p:cNvSpPr>
          <p:nvPr>
            <p:ph type="ctrTitle" idx="4294967295"/>
          </p:nvPr>
        </p:nvSpPr>
        <p:spPr>
          <a:xfrm>
            <a:off x="2643900" y="440350"/>
            <a:ext cx="62109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solidFill>
                  <a:srgbClr val="9FC5E8"/>
                </a:solidFill>
              </a:rPr>
              <a:t>Questions?</a:t>
            </a:r>
            <a:endParaRPr sz="8000">
              <a:solidFill>
                <a:srgbClr val="9FC5E8"/>
              </a:solidFill>
            </a:endParaRPr>
          </a:p>
        </p:txBody>
      </p:sp>
      <p:sp>
        <p:nvSpPr>
          <p:cNvPr id="186" name="Google Shape;186;p26"/>
          <p:cNvSpPr txBox="1">
            <a:spLocks noGrp="1"/>
          </p:cNvSpPr>
          <p:nvPr>
            <p:ph type="subTitle" idx="4294967295"/>
          </p:nvPr>
        </p:nvSpPr>
        <p:spPr>
          <a:xfrm>
            <a:off x="2772175" y="1837800"/>
            <a:ext cx="5571300" cy="29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You can find us at</a:t>
            </a:r>
            <a:endParaRPr sz="2400"/>
          </a:p>
          <a:p>
            <a:pPr marL="457200" lvl="0" indent="-381000" algn="l" rtl="0">
              <a:spcBef>
                <a:spcPts val="1000"/>
              </a:spcBef>
              <a:spcAft>
                <a:spcPts val="0"/>
              </a:spcAft>
              <a:buSzPts val="2400"/>
              <a:buChar char="▸"/>
            </a:pPr>
            <a:r>
              <a:rPr lang="en" sz="2400"/>
              <a:t>trainer@mail.com</a:t>
            </a:r>
            <a:endParaRPr sz="2400"/>
          </a:p>
          <a:p>
            <a:pPr marL="457200" lvl="0" indent="-381000" algn="l" rtl="0">
              <a:spcBef>
                <a:spcPts val="0"/>
              </a:spcBef>
              <a:spcAft>
                <a:spcPts val="0"/>
              </a:spcAft>
              <a:buSzPts val="2400"/>
              <a:buChar char="▸"/>
            </a:pPr>
            <a:r>
              <a:rPr lang="en" sz="2400"/>
              <a:t>assistant@mail.com</a:t>
            </a:r>
            <a:endParaRPr sz="2400"/>
          </a:p>
          <a:p>
            <a:pPr marL="0" lvl="0" indent="0" algn="l" rtl="0">
              <a:spcBef>
                <a:spcPts val="1000"/>
              </a:spcBef>
              <a:spcAft>
                <a:spcPts val="0"/>
              </a:spcAft>
              <a:buClr>
                <a:srgbClr val="000000"/>
              </a:buClr>
              <a:buSzPts val="1100"/>
              <a:buFont typeface="Arial"/>
              <a:buNone/>
            </a:pPr>
            <a:r>
              <a:rPr lang="en" sz="2400"/>
              <a:t>You can find the materials at</a:t>
            </a:r>
            <a:endParaRPr sz="2400"/>
          </a:p>
          <a:p>
            <a:pPr marL="457200" lvl="0" indent="-381000" algn="l" rtl="0">
              <a:spcBef>
                <a:spcPts val="1000"/>
              </a:spcBef>
              <a:spcAft>
                <a:spcPts val="0"/>
              </a:spcAft>
              <a:buSzPts val="2400"/>
              <a:buChar char="▸"/>
            </a:pPr>
            <a:r>
              <a:rPr lang="en" sz="2400" u="sng">
                <a:solidFill>
                  <a:schemeClr val="hlink"/>
                </a:solidFill>
                <a:hlinkClick r:id="rId4"/>
              </a:rPr>
              <a:t>Presentations Link</a:t>
            </a:r>
            <a:endParaRPr sz="2400"/>
          </a:p>
          <a:p>
            <a:pPr marL="457200" lvl="0" indent="-381000" algn="l" rtl="0">
              <a:spcBef>
                <a:spcPts val="0"/>
              </a:spcBef>
              <a:spcAft>
                <a:spcPts val="0"/>
              </a:spcAft>
              <a:buSzPts val="2400"/>
              <a:buChar char="▸"/>
            </a:pPr>
            <a:r>
              <a:rPr lang="en" sz="2400" u="sng">
                <a:solidFill>
                  <a:schemeClr val="hlink"/>
                </a:solidFill>
                <a:hlinkClick r:id="rId5"/>
              </a:rPr>
              <a:t>Repository with the code Link</a:t>
            </a:r>
            <a:endParaRPr sz="2400"/>
          </a:p>
          <a:p>
            <a:pPr marL="0" lvl="0" indent="0" algn="l" rtl="0">
              <a:spcBef>
                <a:spcPts val="1000"/>
              </a:spcBef>
              <a:spcAft>
                <a:spcPts val="100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03875" y="1626750"/>
            <a:ext cx="17124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AGENDA FOR THIS CLASS</a:t>
            </a:r>
            <a:endParaRPr sz="2400"/>
          </a:p>
        </p:txBody>
      </p:sp>
      <p:sp>
        <p:nvSpPr>
          <p:cNvPr id="71" name="Google Shape;71;p14"/>
          <p:cNvSpPr txBox="1">
            <a:spLocks noGrp="1"/>
          </p:cNvSpPr>
          <p:nvPr>
            <p:ph type="body" idx="1"/>
          </p:nvPr>
        </p:nvSpPr>
        <p:spPr>
          <a:xfrm>
            <a:off x="2874625" y="275350"/>
            <a:ext cx="5733600" cy="442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Introduction to classes in C#</a:t>
            </a:r>
            <a:endParaRPr/>
          </a:p>
          <a:p>
            <a:pPr marL="457200" lvl="0" indent="-419100" algn="l" rtl="0">
              <a:spcBef>
                <a:spcPts val="0"/>
              </a:spcBef>
              <a:spcAft>
                <a:spcPts val="0"/>
              </a:spcAft>
              <a:buSzPts val="3000"/>
              <a:buChar char="▸"/>
            </a:pPr>
            <a:r>
              <a:rPr lang="en"/>
              <a:t>Learning what properties, methods and access modifiers are</a:t>
            </a:r>
            <a:endParaRPr/>
          </a:p>
          <a:p>
            <a:pPr marL="457200" lvl="0" indent="-419100" algn="l" rtl="0">
              <a:spcBef>
                <a:spcPts val="0"/>
              </a:spcBef>
              <a:spcAft>
                <a:spcPts val="0"/>
              </a:spcAft>
              <a:buSzPts val="3000"/>
              <a:buChar char="▸"/>
            </a:pPr>
            <a:r>
              <a:rPr lang="en"/>
              <a:t>Working with classes and objects</a:t>
            </a:r>
            <a:endParaRPr/>
          </a:p>
          <a:p>
            <a:pPr marL="457200" lvl="0" indent="-419100" algn="l" rtl="0">
              <a:spcBef>
                <a:spcPts val="0"/>
              </a:spcBef>
              <a:spcAft>
                <a:spcPts val="0"/>
              </a:spcAft>
              <a:buSzPts val="3000"/>
              <a:buChar char="▸"/>
            </a:pPr>
            <a:r>
              <a:rPr lang="en"/>
              <a:t>Introduction to Object-Oriented programming</a:t>
            </a:r>
            <a:endParaRPr/>
          </a:p>
        </p:txBody>
      </p:sp>
      <p:sp>
        <p:nvSpPr>
          <p:cNvPr id="72" name="Google Shape;72;p1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73" name="Google Shape;73;p14"/>
          <p:cNvGrpSpPr/>
          <p:nvPr/>
        </p:nvGrpSpPr>
        <p:grpSpPr>
          <a:xfrm>
            <a:off x="7237200" y="4446050"/>
            <a:ext cx="1787850" cy="585600"/>
            <a:chOff x="6701425" y="4446050"/>
            <a:chExt cx="1787850" cy="585600"/>
          </a:xfrm>
        </p:grpSpPr>
        <p:pic>
          <p:nvPicPr>
            <p:cNvPr id="74" name="Google Shape;74;p14"/>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75" name="Google Shape;75;p14"/>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idx="4294967295"/>
          </p:nvPr>
        </p:nvSpPr>
        <p:spPr>
          <a:xfrm>
            <a:off x="0" y="1720975"/>
            <a:ext cx="2080800" cy="15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object-oriented programming</a:t>
            </a:r>
            <a:endParaRPr/>
          </a:p>
        </p:txBody>
      </p:sp>
      <p:sp>
        <p:nvSpPr>
          <p:cNvPr id="81" name="Google Shape;81;p1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03875" y="1626750"/>
            <a:ext cx="1859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 as an object-</a:t>
            </a:r>
            <a:endParaRPr sz="2400"/>
          </a:p>
          <a:p>
            <a:pPr marL="0" lvl="0" indent="0" algn="l" rtl="0">
              <a:spcBef>
                <a:spcPts val="0"/>
              </a:spcBef>
              <a:spcAft>
                <a:spcPts val="0"/>
              </a:spcAft>
              <a:buNone/>
            </a:pPr>
            <a:r>
              <a:rPr lang="en" sz="2400"/>
              <a:t>oriented language</a:t>
            </a:r>
            <a:endParaRPr sz="2400"/>
          </a:p>
        </p:txBody>
      </p:sp>
      <p:sp>
        <p:nvSpPr>
          <p:cNvPr id="87" name="Google Shape;87;p16"/>
          <p:cNvSpPr txBox="1">
            <a:spLocks noGrp="1"/>
          </p:cNvSpPr>
          <p:nvPr>
            <p:ph type="body" idx="1"/>
          </p:nvPr>
        </p:nvSpPr>
        <p:spPr>
          <a:xfrm>
            <a:off x="2482050" y="146014"/>
            <a:ext cx="5562000" cy="442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Object-Oriented programming is a paradigm. This means that it’s not about the code itself, but how we write it and the what rules we follow. C# is a class based object-oriented language. This means that:</a:t>
            </a:r>
            <a:endParaRPr/>
          </a:p>
          <a:p>
            <a:pPr marL="457200" lvl="0" indent="-381000" algn="l" rtl="0">
              <a:spcBef>
                <a:spcPts val="600"/>
              </a:spcBef>
              <a:spcAft>
                <a:spcPts val="0"/>
              </a:spcAft>
              <a:buSzPts val="2400"/>
              <a:buChar char="▸"/>
            </a:pPr>
            <a:r>
              <a:rPr lang="en" sz="2400"/>
              <a:t>Applications are built with building blocks called objects</a:t>
            </a:r>
            <a:endParaRPr sz="2400"/>
          </a:p>
          <a:p>
            <a:pPr marL="457200" lvl="0" indent="-381000" algn="l" rtl="0">
              <a:spcBef>
                <a:spcPts val="0"/>
              </a:spcBef>
              <a:spcAft>
                <a:spcPts val="0"/>
              </a:spcAft>
              <a:buSzPts val="2400"/>
              <a:buChar char="▸"/>
            </a:pPr>
            <a:r>
              <a:rPr lang="en" sz="2400"/>
              <a:t>Objects communicate with each other creating our business logic</a:t>
            </a:r>
            <a:endParaRPr sz="2400"/>
          </a:p>
          <a:p>
            <a:pPr marL="457200" lvl="0" indent="-381000" algn="l" rtl="0">
              <a:spcBef>
                <a:spcPts val="0"/>
              </a:spcBef>
              <a:spcAft>
                <a:spcPts val="0"/>
              </a:spcAft>
              <a:buSzPts val="2400"/>
              <a:buChar char="▸"/>
            </a:pPr>
            <a:r>
              <a:rPr lang="en" sz="2400"/>
              <a:t>Objects are built from abstract schemas called classes</a:t>
            </a:r>
            <a:endParaRPr sz="2400"/>
          </a:p>
        </p:txBody>
      </p:sp>
      <p:sp>
        <p:nvSpPr>
          <p:cNvPr id="88" name="Google Shape;88;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89" name="Google Shape;89;p16"/>
          <p:cNvGrpSpPr/>
          <p:nvPr/>
        </p:nvGrpSpPr>
        <p:grpSpPr>
          <a:xfrm>
            <a:off x="7237200" y="4446050"/>
            <a:ext cx="1787850" cy="585600"/>
            <a:chOff x="6701425" y="4446050"/>
            <a:chExt cx="1787850" cy="585600"/>
          </a:xfrm>
        </p:grpSpPr>
        <p:pic>
          <p:nvPicPr>
            <p:cNvPr id="90" name="Google Shape;90;p16"/>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91" name="Google Shape;91;p16"/>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lt1"/>
                </a:solidFill>
              </a:rPr>
              <a:t>C# Class</a:t>
            </a:r>
            <a:endParaRPr/>
          </a:p>
        </p:txBody>
      </p:sp>
      <p:sp>
        <p:nvSpPr>
          <p:cNvPr id="97" name="Google Shape;97;p17"/>
          <p:cNvSpPr txBox="1">
            <a:spLocks noGrp="1"/>
          </p:cNvSpPr>
          <p:nvPr>
            <p:ph type="body" idx="1"/>
          </p:nvPr>
        </p:nvSpPr>
        <p:spPr>
          <a:xfrm>
            <a:off x="6062000" y="146025"/>
            <a:ext cx="2738100" cy="450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 classes are one of the main entities that we are going to use while developing applications. They group important data and functionalities that belong together</a:t>
            </a:r>
            <a:endParaRPr sz="2400"/>
          </a:p>
        </p:txBody>
      </p:sp>
      <p:pic>
        <p:nvPicPr>
          <p:cNvPr id="98" name="Google Shape;98;p17"/>
          <p:cNvPicPr preferRelativeResize="0"/>
          <p:nvPr/>
        </p:nvPicPr>
        <p:blipFill rotWithShape="1">
          <a:blip r:embed="rId3">
            <a:alphaModFix/>
          </a:blip>
          <a:srcRect l="15324" r="15331"/>
          <a:stretch/>
        </p:blipFill>
        <p:spPr>
          <a:xfrm>
            <a:off x="2088050" y="0"/>
            <a:ext cx="3566674" cy="5143500"/>
          </a:xfrm>
          <a:prstGeom prst="rect">
            <a:avLst/>
          </a:prstGeom>
          <a:noFill/>
          <a:ln>
            <a:noFill/>
          </a:ln>
        </p:spPr>
      </p:pic>
      <p:sp>
        <p:nvSpPr>
          <p:cNvPr id="99" name="Google Shape;99;p1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100" name="Google Shape;100;p17"/>
          <p:cNvGrpSpPr/>
          <p:nvPr/>
        </p:nvGrpSpPr>
        <p:grpSpPr>
          <a:xfrm>
            <a:off x="7237200" y="4446050"/>
            <a:ext cx="1787850" cy="585600"/>
            <a:chOff x="6701425" y="4446050"/>
            <a:chExt cx="1787850" cy="585600"/>
          </a:xfrm>
        </p:grpSpPr>
        <p:pic>
          <p:nvPicPr>
            <p:cNvPr id="101" name="Google Shape;101;p17"/>
            <p:cNvPicPr preferRelativeResize="0"/>
            <p:nvPr/>
          </p:nvPicPr>
          <p:blipFill>
            <a:blip r:embed="rId4">
              <a:alphaModFix/>
            </a:blip>
            <a:stretch>
              <a:fillRect/>
            </a:stretch>
          </p:blipFill>
          <p:spPr>
            <a:xfrm>
              <a:off x="6701425" y="4486438"/>
              <a:ext cx="514350" cy="504825"/>
            </a:xfrm>
            <a:prstGeom prst="rect">
              <a:avLst/>
            </a:prstGeom>
            <a:noFill/>
            <a:ln>
              <a:noFill/>
            </a:ln>
          </p:spPr>
        </p:pic>
        <p:sp>
          <p:nvSpPr>
            <p:cNvPr id="102" name="Google Shape;102;p17"/>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48800" y="1638675"/>
            <a:ext cx="2091000" cy="9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 Class features</a:t>
            </a:r>
            <a:endParaRPr sz="2400"/>
          </a:p>
        </p:txBody>
      </p:sp>
      <p:sp>
        <p:nvSpPr>
          <p:cNvPr id="108" name="Google Shape;108;p18"/>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Keeps values in entities called properties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Keeps functional actions or blocks of code as methods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From classes we can construct objects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All objects constructed from a certain class are of the class type</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They can have properties and methods available for the outside world or keep them private only to the class</a:t>
            </a:r>
            <a:endParaRPr sz="2200">
              <a:solidFill>
                <a:schemeClr val="dk1"/>
              </a:solidFill>
              <a:latin typeface="Arial"/>
              <a:ea typeface="Arial"/>
              <a:cs typeface="Arial"/>
              <a:sym typeface="Arial"/>
            </a:endParaRPr>
          </a:p>
        </p:txBody>
      </p:sp>
      <p:sp>
        <p:nvSpPr>
          <p:cNvPr id="109" name="Google Shape;109;p1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110" name="Google Shape;110;p18"/>
          <p:cNvGrpSpPr/>
          <p:nvPr/>
        </p:nvGrpSpPr>
        <p:grpSpPr>
          <a:xfrm>
            <a:off x="7237200" y="4446050"/>
            <a:ext cx="1787850" cy="585600"/>
            <a:chOff x="6701425" y="4446050"/>
            <a:chExt cx="1787850" cy="585600"/>
          </a:xfrm>
        </p:grpSpPr>
        <p:pic>
          <p:nvPicPr>
            <p:cNvPr id="111" name="Google Shape;111;p18"/>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12" name="Google Shape;112;p18"/>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body" idx="1"/>
          </p:nvPr>
        </p:nvSpPr>
        <p:spPr>
          <a:xfrm>
            <a:off x="2486200" y="344725"/>
            <a:ext cx="6240600" cy="261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We can control the access of our entities with access modifiers.</a:t>
            </a:r>
            <a:endParaRPr b="1"/>
          </a:p>
          <a:p>
            <a:pPr marL="0" lvl="0" indent="0" algn="l" rtl="0">
              <a:spcBef>
                <a:spcPts val="600"/>
              </a:spcBef>
              <a:spcAft>
                <a:spcPts val="0"/>
              </a:spcAft>
              <a:buNone/>
            </a:pPr>
            <a:r>
              <a:rPr lang="en" sz="1600"/>
              <a:t>We use access modifiers when it is necessary. We use public when the entity needs to be accessible from anywhere. We use private if we want to secure it to the current class. All entities in C# have default access modifiers if we don’t put any. </a:t>
            </a:r>
            <a:r>
              <a:rPr lang="en" sz="1600" b="1"/>
              <a:t>Classes are internal</a:t>
            </a:r>
            <a:r>
              <a:rPr lang="en" sz="1600"/>
              <a:t> and </a:t>
            </a:r>
            <a:r>
              <a:rPr lang="en" sz="1600" b="1"/>
              <a:t>fields in a class are private</a:t>
            </a:r>
            <a:r>
              <a:rPr lang="en" sz="1600"/>
              <a:t> if no access modifier is given.</a:t>
            </a:r>
            <a:endParaRPr sz="1600"/>
          </a:p>
        </p:txBody>
      </p:sp>
      <p:sp>
        <p:nvSpPr>
          <p:cNvPr id="118" name="Google Shape;118;p19"/>
          <p:cNvSpPr txBox="1">
            <a:spLocks noGrp="1"/>
          </p:cNvSpPr>
          <p:nvPr>
            <p:ph type="body" idx="3"/>
          </p:nvPr>
        </p:nvSpPr>
        <p:spPr>
          <a:xfrm>
            <a:off x="2486200" y="2383350"/>
            <a:ext cx="2749800" cy="110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public</a:t>
            </a:r>
            <a:endParaRPr b="1"/>
          </a:p>
          <a:p>
            <a:pPr marL="0" lvl="0" indent="0" algn="l" rtl="0">
              <a:spcBef>
                <a:spcPts val="600"/>
              </a:spcBef>
              <a:spcAft>
                <a:spcPts val="0"/>
              </a:spcAft>
              <a:buNone/>
            </a:pPr>
            <a:r>
              <a:rPr lang="en" sz="1200"/>
              <a:t>This makes the entity accessible from anywhere in our code, even in another project. ( assembly )</a:t>
            </a:r>
            <a:endParaRPr sz="1200"/>
          </a:p>
        </p:txBody>
      </p:sp>
      <p:sp>
        <p:nvSpPr>
          <p:cNvPr id="119" name="Google Shape;119;p19"/>
          <p:cNvSpPr txBox="1">
            <a:spLocks noGrp="1"/>
          </p:cNvSpPr>
          <p:nvPr>
            <p:ph type="body" idx="1"/>
          </p:nvPr>
        </p:nvSpPr>
        <p:spPr>
          <a:xfrm>
            <a:off x="5805925" y="2383350"/>
            <a:ext cx="2920800" cy="110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private</a:t>
            </a:r>
            <a:endParaRPr b="1"/>
          </a:p>
          <a:p>
            <a:pPr marL="0" lvl="0" indent="0" algn="l" rtl="0">
              <a:spcBef>
                <a:spcPts val="600"/>
              </a:spcBef>
              <a:spcAft>
                <a:spcPts val="0"/>
              </a:spcAft>
              <a:buNone/>
            </a:pPr>
            <a:r>
              <a:rPr lang="en" sz="1200"/>
              <a:t>This makes the entity accessible only inside the current class.</a:t>
            </a:r>
            <a:endParaRPr sz="1200"/>
          </a:p>
        </p:txBody>
      </p:sp>
      <p:sp>
        <p:nvSpPr>
          <p:cNvPr id="120" name="Google Shape;120;p19"/>
          <p:cNvSpPr txBox="1">
            <a:spLocks noGrp="1"/>
          </p:cNvSpPr>
          <p:nvPr>
            <p:ph type="body" idx="2"/>
          </p:nvPr>
        </p:nvSpPr>
        <p:spPr>
          <a:xfrm>
            <a:off x="2486200" y="3396300"/>
            <a:ext cx="2920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protected</a:t>
            </a:r>
            <a:endParaRPr b="1"/>
          </a:p>
          <a:p>
            <a:pPr marL="0" lvl="0" indent="0" algn="l" rtl="0">
              <a:spcBef>
                <a:spcPts val="600"/>
              </a:spcBef>
              <a:spcAft>
                <a:spcPts val="0"/>
              </a:spcAft>
              <a:buNone/>
            </a:pPr>
            <a:r>
              <a:rPr lang="en" sz="1200"/>
              <a:t>This makes the entity accessible only inside the class or any classes that are derived from this class.</a:t>
            </a:r>
            <a:endParaRPr sz="1200"/>
          </a:p>
        </p:txBody>
      </p:sp>
      <p:sp>
        <p:nvSpPr>
          <p:cNvPr id="121" name="Google Shape;121;p19"/>
          <p:cNvSpPr txBox="1">
            <a:spLocks noGrp="1"/>
          </p:cNvSpPr>
          <p:nvPr>
            <p:ph type="body" idx="3"/>
          </p:nvPr>
        </p:nvSpPr>
        <p:spPr>
          <a:xfrm>
            <a:off x="5805925" y="3396300"/>
            <a:ext cx="32190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internal</a:t>
            </a:r>
            <a:endParaRPr b="1"/>
          </a:p>
          <a:p>
            <a:pPr marL="0" lvl="0" indent="0" algn="l" rtl="0">
              <a:spcBef>
                <a:spcPts val="600"/>
              </a:spcBef>
              <a:spcAft>
                <a:spcPts val="0"/>
              </a:spcAft>
              <a:buNone/>
            </a:pPr>
            <a:r>
              <a:rPr lang="en" sz="1200"/>
              <a:t>This makes the entity accessible only by the project that it is currently in. ( assembly )</a:t>
            </a:r>
            <a:endParaRPr sz="1200"/>
          </a:p>
          <a:p>
            <a:pPr marL="0" lvl="0" indent="0" algn="l" rtl="0">
              <a:spcBef>
                <a:spcPts val="600"/>
              </a:spcBef>
              <a:spcAft>
                <a:spcPts val="0"/>
              </a:spcAft>
              <a:buNone/>
            </a:pPr>
            <a:endParaRPr sz="1200"/>
          </a:p>
        </p:txBody>
      </p:sp>
      <p:sp>
        <p:nvSpPr>
          <p:cNvPr id="122" name="Google Shape;122;p19"/>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lt1"/>
                </a:solidFill>
              </a:rPr>
              <a:t>Access modifiers</a:t>
            </a:r>
            <a:endParaRPr sz="2400">
              <a:solidFill>
                <a:schemeClr val="lt1"/>
              </a:solidFill>
            </a:endParaRPr>
          </a:p>
          <a:p>
            <a:pPr marL="0" lvl="0" indent="0" algn="l" rtl="0">
              <a:spcBef>
                <a:spcPts val="0"/>
              </a:spcBef>
              <a:spcAft>
                <a:spcPts val="0"/>
              </a:spcAft>
              <a:buNone/>
            </a:pPr>
            <a:endParaRPr/>
          </a:p>
        </p:txBody>
      </p:sp>
      <p:sp>
        <p:nvSpPr>
          <p:cNvPr id="123" name="Google Shape;123;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124" name="Google Shape;124;p19"/>
          <p:cNvGrpSpPr/>
          <p:nvPr/>
        </p:nvGrpSpPr>
        <p:grpSpPr>
          <a:xfrm>
            <a:off x="7237200" y="4446050"/>
            <a:ext cx="1787850" cy="585600"/>
            <a:chOff x="6701425" y="4446050"/>
            <a:chExt cx="1787850" cy="585600"/>
          </a:xfrm>
        </p:grpSpPr>
        <p:pic>
          <p:nvPicPr>
            <p:cNvPr id="125" name="Google Shape;125;p19"/>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26" name="Google Shape;126;p19"/>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1557398" y="1338413"/>
            <a:ext cx="7124700" cy="5196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a:t>This is what happens if we leave out our access modifiers</a:t>
            </a:r>
            <a:endParaRPr/>
          </a:p>
        </p:txBody>
      </p:sp>
      <p:sp>
        <p:nvSpPr>
          <p:cNvPr id="132" name="Google Shape;132;p2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133" name="Google Shape;133;p20"/>
          <p:cNvSpPr txBox="1"/>
          <p:nvPr/>
        </p:nvSpPr>
        <p:spPr>
          <a:xfrm>
            <a:off x="461913" y="2127488"/>
            <a:ext cx="3916800" cy="1677600"/>
          </a:xfrm>
          <a:prstGeom prst="rect">
            <a:avLst/>
          </a:prstGeom>
          <a:solidFill>
            <a:srgbClr val="303030"/>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solidFill>
                  <a:srgbClr val="569CD6"/>
                </a:solidFill>
                <a:latin typeface="Consolas"/>
                <a:ea typeface="Consolas"/>
                <a:cs typeface="Consolas"/>
                <a:sym typeface="Consolas"/>
              </a:rPr>
              <a:t>class</a:t>
            </a:r>
            <a:r>
              <a:rPr lang="en" sz="1200" b="1">
                <a:solidFill>
                  <a:srgbClr val="D4D4D4"/>
                </a:solidFill>
                <a:latin typeface="Consolas"/>
                <a:ea typeface="Consolas"/>
                <a:cs typeface="Consolas"/>
                <a:sym typeface="Consolas"/>
              </a:rPr>
              <a:t> </a:t>
            </a:r>
            <a:r>
              <a:rPr lang="en" sz="1200" b="1">
                <a:solidFill>
                  <a:srgbClr val="4EC9B0"/>
                </a:solidFill>
                <a:latin typeface="Consolas"/>
                <a:ea typeface="Consolas"/>
                <a:cs typeface="Consolas"/>
                <a:sym typeface="Consolas"/>
              </a:rPr>
              <a:t>User</a:t>
            </a:r>
            <a:endParaRPr sz="1200" b="1">
              <a:solidFill>
                <a:srgbClr val="4EC9B0"/>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string</a:t>
            </a:r>
            <a:r>
              <a:rPr lang="en" sz="1200" b="1">
                <a:solidFill>
                  <a:srgbClr val="D4D4D4"/>
                </a:solidFill>
                <a:latin typeface="Consolas"/>
                <a:ea typeface="Consolas"/>
                <a:cs typeface="Consolas"/>
                <a:sym typeface="Consolas"/>
              </a:rPr>
              <a:t> FirstName { </a:t>
            </a:r>
            <a:r>
              <a:rPr lang="en" sz="1200" b="1">
                <a:solidFill>
                  <a:srgbClr val="569CD6"/>
                </a:solidFill>
                <a:latin typeface="Consolas"/>
                <a:ea typeface="Consolas"/>
                <a:cs typeface="Consolas"/>
                <a:sym typeface="Consolas"/>
              </a:rPr>
              <a:t>get</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set</a:t>
            </a:r>
            <a:r>
              <a:rPr lang="en" sz="1200" b="1">
                <a:solidFill>
                  <a:srgbClr val="D4D4D4"/>
                </a:solidFill>
                <a:latin typeface="Consolas"/>
                <a:ea typeface="Consolas"/>
                <a:cs typeface="Consolas"/>
                <a:sym typeface="Consolas"/>
              </a:rPr>
              <a:t>; }</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string</a:t>
            </a:r>
            <a:r>
              <a:rPr lang="en" sz="1200" b="1">
                <a:solidFill>
                  <a:srgbClr val="D4D4D4"/>
                </a:solidFill>
                <a:latin typeface="Consolas"/>
                <a:ea typeface="Consolas"/>
                <a:cs typeface="Consolas"/>
                <a:sym typeface="Consolas"/>
              </a:rPr>
              <a:t> LastName { </a:t>
            </a:r>
            <a:r>
              <a:rPr lang="en" sz="1200" b="1">
                <a:solidFill>
                  <a:srgbClr val="569CD6"/>
                </a:solidFill>
                <a:latin typeface="Consolas"/>
                <a:ea typeface="Consolas"/>
                <a:cs typeface="Consolas"/>
                <a:sym typeface="Consolas"/>
              </a:rPr>
              <a:t>get</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set</a:t>
            </a:r>
            <a:r>
              <a:rPr lang="en" sz="1200" b="1">
                <a:solidFill>
                  <a:srgbClr val="D4D4D4"/>
                </a:solidFill>
                <a:latin typeface="Consolas"/>
                <a:ea typeface="Consolas"/>
                <a:cs typeface="Consolas"/>
                <a:sym typeface="Consolas"/>
              </a:rPr>
              <a:t>; }</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void</a:t>
            </a:r>
            <a:r>
              <a:rPr lang="en" sz="1200" b="1">
                <a:solidFill>
                  <a:srgbClr val="D4D4D4"/>
                </a:solidFill>
                <a:latin typeface="Consolas"/>
                <a:ea typeface="Consolas"/>
                <a:cs typeface="Consolas"/>
                <a:sym typeface="Consolas"/>
              </a:rPr>
              <a:t> </a:t>
            </a:r>
            <a:r>
              <a:rPr lang="en" sz="1200" b="1">
                <a:solidFill>
                  <a:srgbClr val="DCDCAA"/>
                </a:solidFill>
                <a:latin typeface="Consolas"/>
                <a:ea typeface="Consolas"/>
                <a:cs typeface="Consolas"/>
                <a:sym typeface="Consolas"/>
              </a:rPr>
              <a:t>PrintFullName</a:t>
            </a:r>
            <a:r>
              <a:rPr lang="en" sz="1200" b="1">
                <a:solidFill>
                  <a:srgbClr val="D4D4D4"/>
                </a:solidFill>
                <a:latin typeface="Consolas"/>
                <a:ea typeface="Consolas"/>
                <a:cs typeface="Consolas"/>
                <a:sym typeface="Consolas"/>
              </a:rPr>
              <a:t>(){ }</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a:t>
            </a:r>
            <a:endParaRPr sz="1200" b="1">
              <a:solidFill>
                <a:srgbClr val="D4D4D4"/>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134" name="Google Shape;134;p20"/>
          <p:cNvSpPr txBox="1"/>
          <p:nvPr/>
        </p:nvSpPr>
        <p:spPr>
          <a:xfrm>
            <a:off x="4765188" y="2127488"/>
            <a:ext cx="3916800" cy="1677600"/>
          </a:xfrm>
          <a:prstGeom prst="rect">
            <a:avLst/>
          </a:prstGeom>
          <a:solidFill>
            <a:srgbClr val="303030"/>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solidFill>
                  <a:srgbClr val="569CD6"/>
                </a:solidFill>
                <a:latin typeface="Consolas"/>
                <a:ea typeface="Consolas"/>
                <a:cs typeface="Consolas"/>
                <a:sym typeface="Consolas"/>
              </a:rPr>
              <a:t>internal</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class</a:t>
            </a:r>
            <a:r>
              <a:rPr lang="en" sz="1200" b="1">
                <a:solidFill>
                  <a:srgbClr val="D4D4D4"/>
                </a:solidFill>
                <a:latin typeface="Consolas"/>
                <a:ea typeface="Consolas"/>
                <a:cs typeface="Consolas"/>
                <a:sym typeface="Consolas"/>
              </a:rPr>
              <a:t> </a:t>
            </a:r>
            <a:r>
              <a:rPr lang="en" sz="1200" b="1">
                <a:solidFill>
                  <a:srgbClr val="4EC9B0"/>
                </a:solidFill>
                <a:latin typeface="Consolas"/>
                <a:ea typeface="Consolas"/>
                <a:cs typeface="Consolas"/>
                <a:sym typeface="Consolas"/>
              </a:rPr>
              <a:t>User</a:t>
            </a:r>
            <a:endParaRPr sz="1200" b="1">
              <a:solidFill>
                <a:srgbClr val="4EC9B0"/>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private</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string</a:t>
            </a:r>
            <a:r>
              <a:rPr lang="en" sz="1200" b="1">
                <a:solidFill>
                  <a:srgbClr val="D4D4D4"/>
                </a:solidFill>
                <a:latin typeface="Consolas"/>
                <a:ea typeface="Consolas"/>
                <a:cs typeface="Consolas"/>
                <a:sym typeface="Consolas"/>
              </a:rPr>
              <a:t> FirstName { </a:t>
            </a:r>
            <a:r>
              <a:rPr lang="en" sz="1200" b="1">
                <a:solidFill>
                  <a:srgbClr val="569CD6"/>
                </a:solidFill>
                <a:latin typeface="Consolas"/>
                <a:ea typeface="Consolas"/>
                <a:cs typeface="Consolas"/>
                <a:sym typeface="Consolas"/>
              </a:rPr>
              <a:t>get</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set</a:t>
            </a:r>
            <a:r>
              <a:rPr lang="en" sz="1200" b="1">
                <a:solidFill>
                  <a:srgbClr val="D4D4D4"/>
                </a:solidFill>
                <a:latin typeface="Consolas"/>
                <a:ea typeface="Consolas"/>
                <a:cs typeface="Consolas"/>
                <a:sym typeface="Consolas"/>
              </a:rPr>
              <a:t>; }</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private</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string</a:t>
            </a:r>
            <a:r>
              <a:rPr lang="en" sz="1200" b="1">
                <a:solidFill>
                  <a:srgbClr val="D4D4D4"/>
                </a:solidFill>
                <a:latin typeface="Consolas"/>
                <a:ea typeface="Consolas"/>
                <a:cs typeface="Consolas"/>
                <a:sym typeface="Consolas"/>
              </a:rPr>
              <a:t> LastName { </a:t>
            </a:r>
            <a:r>
              <a:rPr lang="en" sz="1200" b="1">
                <a:solidFill>
                  <a:srgbClr val="569CD6"/>
                </a:solidFill>
                <a:latin typeface="Consolas"/>
                <a:ea typeface="Consolas"/>
                <a:cs typeface="Consolas"/>
                <a:sym typeface="Consolas"/>
              </a:rPr>
              <a:t>get</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set</a:t>
            </a:r>
            <a:r>
              <a:rPr lang="en" sz="1200" b="1">
                <a:solidFill>
                  <a:srgbClr val="D4D4D4"/>
                </a:solidFill>
                <a:latin typeface="Consolas"/>
                <a:ea typeface="Consolas"/>
                <a:cs typeface="Consolas"/>
                <a:sym typeface="Consolas"/>
              </a:rPr>
              <a:t>; }</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private</a:t>
            </a:r>
            <a:r>
              <a:rPr lang="en" sz="1200" b="1">
                <a:solidFill>
                  <a:srgbClr val="D4D4D4"/>
                </a:solidFill>
                <a:latin typeface="Consolas"/>
                <a:ea typeface="Consolas"/>
                <a:cs typeface="Consolas"/>
                <a:sym typeface="Consolas"/>
              </a:rPr>
              <a:t> </a:t>
            </a:r>
            <a:r>
              <a:rPr lang="en" sz="1200" b="1">
                <a:solidFill>
                  <a:srgbClr val="569CD6"/>
                </a:solidFill>
                <a:latin typeface="Consolas"/>
                <a:ea typeface="Consolas"/>
                <a:cs typeface="Consolas"/>
                <a:sym typeface="Consolas"/>
              </a:rPr>
              <a:t>void</a:t>
            </a:r>
            <a:r>
              <a:rPr lang="en" sz="1200" b="1">
                <a:solidFill>
                  <a:srgbClr val="D4D4D4"/>
                </a:solidFill>
                <a:latin typeface="Consolas"/>
                <a:ea typeface="Consolas"/>
                <a:cs typeface="Consolas"/>
                <a:sym typeface="Consolas"/>
              </a:rPr>
              <a:t> </a:t>
            </a:r>
            <a:r>
              <a:rPr lang="en" sz="1200" b="1">
                <a:solidFill>
                  <a:srgbClr val="DCDCAA"/>
                </a:solidFill>
                <a:latin typeface="Consolas"/>
                <a:ea typeface="Consolas"/>
                <a:cs typeface="Consolas"/>
                <a:sym typeface="Consolas"/>
              </a:rPr>
              <a:t>PrintFullName</a:t>
            </a:r>
            <a:r>
              <a:rPr lang="en" sz="1200" b="1">
                <a:solidFill>
                  <a:srgbClr val="D4D4D4"/>
                </a:solidFill>
                <a:latin typeface="Consolas"/>
                <a:ea typeface="Consolas"/>
                <a:cs typeface="Consolas"/>
                <a:sym typeface="Consolas"/>
              </a:rPr>
              <a:t>() { }</a:t>
            </a:r>
            <a:endParaRPr sz="1200" b="1">
              <a:solidFill>
                <a:srgbClr val="D4D4D4"/>
              </a:solidFill>
              <a:latin typeface="Consolas"/>
              <a:ea typeface="Consolas"/>
              <a:cs typeface="Consolas"/>
              <a:sym typeface="Consolas"/>
            </a:endParaRPr>
          </a:p>
          <a:p>
            <a:pPr marL="0" lvl="0" indent="0" algn="l" rtl="0">
              <a:lnSpc>
                <a:spcPct val="135714"/>
              </a:lnSpc>
              <a:spcBef>
                <a:spcPts val="0"/>
              </a:spcBef>
              <a:spcAft>
                <a:spcPts val="0"/>
              </a:spcAft>
              <a:buNone/>
            </a:pPr>
            <a:r>
              <a:rPr lang="en" sz="1200" b="1">
                <a:solidFill>
                  <a:srgbClr val="D4D4D4"/>
                </a:solidFill>
                <a:latin typeface="Consolas"/>
                <a:ea typeface="Consolas"/>
                <a:cs typeface="Consolas"/>
                <a:sym typeface="Consolas"/>
              </a:rPr>
              <a:t>}</a:t>
            </a:r>
            <a:endParaRPr sz="1200" b="1">
              <a:latin typeface="Roboto"/>
              <a:ea typeface="Roboto"/>
              <a:cs typeface="Roboto"/>
              <a:sym typeface="Roboto"/>
            </a:endParaRPr>
          </a:p>
        </p:txBody>
      </p:sp>
      <p:grpSp>
        <p:nvGrpSpPr>
          <p:cNvPr id="135" name="Google Shape;135;p20"/>
          <p:cNvGrpSpPr/>
          <p:nvPr/>
        </p:nvGrpSpPr>
        <p:grpSpPr>
          <a:xfrm>
            <a:off x="7237200" y="4446050"/>
            <a:ext cx="1787850" cy="585600"/>
            <a:chOff x="6701425" y="4446050"/>
            <a:chExt cx="1787850" cy="585600"/>
          </a:xfrm>
        </p:grpSpPr>
        <p:pic>
          <p:nvPicPr>
            <p:cNvPr id="136" name="Google Shape;136;p20"/>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37" name="Google Shape;137;p20"/>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8800" y="1638675"/>
            <a:ext cx="2091000" cy="9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 Objects</a:t>
            </a:r>
            <a:endParaRPr sz="2400"/>
          </a:p>
        </p:txBody>
      </p:sp>
      <p:sp>
        <p:nvSpPr>
          <p:cNvPr id="143" name="Google Shape;143;p21"/>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C# Objects are usually created from a class and use the rules written in the class</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Objects are the entities that hold our data for a certain business logic</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An object is created from a class by using the </a:t>
            </a:r>
            <a:r>
              <a:rPr lang="en" sz="2200" b="1">
                <a:solidFill>
                  <a:schemeClr val="dk1"/>
                </a:solidFill>
                <a:latin typeface="Arial"/>
                <a:ea typeface="Arial"/>
                <a:cs typeface="Arial"/>
                <a:sym typeface="Arial"/>
              </a:rPr>
              <a:t>new </a:t>
            </a:r>
            <a:r>
              <a:rPr lang="en" sz="2200">
                <a:solidFill>
                  <a:schemeClr val="dk1"/>
                </a:solidFill>
                <a:latin typeface="Arial"/>
                <a:ea typeface="Arial"/>
                <a:cs typeface="Arial"/>
                <a:sym typeface="Arial"/>
              </a:rPr>
              <a:t>keyword and the class name</a:t>
            </a:r>
            <a:endParaRPr sz="2200">
              <a:solidFill>
                <a:schemeClr val="dk1"/>
              </a:solidFill>
              <a:latin typeface="Arial"/>
              <a:ea typeface="Arial"/>
              <a:cs typeface="Arial"/>
              <a:sym typeface="Arial"/>
            </a:endParaRPr>
          </a:p>
          <a:p>
            <a:pPr marL="457200" lvl="0" indent="-419100" algn="l" rtl="0">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We can also create anonymous objects</a:t>
            </a:r>
            <a:endParaRPr sz="2200">
              <a:solidFill>
                <a:schemeClr val="dk1"/>
              </a:solidFill>
              <a:latin typeface="Arial"/>
              <a:ea typeface="Arial"/>
              <a:cs typeface="Arial"/>
              <a:sym typeface="Arial"/>
            </a:endParaRPr>
          </a:p>
        </p:txBody>
      </p:sp>
      <p:sp>
        <p:nvSpPr>
          <p:cNvPr id="144" name="Google Shape;144;p2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145" name="Google Shape;145;p21"/>
          <p:cNvGrpSpPr/>
          <p:nvPr/>
        </p:nvGrpSpPr>
        <p:grpSpPr>
          <a:xfrm>
            <a:off x="7237200" y="4446050"/>
            <a:ext cx="1787850" cy="585600"/>
            <a:chOff x="6701425" y="4446050"/>
            <a:chExt cx="1787850" cy="585600"/>
          </a:xfrm>
        </p:grpSpPr>
        <p:pic>
          <p:nvPicPr>
            <p:cNvPr id="146" name="Google Shape;146;p21"/>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47" name="Google Shape;147;p21"/>
            <p:cNvSpPr txBox="1"/>
            <p:nvPr/>
          </p:nvSpPr>
          <p:spPr>
            <a:xfrm>
              <a:off x="7215775" y="4446050"/>
              <a:ext cx="12735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marL="0" lvl="0" indent="0" algn="l" rtl="0">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951</Words>
  <Application>Microsoft Office PowerPoint</Application>
  <PresentationFormat>On-screen Show (16:9)</PresentationFormat>
  <Paragraphs>117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vt:lpstr>
      <vt:lpstr>Consolas</vt:lpstr>
      <vt:lpstr>Arial Black</vt:lpstr>
      <vt:lpstr>Arial</vt:lpstr>
      <vt:lpstr>Roboto</vt:lpstr>
      <vt:lpstr>Aemelia template</vt:lpstr>
      <vt:lpstr>Classes and objects</vt:lpstr>
      <vt:lpstr>AGENDA FOR THIS CLASS</vt:lpstr>
      <vt:lpstr>What is object-oriented programming</vt:lpstr>
      <vt:lpstr>C# as an object- oriented language</vt:lpstr>
      <vt:lpstr>C# Class</vt:lpstr>
      <vt:lpstr>C# Class features</vt:lpstr>
      <vt:lpstr>Access modifiers </vt:lpstr>
      <vt:lpstr>PowerPoint Presentation</vt:lpstr>
      <vt:lpstr>C# Objects</vt:lpstr>
      <vt:lpstr>EXERCISE 1</vt:lpstr>
      <vt:lpstr>Class constructor</vt:lpstr>
      <vt:lpstr>EXERCISE 2</vt:lpstr>
      <vt:lpstr>EXERCISE 3</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Igor Micev</dc:creator>
  <cp:lastModifiedBy>Igor Micev</cp:lastModifiedBy>
  <cp:revision>2</cp:revision>
  <dcterms:modified xsi:type="dcterms:W3CDTF">2019-03-07T13:50:35Z</dcterms:modified>
</cp:coreProperties>
</file>