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27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4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4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4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B5A3D83-A3CD-47DA-9433-3EB199165F4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508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Discussion part where students talk about methods and why we use them from past experience with them in JavaScript</a:t>
            </a:r>
          </a:p>
        </p:txBody>
      </p:sp>
    </p:spTree>
    <p:extLst>
      <p:ext uri="{BB962C8B-B14F-4D97-AF65-F5344CB8AC3E}">
        <p14:creationId xmlns:p14="http://schemas.microsoft.com/office/powerpoint/2010/main" val="134330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DEMO about methods - a few simple methods, one that reurns nothing and no parameters, one with parameters but no return and one with return and parameters</a:t>
            </a:r>
          </a:p>
        </p:txBody>
      </p:sp>
    </p:spTree>
    <p:extLst>
      <p:ext uri="{BB962C8B-B14F-4D97-AF65-F5344CB8AC3E}">
        <p14:creationId xmlns:p14="http://schemas.microsoft.com/office/powerpoint/2010/main" val="405120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Discussion about why we need special type for working with dates and comparisons with the knowledge the students already have from JavaScript</a:t>
            </a:r>
          </a:p>
        </p:txBody>
      </p:sp>
    </p:spTree>
    <p:extLst>
      <p:ext uri="{BB962C8B-B14F-4D97-AF65-F5344CB8AC3E}">
        <p14:creationId xmlns:p14="http://schemas.microsoft.com/office/powerpoint/2010/main" val="292554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8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0;p2"/>
          <p:cNvPicPr/>
          <p:nvPr/>
        </p:nvPicPr>
        <p:blipFill>
          <a:blip r:embed="rId14"/>
          <a:srcRect t="30856" b="30856"/>
          <a:stretch/>
        </p:blipFill>
        <p:spPr>
          <a:xfrm>
            <a:off x="0" y="0"/>
            <a:ext cx="9143640" cy="19684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786400" y="1968840"/>
            <a:ext cx="5859360" cy="276588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8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22;p5"/>
          <p:cNvPicPr/>
          <p:nvPr/>
        </p:nvPicPr>
        <p:blipFill>
          <a:blip r:embed="rId14"/>
          <a:srcRect l="38536" r="38539"/>
          <a:stretch/>
        </p:blipFill>
        <p:spPr>
          <a:xfrm>
            <a:off x="0" y="0"/>
            <a:ext cx="2094840" cy="514332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 flipH="1">
            <a:off x="2094480" y="0"/>
            <a:ext cx="7048440" cy="514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203760" y="1626840"/>
            <a:ext cx="1712160" cy="8571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874600" y="275400"/>
            <a:ext cx="5561640" cy="44280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109080" y="146160"/>
            <a:ext cx="1806840" cy="1252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84C81167-F683-4873-A07A-9754A14032A8}" type="slidenum">
              <a:rPr lang="en-US" sz="9600" b="1" strike="noStrike" spc="-1">
                <a:solidFill>
                  <a:srgbClr val="0B5394"/>
                </a:solidFill>
                <a:latin typeface="Montserrat"/>
                <a:ea typeface="Montserrat"/>
              </a:rPr>
              <a:t>‹#›</a:t>
            </a:fld>
            <a:endParaRPr lang="en-US" sz="9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2094840" cy="5142960"/>
          </a:xfrm>
          <a:prstGeom prst="rect">
            <a:avLst/>
          </a:prstGeom>
          <a:solidFill>
            <a:srgbClr val="073763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PlaceHolder 2"/>
          <p:cNvSpPr>
            <a:spLocks noGrp="1"/>
          </p:cNvSpPr>
          <p:nvPr>
            <p:ph type="sldNum"/>
          </p:nvPr>
        </p:nvSpPr>
        <p:spPr>
          <a:xfrm>
            <a:off x="109080" y="146160"/>
            <a:ext cx="1806840" cy="1252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4565B071-4542-4931-9CD7-21EFC2345921}" type="slidenum">
              <a:rPr lang="en-US" sz="96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‹#›</a:t>
            </a:fld>
            <a:endParaRPr lang="en-US" sz="9600" b="0" strike="noStrike" spc="-1"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3;p3"/>
          <p:cNvPicPr/>
          <p:nvPr/>
        </p:nvPicPr>
        <p:blipFill>
          <a:blip r:embed="rId14"/>
          <a:srcRect t="30856" b="30856"/>
          <a:stretch/>
        </p:blipFill>
        <p:spPr>
          <a:xfrm>
            <a:off x="0" y="0"/>
            <a:ext cx="9143640" cy="1968480"/>
          </a:xfrm>
          <a:prstGeom prst="rect">
            <a:avLst/>
          </a:prstGeom>
          <a:ln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970000" y="3107520"/>
            <a:ext cx="5792400" cy="11595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sldNum"/>
          </p:nvPr>
        </p:nvSpPr>
        <p:spPr>
          <a:xfrm>
            <a:off x="109080" y="146160"/>
            <a:ext cx="1806840" cy="1252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90F66A30-7E3D-4DD5-9115-D2E77FB93938}" type="slidenum">
              <a:rPr lang="en-US" sz="9600" b="1" strike="noStrike" spc="-1">
                <a:solidFill>
                  <a:srgbClr val="9FC5E8"/>
                </a:solidFill>
                <a:latin typeface="Montserrat"/>
                <a:ea typeface="Montserrat"/>
              </a:rPr>
              <a:t>‹#›</a:t>
            </a:fld>
            <a:endParaRPr lang="en-US" sz="9600" b="0" strike="noStrike" spc="-1"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8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35;p7"/>
          <p:cNvPicPr/>
          <p:nvPr/>
        </p:nvPicPr>
        <p:blipFill>
          <a:blip r:embed="rId14"/>
          <a:srcRect l="38536" r="38539"/>
          <a:stretch/>
        </p:blipFill>
        <p:spPr>
          <a:xfrm>
            <a:off x="0" y="0"/>
            <a:ext cx="2094840" cy="514332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 flipH="1">
            <a:off x="2094480" y="0"/>
            <a:ext cx="7048440" cy="514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PlaceHolder 2"/>
          <p:cNvSpPr>
            <a:spLocks noGrp="1"/>
          </p:cNvSpPr>
          <p:nvPr>
            <p:ph type="title"/>
          </p:nvPr>
        </p:nvSpPr>
        <p:spPr>
          <a:xfrm>
            <a:off x="203760" y="1626840"/>
            <a:ext cx="1712160" cy="8571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2445120" y="275400"/>
            <a:ext cx="2065680" cy="4650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17000" y="275400"/>
            <a:ext cx="2065680" cy="4650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789240" y="275400"/>
            <a:ext cx="2065680" cy="4650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6" name="PlaceHolder 6"/>
          <p:cNvSpPr>
            <a:spLocks noGrp="1"/>
          </p:cNvSpPr>
          <p:nvPr>
            <p:ph type="sldNum"/>
          </p:nvPr>
        </p:nvSpPr>
        <p:spPr>
          <a:xfrm>
            <a:off x="109080" y="146160"/>
            <a:ext cx="1806840" cy="1252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F623272E-14C2-48C3-8B87-1185A518CEDC}" type="slidenum">
              <a:rPr lang="en-US" sz="9600" b="1" strike="noStrike" spc="-1">
                <a:solidFill>
                  <a:srgbClr val="0B5394"/>
                </a:solidFill>
                <a:latin typeface="Montserrat"/>
                <a:ea typeface="Montserrat"/>
              </a:rPr>
              <a:t>‹#›</a:t>
            </a:fld>
            <a:endParaRPr lang="en-US" sz="9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Num"/>
          </p:nvPr>
        </p:nvSpPr>
        <p:spPr>
          <a:xfrm>
            <a:off x="109080" y="146160"/>
            <a:ext cx="1806840" cy="1252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8E433697-D980-4EF4-B40D-41265EA4447B}" type="slidenum">
              <a:rPr lang="en-US" sz="9600" b="1" strike="noStrike" spc="-1">
                <a:solidFill>
                  <a:srgbClr val="9FC5E8"/>
                </a:solidFill>
                <a:latin typeface="Montserrat"/>
                <a:ea typeface="Montserrat"/>
              </a:rPr>
              <a:t>‹#›</a:t>
            </a:fld>
            <a:endParaRPr lang="en-US" sz="9600" b="0" strike="noStrike" spc="-1">
              <a:latin typeface="Times New Roman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base-types/custom-date-and-time-format-string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753480" y="1734120"/>
            <a:ext cx="7892640" cy="1674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800" b="1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Working with methods, dates and strings</a:t>
            </a:r>
            <a:endParaRPr lang="en-U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93759" y="4231440"/>
            <a:ext cx="685764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1C4587"/>
                </a:solidFill>
                <a:latin typeface="Arial Black"/>
                <a:ea typeface="Arial Black"/>
              </a:rPr>
              <a:t>Trainer:</a:t>
            </a:r>
            <a:r>
              <a:rPr lang="en-US" sz="1800" b="0" strike="noStrike" spc="-1" dirty="0">
                <a:solidFill>
                  <a:srgbClr val="5E85B9"/>
                </a:solidFill>
                <a:latin typeface="Arial Black"/>
                <a:ea typeface="Arial Black"/>
              </a:rPr>
              <a:t> </a:t>
            </a:r>
            <a:r>
              <a:rPr lang="en-US" sz="1800" b="0" strike="noStrike" spc="-1" dirty="0">
                <a:solidFill>
                  <a:srgbClr val="5E85B9"/>
                </a:solidFill>
                <a:latin typeface="+mj-lt"/>
                <a:ea typeface="Arial Black"/>
              </a:rPr>
              <a:t>Igor </a:t>
            </a:r>
            <a:r>
              <a:rPr lang="en-US" sz="1800" b="0" strike="noStrike" spc="-1" dirty="0" err="1">
                <a:solidFill>
                  <a:srgbClr val="5E85B9"/>
                </a:solidFill>
                <a:latin typeface="+mj-lt"/>
                <a:ea typeface="Arial Black"/>
              </a:rPr>
              <a:t>Igeto</a:t>
            </a:r>
            <a:r>
              <a:rPr lang="en-US" sz="1800" b="0" strike="noStrike" spc="-1" dirty="0">
                <a:solidFill>
                  <a:srgbClr val="5E85B9"/>
                </a:solidFill>
                <a:latin typeface="+mj-lt"/>
                <a:ea typeface="Arial Black"/>
              </a:rPr>
              <a:t> Mitkovski</a:t>
            </a:r>
            <a:r>
              <a:rPr lang="en-US" sz="1800" b="0" strike="noStrike" spc="-1" dirty="0">
                <a:solidFill>
                  <a:srgbClr val="FFFFFF"/>
                </a:solidFill>
                <a:latin typeface="Arial Black"/>
                <a:ea typeface="Arial Black"/>
              </a:rPr>
              <a:t> – </a:t>
            </a:r>
            <a:r>
              <a:rPr lang="en-US" sz="1800" b="0" strike="noStrike" spc="-1" dirty="0">
                <a:solidFill>
                  <a:srgbClr val="FFFFFF"/>
                </a:solidFill>
                <a:latin typeface="+mj-lt"/>
                <a:ea typeface="Arial Black"/>
              </a:rPr>
              <a:t>igor.mitkovski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@gmail.com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1C4587"/>
                </a:solidFill>
                <a:latin typeface="Arial Black"/>
                <a:ea typeface="Arial Black"/>
              </a:rPr>
              <a:t>Assistant:</a:t>
            </a:r>
            <a:r>
              <a:rPr lang="en-US" sz="1800" b="0" strike="noStrike" spc="-1" dirty="0">
                <a:solidFill>
                  <a:srgbClr val="5E85B9"/>
                </a:solidFill>
                <a:latin typeface="Arial Black"/>
                <a:ea typeface="Arial Black"/>
              </a:rPr>
              <a:t> </a:t>
            </a:r>
            <a:r>
              <a:rPr lang="en-US" sz="1800" b="0" strike="noStrike" spc="-1" dirty="0" err="1">
                <a:solidFill>
                  <a:srgbClr val="5E85B9"/>
                </a:solidFill>
                <a:latin typeface="+mj-lt"/>
                <a:ea typeface="Arial Black"/>
              </a:rPr>
              <a:t>Dejan</a:t>
            </a:r>
            <a:r>
              <a:rPr lang="en-US" sz="1800" b="0" strike="noStrike" spc="-1" dirty="0">
                <a:solidFill>
                  <a:srgbClr val="5E85B9"/>
                </a:solidFill>
                <a:latin typeface="+mj-lt"/>
                <a:ea typeface="Arial Black"/>
              </a:rPr>
              <a:t> </a:t>
            </a:r>
            <a:r>
              <a:rPr lang="en-US" sz="1800" b="0" strike="noStrike" spc="-1" dirty="0" err="1">
                <a:solidFill>
                  <a:srgbClr val="5E85B9"/>
                </a:solidFill>
                <a:latin typeface="+mj-lt"/>
                <a:ea typeface="Arial Black"/>
              </a:rPr>
              <a:t>Blazheski</a:t>
            </a:r>
            <a:r>
              <a:rPr lang="en-US" sz="1800" b="0" strike="noStrike" spc="-1" dirty="0">
                <a:solidFill>
                  <a:srgbClr val="FFFFFF"/>
                </a:solidFill>
                <a:latin typeface="Arial Black"/>
                <a:ea typeface="Arial Black"/>
              </a:rPr>
              <a:t> </a:t>
            </a:r>
            <a:r>
              <a:rPr lang="en-US" sz="1800" b="0" strike="noStrike" spc="-1">
                <a:solidFill>
                  <a:srgbClr val="FFFFFF"/>
                </a:solidFill>
                <a:latin typeface="Arial Black"/>
                <a:ea typeface="Arial Black"/>
              </a:rPr>
              <a:t>– </a:t>
            </a:r>
            <a:r>
              <a:rPr lang="en-US" spc="-1" dirty="0" smtClean="0">
                <a:solidFill>
                  <a:srgbClr val="FFFFFF"/>
                </a:solidFill>
                <a:latin typeface="+mj-lt"/>
                <a:ea typeface="Arial Black"/>
              </a:rPr>
              <a:t>d</a:t>
            </a:r>
            <a:r>
              <a:rPr lang="en-US" sz="1800" b="0" strike="noStrike" spc="-1" smtClean="0">
                <a:solidFill>
                  <a:srgbClr val="FFFFFF"/>
                </a:solidFill>
                <a:latin typeface="+mj-lt"/>
                <a:ea typeface="Arial Black"/>
              </a:rPr>
              <a:t>ejan.pblazheski</a:t>
            </a:r>
            <a:r>
              <a:rPr lang="en-US" sz="1800" b="0" strike="noStrike" spc="-1" smtClean="0">
                <a:solidFill>
                  <a:srgbClr val="FFFFFF"/>
                </a:solidFill>
                <a:latin typeface="Arial"/>
                <a:ea typeface="Arial"/>
              </a:rPr>
              <a:t>@seavus.com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grpSp>
        <p:nvGrpSpPr>
          <p:cNvPr id="250" name="Group 3"/>
          <p:cNvGrpSpPr/>
          <p:nvPr/>
        </p:nvGrpSpPr>
        <p:grpSpPr>
          <a:xfrm>
            <a:off x="7237080" y="4446000"/>
            <a:ext cx="1787760" cy="585360"/>
            <a:chOff x="7237080" y="4446000"/>
            <a:chExt cx="1787760" cy="585360"/>
          </a:xfrm>
        </p:grpSpPr>
        <p:pic>
          <p:nvPicPr>
            <p:cNvPr id="251" name="Google Shape;64;p13"/>
            <p:cNvPicPr/>
            <p:nvPr/>
          </p:nvPicPr>
          <p:blipFill>
            <a:blip r:embed="rId2"/>
            <a:stretch/>
          </p:blipFill>
          <p:spPr>
            <a:xfrm>
              <a:off x="7237080" y="4486320"/>
              <a:ext cx="514080" cy="50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2" name="CustomShape 4"/>
            <p:cNvSpPr/>
            <p:nvPr/>
          </p:nvSpPr>
          <p:spPr>
            <a:xfrm>
              <a:off x="7751520" y="4446000"/>
              <a:ext cx="1273320" cy="58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1C4587"/>
                  </a:solidFill>
                  <a:latin typeface="Arial Black"/>
                  <a:ea typeface="Arial Black"/>
                </a:rPr>
                <a:t>SEDC 2019</a:t>
              </a:r>
              <a:r>
                <a:rPr lang="en-US" sz="1400" b="0" strike="noStrike" spc="-1">
                  <a:solidFill>
                    <a:srgbClr val="5E85B9"/>
                  </a:solidFill>
                  <a:latin typeface="Arial Black"/>
                  <a:ea typeface="Arial Black"/>
                </a:rPr>
                <a:t> 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Arial Black"/>
                  <a:ea typeface="Arial Black"/>
                </a:rPr>
                <a:t>C# Basic</a:t>
              </a:r>
              <a:endParaRPr lang="en-US" sz="14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1571760" y="192600"/>
            <a:ext cx="388116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800" b="1" strike="noStrike" spc="-1">
                <a:solidFill>
                  <a:srgbClr val="073763"/>
                </a:solidFill>
                <a:latin typeface="Montserrat"/>
                <a:ea typeface="Montserrat"/>
              </a:rPr>
              <a:t>EXERCISE 2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FAAE8A39-B0E4-43EE-9ABD-08FA2E1E7F91}" type="slidenum">
              <a:rPr lang="en-US" sz="9600" b="1" strike="noStrike" spc="-1">
                <a:solidFill>
                  <a:srgbClr val="9FC5E8"/>
                </a:solidFill>
                <a:latin typeface="Montserrat"/>
                <a:ea typeface="Montserrat"/>
              </a:rPr>
              <a:t>10</a:t>
            </a:fld>
            <a:endParaRPr lang="en-US" sz="9600" b="0" strike="noStrike" spc="-1">
              <a:latin typeface="Times New Roman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190800" y="1778040"/>
            <a:ext cx="8762040" cy="2605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Arial"/>
              <a:buChar char="▸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Try writing these strings in the console: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  <a:ea typeface="Arial"/>
              </a:rPr>
              <a:t>Check your c:\ drive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  <a:ea typeface="Arial"/>
              </a:rPr>
              <a:t>We will have "fair" elections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  <a:ea typeface="Arial"/>
              </a:rPr>
              <a:t>The \n sign means: new line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109080" y="1638720"/>
            <a:ext cx="1969920" cy="943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Escaping characters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2874600" y="275400"/>
            <a:ext cx="5972760" cy="442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Characters in C# can be escaped by typing the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\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sign before the character you want to escape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Arial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We can escape all characters in a string if we add an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@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before the string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Arial"/>
              <a:buChar char="▸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@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works with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$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sign for interpolation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Arial"/>
              <a:buChar char="▸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@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does not escape the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b="1" strike="noStrike" spc="-1">
                <a:solidFill>
                  <a:srgbClr val="000000"/>
                </a:solidFill>
                <a:latin typeface="Syncopate"/>
                <a:ea typeface="Syncopate"/>
              </a:rPr>
              <a:t>“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sign character so we need to write double </a:t>
            </a:r>
            <a:r>
              <a:rPr lang="en-US" sz="2200" b="1" strike="noStrike" spc="-1">
                <a:solidFill>
                  <a:srgbClr val="000000"/>
                </a:solidFill>
                <a:latin typeface="Syncopate"/>
                <a:ea typeface="Syncopate"/>
              </a:rPr>
              <a:t>“”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to escape them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TextShape 3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8851458A-E531-4CBF-9B1A-4713E3CC2820}" type="slidenum">
              <a:rPr lang="en-US" sz="9600" b="1" strike="noStrike" spc="-1">
                <a:solidFill>
                  <a:srgbClr val="0B5394"/>
                </a:solidFill>
                <a:latin typeface="Montserrat"/>
                <a:ea typeface="Montserrat"/>
              </a:rPr>
              <a:t>11</a:t>
            </a:fld>
            <a:endParaRPr lang="en-US" sz="9600" b="0" strike="noStrike" spc="-1">
              <a:latin typeface="Times New Roman"/>
            </a:endParaRPr>
          </a:p>
        </p:txBody>
      </p:sp>
      <p:grpSp>
        <p:nvGrpSpPr>
          <p:cNvPr id="298" name="Group 4"/>
          <p:cNvGrpSpPr/>
          <p:nvPr/>
        </p:nvGrpSpPr>
        <p:grpSpPr>
          <a:xfrm>
            <a:off x="7237080" y="4446000"/>
            <a:ext cx="1787760" cy="585360"/>
            <a:chOff x="7237080" y="4446000"/>
            <a:chExt cx="1787760" cy="585360"/>
          </a:xfrm>
        </p:grpSpPr>
        <p:pic>
          <p:nvPicPr>
            <p:cNvPr id="299" name="Google Shape;152;p23"/>
            <p:cNvPicPr/>
            <p:nvPr/>
          </p:nvPicPr>
          <p:blipFill>
            <a:blip r:embed="rId2"/>
            <a:stretch/>
          </p:blipFill>
          <p:spPr>
            <a:xfrm>
              <a:off x="7237080" y="4486320"/>
              <a:ext cx="514080" cy="50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00" name="CustomShape 5"/>
            <p:cNvSpPr/>
            <p:nvPr/>
          </p:nvSpPr>
          <p:spPr>
            <a:xfrm>
              <a:off x="7751520" y="4446000"/>
              <a:ext cx="1273320" cy="58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1C4587"/>
                  </a:solidFill>
                  <a:latin typeface="Arial Black"/>
                  <a:ea typeface="Arial Black"/>
                </a:rPr>
                <a:t>SEDC 2019</a:t>
              </a:r>
              <a:r>
                <a:rPr lang="en-US" sz="1400" b="0" strike="noStrike" spc="-1">
                  <a:solidFill>
                    <a:srgbClr val="5E85B9"/>
                  </a:solidFill>
                  <a:latin typeface="Arial Black"/>
                  <a:ea typeface="Arial Black"/>
                </a:rPr>
                <a:t> 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9FC5E8"/>
                  </a:solidFill>
                  <a:latin typeface="Arial Black"/>
                  <a:ea typeface="Arial Black"/>
                </a:rPr>
                <a:t>C# Basic</a:t>
              </a:r>
              <a:endParaRPr lang="en-US" sz="14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109080" y="1638720"/>
            <a:ext cx="2090520" cy="943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Formatting strings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2874600" y="275400"/>
            <a:ext cx="5972760" cy="442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Arial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We can format our strings to align in a certain way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Arial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We can format our strings to depict numbers as different type of value like currency, decimal spots or percents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Arial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We can add custom formatting to our numbers when adding them in a string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TextShape 3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4A8AE2BF-D5D3-44C9-A71F-E3F77A63DC25}" type="slidenum">
              <a:rPr lang="en-US" sz="9600" b="1" strike="noStrike" spc="-1">
                <a:solidFill>
                  <a:srgbClr val="0B5394"/>
                </a:solidFill>
                <a:latin typeface="Montserrat"/>
                <a:ea typeface="Montserrat"/>
              </a:rPr>
              <a:t>12</a:t>
            </a:fld>
            <a:endParaRPr lang="en-US" sz="9600" b="0" strike="noStrike" spc="-1">
              <a:latin typeface="Times New Roman"/>
            </a:endParaRPr>
          </a:p>
        </p:txBody>
      </p:sp>
      <p:grpSp>
        <p:nvGrpSpPr>
          <p:cNvPr id="304" name="Group 4"/>
          <p:cNvGrpSpPr/>
          <p:nvPr/>
        </p:nvGrpSpPr>
        <p:grpSpPr>
          <a:xfrm>
            <a:off x="7237080" y="4446000"/>
            <a:ext cx="1787760" cy="585360"/>
            <a:chOff x="7237080" y="4446000"/>
            <a:chExt cx="1787760" cy="585360"/>
          </a:xfrm>
        </p:grpSpPr>
        <p:pic>
          <p:nvPicPr>
            <p:cNvPr id="305" name="Google Shape;162;p24"/>
            <p:cNvPicPr/>
            <p:nvPr/>
          </p:nvPicPr>
          <p:blipFill>
            <a:blip r:embed="rId2"/>
            <a:stretch/>
          </p:blipFill>
          <p:spPr>
            <a:xfrm>
              <a:off x="7237080" y="4486320"/>
              <a:ext cx="514080" cy="50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06" name="CustomShape 5"/>
            <p:cNvSpPr/>
            <p:nvPr/>
          </p:nvSpPr>
          <p:spPr>
            <a:xfrm>
              <a:off x="7751520" y="4446000"/>
              <a:ext cx="1273320" cy="58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1C4587"/>
                  </a:solidFill>
                  <a:latin typeface="Arial Black"/>
                  <a:ea typeface="Arial Black"/>
                </a:rPr>
                <a:t>SEDC 2019</a:t>
              </a:r>
              <a:r>
                <a:rPr lang="en-US" sz="1400" b="0" strike="noStrike" spc="-1">
                  <a:solidFill>
                    <a:srgbClr val="5E85B9"/>
                  </a:solidFill>
                  <a:latin typeface="Arial Black"/>
                  <a:ea typeface="Arial Black"/>
                </a:rPr>
                <a:t> 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9FC5E8"/>
                  </a:solidFill>
                  <a:latin typeface="Arial Black"/>
                  <a:ea typeface="Arial Black"/>
                </a:rPr>
                <a:t>C# Basic</a:t>
              </a:r>
              <a:endParaRPr lang="en-US" sz="14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203760" y="1626840"/>
            <a:ext cx="17121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String Methods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2445120" y="275400"/>
            <a:ext cx="2065680" cy="4650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800" b="1" strike="noStrike" spc="-1">
                <a:solidFill>
                  <a:srgbClr val="073763"/>
                </a:solidFill>
                <a:latin typeface="Roboto"/>
                <a:ea typeface="Roboto"/>
              </a:rPr>
              <a:t>Edit string structure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800" b="0" strike="noStrike" spc="-1">
                <a:solidFill>
                  <a:srgbClr val="073763"/>
                </a:solidFill>
                <a:latin typeface="Roboto"/>
                <a:ea typeface="Roboto"/>
              </a:rPr>
              <a:t>We can use </a:t>
            </a:r>
            <a:r>
              <a:rPr lang="en-US" sz="1800" b="1" strike="noStrike" spc="-1">
                <a:solidFill>
                  <a:srgbClr val="073763"/>
                </a:solidFill>
                <a:latin typeface="Roboto"/>
                <a:ea typeface="Roboto"/>
              </a:rPr>
              <a:t>ToLower</a:t>
            </a:r>
            <a:r>
              <a:rPr lang="en-US" sz="1800" b="0" strike="noStrike" spc="-1">
                <a:solidFill>
                  <a:srgbClr val="073763"/>
                </a:solidFill>
                <a:latin typeface="Roboto"/>
                <a:ea typeface="Roboto"/>
              </a:rPr>
              <a:t> and </a:t>
            </a:r>
            <a:r>
              <a:rPr lang="en-US" sz="1800" b="1" strike="noStrike" spc="-1">
                <a:solidFill>
                  <a:srgbClr val="073763"/>
                </a:solidFill>
                <a:latin typeface="Roboto"/>
                <a:ea typeface="Roboto"/>
              </a:rPr>
              <a:t>ToUpper</a:t>
            </a:r>
            <a:r>
              <a:rPr lang="en-US" sz="1800" b="0" strike="noStrike" spc="-1">
                <a:solidFill>
                  <a:srgbClr val="073763"/>
                </a:solidFill>
                <a:latin typeface="Roboto"/>
                <a:ea typeface="Roboto"/>
              </a:rPr>
              <a:t> methods to change the casing of our string. We can use </a:t>
            </a:r>
            <a:r>
              <a:rPr lang="en-US" sz="1800" b="1" strike="noStrike" spc="-1">
                <a:solidFill>
                  <a:srgbClr val="073763"/>
                </a:solidFill>
                <a:latin typeface="Roboto"/>
                <a:ea typeface="Roboto"/>
              </a:rPr>
              <a:t>Trim</a:t>
            </a:r>
            <a:r>
              <a:rPr lang="en-US" sz="1800" b="0" strike="noStrike" spc="-1">
                <a:solidFill>
                  <a:srgbClr val="073763"/>
                </a:solidFill>
                <a:latin typeface="Roboto"/>
                <a:ea typeface="Roboto"/>
              </a:rPr>
              <a:t> to cut the white spaces before and after a string.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4593960" y="275400"/>
            <a:ext cx="2119320" cy="4650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800" b="1" strike="noStrike" spc="-1">
                <a:solidFill>
                  <a:srgbClr val="073763"/>
                </a:solidFill>
                <a:latin typeface="Roboto"/>
                <a:ea typeface="Roboto"/>
              </a:rPr>
              <a:t>Get information or part of a string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800" b="0" strike="noStrike" spc="-1">
                <a:solidFill>
                  <a:srgbClr val="073763"/>
                </a:solidFill>
                <a:latin typeface="Roboto"/>
                <a:ea typeface="Roboto"/>
              </a:rPr>
              <a:t>We can use </a:t>
            </a:r>
            <a:r>
              <a:rPr lang="en-US" sz="1800" b="1" strike="noStrike" spc="-1">
                <a:solidFill>
                  <a:srgbClr val="073763"/>
                </a:solidFill>
                <a:latin typeface="Roboto"/>
                <a:ea typeface="Roboto"/>
              </a:rPr>
              <a:t>Length</a:t>
            </a:r>
            <a:r>
              <a:rPr lang="en-US" sz="1800" b="0" strike="noStrike" spc="-1">
                <a:solidFill>
                  <a:srgbClr val="073763"/>
                </a:solidFill>
                <a:latin typeface="Roboto"/>
                <a:ea typeface="Roboto"/>
              </a:rPr>
              <a:t> to get the number of characters of a string. We can use </a:t>
            </a:r>
            <a:r>
              <a:rPr lang="en-US" sz="1800" b="1" strike="noStrike" spc="-1">
                <a:solidFill>
                  <a:srgbClr val="073763"/>
                </a:solidFill>
                <a:latin typeface="Roboto"/>
                <a:ea typeface="Roboto"/>
              </a:rPr>
              <a:t>StartsWith</a:t>
            </a:r>
            <a:r>
              <a:rPr lang="en-US" sz="1800" b="0" strike="noStrike" spc="-1">
                <a:solidFill>
                  <a:srgbClr val="073763"/>
                </a:solidFill>
                <a:latin typeface="Roboto"/>
                <a:ea typeface="Roboto"/>
              </a:rPr>
              <a:t> to check if a string starts with a certain letter sequence. We can find the index of a sequence of letters with </a:t>
            </a:r>
            <a:r>
              <a:rPr lang="en-US" sz="1800" b="1" strike="noStrike" spc="-1">
                <a:solidFill>
                  <a:srgbClr val="073763"/>
                </a:solidFill>
                <a:latin typeface="Roboto"/>
                <a:ea typeface="Roboto"/>
              </a:rPr>
              <a:t>IndexOf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TextShape 4"/>
          <p:cNvSpPr txBox="1"/>
          <p:nvPr/>
        </p:nvSpPr>
        <p:spPr>
          <a:xfrm>
            <a:off x="6789240" y="275400"/>
            <a:ext cx="2065680" cy="4650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800" b="1" strike="noStrike" spc="-1">
                <a:solidFill>
                  <a:srgbClr val="073763"/>
                </a:solidFill>
                <a:latin typeface="Roboto"/>
                <a:ea typeface="Roboto"/>
              </a:rPr>
              <a:t>Divide a string in to smaller parts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800" b="0" strike="noStrike" spc="-1">
                <a:solidFill>
                  <a:srgbClr val="073763"/>
                </a:solidFill>
                <a:latin typeface="Roboto"/>
                <a:ea typeface="Roboto"/>
              </a:rPr>
              <a:t>We can use </a:t>
            </a:r>
            <a:r>
              <a:rPr lang="en-US" sz="1800" b="1" strike="noStrike" spc="-1">
                <a:solidFill>
                  <a:srgbClr val="073763"/>
                </a:solidFill>
                <a:latin typeface="Roboto"/>
                <a:ea typeface="Roboto"/>
              </a:rPr>
              <a:t>Substring</a:t>
            </a:r>
            <a:r>
              <a:rPr lang="en-US" sz="1800" b="0" strike="noStrike" spc="-1">
                <a:solidFill>
                  <a:srgbClr val="073763"/>
                </a:solidFill>
                <a:latin typeface="Roboto"/>
                <a:ea typeface="Roboto"/>
              </a:rPr>
              <a:t> to cut a portion of a string. We can also use </a:t>
            </a:r>
            <a:r>
              <a:rPr lang="en-US" sz="1800" b="1" strike="noStrike" spc="-1">
                <a:solidFill>
                  <a:srgbClr val="073763"/>
                </a:solidFill>
                <a:latin typeface="Roboto"/>
                <a:ea typeface="Roboto"/>
              </a:rPr>
              <a:t>Split </a:t>
            </a:r>
            <a:r>
              <a:rPr lang="en-US" sz="1800" b="0" strike="noStrike" spc="-1">
                <a:solidFill>
                  <a:srgbClr val="073763"/>
                </a:solidFill>
                <a:latin typeface="Roboto"/>
                <a:ea typeface="Roboto"/>
              </a:rPr>
              <a:t>to split the string on a given character as a splitter. We can even split a string in to its characters with </a:t>
            </a:r>
            <a:r>
              <a:rPr lang="en-US" sz="1800" b="1" strike="noStrike" spc="-1">
                <a:solidFill>
                  <a:srgbClr val="073763"/>
                </a:solidFill>
                <a:latin typeface="Roboto"/>
                <a:ea typeface="Roboto"/>
              </a:rPr>
              <a:t>ToCharArray</a:t>
            </a:r>
            <a:r>
              <a:rPr lang="en-US" sz="1800" b="0" strike="noStrike" spc="-1">
                <a:solidFill>
                  <a:srgbClr val="073763"/>
                </a:solidFill>
                <a:latin typeface="Roboto"/>
                <a:ea typeface="Roboto"/>
              </a:rPr>
              <a:t>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TextShape 5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251BE00C-CD7D-4EF4-8B12-F81A364B2BDE}" type="slidenum">
              <a:rPr lang="en-US" sz="9600" b="1" strike="noStrike" spc="-1">
                <a:solidFill>
                  <a:srgbClr val="0B5394"/>
                </a:solidFill>
                <a:latin typeface="Montserrat"/>
                <a:ea typeface="Montserrat"/>
              </a:rPr>
              <a:t>13</a:t>
            </a:fld>
            <a:endParaRPr lang="en-US" sz="9600" b="0" strike="noStrike" spc="-1">
              <a:latin typeface="Times New Roman"/>
            </a:endParaRPr>
          </a:p>
        </p:txBody>
      </p:sp>
      <p:grpSp>
        <p:nvGrpSpPr>
          <p:cNvPr id="312" name="Group 6"/>
          <p:cNvGrpSpPr/>
          <p:nvPr/>
        </p:nvGrpSpPr>
        <p:grpSpPr>
          <a:xfrm>
            <a:off x="7237080" y="4446000"/>
            <a:ext cx="1787760" cy="585360"/>
            <a:chOff x="7237080" y="4446000"/>
            <a:chExt cx="1787760" cy="585360"/>
          </a:xfrm>
        </p:grpSpPr>
        <p:pic>
          <p:nvPicPr>
            <p:cNvPr id="313" name="Google Shape;174;p25"/>
            <p:cNvPicPr/>
            <p:nvPr/>
          </p:nvPicPr>
          <p:blipFill>
            <a:blip r:embed="rId2"/>
            <a:stretch/>
          </p:blipFill>
          <p:spPr>
            <a:xfrm>
              <a:off x="7237080" y="4486320"/>
              <a:ext cx="514080" cy="50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4" name="CustomShape 7"/>
            <p:cNvSpPr/>
            <p:nvPr/>
          </p:nvSpPr>
          <p:spPr>
            <a:xfrm>
              <a:off x="7751520" y="4446000"/>
              <a:ext cx="1273320" cy="58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1C4587"/>
                  </a:solidFill>
                  <a:latin typeface="Arial Black"/>
                  <a:ea typeface="Arial Black"/>
                </a:rPr>
                <a:t>SEDC 2019</a:t>
              </a:r>
              <a:r>
                <a:rPr lang="en-US" sz="1400" b="0" strike="noStrike" spc="-1">
                  <a:solidFill>
                    <a:srgbClr val="5E85B9"/>
                  </a:solidFill>
                  <a:latin typeface="Arial Black"/>
                  <a:ea typeface="Arial Black"/>
                </a:rPr>
                <a:t> 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9FC5E8"/>
                  </a:solidFill>
                  <a:latin typeface="Arial Black"/>
                  <a:ea typeface="Arial Black"/>
                </a:rPr>
                <a:t>C# Basic</a:t>
              </a:r>
              <a:endParaRPr lang="en-US" sz="14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1571760" y="192600"/>
            <a:ext cx="388116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800" b="1" strike="noStrike" spc="-1">
                <a:solidFill>
                  <a:srgbClr val="073763"/>
                </a:solidFill>
                <a:latin typeface="Montserrat"/>
                <a:ea typeface="Montserrat"/>
              </a:rPr>
              <a:t>EXERCISE 3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7E8B48C3-1763-4706-949B-C73E76D43F86}" type="slidenum">
              <a:rPr lang="en-US" sz="9600" b="1" strike="noStrike" spc="-1">
                <a:solidFill>
                  <a:srgbClr val="9FC5E8"/>
                </a:solidFill>
                <a:latin typeface="Montserrat"/>
                <a:ea typeface="Montserrat"/>
              </a:rPr>
              <a:t>14</a:t>
            </a:fld>
            <a:endParaRPr lang="en-US" sz="9600" b="0" strike="noStrike" spc="-1">
              <a:latin typeface="Times New Roman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190800" y="1398960"/>
            <a:ext cx="8762040" cy="3668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In the existing Console Application create a new method called Substrings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In that method enter the following string :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"Hello from SEDC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Codecademy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v7.0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"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Ask the user to enter a number n.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Print the first n characters from that string and print the length of the new string.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Try to handle all the scenarios.</a:t>
            </a:r>
            <a:r>
              <a:rPr dirty="0"/>
              <a:t/>
            </a:r>
            <a:br>
              <a:rPr dirty="0"/>
            </a:br>
            <a:r>
              <a:rPr lang="en-US" sz="22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208800" y="1711080"/>
            <a:ext cx="1908720" cy="1554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Working with dates in C#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0BCB40AA-4F44-4B78-89A1-631C3DFD04F0}" type="slidenum">
              <a:rPr lang="en-US" sz="96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15</a:t>
            </a:fld>
            <a:endParaRPr lang="en-US" sz="96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203760" y="1626840"/>
            <a:ext cx="17121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DateTime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6062040" y="146160"/>
            <a:ext cx="2586960" cy="4505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73763"/>
                </a:solidFill>
                <a:latin typeface="Roboto"/>
                <a:ea typeface="Roboto"/>
              </a:rPr>
              <a:t>DateTime is a data type in C# for handling dates and time. We need this type to easily and precisely get and manipulate dates, time in all formats.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2" name="Google Shape;195;p28"/>
          <p:cNvPicPr/>
          <p:nvPr/>
        </p:nvPicPr>
        <p:blipFill>
          <a:blip r:embed="rId2"/>
          <a:srcRect l="26885" r="26878"/>
          <a:stretch/>
        </p:blipFill>
        <p:spPr>
          <a:xfrm>
            <a:off x="2088000" y="0"/>
            <a:ext cx="3566160" cy="5143320"/>
          </a:xfrm>
          <a:prstGeom prst="rect">
            <a:avLst/>
          </a:prstGeom>
          <a:ln>
            <a:noFill/>
          </a:ln>
        </p:spPr>
      </p:pic>
      <p:sp>
        <p:nvSpPr>
          <p:cNvPr id="323" name="TextShape 3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7B03FB1A-CFFE-4856-A9A9-F320A5987F4D}" type="slidenum">
              <a:rPr lang="en-US" sz="9600" b="1" strike="noStrike" spc="-1">
                <a:solidFill>
                  <a:srgbClr val="0B5394"/>
                </a:solidFill>
                <a:latin typeface="Montserrat"/>
                <a:ea typeface="Montserrat"/>
              </a:rPr>
              <a:t>16</a:t>
            </a:fld>
            <a:endParaRPr lang="en-US" sz="9600" b="0" strike="noStrike" spc="-1">
              <a:latin typeface="Times New Roman"/>
            </a:endParaRPr>
          </a:p>
        </p:txBody>
      </p:sp>
      <p:grpSp>
        <p:nvGrpSpPr>
          <p:cNvPr id="324" name="Group 4"/>
          <p:cNvGrpSpPr/>
          <p:nvPr/>
        </p:nvGrpSpPr>
        <p:grpSpPr>
          <a:xfrm>
            <a:off x="7237080" y="4446000"/>
            <a:ext cx="1787760" cy="585360"/>
            <a:chOff x="7237080" y="4446000"/>
            <a:chExt cx="1787760" cy="585360"/>
          </a:xfrm>
        </p:grpSpPr>
        <p:pic>
          <p:nvPicPr>
            <p:cNvPr id="325" name="Google Shape;198;p28"/>
            <p:cNvPicPr/>
            <p:nvPr/>
          </p:nvPicPr>
          <p:blipFill>
            <a:blip r:embed="rId3"/>
            <a:stretch/>
          </p:blipFill>
          <p:spPr>
            <a:xfrm>
              <a:off x="7237080" y="4486320"/>
              <a:ext cx="514080" cy="50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26" name="CustomShape 5"/>
            <p:cNvSpPr/>
            <p:nvPr/>
          </p:nvSpPr>
          <p:spPr>
            <a:xfrm>
              <a:off x="7751520" y="4446000"/>
              <a:ext cx="1273320" cy="58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1C4587"/>
                  </a:solidFill>
                  <a:latin typeface="Arial Black"/>
                  <a:ea typeface="Arial Black"/>
                </a:rPr>
                <a:t>SEDC 2019</a:t>
              </a:r>
              <a:r>
                <a:rPr lang="en-US" sz="1400" b="0" strike="noStrike" spc="-1">
                  <a:solidFill>
                    <a:srgbClr val="5E85B9"/>
                  </a:solidFill>
                  <a:latin typeface="Arial Black"/>
                  <a:ea typeface="Arial Black"/>
                </a:rPr>
                <a:t> 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9FC5E8"/>
                  </a:solidFill>
                  <a:latin typeface="Arial Black"/>
                  <a:ea typeface="Arial Black"/>
                </a:rPr>
                <a:t>C# Basic</a:t>
              </a:r>
              <a:endParaRPr lang="en-US" sz="14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109080" y="1638720"/>
            <a:ext cx="195516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DateTime features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2874600" y="275400"/>
            <a:ext cx="5561640" cy="3210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Can acquire the current date and time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Can construct dates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Can format dates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Can  get days/months/years or time from a date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Arial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Can add days/months/years or time to a date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TextShape 3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C739C189-875D-48D5-98A6-F840578F28B4}" type="slidenum">
              <a:rPr lang="en-US" sz="9600" b="1" strike="noStrike" spc="-1">
                <a:solidFill>
                  <a:srgbClr val="0B5394"/>
                </a:solidFill>
                <a:latin typeface="Montserrat"/>
                <a:ea typeface="Montserrat"/>
              </a:rPr>
              <a:t>17</a:t>
            </a:fld>
            <a:endParaRPr lang="en-US" sz="9600" b="0" strike="noStrike" spc="-1">
              <a:latin typeface="Times New Roman"/>
            </a:endParaRPr>
          </a:p>
        </p:txBody>
      </p:sp>
      <p:grpSp>
        <p:nvGrpSpPr>
          <p:cNvPr id="330" name="Group 4"/>
          <p:cNvGrpSpPr/>
          <p:nvPr/>
        </p:nvGrpSpPr>
        <p:grpSpPr>
          <a:xfrm>
            <a:off x="7237080" y="4446000"/>
            <a:ext cx="1787760" cy="585360"/>
            <a:chOff x="7237080" y="4446000"/>
            <a:chExt cx="1787760" cy="585360"/>
          </a:xfrm>
        </p:grpSpPr>
        <p:pic>
          <p:nvPicPr>
            <p:cNvPr id="331" name="Google Shape;208;p29"/>
            <p:cNvPicPr/>
            <p:nvPr/>
          </p:nvPicPr>
          <p:blipFill>
            <a:blip r:embed="rId2"/>
            <a:stretch/>
          </p:blipFill>
          <p:spPr>
            <a:xfrm>
              <a:off x="7237080" y="4486320"/>
              <a:ext cx="514080" cy="50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2" name="CustomShape 5"/>
            <p:cNvSpPr/>
            <p:nvPr/>
          </p:nvSpPr>
          <p:spPr>
            <a:xfrm>
              <a:off x="7751520" y="4446000"/>
              <a:ext cx="1273320" cy="58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1C4587"/>
                  </a:solidFill>
                  <a:latin typeface="Arial Black"/>
                  <a:ea typeface="Arial Black"/>
                </a:rPr>
                <a:t>SEDC 2019</a:t>
              </a:r>
              <a:r>
                <a:rPr lang="en-US" sz="1400" b="0" strike="noStrike" spc="-1">
                  <a:solidFill>
                    <a:srgbClr val="5E85B9"/>
                  </a:solidFill>
                  <a:latin typeface="Arial Black"/>
                  <a:ea typeface="Arial Black"/>
                </a:rPr>
                <a:t> 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9FC5E8"/>
                  </a:solidFill>
                  <a:latin typeface="Arial Black"/>
                  <a:ea typeface="Arial Black"/>
                </a:rPr>
                <a:t>C# Basic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333" name="CustomShape 6"/>
          <p:cNvSpPr/>
          <p:nvPr/>
        </p:nvSpPr>
        <p:spPr>
          <a:xfrm>
            <a:off x="2874600" y="3628440"/>
            <a:ext cx="5785920" cy="67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1155CC"/>
                </a:solidFill>
                <a:uFillTx/>
                <a:latin typeface="Roboto"/>
                <a:ea typeface="Roboto"/>
                <a:hlinkClick r:id="rId3"/>
              </a:rPr>
              <a:t>Documentation on formatting dates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1571760" y="192600"/>
            <a:ext cx="40334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800" b="1" strike="noStrike" spc="-1">
                <a:solidFill>
                  <a:srgbClr val="073763"/>
                </a:solidFill>
                <a:latin typeface="Montserrat"/>
                <a:ea typeface="Montserrat"/>
              </a:rPr>
              <a:t>EXERCISE 4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D043A9EE-9315-496C-805E-BAAB6C26CA02}" type="slidenum">
              <a:rPr lang="en-US" sz="9600" b="1" strike="noStrike" spc="-1">
                <a:solidFill>
                  <a:srgbClr val="9FC5E8"/>
                </a:solidFill>
                <a:latin typeface="Montserrat"/>
                <a:ea typeface="Montserrat"/>
              </a:rPr>
              <a:t>18</a:t>
            </a:fld>
            <a:endParaRPr lang="en-US" sz="9600" b="0" strike="noStrike" spc="-1">
              <a:latin typeface="Times New Roman"/>
            </a:endParaRPr>
          </a:p>
        </p:txBody>
      </p:sp>
      <p:sp>
        <p:nvSpPr>
          <p:cNvPr id="336" name="TextShape 3"/>
          <p:cNvSpPr txBox="1"/>
          <p:nvPr/>
        </p:nvSpPr>
        <p:spPr>
          <a:xfrm>
            <a:off x="238680" y="1540440"/>
            <a:ext cx="8762040" cy="442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Print the date that is 3 days from now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Print the date that is one month from now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Print the date that is one month and 3 days from now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Arial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Print 1 year and 2 months ago from today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Print only the current month with words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Print only the current year</a:t>
            </a:r>
            <a:r>
              <a:t/>
            </a:r>
            <a:br/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1571760" y="192600"/>
            <a:ext cx="40334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800" b="1" strike="noStrike" spc="-1">
                <a:solidFill>
                  <a:srgbClr val="073763"/>
                </a:solidFill>
                <a:latin typeface="Montserrat"/>
                <a:ea typeface="Montserrat"/>
              </a:rPr>
              <a:t>EXERCISE 5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580C1C99-F576-41C5-A1C2-0A9661FAF3F2}" type="slidenum">
              <a:rPr lang="en-US" sz="9600" b="1" strike="noStrike" spc="-1">
                <a:solidFill>
                  <a:srgbClr val="9FC5E8"/>
                </a:solidFill>
                <a:latin typeface="Montserrat"/>
                <a:ea typeface="Montserrat"/>
              </a:rPr>
              <a:t>19</a:t>
            </a:fld>
            <a:endParaRPr lang="en-US" sz="9600" b="0" strike="noStrike" spc="-1">
              <a:latin typeface="Times New Roman"/>
            </a:endParaRPr>
          </a:p>
        </p:txBody>
      </p:sp>
      <p:sp>
        <p:nvSpPr>
          <p:cNvPr id="339" name="TextShape 3"/>
          <p:cNvSpPr txBox="1"/>
          <p:nvPr/>
        </p:nvSpPr>
        <p:spPr>
          <a:xfrm>
            <a:off x="238680" y="1540440"/>
            <a:ext cx="8762040" cy="442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Make a method called AgeCalculator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The method will have one input parameter, your birthday date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The method should return your age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Show the age of a user after he inputs a date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Note: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take into consideration if the birthday is today, after or before today</a:t>
            </a:r>
            <a:r>
              <a:t/>
            </a:r>
            <a:br/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203760" y="1626840"/>
            <a:ext cx="171216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AGENDA FOR THIS CLASS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2874600" y="275400"/>
            <a:ext cx="5733360" cy="442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Roboto"/>
              <a:buChar char="▸"/>
            </a:pPr>
            <a:r>
              <a:rPr lang="en-US" sz="3000" b="0" strike="noStrike" spc="-1">
                <a:solidFill>
                  <a:srgbClr val="073763"/>
                </a:solidFill>
                <a:latin typeface="Roboto"/>
                <a:ea typeface="Roboto"/>
              </a:rPr>
              <a:t>Introduction to methods in C#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3000" b="0" strike="noStrike" spc="-1">
                <a:solidFill>
                  <a:srgbClr val="073763"/>
                </a:solidFill>
                <a:latin typeface="Roboto"/>
                <a:ea typeface="Roboto"/>
              </a:rPr>
              <a:t>Working with Methods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3000" b="0" strike="noStrike" spc="-1">
                <a:solidFill>
                  <a:srgbClr val="073763"/>
                </a:solidFill>
                <a:latin typeface="Roboto"/>
                <a:ea typeface="Roboto"/>
              </a:rPr>
              <a:t>Building strings and escaping characters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3000" b="0" strike="noStrike" spc="-1">
                <a:solidFill>
                  <a:srgbClr val="073763"/>
                </a:solidFill>
                <a:latin typeface="Roboto"/>
                <a:ea typeface="Roboto"/>
              </a:rPr>
              <a:t>Using some useful string methods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3000" b="0" strike="noStrike" spc="-1">
                <a:solidFill>
                  <a:srgbClr val="073763"/>
                </a:solidFill>
                <a:latin typeface="Roboto"/>
                <a:ea typeface="Roboto"/>
              </a:rPr>
              <a:t>Working with Dates in C#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3CFD3286-7852-44CD-A025-0BF8CA3BC46A}" type="slidenum">
              <a:rPr lang="en-US" sz="9600" b="1" strike="noStrike" spc="-1">
                <a:solidFill>
                  <a:srgbClr val="0B5394"/>
                </a:solidFill>
                <a:latin typeface="Montserrat"/>
                <a:ea typeface="Montserrat"/>
              </a:rPr>
              <a:t>2</a:t>
            </a:fld>
            <a:endParaRPr lang="en-US" sz="9600" b="0" strike="noStrike" spc="-1">
              <a:latin typeface="Times New Roman"/>
            </a:endParaRPr>
          </a:p>
        </p:txBody>
      </p:sp>
      <p:grpSp>
        <p:nvGrpSpPr>
          <p:cNvPr id="256" name="Group 4"/>
          <p:cNvGrpSpPr/>
          <p:nvPr/>
        </p:nvGrpSpPr>
        <p:grpSpPr>
          <a:xfrm>
            <a:off x="7237080" y="4446000"/>
            <a:ext cx="1787760" cy="585360"/>
            <a:chOff x="7237080" y="4446000"/>
            <a:chExt cx="1787760" cy="585360"/>
          </a:xfrm>
        </p:grpSpPr>
        <p:pic>
          <p:nvPicPr>
            <p:cNvPr id="257" name="Google Shape;74;p14"/>
            <p:cNvPicPr/>
            <p:nvPr/>
          </p:nvPicPr>
          <p:blipFill>
            <a:blip r:embed="rId2"/>
            <a:stretch/>
          </p:blipFill>
          <p:spPr>
            <a:xfrm>
              <a:off x="7237080" y="4486320"/>
              <a:ext cx="514080" cy="50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8" name="CustomShape 5"/>
            <p:cNvSpPr/>
            <p:nvPr/>
          </p:nvSpPr>
          <p:spPr>
            <a:xfrm>
              <a:off x="7751520" y="4446000"/>
              <a:ext cx="1273320" cy="58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1C4587"/>
                  </a:solidFill>
                  <a:latin typeface="Arial Black"/>
                  <a:ea typeface="Arial Black"/>
                </a:rPr>
                <a:t>SEDC 2019</a:t>
              </a:r>
              <a:r>
                <a:rPr lang="en-US" sz="1400" b="0" strike="noStrike" spc="-1">
                  <a:solidFill>
                    <a:srgbClr val="5E85B9"/>
                  </a:solidFill>
                  <a:latin typeface="Arial Black"/>
                  <a:ea typeface="Arial Black"/>
                </a:rPr>
                <a:t> 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9FC5E8"/>
                  </a:solidFill>
                  <a:latin typeface="Arial Black"/>
                  <a:ea typeface="Arial Black"/>
                </a:rPr>
                <a:t>C# Basic</a:t>
              </a:r>
              <a:endParaRPr lang="en-US" sz="14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229;p32"/>
          <p:cNvPicPr/>
          <p:nvPr/>
        </p:nvPicPr>
        <p:blipFill>
          <a:blip r:embed="rId2"/>
          <a:srcRect l="28827" r="30596"/>
          <a:stretch/>
        </p:blipFill>
        <p:spPr>
          <a:xfrm>
            <a:off x="0" y="0"/>
            <a:ext cx="2086200" cy="5143320"/>
          </a:xfrm>
          <a:prstGeom prst="rect">
            <a:avLst/>
          </a:prstGeom>
          <a:ln>
            <a:noFill/>
          </a:ln>
        </p:spPr>
      </p:pic>
      <p:sp>
        <p:nvSpPr>
          <p:cNvPr id="341" name="TextShape 1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D29F8AFB-DFF8-45C9-BD64-A57D69C6B3EC}" type="slidenum">
              <a:rPr lang="en-US" sz="9600" b="1" strike="noStrike" spc="-1">
                <a:solidFill>
                  <a:srgbClr val="073763"/>
                </a:solidFill>
                <a:latin typeface="Montserrat"/>
                <a:ea typeface="Montserrat"/>
              </a:rPr>
              <a:t>20</a:t>
            </a:fld>
            <a:endParaRPr lang="en-US" sz="9600" b="0" strike="noStrike" spc="-1">
              <a:latin typeface="Times New Roman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2643840" y="440280"/>
            <a:ext cx="62107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0" b="1" strike="noStrike" spc="-1">
                <a:solidFill>
                  <a:srgbClr val="9FC5E8"/>
                </a:solidFill>
                <a:latin typeface="Montserrat"/>
                <a:ea typeface="Montserrat"/>
              </a:rPr>
              <a:t>Questions?</a:t>
            </a:r>
            <a:endParaRPr lang="en-US" sz="8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TextShape 3"/>
          <p:cNvSpPr txBox="1"/>
          <p:nvPr/>
        </p:nvSpPr>
        <p:spPr>
          <a:xfrm>
            <a:off x="3207240" y="2377440"/>
            <a:ext cx="5571000" cy="2904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73763"/>
                </a:solidFill>
                <a:latin typeface="Roboto"/>
                <a:ea typeface="Roboto"/>
              </a:rPr>
              <a:t>You can find us at</a:t>
            </a:r>
            <a:endParaRPr lang="en-US" sz="2400" b="0" strike="noStrike" spc="-1"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1001"/>
              </a:spcBef>
              <a:buClr>
                <a:srgbClr val="6FA8DC"/>
              </a:buClr>
              <a:buFont typeface="Roboto"/>
              <a:buChar char="▸"/>
            </a:pPr>
            <a:r>
              <a:rPr lang="en-US" sz="2400" b="0" strike="noStrike" spc="-1">
                <a:solidFill>
                  <a:srgbClr val="073763"/>
                </a:solidFill>
                <a:latin typeface="Roboto"/>
                <a:ea typeface="Roboto"/>
              </a:rPr>
              <a:t>Igor.mitkovski@gmail.com</a:t>
            </a:r>
            <a:endParaRPr lang="en-US" sz="2400" b="0" strike="noStrike" spc="-1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400" b="0" strike="noStrike" spc="-1">
                <a:solidFill>
                  <a:srgbClr val="073763"/>
                </a:solidFill>
                <a:latin typeface="Roboto"/>
                <a:ea typeface="Roboto"/>
              </a:rPr>
              <a:t>Dejan.pblazheski@seavus.com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208800" y="1711080"/>
            <a:ext cx="1908720" cy="1554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What are methods and why do we need them?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37F097D6-0E1A-4D45-BD90-24E1E2E68F4E}" type="slidenum">
              <a:rPr lang="en-US" sz="96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3</a:t>
            </a:fld>
            <a:endParaRPr lang="en-US" sz="96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203760" y="1626840"/>
            <a:ext cx="17121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C# methods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6062040" y="146160"/>
            <a:ext cx="2586960" cy="4505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73763"/>
                </a:solidFill>
                <a:latin typeface="Roboto"/>
                <a:ea typeface="Roboto"/>
              </a:rPr>
              <a:t>A method is an enclosed block of code that can accept values and return a value depending on our needs. We can be sure that the same code will be executed every time we call it.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3" name="Google Shape;88;p16"/>
          <p:cNvPicPr/>
          <p:nvPr/>
        </p:nvPicPr>
        <p:blipFill>
          <a:blip r:embed="rId2"/>
          <a:srcRect l="22712" r="7938"/>
          <a:stretch/>
        </p:blipFill>
        <p:spPr>
          <a:xfrm>
            <a:off x="2088000" y="0"/>
            <a:ext cx="3566160" cy="5143320"/>
          </a:xfrm>
          <a:prstGeom prst="rect">
            <a:avLst/>
          </a:prstGeom>
          <a:ln>
            <a:noFill/>
          </a:ln>
        </p:spPr>
      </p:pic>
      <p:sp>
        <p:nvSpPr>
          <p:cNvPr id="264" name="TextShape 3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313203B8-C3BF-4908-A981-D70DB0869CB9}" type="slidenum">
              <a:rPr lang="en-US" sz="9600" b="1" strike="noStrike" spc="-1">
                <a:solidFill>
                  <a:srgbClr val="0B5394"/>
                </a:solidFill>
                <a:latin typeface="Montserrat"/>
                <a:ea typeface="Montserrat"/>
              </a:rPr>
              <a:t>4</a:t>
            </a:fld>
            <a:endParaRPr lang="en-US" sz="9600" b="0" strike="noStrike" spc="-1">
              <a:latin typeface="Times New Roman"/>
            </a:endParaRPr>
          </a:p>
        </p:txBody>
      </p:sp>
      <p:grpSp>
        <p:nvGrpSpPr>
          <p:cNvPr id="265" name="Group 4"/>
          <p:cNvGrpSpPr/>
          <p:nvPr/>
        </p:nvGrpSpPr>
        <p:grpSpPr>
          <a:xfrm>
            <a:off x="7237080" y="4446000"/>
            <a:ext cx="1787760" cy="585360"/>
            <a:chOff x="7237080" y="4446000"/>
            <a:chExt cx="1787760" cy="585360"/>
          </a:xfrm>
        </p:grpSpPr>
        <p:pic>
          <p:nvPicPr>
            <p:cNvPr id="266" name="Google Shape;91;p16"/>
            <p:cNvPicPr/>
            <p:nvPr/>
          </p:nvPicPr>
          <p:blipFill>
            <a:blip r:embed="rId3"/>
            <a:stretch/>
          </p:blipFill>
          <p:spPr>
            <a:xfrm>
              <a:off x="7237080" y="4486320"/>
              <a:ext cx="514080" cy="50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7" name="CustomShape 5"/>
            <p:cNvSpPr/>
            <p:nvPr/>
          </p:nvSpPr>
          <p:spPr>
            <a:xfrm>
              <a:off x="7751520" y="4446000"/>
              <a:ext cx="1273320" cy="58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1C4587"/>
                  </a:solidFill>
                  <a:latin typeface="Arial Black"/>
                  <a:ea typeface="Arial Black"/>
                </a:rPr>
                <a:t>SEDC 2019</a:t>
              </a:r>
              <a:r>
                <a:rPr lang="en-US" sz="1400" b="0" strike="noStrike" spc="-1">
                  <a:solidFill>
                    <a:srgbClr val="5E85B9"/>
                  </a:solidFill>
                  <a:latin typeface="Arial Black"/>
                  <a:ea typeface="Arial Black"/>
                </a:rPr>
                <a:t> 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9FC5E8"/>
                  </a:solidFill>
                  <a:latin typeface="Arial Black"/>
                  <a:ea typeface="Arial Black"/>
                </a:rPr>
                <a:t>C# Basic</a:t>
              </a:r>
              <a:endParaRPr lang="en-US" sz="14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203760" y="1626840"/>
            <a:ext cx="185940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C# methods properties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2884680" y="146160"/>
            <a:ext cx="5561640" cy="442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73763"/>
                </a:solidFill>
                <a:latin typeface="Roboto"/>
                <a:ea typeface="Roboto"/>
              </a:rPr>
              <a:t>As C# is a strongly typed language, methods require clear instructions on what a method can accept and what can a method return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Roboto"/>
              <a:buChar char="▸"/>
            </a:pPr>
            <a:r>
              <a:rPr lang="en-US" sz="2400" b="0" strike="noStrike" spc="-1">
                <a:solidFill>
                  <a:srgbClr val="073763"/>
                </a:solidFill>
                <a:latin typeface="Roboto"/>
                <a:ea typeface="Roboto"/>
              </a:rPr>
              <a:t>Can have different access depending on an access modifier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400" b="0" strike="noStrike" spc="-1">
                <a:solidFill>
                  <a:srgbClr val="073763"/>
                </a:solidFill>
                <a:latin typeface="Roboto"/>
                <a:ea typeface="Roboto"/>
              </a:rPr>
              <a:t>Can have parameters ( must declare data type as well 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400" b="0" strike="noStrike" spc="-1">
                <a:solidFill>
                  <a:srgbClr val="073763"/>
                </a:solidFill>
                <a:latin typeface="Roboto"/>
                <a:ea typeface="Roboto"/>
              </a:rPr>
              <a:t>Can have return value ( must declare data type of return value 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400" b="0" strike="noStrike" spc="-1">
                <a:solidFill>
                  <a:srgbClr val="073763"/>
                </a:solidFill>
                <a:latin typeface="Roboto"/>
                <a:ea typeface="Roboto"/>
              </a:rPr>
              <a:t>If no return value is needed, the return type is set to </a:t>
            </a:r>
            <a:r>
              <a:rPr lang="en-US" sz="2400" b="1" strike="noStrike" spc="-1">
                <a:solidFill>
                  <a:srgbClr val="073763"/>
                </a:solidFill>
                <a:latin typeface="Roboto"/>
                <a:ea typeface="Roboto"/>
              </a:rPr>
              <a:t>void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TextShape 3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2447B533-1C6E-4FC9-9254-262D28057AC0}" type="slidenum">
              <a:rPr lang="en-US" sz="9600" b="1" strike="noStrike" spc="-1">
                <a:solidFill>
                  <a:srgbClr val="0B5394"/>
                </a:solidFill>
                <a:latin typeface="Montserrat"/>
                <a:ea typeface="Montserrat"/>
              </a:rPr>
              <a:t>5</a:t>
            </a:fld>
            <a:endParaRPr lang="en-US" sz="9600" b="0" strike="noStrike" spc="-1">
              <a:latin typeface="Times New Roman"/>
            </a:endParaRPr>
          </a:p>
        </p:txBody>
      </p:sp>
      <p:grpSp>
        <p:nvGrpSpPr>
          <p:cNvPr id="271" name="Group 4"/>
          <p:cNvGrpSpPr/>
          <p:nvPr/>
        </p:nvGrpSpPr>
        <p:grpSpPr>
          <a:xfrm>
            <a:off x="7237080" y="4446000"/>
            <a:ext cx="1787760" cy="585360"/>
            <a:chOff x="7237080" y="4446000"/>
            <a:chExt cx="1787760" cy="585360"/>
          </a:xfrm>
        </p:grpSpPr>
        <p:pic>
          <p:nvPicPr>
            <p:cNvPr id="272" name="Google Shape;101;p17"/>
            <p:cNvPicPr/>
            <p:nvPr/>
          </p:nvPicPr>
          <p:blipFill>
            <a:blip r:embed="rId3"/>
            <a:stretch/>
          </p:blipFill>
          <p:spPr>
            <a:xfrm>
              <a:off x="7237080" y="4486320"/>
              <a:ext cx="514080" cy="50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73" name="CustomShape 5"/>
            <p:cNvSpPr/>
            <p:nvPr/>
          </p:nvSpPr>
          <p:spPr>
            <a:xfrm>
              <a:off x="7751520" y="4446000"/>
              <a:ext cx="1273320" cy="58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1C4587"/>
                  </a:solidFill>
                  <a:latin typeface="Arial Black"/>
                  <a:ea typeface="Arial Black"/>
                </a:rPr>
                <a:t>SEDC 2019</a:t>
              </a:r>
              <a:r>
                <a:rPr lang="en-US" sz="1400" b="0" strike="noStrike" spc="-1">
                  <a:solidFill>
                    <a:srgbClr val="5E85B9"/>
                  </a:solidFill>
                  <a:latin typeface="Arial Black"/>
                  <a:ea typeface="Arial Black"/>
                </a:rPr>
                <a:t> 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9FC5E8"/>
                  </a:solidFill>
                  <a:latin typeface="Arial Black"/>
                  <a:ea typeface="Arial Black"/>
                </a:rPr>
                <a:t>C# Basic</a:t>
              </a:r>
              <a:endParaRPr lang="en-US" sz="14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1571760" y="192600"/>
            <a:ext cx="388116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800" b="1" strike="noStrike" spc="-1">
                <a:solidFill>
                  <a:srgbClr val="073763"/>
                </a:solidFill>
                <a:latin typeface="Montserrat"/>
                <a:ea typeface="Montserrat"/>
              </a:rPr>
              <a:t>EXERCISE 1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9169787E-E9F7-4598-91D4-72468B07DA3E}" type="slidenum">
              <a:rPr lang="en-US" sz="9600" b="1" strike="noStrike" spc="-1">
                <a:solidFill>
                  <a:srgbClr val="9FC5E8"/>
                </a:solidFill>
                <a:latin typeface="Montserrat"/>
                <a:ea typeface="Montserrat"/>
              </a:rPr>
              <a:t>6</a:t>
            </a:fld>
            <a:endParaRPr lang="en-US" sz="9600" b="0" strike="noStrike" spc="-1">
              <a:latin typeface="Times New Roman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238680" y="1352160"/>
            <a:ext cx="8762040" cy="442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Roboto"/>
              <a:buChar char="▸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Create 2 methods called Sum and Subtract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6FA8DC"/>
              </a:buClr>
              <a:buFont typeface="Arial"/>
              <a:buChar char="▸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Sum will accept two numbers as parameters and return a result from summing the two numbers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6FA8DC"/>
              </a:buClr>
              <a:buFont typeface="Arial"/>
              <a:buChar char="▸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Subtract will accept two numbers as parameters and return a result from subtracting the two numbers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6FA8DC"/>
              </a:buClr>
              <a:buFont typeface="Arial"/>
              <a:buChar char="▸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Ask a person from the console to enter - or +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6FA8DC"/>
              </a:buClr>
              <a:buFont typeface="Arial"/>
              <a:buChar char="▸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Then ask the person to enter two numbers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6FA8DC"/>
              </a:buClr>
              <a:buFont typeface="Arial"/>
              <a:buChar char="▸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Call the corresponding method ( sum or subtract ) and return the result to the console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2970000" y="3107520"/>
            <a:ext cx="57924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800" b="1" strike="noStrike" spc="-1">
                <a:solidFill>
                  <a:srgbClr val="073763"/>
                </a:solidFill>
                <a:latin typeface="Montserrat"/>
                <a:ea typeface="Montserrat"/>
              </a:rPr>
              <a:t>Working with strings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2970000" y="3906720"/>
            <a:ext cx="579240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400" b="0" strike="noStrike" spc="-1">
                <a:solidFill>
                  <a:srgbClr val="6FA8DC"/>
                </a:solidFill>
                <a:latin typeface="Roboto"/>
                <a:ea typeface="Roboto"/>
              </a:rPr>
              <a:t>Working with strings and string methods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79" name="TextShape 3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D9F32460-5EFE-4672-8769-15A19E19AF31}" type="slidenum">
              <a:rPr lang="en-US" sz="9600" b="1" strike="noStrike" spc="-1">
                <a:solidFill>
                  <a:srgbClr val="9FC5E8"/>
                </a:solidFill>
                <a:latin typeface="Montserrat"/>
                <a:ea typeface="Montserrat"/>
              </a:rPr>
              <a:t>7</a:t>
            </a:fld>
            <a:endParaRPr lang="en-US" sz="96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48960" y="1638720"/>
            <a:ext cx="2090520" cy="943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Things we can do with strings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2874600" y="275400"/>
            <a:ext cx="5561640" cy="442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We can combine strings and values together in multiple ways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We can configure the format of the strings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We can escape characters in strings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Arial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We can edit, change or remove parts of a strings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Arial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We can split strings in to smaller chunks ( multiple strings or even characters )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5369C1AA-86B7-4716-B583-6D960ECA649B}" type="slidenum">
              <a:rPr lang="en-US" sz="9600" b="1" strike="noStrike" spc="-1">
                <a:solidFill>
                  <a:srgbClr val="0B5394"/>
                </a:solidFill>
                <a:latin typeface="Montserrat"/>
                <a:ea typeface="Montserrat"/>
              </a:rPr>
              <a:t>8</a:t>
            </a:fld>
            <a:endParaRPr lang="en-US" sz="9600" b="0" strike="noStrike" spc="-1">
              <a:latin typeface="Times New Roman"/>
            </a:endParaRPr>
          </a:p>
        </p:txBody>
      </p:sp>
      <p:grpSp>
        <p:nvGrpSpPr>
          <p:cNvPr id="283" name="Group 4"/>
          <p:cNvGrpSpPr/>
          <p:nvPr/>
        </p:nvGrpSpPr>
        <p:grpSpPr>
          <a:xfrm>
            <a:off x="7237080" y="4446000"/>
            <a:ext cx="1787760" cy="585360"/>
            <a:chOff x="7237080" y="4446000"/>
            <a:chExt cx="1787760" cy="585360"/>
          </a:xfrm>
        </p:grpSpPr>
        <p:pic>
          <p:nvPicPr>
            <p:cNvPr id="284" name="Google Shape;125;p20"/>
            <p:cNvPicPr/>
            <p:nvPr/>
          </p:nvPicPr>
          <p:blipFill>
            <a:blip r:embed="rId2"/>
            <a:stretch/>
          </p:blipFill>
          <p:spPr>
            <a:xfrm>
              <a:off x="7237080" y="4486320"/>
              <a:ext cx="514080" cy="50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5" name="CustomShape 5"/>
            <p:cNvSpPr/>
            <p:nvPr/>
          </p:nvSpPr>
          <p:spPr>
            <a:xfrm>
              <a:off x="7751520" y="4446000"/>
              <a:ext cx="1273320" cy="58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1C4587"/>
                  </a:solidFill>
                  <a:latin typeface="Arial Black"/>
                  <a:ea typeface="Arial Black"/>
                </a:rPr>
                <a:t>SEDC 2019</a:t>
              </a:r>
              <a:r>
                <a:rPr lang="en-US" sz="1400" b="0" strike="noStrike" spc="-1">
                  <a:solidFill>
                    <a:srgbClr val="5E85B9"/>
                  </a:solidFill>
                  <a:latin typeface="Arial Black"/>
                  <a:ea typeface="Arial Black"/>
                </a:rPr>
                <a:t> 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9FC5E8"/>
                  </a:solidFill>
                  <a:latin typeface="Arial Black"/>
                  <a:ea typeface="Arial Black"/>
                </a:rPr>
                <a:t>C# Basic</a:t>
              </a:r>
              <a:endParaRPr lang="en-US" sz="14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109080" y="1638720"/>
            <a:ext cx="1652760" cy="943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Building strings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2844360" y="537120"/>
            <a:ext cx="5561640" cy="442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Roboto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We can build strings by concatenating strings and/or values with the + sign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Arial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We can use the string formatter to add values or other strings in our string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Arial"/>
              <a:buChar char="▸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We can use the new string interpolation introduced in C# 6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TextShape 3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fld id="{F8BF9ACE-ECAC-4EF0-985C-EB94A1DCF19F}" type="slidenum">
              <a:rPr lang="en-US" sz="9600" b="1" strike="noStrike" spc="-1">
                <a:solidFill>
                  <a:srgbClr val="0B5394"/>
                </a:solidFill>
                <a:latin typeface="Montserrat"/>
                <a:ea typeface="Montserrat"/>
              </a:rPr>
              <a:t>9</a:t>
            </a:fld>
            <a:endParaRPr lang="en-US" sz="9600" b="0" strike="noStrike" spc="-1">
              <a:latin typeface="Times New Roman"/>
            </a:endParaRPr>
          </a:p>
        </p:txBody>
      </p:sp>
      <p:grpSp>
        <p:nvGrpSpPr>
          <p:cNvPr id="289" name="Group 4"/>
          <p:cNvGrpSpPr/>
          <p:nvPr/>
        </p:nvGrpSpPr>
        <p:grpSpPr>
          <a:xfrm>
            <a:off x="7237080" y="4446000"/>
            <a:ext cx="1787760" cy="585360"/>
            <a:chOff x="7237080" y="4446000"/>
            <a:chExt cx="1787760" cy="585360"/>
          </a:xfrm>
        </p:grpSpPr>
        <p:pic>
          <p:nvPicPr>
            <p:cNvPr id="290" name="Google Shape;135;p21"/>
            <p:cNvPicPr/>
            <p:nvPr/>
          </p:nvPicPr>
          <p:blipFill>
            <a:blip r:embed="rId2"/>
            <a:stretch/>
          </p:blipFill>
          <p:spPr>
            <a:xfrm>
              <a:off x="7237080" y="4486320"/>
              <a:ext cx="514080" cy="50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1" name="CustomShape 5"/>
            <p:cNvSpPr/>
            <p:nvPr/>
          </p:nvSpPr>
          <p:spPr>
            <a:xfrm>
              <a:off x="7751520" y="4446000"/>
              <a:ext cx="1273320" cy="58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1C4587"/>
                  </a:solidFill>
                  <a:latin typeface="Arial Black"/>
                  <a:ea typeface="Arial Black"/>
                </a:rPr>
                <a:t>SEDC 2019</a:t>
              </a:r>
              <a:r>
                <a:rPr lang="en-US" sz="1400" b="0" strike="noStrike" spc="-1">
                  <a:solidFill>
                    <a:srgbClr val="5E85B9"/>
                  </a:solidFill>
                  <a:latin typeface="Arial Black"/>
                  <a:ea typeface="Arial Black"/>
                </a:rPr>
                <a:t> 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9FC5E8"/>
                  </a:solidFill>
                  <a:latin typeface="Arial Black"/>
                  <a:ea typeface="Arial Black"/>
                </a:rPr>
                <a:t>C# Basic</a:t>
              </a:r>
              <a:endParaRPr lang="en-US" sz="14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1022</Words>
  <Application>Microsoft Office PowerPoint</Application>
  <PresentationFormat>On-screen Show (16:9)</PresentationFormat>
  <Paragraphs>136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Arial</vt:lpstr>
      <vt:lpstr>Arial Black</vt:lpstr>
      <vt:lpstr>DejaVu Sans</vt:lpstr>
      <vt:lpstr>Montserrat</vt:lpstr>
      <vt:lpstr>Roboto</vt:lpstr>
      <vt:lpstr>Symbol</vt:lpstr>
      <vt:lpstr>Syncopate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Igor Mitkovski</cp:lastModifiedBy>
  <cp:revision>3</cp:revision>
  <dcterms:modified xsi:type="dcterms:W3CDTF">2019-03-06T16:58:09Z</dcterms:modified>
  <dc:language>en-US</dc:language>
</cp:coreProperties>
</file>