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EE97F8D-FB9E-4B4F-A6B7-C55CEAACDBA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0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Discussion on where the students are in the timeline of the academy ( at the start of the back-end part of the academy 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Discussion on what was learned so far and the achievements they accomplished so far.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Discussion on what comes next ( We will learn C# first, then databases, then ASP.NET for building end-to-end web solutions and finally APIs to create back-end for all sorts of devices, not just web-pages )</a:t>
            </a:r>
          </a:p>
        </p:txBody>
      </p:sp>
    </p:spTree>
    <p:extLst>
      <p:ext uri="{BB962C8B-B14F-4D97-AF65-F5344CB8AC3E}">
        <p14:creationId xmlns:p14="http://schemas.microsoft.com/office/powerpoint/2010/main" val="67580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4"/>
          <a:srcRect t="30856" b="30856"/>
          <a:stretch/>
        </p:blipFill>
        <p:spPr>
          <a:xfrm>
            <a:off x="0" y="0"/>
            <a:ext cx="9143640" cy="1968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86400" y="1968840"/>
            <a:ext cx="5859360" cy="276588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4B3978E4-65D7-412C-8AB3-DBB63B367DB1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28;p6"/>
          <p:cNvPicPr/>
          <p:nvPr/>
        </p:nvPicPr>
        <p:blipFill>
          <a:blip r:embed="rId14"/>
          <a:srcRect l="38536" r="38539"/>
          <a:stretch/>
        </p:blipFill>
        <p:spPr>
          <a:xfrm>
            <a:off x="0" y="0"/>
            <a:ext cx="2094840" cy="5143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 flipH="1">
            <a:off x="2094480" y="0"/>
            <a:ext cx="704844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203760" y="1626840"/>
            <a:ext cx="1712160" cy="8571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544120" y="297360"/>
            <a:ext cx="2981160" cy="466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705280" y="297360"/>
            <a:ext cx="2981160" cy="466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AE3BEE25-CE2D-499C-B1D9-DFAA5AD1B4E2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2;p5"/>
          <p:cNvPicPr/>
          <p:nvPr/>
        </p:nvPicPr>
        <p:blipFill>
          <a:blip r:embed="rId14"/>
          <a:srcRect l="38536" r="38539"/>
          <a:stretch/>
        </p:blipFill>
        <p:spPr>
          <a:xfrm>
            <a:off x="0" y="0"/>
            <a:ext cx="20948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 flipH="1">
            <a:off x="2094480" y="0"/>
            <a:ext cx="704844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203760" y="1626840"/>
            <a:ext cx="1712160" cy="8571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874600" y="275400"/>
            <a:ext cx="5561640" cy="44280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C139091-69B7-46D9-BC3E-D211A2EB39A6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2094840" cy="5142960"/>
          </a:xfrm>
          <a:prstGeom prst="rect">
            <a:avLst/>
          </a:prstGeom>
          <a:solidFill>
            <a:srgbClr val="073763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2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24065A51-5B64-4F5E-9DDC-49A2009C629F}" type="slidenum">
              <a:rPr lang="en-US" sz="9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EABC418E-C502-4FE7-9357-B350FCE07B6A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3;p3"/>
          <p:cNvPicPr/>
          <p:nvPr/>
        </p:nvPicPr>
        <p:blipFill>
          <a:blip r:embed="rId14"/>
          <a:srcRect t="30856" b="30856"/>
          <a:stretch/>
        </p:blipFill>
        <p:spPr>
          <a:xfrm>
            <a:off x="0" y="0"/>
            <a:ext cx="9143640" cy="1968480"/>
          </a:xfrm>
          <a:prstGeom prst="rect">
            <a:avLst/>
          </a:prstGeom>
          <a:ln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970000" y="3107520"/>
            <a:ext cx="5792400" cy="11595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2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2E7700B-06C6-43F6-AB3D-EA5737C036D8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147680" y="1734120"/>
            <a:ext cx="7498440" cy="167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Introduction to C# and Visual Studio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42920" y="4314960"/>
            <a:ext cx="685764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C4587"/>
                </a:solidFill>
                <a:latin typeface="Arial Black"/>
                <a:ea typeface="Arial Black"/>
              </a:rPr>
              <a:t>Trainer:</a:t>
            </a:r>
            <a:r>
              <a:rPr lang="en-US" sz="1800" b="0" strike="noStrike" spc="-1">
                <a:solidFill>
                  <a:srgbClr val="5E85B9"/>
                </a:solidFill>
                <a:latin typeface="Arial Black"/>
                <a:ea typeface="Arial Black"/>
              </a:rPr>
              <a:t> </a:t>
            </a:r>
            <a:r>
              <a:rPr lang="en-US" sz="1800" b="0" strike="noStrike" spc="-1">
                <a:solidFill>
                  <a:srgbClr val="2A6099"/>
                </a:solidFill>
                <a:latin typeface="Arial Black"/>
                <a:ea typeface="Arial Black"/>
              </a:rPr>
              <a:t>Igor Igeto Mitkovski</a:t>
            </a:r>
            <a:r>
              <a:rPr lang="en-US" sz="1800" b="0" strike="noStrike" spc="-1">
                <a:solidFill>
                  <a:srgbClr val="FFFFFF"/>
                </a:solidFill>
                <a:latin typeface="Arial Black"/>
                <a:ea typeface="Arial Black"/>
              </a:rPr>
              <a:t> – igor.mitkovski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@mail.com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C4587"/>
                </a:solidFill>
                <a:latin typeface="Arial Black"/>
                <a:ea typeface="Arial Black"/>
              </a:rPr>
              <a:t>Assistant:</a:t>
            </a:r>
            <a:r>
              <a:rPr lang="en-US" sz="1800" b="0" strike="noStrike" spc="-1">
                <a:solidFill>
                  <a:srgbClr val="5E85B9"/>
                </a:solidFill>
                <a:latin typeface="Arial Black"/>
                <a:ea typeface="Arial Black"/>
              </a:rPr>
              <a:t> </a:t>
            </a:r>
            <a:r>
              <a:rPr lang="en-US" sz="1800" b="0" strike="noStrike" spc="-1">
                <a:solidFill>
                  <a:srgbClr val="2A6099"/>
                </a:solidFill>
                <a:latin typeface="Arial Black"/>
                <a:ea typeface="Arial Black"/>
              </a:rPr>
              <a:t>Dejan Blazheski</a:t>
            </a:r>
            <a:r>
              <a:rPr lang="en-US" sz="1800" b="0" strike="noStrike" spc="-1">
                <a:solidFill>
                  <a:srgbClr val="FFFFFF"/>
                </a:solidFill>
                <a:latin typeface="Arial Black"/>
                <a:ea typeface="Arial Black"/>
              </a:rPr>
              <a:t> – dejan.pblazheski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@mail.com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89" name="Google Shape;64;p13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4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1219320" y="25740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VISUAL STUDIO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1263960" y="3716280"/>
            <a:ext cx="6867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One of the greatest pieces of technology ever built for developers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CA9F472E-D6D2-4D9D-9372-837EDEE8D117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10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837080" y="988560"/>
            <a:ext cx="316800" cy="30276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2" name="Group 5"/>
          <p:cNvGrpSpPr/>
          <p:nvPr/>
        </p:nvGrpSpPr>
        <p:grpSpPr>
          <a:xfrm>
            <a:off x="2391840" y="496440"/>
            <a:ext cx="1425960" cy="1425960"/>
            <a:chOff x="2391840" y="496440"/>
            <a:chExt cx="1425960" cy="1425960"/>
          </a:xfrm>
        </p:grpSpPr>
        <p:sp>
          <p:nvSpPr>
            <p:cNvPr id="383" name="CustomShape 6"/>
            <p:cNvSpPr/>
            <p:nvPr/>
          </p:nvSpPr>
          <p:spPr>
            <a:xfrm>
              <a:off x="2919960" y="1024560"/>
              <a:ext cx="738360" cy="738360"/>
            </a:xfrm>
            <a:custGeom>
              <a:avLst/>
              <a:gdLst/>
              <a:ahLst/>
              <a:cxn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2391840" y="496440"/>
              <a:ext cx="1425960" cy="1425960"/>
            </a:xfrm>
            <a:custGeom>
              <a:avLst/>
              <a:gdLst/>
              <a:ahLst/>
              <a:cxn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5" name="Group 8"/>
          <p:cNvGrpSpPr/>
          <p:nvPr/>
        </p:nvGrpSpPr>
        <p:grpSpPr>
          <a:xfrm>
            <a:off x="1415160" y="1774440"/>
            <a:ext cx="659160" cy="659160"/>
            <a:chOff x="1415160" y="1774440"/>
            <a:chExt cx="659160" cy="659160"/>
          </a:xfrm>
        </p:grpSpPr>
        <p:sp>
          <p:nvSpPr>
            <p:cNvPr id="386" name="CustomShape 9"/>
            <p:cNvSpPr/>
            <p:nvPr/>
          </p:nvSpPr>
          <p:spPr>
            <a:xfrm>
              <a:off x="1415160" y="1774440"/>
              <a:ext cx="659160" cy="659160"/>
            </a:xfrm>
            <a:custGeom>
              <a:avLst/>
              <a:gdLst/>
              <a:ahLst/>
              <a:cxn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444320" y="2296080"/>
              <a:ext cx="108720" cy="108720"/>
            </a:xfrm>
            <a:custGeom>
              <a:avLst/>
              <a:gdLst/>
              <a:ahLst/>
              <a:cxn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11"/>
            <p:cNvSpPr/>
            <p:nvPr/>
          </p:nvSpPr>
          <p:spPr>
            <a:xfrm>
              <a:off x="1528920" y="2359800"/>
              <a:ext cx="69840" cy="69840"/>
            </a:xfrm>
            <a:custGeom>
              <a:avLst/>
              <a:gdLst/>
              <a:ahLst/>
              <a:cxn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12"/>
            <p:cNvSpPr/>
            <p:nvPr/>
          </p:nvSpPr>
          <p:spPr>
            <a:xfrm>
              <a:off x="1419840" y="2250720"/>
              <a:ext cx="69480" cy="69480"/>
            </a:xfrm>
            <a:custGeom>
              <a:avLst/>
              <a:gdLst/>
              <a:ahLst/>
              <a:cxn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0" name="CustomShape 13"/>
          <p:cNvSpPr/>
          <p:nvPr/>
        </p:nvSpPr>
        <p:spPr>
          <a:xfrm rot="6223800">
            <a:off x="3954240" y="935280"/>
            <a:ext cx="316800" cy="30276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2746800" y="2045880"/>
            <a:ext cx="249840" cy="238680"/>
          </a:xfrm>
          <a:custGeom>
            <a:avLst/>
            <a:gdLst/>
            <a:ahLst/>
            <a:cxn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 IS VISUAL STUDIO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2803320" y="589320"/>
            <a:ext cx="5769000" cy="239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Microsoft Visual Studio is an integrated development environment (IDE) from Microsoft. It is used to develop computer programs, as well as web sites, web apps, web services and mobile apps.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855B338B-79C7-4B02-AB07-E7EF26337208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11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9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96" name="Google Shape;211;p23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98" name="TextShape 6"/>
          <p:cNvSpPr txBox="1"/>
          <p:nvPr/>
        </p:nvSpPr>
        <p:spPr>
          <a:xfrm>
            <a:off x="2872080" y="3006720"/>
            <a:ext cx="5769000" cy="143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Has a lot of features that help developers create solutions faster, better and in a more organised fashion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09080" y="1638720"/>
            <a:ext cx="195516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SOLUTION </a:t>
            </a:r>
            <a:r>
              <a:t/>
            </a:r>
            <a:br/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AND </a:t>
            </a:r>
            <a:r>
              <a:t/>
            </a:r>
            <a:br/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PROJECT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Solution is a structure for organizing projects in Visual Studio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The solution tracks dependencies and stores configurations for our projects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A project is an entity that has some output, a place where we write our code and logic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must have a solution in order to create or open a project in Visual Studio ( Even if we have only one project 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542744ED-153C-4687-9C0D-E9495C4E7CCE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12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402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403" name="Google Shape;222;p24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4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1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AEED171A-94FC-44A0-AF6C-03A0361A413B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13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Open Visual Studio 2017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Navigate to File &gt; New &gt; Project...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Select (on the left) Other Project Types &gt; Visual Studio Solutions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Select the Blank Solution option, enter a name and click OK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On the right side right click on the solution &gt; Add &gt; New Project...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Select Visual C# &gt; Select Console App ( .NET Framework 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Enter a name and click OK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68120" y="163872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CONSOLE APP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803320" y="589320"/>
            <a:ext cx="5769000" cy="239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A console application is an application that can execute our C# code, take input from the command line and print results in it as well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66D78F1B-5623-4890-82E0-BEB4954278BB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14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411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412" name="Google Shape;239;p26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3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14" name="TextShape 6"/>
          <p:cNvSpPr txBox="1"/>
          <p:nvPr/>
        </p:nvSpPr>
        <p:spPr>
          <a:xfrm>
            <a:off x="2872080" y="2559960"/>
            <a:ext cx="5769000" cy="1955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The Visual Studio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Console App ( .NET Framework ) template is a preset that creates a blank console application for us to start working on right away, without any setup or configuration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2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EE5C64AE-49A8-47F6-B52E-084EC10781D1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15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 your console application Main method write: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Console.WriteLine(“Hello world”);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Console.ReadLine();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Click on the ➤Start button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3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07C8D90E-4D96-428B-9292-C7F6D5E9E741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16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Create a new console application called ‘Stars’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Try to create a triangle using the * character.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Expected Output: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***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*****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*******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*********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1571760" y="192600"/>
            <a:ext cx="4060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4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7BB5B336-08ED-48D6-8F48-9ADC817B4C77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17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238680" y="149292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Try to create a man using the * character.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Expected Output: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*  *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*     *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  *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   *         *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267;p30"/>
          <p:cNvPicPr/>
          <p:nvPr/>
        </p:nvPicPr>
        <p:blipFill>
          <a:blip r:embed="rId2"/>
          <a:srcRect l="28827" r="30596"/>
          <a:stretch/>
        </p:blipFill>
        <p:spPr>
          <a:xfrm>
            <a:off x="0" y="0"/>
            <a:ext cx="2086200" cy="5143320"/>
          </a:xfrm>
          <a:prstGeom prst="rect">
            <a:avLst/>
          </a:prstGeom>
          <a:ln>
            <a:noFill/>
          </a:ln>
        </p:spPr>
      </p:pic>
      <p:sp>
        <p:nvSpPr>
          <p:cNvPr id="425" name="TextShape 1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9C52AB0-3AAC-4B9A-9CE2-3ADAD70BB025}" type="slidenum">
              <a:rPr lang="en-US" sz="96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18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2643840" y="440280"/>
            <a:ext cx="621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Questions?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383280" y="2194560"/>
            <a:ext cx="5571000" cy="2904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73763"/>
                </a:solidFill>
                <a:latin typeface="Roboto"/>
                <a:ea typeface="Roboto"/>
              </a:rPr>
              <a:t>You can find us at</a:t>
            </a:r>
            <a:endParaRPr lang="en-US" sz="2400" b="0" strike="noStrike" spc="-1" dirty="0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 smtClean="0">
                <a:solidFill>
                  <a:srgbClr val="073763"/>
                </a:solidFill>
                <a:latin typeface="Roboto"/>
                <a:ea typeface="Roboto"/>
              </a:rPr>
              <a:t>Igor.mitkovski@gmail.com</a:t>
            </a:r>
            <a:endParaRPr lang="en-US" sz="2400" b="0" strike="noStrike" spc="-1" dirty="0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 dirty="0">
                <a:solidFill>
                  <a:srgbClr val="073763"/>
                </a:solidFill>
                <a:latin typeface="Roboto"/>
                <a:ea typeface="Roboto"/>
              </a:rPr>
              <a:t>Dejan.pblazheski@seavus.com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667960" y="146160"/>
            <a:ext cx="5571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HELLO!</a:t>
            </a:r>
            <a:endParaRPr lang="en-US" sz="1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772360" y="1938240"/>
            <a:ext cx="5571000" cy="2557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1">
                <a:solidFill>
                  <a:srgbClr val="073763"/>
                </a:solidFill>
                <a:latin typeface="Roboto"/>
                <a:ea typeface="Roboto"/>
              </a:rPr>
              <a:t>Igor Igeto – </a:t>
            </a: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Wizard and dark arts enthusiast, working in Sourcico as a Fullstack Developer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US" sz="2400" b="1" strike="noStrike" spc="-1">
                <a:solidFill>
                  <a:srgbClr val="073763"/>
                </a:solidFill>
                <a:latin typeface="Roboto"/>
                <a:ea typeface="Roboto"/>
              </a:rPr>
              <a:t>Dejan Blazheski - </a:t>
            </a: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Developer and programming enthusiast, working in Seavus as a Software Developer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93" name="Google Shape;72;p14"/>
          <p:cNvPicPr/>
          <p:nvPr/>
        </p:nvPicPr>
        <p:blipFill>
          <a:blip r:embed="rId2"/>
          <a:srcRect l="36471" r="36475"/>
          <a:stretch/>
        </p:blipFill>
        <p:spPr>
          <a:xfrm>
            <a:off x="0" y="0"/>
            <a:ext cx="2086200" cy="5143320"/>
          </a:xfrm>
          <a:prstGeom prst="rect">
            <a:avLst/>
          </a:prstGeom>
          <a:ln>
            <a:noFill/>
          </a:ln>
        </p:spPr>
      </p:pic>
      <p:sp>
        <p:nvSpPr>
          <p:cNvPr id="29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59E8C6E4-EA95-4FF6-BD37-BDAB44D16C7B}" type="slidenum">
              <a:rPr lang="en-US" sz="9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2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9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96" name="Google Shape;75;p14"/>
            <p:cNvPicPr/>
            <p:nvPr/>
          </p:nvPicPr>
          <p:blipFill>
            <a:blip r:embed="rId3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02C74DE-E4B0-48E5-B0F2-22E6DCCCDF23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3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09080" y="1614960"/>
            <a:ext cx="19555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Aims and goals of this course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0" name="Group 3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01" name="Google Shape;84;p15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2" name="CustomShape 4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03" name="TextShape 5"/>
          <p:cNvSpPr txBox="1"/>
          <p:nvPr/>
        </p:nvSpPr>
        <p:spPr>
          <a:xfrm>
            <a:off x="2397240" y="357480"/>
            <a:ext cx="614700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Understanding the basics of the C# language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Learning to use Visual Studio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Solving problems in C# and Visual Studio by building applications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Writing a lot of C# code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03760" y="1626840"/>
            <a:ext cx="171216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AGENDA FOR THIS CLASS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2874600" y="275400"/>
            <a:ext cx="573336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What is the Back-End part of the academy?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What is C#?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The difference between C# and .NET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Introduction to Visual Studio 2017 and some of its features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Creating our first project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651991BD-F4C5-4113-8DA6-3F2EFFCB114F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4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07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08" name="Google Shape;95;p16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9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08800" y="1711080"/>
            <a:ext cx="1908720" cy="1554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WHERE ARE WE NOW?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9765B98C-5115-4BE3-8745-074740A0994B}" type="slidenum">
              <a:rPr lang="en-US" sz="9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5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 rot="10800000" flipH="1">
            <a:off x="-360" y="360"/>
            <a:ext cx="9143640" cy="1606680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TextShape 2"/>
          <p:cNvSpPr txBox="1"/>
          <p:nvPr/>
        </p:nvSpPr>
        <p:spPr>
          <a:xfrm>
            <a:off x="203760" y="18554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 WEB SOLUTION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485D557-F8F9-4069-A0AB-858CBF830753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6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15" name="Group 4"/>
          <p:cNvGrpSpPr/>
          <p:nvPr/>
        </p:nvGrpSpPr>
        <p:grpSpPr>
          <a:xfrm>
            <a:off x="2696760" y="721080"/>
            <a:ext cx="2736360" cy="4131000"/>
            <a:chOff x="2696760" y="721080"/>
            <a:chExt cx="2736360" cy="4131000"/>
          </a:xfrm>
        </p:grpSpPr>
        <p:sp>
          <p:nvSpPr>
            <p:cNvPr id="316" name="CustomShape 5"/>
            <p:cNvSpPr/>
            <p:nvPr/>
          </p:nvSpPr>
          <p:spPr>
            <a:xfrm>
              <a:off x="2696760" y="1402920"/>
              <a:ext cx="2658960" cy="2102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6"/>
            <p:cNvSpPr/>
            <p:nvPr/>
          </p:nvSpPr>
          <p:spPr>
            <a:xfrm>
              <a:off x="3744360" y="721080"/>
              <a:ext cx="1139040" cy="7538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4718160" y="721080"/>
              <a:ext cx="714960" cy="8920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8"/>
            <p:cNvSpPr/>
            <p:nvPr/>
          </p:nvSpPr>
          <p:spPr>
            <a:xfrm>
              <a:off x="2696760" y="1402920"/>
              <a:ext cx="246600" cy="2102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9"/>
            <p:cNvSpPr/>
            <p:nvPr/>
          </p:nvSpPr>
          <p:spPr>
            <a:xfrm>
              <a:off x="2696760" y="1402920"/>
              <a:ext cx="1047240" cy="2102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0"/>
            <p:cNvSpPr/>
            <p:nvPr/>
          </p:nvSpPr>
          <p:spPr>
            <a:xfrm>
              <a:off x="2696760" y="721080"/>
              <a:ext cx="2021040" cy="7538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"/>
            <p:cNvSpPr/>
            <p:nvPr/>
          </p:nvSpPr>
          <p:spPr>
            <a:xfrm>
              <a:off x="4736520" y="1409040"/>
              <a:ext cx="619200" cy="204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2"/>
            <p:cNvSpPr/>
            <p:nvPr/>
          </p:nvSpPr>
          <p:spPr>
            <a:xfrm>
              <a:off x="3744360" y="1475280"/>
              <a:ext cx="438480" cy="1378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3"/>
            <p:cNvSpPr/>
            <p:nvPr/>
          </p:nvSpPr>
          <p:spPr>
            <a:xfrm>
              <a:off x="2696760" y="1402920"/>
              <a:ext cx="246600" cy="2102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4"/>
            <p:cNvSpPr/>
            <p:nvPr/>
          </p:nvSpPr>
          <p:spPr>
            <a:xfrm>
              <a:off x="2696760" y="1225800"/>
              <a:ext cx="1047240" cy="249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5"/>
            <p:cNvSpPr/>
            <p:nvPr/>
          </p:nvSpPr>
          <p:spPr>
            <a:xfrm>
              <a:off x="4883760" y="1183320"/>
              <a:ext cx="549360" cy="4294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6"/>
            <p:cNvSpPr/>
            <p:nvPr/>
          </p:nvSpPr>
          <p:spPr>
            <a:xfrm>
              <a:off x="3710880" y="1475280"/>
              <a:ext cx="91800" cy="1378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7"/>
            <p:cNvSpPr/>
            <p:nvPr/>
          </p:nvSpPr>
          <p:spPr>
            <a:xfrm>
              <a:off x="4629240" y="1613520"/>
              <a:ext cx="726480" cy="13338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8"/>
            <p:cNvSpPr/>
            <p:nvPr/>
          </p:nvSpPr>
          <p:spPr>
            <a:xfrm>
              <a:off x="2888280" y="2142360"/>
              <a:ext cx="667440" cy="1501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9"/>
            <p:cNvSpPr/>
            <p:nvPr/>
          </p:nvSpPr>
          <p:spPr>
            <a:xfrm>
              <a:off x="2943720" y="1613520"/>
              <a:ext cx="766800" cy="5284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20"/>
            <p:cNvSpPr/>
            <p:nvPr/>
          </p:nvSpPr>
          <p:spPr>
            <a:xfrm>
              <a:off x="4404240" y="2947680"/>
              <a:ext cx="446040" cy="19044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21"/>
            <p:cNvSpPr/>
            <p:nvPr/>
          </p:nvSpPr>
          <p:spPr>
            <a:xfrm>
              <a:off x="4629240" y="1613520"/>
              <a:ext cx="726480" cy="1440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22"/>
            <p:cNvSpPr/>
            <p:nvPr/>
          </p:nvSpPr>
          <p:spPr>
            <a:xfrm>
              <a:off x="3803400" y="1613520"/>
              <a:ext cx="825840" cy="8348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23"/>
            <p:cNvSpPr/>
            <p:nvPr/>
          </p:nvSpPr>
          <p:spPr>
            <a:xfrm>
              <a:off x="3272040" y="2142360"/>
              <a:ext cx="862560" cy="1501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24"/>
            <p:cNvSpPr/>
            <p:nvPr/>
          </p:nvSpPr>
          <p:spPr>
            <a:xfrm>
              <a:off x="3272040" y="1757520"/>
              <a:ext cx="1356840" cy="18867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25"/>
            <p:cNvSpPr/>
            <p:nvPr/>
          </p:nvSpPr>
          <p:spPr>
            <a:xfrm>
              <a:off x="2741040" y="1613520"/>
              <a:ext cx="814680" cy="750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26"/>
            <p:cNvSpPr/>
            <p:nvPr/>
          </p:nvSpPr>
          <p:spPr>
            <a:xfrm>
              <a:off x="4629240" y="1613520"/>
              <a:ext cx="726480" cy="7477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27"/>
            <p:cNvSpPr/>
            <p:nvPr/>
          </p:nvSpPr>
          <p:spPr>
            <a:xfrm>
              <a:off x="3556440" y="1613520"/>
              <a:ext cx="578520" cy="8348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28"/>
            <p:cNvSpPr/>
            <p:nvPr/>
          </p:nvSpPr>
          <p:spPr>
            <a:xfrm>
              <a:off x="3257640" y="2947680"/>
              <a:ext cx="1371240" cy="11624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29"/>
            <p:cNvSpPr/>
            <p:nvPr/>
          </p:nvSpPr>
          <p:spPr>
            <a:xfrm>
              <a:off x="3714840" y="2947680"/>
              <a:ext cx="914040" cy="19044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30"/>
            <p:cNvSpPr/>
            <p:nvPr/>
          </p:nvSpPr>
          <p:spPr>
            <a:xfrm>
              <a:off x="4629240" y="2361600"/>
              <a:ext cx="715320" cy="11174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31"/>
            <p:cNvSpPr/>
            <p:nvPr/>
          </p:nvSpPr>
          <p:spPr>
            <a:xfrm>
              <a:off x="3744360" y="1409040"/>
              <a:ext cx="1139040" cy="204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32"/>
            <p:cNvSpPr/>
            <p:nvPr/>
          </p:nvSpPr>
          <p:spPr>
            <a:xfrm>
              <a:off x="4183560" y="1613520"/>
              <a:ext cx="552960" cy="1440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4" name="CustomShape 33"/>
          <p:cNvSpPr/>
          <p:nvPr/>
        </p:nvSpPr>
        <p:spPr>
          <a:xfrm rot="19848600">
            <a:off x="3454920" y="673200"/>
            <a:ext cx="121896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73763"/>
                </a:solidFill>
                <a:latin typeface="Roboto"/>
                <a:ea typeface="Roboto"/>
              </a:rPr>
              <a:t>Front 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5" name="CustomShape 34"/>
          <p:cNvSpPr/>
          <p:nvPr/>
        </p:nvSpPr>
        <p:spPr>
          <a:xfrm rot="21598800">
            <a:off x="2797920" y="1238760"/>
            <a:ext cx="10220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73763"/>
                </a:solidFill>
                <a:latin typeface="Roboto"/>
                <a:ea typeface="Roboto"/>
              </a:rPr>
              <a:t>Web-page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6" name="CustomShape 35"/>
          <p:cNvSpPr/>
          <p:nvPr/>
        </p:nvSpPr>
        <p:spPr>
          <a:xfrm rot="1171200">
            <a:off x="4768200" y="937080"/>
            <a:ext cx="6210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73763"/>
                </a:solidFill>
                <a:latin typeface="Roboto"/>
                <a:ea typeface="Roboto"/>
              </a:rPr>
              <a:t>UI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7" name="CustomShape 36"/>
          <p:cNvSpPr/>
          <p:nvPr/>
        </p:nvSpPr>
        <p:spPr>
          <a:xfrm rot="21596400">
            <a:off x="3738240" y="1113120"/>
            <a:ext cx="151164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73763"/>
                </a:solidFill>
                <a:latin typeface="Roboto"/>
                <a:ea typeface="Roboto"/>
              </a:rPr>
              <a:t>Responsiveness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8" name="CustomShape 37"/>
          <p:cNvSpPr/>
          <p:nvPr/>
        </p:nvSpPr>
        <p:spPr>
          <a:xfrm rot="2899200">
            <a:off x="2857680" y="3931560"/>
            <a:ext cx="12186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Back 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9" name="CustomShape 38"/>
          <p:cNvSpPr/>
          <p:nvPr/>
        </p:nvSpPr>
        <p:spPr>
          <a:xfrm>
            <a:off x="5575320" y="0"/>
            <a:ext cx="2936520" cy="24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73763"/>
                </a:solidFill>
                <a:latin typeface="Roboto"/>
                <a:ea typeface="Roboto"/>
              </a:rPr>
              <a:t>User see and interact with it. It is built for the user's convenience</a:t>
            </a:r>
            <a:endParaRPr lang="en-US" sz="14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073763"/>
                </a:solidFill>
                <a:latin typeface="Roboto"/>
                <a:ea typeface="Roboto"/>
              </a:rPr>
              <a:t>HTML</a:t>
            </a:r>
            <a:endParaRPr lang="en-US" sz="12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073763"/>
                </a:solidFill>
                <a:latin typeface="Roboto"/>
                <a:ea typeface="Roboto"/>
              </a:rPr>
              <a:t>CSS</a:t>
            </a:r>
            <a:endParaRPr lang="en-US" sz="12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073763"/>
                </a:solidFill>
                <a:latin typeface="Roboto"/>
                <a:ea typeface="Roboto"/>
              </a:rPr>
              <a:t>JavaScript</a:t>
            </a:r>
            <a:endParaRPr lang="en-US" sz="12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073763"/>
                </a:solidFill>
                <a:latin typeface="Roboto"/>
                <a:ea typeface="Roboto"/>
              </a:rPr>
              <a:t>JavaScript Frameworks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0" name="CustomShape 39"/>
          <p:cNvSpPr/>
          <p:nvPr/>
        </p:nvSpPr>
        <p:spPr>
          <a:xfrm rot="20135400">
            <a:off x="4065480" y="786240"/>
            <a:ext cx="85680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73763"/>
                </a:solidFill>
                <a:latin typeface="Roboto"/>
                <a:ea typeface="Roboto"/>
              </a:rPr>
              <a:t>Design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1" name="CustomShape 40"/>
          <p:cNvSpPr/>
          <p:nvPr/>
        </p:nvSpPr>
        <p:spPr>
          <a:xfrm rot="19978200">
            <a:off x="2821320" y="2019240"/>
            <a:ext cx="10994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Data base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2" name="CustomShape 41"/>
          <p:cNvSpPr/>
          <p:nvPr/>
        </p:nvSpPr>
        <p:spPr>
          <a:xfrm rot="21597600">
            <a:off x="3240720" y="2574000"/>
            <a:ext cx="1146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Server Application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3" name="CustomShape 42"/>
          <p:cNvSpPr/>
          <p:nvPr/>
        </p:nvSpPr>
        <p:spPr>
          <a:xfrm rot="21108600">
            <a:off x="4021920" y="1760040"/>
            <a:ext cx="10994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Security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4" name="CustomShape 43"/>
          <p:cNvSpPr/>
          <p:nvPr/>
        </p:nvSpPr>
        <p:spPr>
          <a:xfrm rot="716400">
            <a:off x="4210200" y="2314800"/>
            <a:ext cx="109908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Services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5" name="CustomShape 44"/>
          <p:cNvSpPr/>
          <p:nvPr/>
        </p:nvSpPr>
        <p:spPr>
          <a:xfrm rot="19328400">
            <a:off x="3445560" y="3158280"/>
            <a:ext cx="166140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Authentication and Authorisation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6" name="CustomShape 45"/>
          <p:cNvSpPr/>
          <p:nvPr/>
        </p:nvSpPr>
        <p:spPr>
          <a:xfrm>
            <a:off x="5433480" y="2712600"/>
            <a:ext cx="3190680" cy="24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Not seen by the users. It is the foundation of the application and the business logic required</a:t>
            </a:r>
            <a:endParaRPr lang="en-US" sz="14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FFFFFF"/>
                </a:solidFill>
                <a:latin typeface="Roboto"/>
                <a:ea typeface="Roboto"/>
              </a:rPr>
              <a:t>C# / JAVA / PYTHON / PHP</a:t>
            </a:r>
            <a:endParaRPr lang="en-US" sz="12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FFFFFF"/>
                </a:solidFill>
                <a:latin typeface="Roboto"/>
                <a:ea typeface="Roboto"/>
              </a:rPr>
              <a:t>ASP.NET MVC / WebAPI</a:t>
            </a:r>
            <a:endParaRPr lang="en-US" sz="12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FFFFFF"/>
                </a:solidFill>
                <a:latin typeface="Roboto"/>
                <a:ea typeface="Roboto"/>
              </a:rPr>
              <a:t>SQL Server/ MySQL / MongoDB</a:t>
            </a:r>
            <a:endParaRPr lang="en-US" sz="1200" b="0" strike="noStrike" spc="-1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lang="en-US" sz="1200" b="0" strike="noStrike" spc="-1">
                <a:solidFill>
                  <a:srgbClr val="FFFFFF"/>
                </a:solidFill>
                <a:latin typeface="Roboto"/>
                <a:ea typeface="Roboto"/>
              </a:rPr>
              <a:t>Entity Framework / Spring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57" name="Group 46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58" name="Google Shape;153;p18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47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 IS C#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C# is an object-oriented language developed by Microsoft that enables developers to build a variety of secure and robust applications that run on the .NET Framework. With it we can create: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Windows Client Applications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Web Services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Client-Server Applications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Mobile Applications ( VS 2017 )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Cloud solutions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Much more...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2E936079-EE1F-4B40-9D2F-200943D709DD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7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63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64" name="Google Shape;163;p19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09080" y="1638720"/>
            <a:ext cx="201492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OBJECT ORIENTED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As an object-oriented language, C# supports the concepts of encapsulation, inheritance, and polymorphism.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All variables and methods, including the Main method, the application's entry point, are encapsulated within class definitions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9EB7B320-64B8-435D-BEDA-D7AA01052E45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8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69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70" name="Google Shape;173;p20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09080" y="1638720"/>
            <a:ext cx="165276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.NET FRAMEWORK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.NET (pronounced dot net) is a framework that provides a programming guidelines and platform that can be used to develop a wide range of applications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The .NET framework can work with several programming languages such as C#, Visual Basic, C++ and F#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5824FB9D-EF13-41DA-8051-EED17356D48C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9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76" name="Google Shape;183;p21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858</Words>
  <Application>Microsoft Office PowerPoint</Application>
  <PresentationFormat>On-screen Show (16:9)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Arial Black</vt:lpstr>
      <vt:lpstr>DejaVu Sans</vt:lpstr>
      <vt:lpstr>Montserrat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Igor Mitkovski</cp:lastModifiedBy>
  <cp:revision>2</cp:revision>
  <dcterms:modified xsi:type="dcterms:W3CDTF">2019-02-22T18:34:47Z</dcterms:modified>
  <dc:language>en-US</dc:language>
</cp:coreProperties>
</file>