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7" Type="http://schemas.openxmlformats.org/officeDocument/2006/relationships/font" Target="fonts/Arial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f1ff4710e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f1ff4710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f1ff4710e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f1ff4710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2 constructors on the class that we already created. One without parameters and one with parameters that set the properties.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d02f573f5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d02f573f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2fced7ba_0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2fced7b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fa91f258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fa91f25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f1ff4710e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f1ff471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f1ff4710e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f1ff4710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about object oriented programming, what students know so far, do they think it’s hard and do they think it’s very different than writing object-oriented code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2fced7b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2fced7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f1ff4710e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1ff4710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class without access modifiers. Create an empty object from the class. After that try and change some of the properties.</a:t>
            </a:r>
            <a:endParaRPr/>
          </a:p>
          <a:p>
            <a:pPr indent="0" lvl="0" marL="0" rtl="0" algn="l">
              <a:spcBef>
                <a:spcPts val="0"/>
              </a:spcBef>
              <a:spcAft>
                <a:spcPts val="0"/>
              </a:spcAft>
              <a:buNone/>
            </a:pPr>
            <a:r>
              <a:rPr lang="en"/>
              <a:t>Due to the protection level you couldn’t change them. Discuss if anyone knows the what’s the problem. After a short discussion introduce the access modifiers and add them to the class.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d02f573f5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d02f573f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d02f573f5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d02f573f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d02f573f5_0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02f573f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few objects of the class that we previously written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6FA8DC"/>
        </a:solidFill>
      </p:bgPr>
    </p:bg>
    <p:spTree>
      <p:nvGrpSpPr>
        <p:cNvPr id="9" name="Shape 9"/>
        <p:cNvGrpSpPr/>
        <p:nvPr/>
      </p:nvGrpSpPr>
      <p:grpSpPr>
        <a:xfrm>
          <a:off x="0" y="0"/>
          <a:ext cx="0" cy="0"/>
          <a:chOff x="0" y="0"/>
          <a:chExt cx="0" cy="0"/>
        </a:xfrm>
      </p:grpSpPr>
      <p:pic>
        <p:nvPicPr>
          <p:cNvPr descr="aemelia_icons.png" id="10" name="Google Shape;10;p2"/>
          <p:cNvPicPr preferRelativeResize="0"/>
          <p:nvPr/>
        </p:nvPicPr>
        <p:blipFill rotWithShape="1">
          <a:blip r:embed="rId2">
            <a:alphaModFix amt="40000"/>
          </a:blip>
          <a:srcRect b="30860" l="0" r="0" t="30860"/>
          <a:stretch/>
        </p:blipFill>
        <p:spPr>
          <a:xfrm>
            <a:off x="0" y="-2"/>
            <a:ext cx="9144000" cy="1968874"/>
          </a:xfrm>
          <a:prstGeom prst="rect">
            <a:avLst/>
          </a:prstGeom>
          <a:noFill/>
          <a:ln>
            <a:noFill/>
          </a:ln>
        </p:spPr>
      </p:pic>
      <p:sp>
        <p:nvSpPr>
          <p:cNvPr id="11" name="Google Shape;11;p2"/>
          <p:cNvSpPr txBox="1"/>
          <p:nvPr>
            <p:ph type="ctrTitle"/>
          </p:nvPr>
        </p:nvSpPr>
        <p:spPr>
          <a:xfrm>
            <a:off x="2786525" y="1968875"/>
            <a:ext cx="5859600" cy="2766300"/>
          </a:xfrm>
          <a:prstGeom prst="rect">
            <a:avLst/>
          </a:prstGeom>
        </p:spPr>
        <p:txBody>
          <a:bodyPr anchorCtr="0" anchor="b" bIns="91425" lIns="91425" spcFirstLastPara="1" rIns="91425" wrap="square" tIns="91425"/>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2">
    <p:spTree>
      <p:nvGrpSpPr>
        <p:cNvPr id="53" name="Shape 53"/>
        <p:cNvGrpSpPr/>
        <p:nvPr/>
      </p:nvGrpSpPr>
      <p:grpSpPr>
        <a:xfrm>
          <a:off x="0" y="0"/>
          <a:ext cx="0" cy="0"/>
          <a:chOff x="0" y="0"/>
          <a:chExt cx="0" cy="0"/>
        </a:xfrm>
      </p:grpSpPr>
      <p:sp>
        <p:nvSpPr>
          <p:cNvPr id="54" name="Google Shape;54;p11"/>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bg>
      <p:bgPr>
        <a:solidFill>
          <a:srgbClr val="6FA8DC"/>
        </a:solid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2" name="Shape 12"/>
        <p:cNvGrpSpPr/>
        <p:nvPr/>
      </p:nvGrpSpPr>
      <p:grpSpPr>
        <a:xfrm>
          <a:off x="0" y="0"/>
          <a:ext cx="0" cy="0"/>
          <a:chOff x="0" y="0"/>
          <a:chExt cx="0" cy="0"/>
        </a:xfrm>
      </p:grpSpPr>
      <p:pic>
        <p:nvPicPr>
          <p:cNvPr descr="aemelia_icons.png" id="13" name="Google Shape;13;p3"/>
          <p:cNvPicPr preferRelativeResize="0"/>
          <p:nvPr/>
        </p:nvPicPr>
        <p:blipFill rotWithShape="1">
          <a:blip r:embed="rId2">
            <a:alphaModFix amt="20000"/>
          </a:blip>
          <a:srcRect b="30860" l="0" r="0" t="30860"/>
          <a:stretch/>
        </p:blipFill>
        <p:spPr>
          <a:xfrm>
            <a:off x="0" y="-2"/>
            <a:ext cx="9144000" cy="1968874"/>
          </a:xfrm>
          <a:prstGeom prst="rect">
            <a:avLst/>
          </a:prstGeom>
          <a:noFill/>
          <a:ln>
            <a:noFill/>
          </a:ln>
        </p:spPr>
      </p:pic>
      <p:sp>
        <p:nvSpPr>
          <p:cNvPr id="14" name="Google Shape;14;p3"/>
          <p:cNvSpPr txBox="1"/>
          <p:nvPr>
            <p:ph type="ctrTitle"/>
          </p:nvPr>
        </p:nvSpPr>
        <p:spPr>
          <a:xfrm>
            <a:off x="2970175" y="3107350"/>
            <a:ext cx="5792700" cy="1159800"/>
          </a:xfrm>
          <a:prstGeom prst="rect">
            <a:avLst/>
          </a:prstGeom>
        </p:spPr>
        <p:txBody>
          <a:bodyPr anchorCtr="0" anchor="b" bIns="91425" lIns="91425" spcFirstLastPara="1" rIns="91425" wrap="square" tIns="91425"/>
          <a:lstStyle>
            <a:lvl1pPr lvl="0" rtl="0" algn="r">
              <a:spcBef>
                <a:spcPts val="0"/>
              </a:spcBef>
              <a:spcAft>
                <a:spcPts val="0"/>
              </a:spcAft>
              <a:buClr>
                <a:srgbClr val="073763"/>
              </a:buClr>
              <a:buSzPts val="4800"/>
              <a:buNone/>
              <a:defRPr sz="4800">
                <a:solidFill>
                  <a:srgbClr val="073763"/>
                </a:solidFill>
              </a:defRPr>
            </a:lvl1pPr>
            <a:lvl2pPr lvl="1" rtl="0" algn="r">
              <a:spcBef>
                <a:spcPts val="0"/>
              </a:spcBef>
              <a:spcAft>
                <a:spcPts val="0"/>
              </a:spcAft>
              <a:buClr>
                <a:srgbClr val="073763"/>
              </a:buClr>
              <a:buSzPts val="4800"/>
              <a:buNone/>
              <a:defRPr sz="4800">
                <a:solidFill>
                  <a:srgbClr val="073763"/>
                </a:solidFill>
              </a:defRPr>
            </a:lvl2pPr>
            <a:lvl3pPr lvl="2" rtl="0" algn="r">
              <a:spcBef>
                <a:spcPts val="0"/>
              </a:spcBef>
              <a:spcAft>
                <a:spcPts val="0"/>
              </a:spcAft>
              <a:buClr>
                <a:srgbClr val="073763"/>
              </a:buClr>
              <a:buSzPts val="4800"/>
              <a:buNone/>
              <a:defRPr sz="4800">
                <a:solidFill>
                  <a:srgbClr val="073763"/>
                </a:solidFill>
              </a:defRPr>
            </a:lvl3pPr>
            <a:lvl4pPr lvl="3" rtl="0" algn="r">
              <a:spcBef>
                <a:spcPts val="0"/>
              </a:spcBef>
              <a:spcAft>
                <a:spcPts val="0"/>
              </a:spcAft>
              <a:buClr>
                <a:srgbClr val="073763"/>
              </a:buClr>
              <a:buSzPts val="4800"/>
              <a:buNone/>
              <a:defRPr sz="4800">
                <a:solidFill>
                  <a:srgbClr val="073763"/>
                </a:solidFill>
              </a:defRPr>
            </a:lvl4pPr>
            <a:lvl5pPr lvl="4" rtl="0" algn="r">
              <a:spcBef>
                <a:spcPts val="0"/>
              </a:spcBef>
              <a:spcAft>
                <a:spcPts val="0"/>
              </a:spcAft>
              <a:buClr>
                <a:srgbClr val="073763"/>
              </a:buClr>
              <a:buSzPts val="4800"/>
              <a:buNone/>
              <a:defRPr sz="4800">
                <a:solidFill>
                  <a:srgbClr val="073763"/>
                </a:solidFill>
              </a:defRPr>
            </a:lvl5pPr>
            <a:lvl6pPr lvl="5" rtl="0" algn="r">
              <a:spcBef>
                <a:spcPts val="0"/>
              </a:spcBef>
              <a:spcAft>
                <a:spcPts val="0"/>
              </a:spcAft>
              <a:buClr>
                <a:srgbClr val="073763"/>
              </a:buClr>
              <a:buSzPts val="4800"/>
              <a:buNone/>
              <a:defRPr sz="4800">
                <a:solidFill>
                  <a:srgbClr val="073763"/>
                </a:solidFill>
              </a:defRPr>
            </a:lvl6pPr>
            <a:lvl7pPr lvl="6" rtl="0" algn="r">
              <a:spcBef>
                <a:spcPts val="0"/>
              </a:spcBef>
              <a:spcAft>
                <a:spcPts val="0"/>
              </a:spcAft>
              <a:buClr>
                <a:srgbClr val="073763"/>
              </a:buClr>
              <a:buSzPts val="4800"/>
              <a:buNone/>
              <a:defRPr sz="4800">
                <a:solidFill>
                  <a:srgbClr val="073763"/>
                </a:solidFill>
              </a:defRPr>
            </a:lvl7pPr>
            <a:lvl8pPr lvl="7" rtl="0" algn="r">
              <a:spcBef>
                <a:spcPts val="0"/>
              </a:spcBef>
              <a:spcAft>
                <a:spcPts val="0"/>
              </a:spcAft>
              <a:buClr>
                <a:srgbClr val="073763"/>
              </a:buClr>
              <a:buSzPts val="4800"/>
              <a:buNone/>
              <a:defRPr sz="4800">
                <a:solidFill>
                  <a:srgbClr val="073763"/>
                </a:solidFill>
              </a:defRPr>
            </a:lvl8pPr>
            <a:lvl9pPr lvl="8" rtl="0" algn="r">
              <a:spcBef>
                <a:spcPts val="0"/>
              </a:spcBef>
              <a:spcAft>
                <a:spcPts val="0"/>
              </a:spcAft>
              <a:buClr>
                <a:srgbClr val="073763"/>
              </a:buClr>
              <a:buSzPts val="4800"/>
              <a:buNone/>
              <a:defRPr sz="4800">
                <a:solidFill>
                  <a:srgbClr val="073763"/>
                </a:solidFill>
              </a:defRPr>
            </a:lvl9pPr>
          </a:lstStyle>
          <a:p/>
        </p:txBody>
      </p:sp>
      <p:sp>
        <p:nvSpPr>
          <p:cNvPr id="15" name="Google Shape;15;p3"/>
          <p:cNvSpPr txBox="1"/>
          <p:nvPr>
            <p:ph idx="1" type="subTitle"/>
          </p:nvPr>
        </p:nvSpPr>
        <p:spPr>
          <a:xfrm>
            <a:off x="2970175" y="3906852"/>
            <a:ext cx="5792700" cy="784800"/>
          </a:xfrm>
          <a:prstGeom prst="rect">
            <a:avLst/>
          </a:prstGeom>
        </p:spPr>
        <p:txBody>
          <a:bodyPr anchorCtr="0" anchor="b" bIns="91425" lIns="91425" spcFirstLastPara="1" rIns="91425" wrap="square" tIns="91425"/>
          <a:lstStyle>
            <a:lvl1pPr lvl="0" rtl="0" algn="r">
              <a:spcBef>
                <a:spcPts val="0"/>
              </a:spcBef>
              <a:spcAft>
                <a:spcPts val="0"/>
              </a:spcAft>
              <a:buSzPts val="2400"/>
              <a:buNone/>
              <a:defRPr sz="2400">
                <a:solidFill>
                  <a:srgbClr val="6FA8DC"/>
                </a:solidFill>
              </a:defRPr>
            </a:lvl1pPr>
            <a:lvl2pPr lvl="1" rtl="0" algn="r">
              <a:spcBef>
                <a:spcPts val="0"/>
              </a:spcBef>
              <a:spcAft>
                <a:spcPts val="0"/>
              </a:spcAft>
              <a:buSzPts val="2400"/>
              <a:buNone/>
              <a:defRPr>
                <a:solidFill>
                  <a:srgbClr val="6FA8DC"/>
                </a:solidFill>
              </a:defRPr>
            </a:lvl2pPr>
            <a:lvl3pPr lvl="2" rtl="0" algn="r">
              <a:spcBef>
                <a:spcPts val="0"/>
              </a:spcBef>
              <a:spcAft>
                <a:spcPts val="0"/>
              </a:spcAft>
              <a:buSzPts val="2400"/>
              <a:buNone/>
              <a:defRPr>
                <a:solidFill>
                  <a:srgbClr val="6FA8DC"/>
                </a:solidFill>
              </a:defRPr>
            </a:lvl3pPr>
            <a:lvl4pPr lvl="3" rtl="0" algn="r">
              <a:spcBef>
                <a:spcPts val="0"/>
              </a:spcBef>
              <a:spcAft>
                <a:spcPts val="0"/>
              </a:spcAft>
              <a:buSzPts val="2400"/>
              <a:buNone/>
              <a:defRPr sz="2400">
                <a:solidFill>
                  <a:srgbClr val="6FA8DC"/>
                </a:solidFill>
              </a:defRPr>
            </a:lvl4pPr>
            <a:lvl5pPr lvl="4" rtl="0" algn="r">
              <a:spcBef>
                <a:spcPts val="0"/>
              </a:spcBef>
              <a:spcAft>
                <a:spcPts val="0"/>
              </a:spcAft>
              <a:buClr>
                <a:srgbClr val="6FA8DC"/>
              </a:buClr>
              <a:buSzPts val="2400"/>
              <a:buNone/>
              <a:defRPr sz="2400">
                <a:solidFill>
                  <a:srgbClr val="6FA8DC"/>
                </a:solidFill>
              </a:defRPr>
            </a:lvl5pPr>
            <a:lvl6pPr lvl="5" rtl="0" algn="r">
              <a:spcBef>
                <a:spcPts val="0"/>
              </a:spcBef>
              <a:spcAft>
                <a:spcPts val="0"/>
              </a:spcAft>
              <a:buClr>
                <a:srgbClr val="6FA8DC"/>
              </a:buClr>
              <a:buSzPts val="2400"/>
              <a:buNone/>
              <a:defRPr sz="2400">
                <a:solidFill>
                  <a:srgbClr val="6FA8DC"/>
                </a:solidFill>
              </a:defRPr>
            </a:lvl6pPr>
            <a:lvl7pPr lvl="6" rtl="0" algn="r">
              <a:spcBef>
                <a:spcPts val="0"/>
              </a:spcBef>
              <a:spcAft>
                <a:spcPts val="0"/>
              </a:spcAft>
              <a:buClr>
                <a:srgbClr val="6FA8DC"/>
              </a:buClr>
              <a:buSzPts val="2400"/>
              <a:buNone/>
              <a:defRPr sz="2400">
                <a:solidFill>
                  <a:srgbClr val="6FA8DC"/>
                </a:solidFill>
              </a:defRPr>
            </a:lvl7pPr>
            <a:lvl8pPr lvl="7" rtl="0" algn="r">
              <a:spcBef>
                <a:spcPts val="0"/>
              </a:spcBef>
              <a:spcAft>
                <a:spcPts val="0"/>
              </a:spcAft>
              <a:buClr>
                <a:srgbClr val="6FA8DC"/>
              </a:buClr>
              <a:buSzPts val="2400"/>
              <a:buNone/>
              <a:defRPr sz="2400">
                <a:solidFill>
                  <a:srgbClr val="6FA8DC"/>
                </a:solidFill>
              </a:defRPr>
            </a:lvl8pPr>
            <a:lvl9pPr lvl="8" rtl="0" algn="r">
              <a:spcBef>
                <a:spcPts val="0"/>
              </a:spcBef>
              <a:spcAft>
                <a:spcPts val="0"/>
              </a:spcAft>
              <a:buClr>
                <a:srgbClr val="6FA8DC"/>
              </a:buClr>
              <a:buSzPts val="2400"/>
              <a:buNone/>
              <a:defRPr sz="2400">
                <a:solidFill>
                  <a:srgbClr val="6FA8DC"/>
                </a:solidFill>
              </a:defRPr>
            </a:lvl9pPr>
          </a:lstStyle>
          <a:p/>
        </p:txBody>
      </p:sp>
      <p:sp>
        <p:nvSpPr>
          <p:cNvPr id="16" name="Google Shape;16;p3"/>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7" name="Shape 17"/>
        <p:cNvGrpSpPr/>
        <p:nvPr/>
      </p:nvGrpSpPr>
      <p:grpSpPr>
        <a:xfrm>
          <a:off x="0" y="0"/>
          <a:ext cx="0" cy="0"/>
          <a:chOff x="0" y="0"/>
          <a:chExt cx="0" cy="0"/>
        </a:xfrm>
      </p:grpSpPr>
      <p:pic>
        <p:nvPicPr>
          <p:cNvPr descr="aemelia_icons.png" id="18" name="Google Shape;18;p4"/>
          <p:cNvPicPr preferRelativeResize="0"/>
          <p:nvPr/>
        </p:nvPicPr>
        <p:blipFill rotWithShape="1">
          <a:blip r:embed="rId2">
            <a:alphaModFix amt="20000"/>
          </a:blip>
          <a:srcRect b="0" l="0" r="0" t="0"/>
          <a:stretch/>
        </p:blipFill>
        <p:spPr>
          <a:xfrm>
            <a:off x="0" y="0"/>
            <a:ext cx="9144000" cy="5143500"/>
          </a:xfrm>
          <a:prstGeom prst="rect">
            <a:avLst/>
          </a:prstGeom>
          <a:noFill/>
          <a:ln>
            <a:noFill/>
          </a:ln>
        </p:spPr>
      </p:pic>
      <p:sp>
        <p:nvSpPr>
          <p:cNvPr id="19" name="Google Shape;19;p4"/>
          <p:cNvSpPr txBox="1"/>
          <p:nvPr>
            <p:ph idx="1" type="body"/>
          </p:nvPr>
        </p:nvSpPr>
        <p:spPr>
          <a:xfrm>
            <a:off x="1784250" y="222075"/>
            <a:ext cx="6549300" cy="2607300"/>
          </a:xfrm>
          <a:prstGeom prst="rect">
            <a:avLst/>
          </a:prstGeom>
        </p:spPr>
        <p:txBody>
          <a:bodyPr anchorCtr="0" anchor="t" bIns="91425" lIns="91425" spcFirstLastPara="1" rIns="91425" wrap="square" tIns="91425"/>
          <a:lstStyle>
            <a:lvl1pPr indent="-482600" lvl="0" marL="457200" rtl="0">
              <a:spcBef>
                <a:spcPts val="600"/>
              </a:spcBef>
              <a:spcAft>
                <a:spcPts val="0"/>
              </a:spcAft>
              <a:buSzPts val="4000"/>
              <a:buChar char="▸"/>
              <a:defRPr b="1" i="1" sz="4000"/>
            </a:lvl1pPr>
            <a:lvl2pPr indent="-482600" lvl="1" marL="914400" rtl="0">
              <a:spcBef>
                <a:spcPts val="0"/>
              </a:spcBef>
              <a:spcAft>
                <a:spcPts val="0"/>
              </a:spcAft>
              <a:buSzPts val="4000"/>
              <a:buChar char="▹"/>
              <a:defRPr b="1" i="1" sz="4000"/>
            </a:lvl2pPr>
            <a:lvl3pPr indent="-482600" lvl="2" marL="1371600" rtl="0">
              <a:spcBef>
                <a:spcPts val="0"/>
              </a:spcBef>
              <a:spcAft>
                <a:spcPts val="0"/>
              </a:spcAft>
              <a:buSzPts val="4000"/>
              <a:buChar char="■"/>
              <a:defRPr b="1" i="1" sz="4000"/>
            </a:lvl3pPr>
            <a:lvl4pPr indent="-482600" lvl="3" marL="1828800" rtl="0">
              <a:spcBef>
                <a:spcPts val="0"/>
              </a:spcBef>
              <a:spcAft>
                <a:spcPts val="0"/>
              </a:spcAft>
              <a:buSzPts val="4000"/>
              <a:buChar char="●"/>
              <a:defRPr b="1" i="1" sz="4000"/>
            </a:lvl4pPr>
            <a:lvl5pPr indent="-482600" lvl="4" marL="2286000" rtl="0">
              <a:spcBef>
                <a:spcPts val="0"/>
              </a:spcBef>
              <a:spcAft>
                <a:spcPts val="0"/>
              </a:spcAft>
              <a:buSzPts val="4000"/>
              <a:buChar char="○"/>
              <a:defRPr b="1" i="1" sz="4000"/>
            </a:lvl5pPr>
            <a:lvl6pPr indent="-482600" lvl="5" marL="2743200" rtl="0">
              <a:spcBef>
                <a:spcPts val="0"/>
              </a:spcBef>
              <a:spcAft>
                <a:spcPts val="0"/>
              </a:spcAft>
              <a:buSzPts val="4000"/>
              <a:buChar char="■"/>
              <a:defRPr b="1" i="1" sz="4000"/>
            </a:lvl6pPr>
            <a:lvl7pPr indent="-482600" lvl="6" marL="3200400" rtl="0">
              <a:spcBef>
                <a:spcPts val="0"/>
              </a:spcBef>
              <a:spcAft>
                <a:spcPts val="0"/>
              </a:spcAft>
              <a:buSzPts val="4000"/>
              <a:buChar char="●"/>
              <a:defRPr b="1" i="1" sz="4000"/>
            </a:lvl7pPr>
            <a:lvl8pPr indent="-482600" lvl="7" marL="3657600" rtl="0">
              <a:spcBef>
                <a:spcPts val="0"/>
              </a:spcBef>
              <a:spcAft>
                <a:spcPts val="0"/>
              </a:spcAft>
              <a:buSzPts val="4000"/>
              <a:buChar char="○"/>
              <a:defRPr b="1" i="1" sz="4000"/>
            </a:lvl8pPr>
            <a:lvl9pPr indent="-482600" lvl="8" marL="4114800">
              <a:spcBef>
                <a:spcPts val="0"/>
              </a:spcBef>
              <a:spcAft>
                <a:spcPts val="0"/>
              </a:spcAft>
              <a:buSzPts val="4000"/>
              <a:buChar char="■"/>
              <a:defRPr b="1" i="1" sz="4000"/>
            </a:lvl9pPr>
          </a:lstStyle>
          <a:p/>
        </p:txBody>
      </p:sp>
      <p:sp>
        <p:nvSpPr>
          <p:cNvPr id="20" name="Google Shape;20;p4"/>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solidFill>
          <a:srgbClr val="6FA8DC"/>
        </a:solidFill>
      </p:bgPr>
    </p:bg>
    <p:spTree>
      <p:nvGrpSpPr>
        <p:cNvPr id="21" name="Shape 21"/>
        <p:cNvGrpSpPr/>
        <p:nvPr/>
      </p:nvGrpSpPr>
      <p:grpSpPr>
        <a:xfrm>
          <a:off x="0" y="0"/>
          <a:ext cx="0" cy="0"/>
          <a:chOff x="0" y="0"/>
          <a:chExt cx="0" cy="0"/>
        </a:xfrm>
      </p:grpSpPr>
      <p:pic>
        <p:nvPicPr>
          <p:cNvPr descr="aemelia_icons.png" id="22" name="Google Shape;22;p5"/>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4" name="Google Shape;24;p5"/>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5" name="Google Shape;25;p5"/>
          <p:cNvSpPr txBox="1"/>
          <p:nvPr>
            <p:ph idx="1" type="body"/>
          </p:nvPr>
        </p:nvSpPr>
        <p:spPr>
          <a:xfrm>
            <a:off x="2874625" y="275339"/>
            <a:ext cx="5562000" cy="4428300"/>
          </a:xfrm>
          <a:prstGeom prst="rect">
            <a:avLst/>
          </a:prstGeom>
        </p:spPr>
        <p:txBody>
          <a:bodyPr anchorCtr="0" anchor="t" bIns="91425" lIns="91425" spcFirstLastPara="1" rIns="91425" wrap="square" tIns="91425"/>
          <a:lstStyle>
            <a:lvl1pPr indent="-419100" lvl="0" marL="457200">
              <a:spcBef>
                <a:spcPts val="600"/>
              </a:spcBef>
              <a:spcAft>
                <a:spcPts val="0"/>
              </a:spcAft>
              <a:buClr>
                <a:srgbClr val="6FA8DC"/>
              </a:buClr>
              <a:buSzPts val="3000"/>
              <a:buChar char="▸"/>
              <a:defRPr/>
            </a:lvl1pPr>
            <a:lvl2pPr indent="-381000" lvl="1" marL="914400">
              <a:spcBef>
                <a:spcPts val="0"/>
              </a:spcBef>
              <a:spcAft>
                <a:spcPts val="0"/>
              </a:spcAft>
              <a:buClr>
                <a:srgbClr val="6FA8DC"/>
              </a:buClr>
              <a:buSzPts val="2400"/>
              <a:buChar char="▹"/>
              <a:defRPr/>
            </a:lvl2pPr>
            <a:lvl3pPr indent="-381000" lvl="2" marL="1371600">
              <a:spcBef>
                <a:spcPts val="0"/>
              </a:spcBef>
              <a:spcAft>
                <a:spcPts val="0"/>
              </a:spcAft>
              <a:buClr>
                <a:srgbClr val="6FA8DC"/>
              </a:buClr>
              <a:buSzPts val="2400"/>
              <a:buChar char="■"/>
              <a:defRPr/>
            </a:lvl3pPr>
            <a:lvl4pPr indent="-342900" lvl="3" marL="1828800">
              <a:spcBef>
                <a:spcPts val="0"/>
              </a:spcBef>
              <a:spcAft>
                <a:spcPts val="0"/>
              </a:spcAft>
              <a:buClr>
                <a:srgbClr val="6FA8DC"/>
              </a:buClr>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5"/>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solidFill>
          <a:srgbClr val="6FA8DC"/>
        </a:solidFill>
      </p:bgPr>
    </p:bg>
    <p:spTree>
      <p:nvGrpSpPr>
        <p:cNvPr id="27" name="Shape 27"/>
        <p:cNvGrpSpPr/>
        <p:nvPr/>
      </p:nvGrpSpPr>
      <p:grpSpPr>
        <a:xfrm>
          <a:off x="0" y="0"/>
          <a:ext cx="0" cy="0"/>
          <a:chOff x="0" y="0"/>
          <a:chExt cx="0" cy="0"/>
        </a:xfrm>
      </p:grpSpPr>
      <p:pic>
        <p:nvPicPr>
          <p:cNvPr descr="aemelia_icons.png" id="28" name="Google Shape;28;p6"/>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0" name="Google Shape;30;p6"/>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 name="Google Shape;31;p6"/>
          <p:cNvSpPr txBox="1"/>
          <p:nvPr>
            <p:ph idx="1" type="body"/>
          </p:nvPr>
        </p:nvSpPr>
        <p:spPr>
          <a:xfrm>
            <a:off x="2544225" y="297367"/>
            <a:ext cx="2981400" cy="4661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2" name="Google Shape;32;p6"/>
          <p:cNvSpPr txBox="1"/>
          <p:nvPr>
            <p:ph idx="2" type="body"/>
          </p:nvPr>
        </p:nvSpPr>
        <p:spPr>
          <a:xfrm>
            <a:off x="5705276" y="297367"/>
            <a:ext cx="2981400" cy="4661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3" name="Google Shape;33;p6"/>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solidFill>
          <a:srgbClr val="6FA8DC"/>
        </a:solidFill>
      </p:bgPr>
    </p:bg>
    <p:spTree>
      <p:nvGrpSpPr>
        <p:cNvPr id="34" name="Shape 34"/>
        <p:cNvGrpSpPr/>
        <p:nvPr/>
      </p:nvGrpSpPr>
      <p:grpSpPr>
        <a:xfrm>
          <a:off x="0" y="0"/>
          <a:ext cx="0" cy="0"/>
          <a:chOff x="0" y="0"/>
          <a:chExt cx="0" cy="0"/>
        </a:xfrm>
      </p:grpSpPr>
      <p:pic>
        <p:nvPicPr>
          <p:cNvPr descr="aemelia_icons.png" id="35" name="Google Shape;35;p7"/>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7" name="Google Shape;37;p7"/>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38" name="Google Shape;38;p7"/>
          <p:cNvSpPr txBox="1"/>
          <p:nvPr>
            <p:ph idx="1" type="body"/>
          </p:nvPr>
        </p:nvSpPr>
        <p:spPr>
          <a:xfrm>
            <a:off x="2445100" y="275350"/>
            <a:ext cx="2066100" cy="4650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Google Shape;39;p7"/>
          <p:cNvSpPr txBox="1"/>
          <p:nvPr>
            <p:ph idx="2" type="body"/>
          </p:nvPr>
        </p:nvSpPr>
        <p:spPr>
          <a:xfrm>
            <a:off x="4617100" y="275350"/>
            <a:ext cx="2066100" cy="4650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0" name="Google Shape;40;p7"/>
          <p:cNvSpPr txBox="1"/>
          <p:nvPr>
            <p:ph idx="3" type="body"/>
          </p:nvPr>
        </p:nvSpPr>
        <p:spPr>
          <a:xfrm>
            <a:off x="6789100" y="275350"/>
            <a:ext cx="2066100" cy="46506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1" name="Google Shape;41;p7"/>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rgbClr val="6FA8DC"/>
        </a:solidFill>
      </p:bgPr>
    </p:bg>
    <p:spTree>
      <p:nvGrpSpPr>
        <p:cNvPr id="42" name="Shape 42"/>
        <p:cNvGrpSpPr/>
        <p:nvPr/>
      </p:nvGrpSpPr>
      <p:grpSpPr>
        <a:xfrm>
          <a:off x="0" y="0"/>
          <a:ext cx="0" cy="0"/>
          <a:chOff x="0" y="0"/>
          <a:chExt cx="0" cy="0"/>
        </a:xfrm>
      </p:grpSpPr>
      <p:pic>
        <p:nvPicPr>
          <p:cNvPr descr="aemelia_icons.png" id="43" name="Google Shape;43;p8"/>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4" name="Google Shape;44;p8"/>
          <p:cNvSpPr txBox="1"/>
          <p:nvPr>
            <p:ph type="title"/>
          </p:nvPr>
        </p:nvSpPr>
        <p:spPr>
          <a:xfrm>
            <a:off x="203875" y="1626750"/>
            <a:ext cx="1712400" cy="857400"/>
          </a:xfrm>
          <a:prstGeom prst="rect">
            <a:avLst/>
          </a:prstGeom>
        </p:spPr>
        <p:txBody>
          <a:bodyPr anchorCtr="0" anchor="t"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5" name="Google Shape;45;p8"/>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9"/>
          <p:cNvSpPr txBox="1"/>
          <p:nvPr>
            <p:ph idx="1" type="body"/>
          </p:nvPr>
        </p:nvSpPr>
        <p:spPr>
          <a:xfrm>
            <a:off x="164145" y="4406300"/>
            <a:ext cx="2346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1800"/>
              <a:buNone/>
              <a:defRPr sz="1800"/>
            </a:lvl1pPr>
          </a:lstStyle>
          <a:p/>
        </p:txBody>
      </p:sp>
      <p:sp>
        <p:nvSpPr>
          <p:cNvPr id="49" name="Google Shape;49;p9"/>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type="blank">
  <p:cSld name="BLANK">
    <p:spTree>
      <p:nvGrpSpPr>
        <p:cNvPr id="50"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2" name="Google Shape;52;p10"/>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874625" y="484600"/>
            <a:ext cx="5562000" cy="42078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indent="-381000" lvl="1" marL="9144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indent="-381000" lvl="2" marL="13716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indent="-342900" lvl="3" marL="18288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indent="-342900" lvl="4" marL="22860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indent="-342900" lvl="5" marL="27432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indent="-342900" lvl="6" marL="32004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indent="-342900" lvl="7" marL="36576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indent="-342900" lvl="8" marL="41148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p:txBody>
      </p:sp>
      <p:sp>
        <p:nvSpPr>
          <p:cNvPr id="7" name="Google Shape;7;p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lvl="0">
              <a:buNone/>
              <a:defRPr b="1" sz="9600">
                <a:solidFill>
                  <a:srgbClr val="0B5394"/>
                </a:solidFill>
                <a:latin typeface="Montserrat"/>
                <a:ea typeface="Montserrat"/>
                <a:cs typeface="Montserrat"/>
                <a:sym typeface="Montserrat"/>
              </a:defRPr>
            </a:lvl1pPr>
            <a:lvl2pPr lvl="1">
              <a:buNone/>
              <a:defRPr b="1" sz="9600">
                <a:solidFill>
                  <a:srgbClr val="0B5394"/>
                </a:solidFill>
                <a:latin typeface="Montserrat"/>
                <a:ea typeface="Montserrat"/>
                <a:cs typeface="Montserrat"/>
                <a:sym typeface="Montserrat"/>
              </a:defRPr>
            </a:lvl2pPr>
            <a:lvl3pPr lvl="2">
              <a:buNone/>
              <a:defRPr b="1" sz="9600">
                <a:solidFill>
                  <a:srgbClr val="0B5394"/>
                </a:solidFill>
                <a:latin typeface="Montserrat"/>
                <a:ea typeface="Montserrat"/>
                <a:cs typeface="Montserrat"/>
                <a:sym typeface="Montserrat"/>
              </a:defRPr>
            </a:lvl3pPr>
            <a:lvl4pPr lvl="3">
              <a:buNone/>
              <a:defRPr b="1" sz="9600">
                <a:solidFill>
                  <a:srgbClr val="0B5394"/>
                </a:solidFill>
                <a:latin typeface="Montserrat"/>
                <a:ea typeface="Montserrat"/>
                <a:cs typeface="Montserrat"/>
                <a:sym typeface="Montserrat"/>
              </a:defRPr>
            </a:lvl4pPr>
            <a:lvl5pPr lvl="4">
              <a:buNone/>
              <a:defRPr b="1" sz="9600">
                <a:solidFill>
                  <a:srgbClr val="0B5394"/>
                </a:solidFill>
                <a:latin typeface="Montserrat"/>
                <a:ea typeface="Montserrat"/>
                <a:cs typeface="Montserrat"/>
                <a:sym typeface="Montserrat"/>
              </a:defRPr>
            </a:lvl5pPr>
            <a:lvl6pPr lvl="5">
              <a:buNone/>
              <a:defRPr b="1" sz="9600">
                <a:solidFill>
                  <a:srgbClr val="0B5394"/>
                </a:solidFill>
                <a:latin typeface="Montserrat"/>
                <a:ea typeface="Montserrat"/>
                <a:cs typeface="Montserrat"/>
                <a:sym typeface="Montserrat"/>
              </a:defRPr>
            </a:lvl6pPr>
            <a:lvl7pPr lvl="6">
              <a:buNone/>
              <a:defRPr b="1" sz="9600">
                <a:solidFill>
                  <a:srgbClr val="0B5394"/>
                </a:solidFill>
                <a:latin typeface="Montserrat"/>
                <a:ea typeface="Montserrat"/>
                <a:cs typeface="Montserrat"/>
                <a:sym typeface="Montserrat"/>
              </a:defRPr>
            </a:lvl7pPr>
            <a:lvl8pPr lvl="7">
              <a:buNone/>
              <a:defRPr b="1" sz="9600">
                <a:solidFill>
                  <a:srgbClr val="0B5394"/>
                </a:solidFill>
                <a:latin typeface="Montserrat"/>
                <a:ea typeface="Montserrat"/>
                <a:cs typeface="Montserrat"/>
                <a:sym typeface="Montserrat"/>
              </a:defRPr>
            </a:lvl8pPr>
            <a:lvl9pPr lvl="8">
              <a:buNone/>
              <a:defRPr b="1" sz="9600">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
        <p:nvSpPr>
          <p:cNvPr id="8" name="Google Shape;8;p1"/>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b="1" sz="1800">
                <a:solidFill>
                  <a:srgbClr val="FFFFFF"/>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753450" y="1734150"/>
            <a:ext cx="7893000" cy="167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Classes and objects</a:t>
            </a:r>
            <a:endParaRPr/>
          </a:p>
        </p:txBody>
      </p:sp>
      <p:sp>
        <p:nvSpPr>
          <p:cNvPr id="62" name="Google Shape;62;p13"/>
          <p:cNvSpPr txBox="1"/>
          <p:nvPr/>
        </p:nvSpPr>
        <p:spPr>
          <a:xfrm>
            <a:off x="142875" y="4314963"/>
            <a:ext cx="68580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C4587"/>
                </a:solidFill>
                <a:latin typeface="Arial Black"/>
                <a:ea typeface="Arial Black"/>
                <a:cs typeface="Arial Black"/>
                <a:sym typeface="Arial Black"/>
              </a:rPr>
              <a:t>Trainer:</a:t>
            </a:r>
            <a:r>
              <a:rPr lang="en" sz="1800">
                <a:solidFill>
                  <a:srgbClr val="5E85B9"/>
                </a:solidFill>
                <a:latin typeface="Arial Black"/>
                <a:ea typeface="Arial Black"/>
                <a:cs typeface="Arial Black"/>
                <a:sym typeface="Arial Black"/>
              </a:rPr>
              <a:t> </a:t>
            </a:r>
            <a:r>
              <a:rPr lang="en" sz="1800">
                <a:solidFill>
                  <a:schemeClr val="lt1"/>
                </a:solidFill>
                <a:latin typeface="Arial Black"/>
                <a:ea typeface="Arial Black"/>
                <a:cs typeface="Arial Black"/>
                <a:sym typeface="Arial Black"/>
              </a:rPr>
              <a:t>Igor Igeto Mitkovski - </a:t>
            </a:r>
            <a:r>
              <a:rPr lang="en" sz="1800">
                <a:solidFill>
                  <a:schemeClr val="lt1"/>
                </a:solidFill>
              </a:rPr>
              <a:t>igor.mitkovski@gmail.com</a:t>
            </a:r>
            <a:endParaRPr sz="1800">
              <a:solidFill>
                <a:schemeClr val="lt1"/>
              </a:solidFill>
            </a:endParaRPr>
          </a:p>
          <a:p>
            <a:pPr indent="0" lvl="0" marL="0" rtl="0" algn="l">
              <a:spcBef>
                <a:spcPts val="0"/>
              </a:spcBef>
              <a:spcAft>
                <a:spcPts val="0"/>
              </a:spcAft>
              <a:buNone/>
            </a:pPr>
            <a:r>
              <a:rPr lang="en" sz="1800">
                <a:solidFill>
                  <a:srgbClr val="1C4587"/>
                </a:solidFill>
                <a:latin typeface="Arial Black"/>
                <a:ea typeface="Arial Black"/>
                <a:cs typeface="Arial Black"/>
                <a:sym typeface="Arial Black"/>
              </a:rPr>
              <a:t>Assistant:</a:t>
            </a:r>
            <a:r>
              <a:rPr lang="en" sz="1800">
                <a:solidFill>
                  <a:srgbClr val="5E85B9"/>
                </a:solidFill>
                <a:latin typeface="Arial Black"/>
                <a:ea typeface="Arial Black"/>
                <a:cs typeface="Arial Black"/>
                <a:sym typeface="Arial Black"/>
              </a:rPr>
              <a:t> </a:t>
            </a:r>
            <a:r>
              <a:rPr lang="en" sz="1800">
                <a:solidFill>
                  <a:schemeClr val="lt1"/>
                </a:solidFill>
                <a:latin typeface="Arial Black"/>
                <a:ea typeface="Arial Black"/>
                <a:cs typeface="Arial Black"/>
                <a:sym typeface="Arial Black"/>
              </a:rPr>
              <a:t>Dejan Blazeski - </a:t>
            </a:r>
            <a:r>
              <a:rPr lang="en" sz="1800">
                <a:solidFill>
                  <a:schemeClr val="lt1"/>
                </a:solidFill>
              </a:rPr>
              <a:t>dejan.pblazheski@seavus.com</a:t>
            </a:r>
            <a:endParaRPr sz="1800">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latin typeface="Arial Black"/>
              <a:ea typeface="Arial Black"/>
              <a:cs typeface="Arial Black"/>
              <a:sym typeface="Arial Black"/>
            </a:endParaRPr>
          </a:p>
        </p:txBody>
      </p:sp>
      <p:grpSp>
        <p:nvGrpSpPr>
          <p:cNvPr id="63" name="Google Shape;63;p13"/>
          <p:cNvGrpSpPr/>
          <p:nvPr/>
        </p:nvGrpSpPr>
        <p:grpSpPr>
          <a:xfrm>
            <a:off x="7237200" y="4446050"/>
            <a:ext cx="1787850" cy="585600"/>
            <a:chOff x="6701425" y="4446050"/>
            <a:chExt cx="1787850" cy="585600"/>
          </a:xfrm>
        </p:grpSpPr>
        <p:pic>
          <p:nvPicPr>
            <p:cNvPr id="64" name="Google Shape;64;p13"/>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65" name="Google Shape;65;p13"/>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FFFFFF"/>
                  </a:solidFill>
                  <a:latin typeface="Arial Black"/>
                  <a:ea typeface="Arial Black"/>
                  <a:cs typeface="Arial Black"/>
                  <a:sym typeface="Arial Black"/>
                </a:rPr>
                <a:t>C# Basic</a:t>
              </a:r>
              <a:endParaRPr>
                <a:solidFill>
                  <a:srgbClr val="FFFFFF"/>
                </a:solidFill>
                <a:latin typeface="Arial Black"/>
                <a:ea typeface="Arial Black"/>
                <a:cs typeface="Arial Black"/>
                <a:sym typeface="Arial Black"/>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ctrTitle"/>
          </p:nvPr>
        </p:nvSpPr>
        <p:spPr>
          <a:xfrm>
            <a:off x="1571650" y="192525"/>
            <a:ext cx="38814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EXERCISE 1</a:t>
            </a:r>
            <a:endParaRPr/>
          </a:p>
        </p:txBody>
      </p:sp>
      <p:sp>
        <p:nvSpPr>
          <p:cNvPr id="153" name="Google Shape;153;p22"/>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solidFill>
                <a:srgbClr val="9FC5E8"/>
              </a:solidFill>
            </a:endParaRPr>
          </a:p>
        </p:txBody>
      </p:sp>
      <p:sp>
        <p:nvSpPr>
          <p:cNvPr id="154" name="Google Shape;154;p22"/>
          <p:cNvSpPr txBox="1"/>
          <p:nvPr>
            <p:ph idx="4294967295" type="body"/>
          </p:nvPr>
        </p:nvSpPr>
        <p:spPr>
          <a:xfrm>
            <a:off x="190800" y="1398825"/>
            <a:ext cx="8762400" cy="442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 class Human</a:t>
            </a:r>
            <a:endParaRPr sz="24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Add properties: FirstName, LastName, Age</a:t>
            </a:r>
            <a:endParaRPr sz="24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 method called </a:t>
            </a:r>
            <a:r>
              <a:rPr lang="en" sz="2400">
                <a:solidFill>
                  <a:schemeClr val="dk1"/>
                </a:solidFill>
                <a:latin typeface="Arial"/>
                <a:ea typeface="Arial"/>
                <a:cs typeface="Arial"/>
                <a:sym typeface="Arial"/>
              </a:rPr>
              <a:t>GetPersonStats </a:t>
            </a:r>
            <a:r>
              <a:rPr lang="en" sz="2400">
                <a:solidFill>
                  <a:schemeClr val="dk1"/>
                </a:solidFill>
                <a:latin typeface="Arial"/>
                <a:ea typeface="Arial"/>
                <a:cs typeface="Arial"/>
                <a:sym typeface="Arial"/>
              </a:rPr>
              <a:t>that </a:t>
            </a:r>
            <a:r>
              <a:rPr lang="en" sz="2400">
                <a:solidFill>
                  <a:schemeClr val="dk1"/>
                </a:solidFill>
                <a:latin typeface="Arial"/>
                <a:ea typeface="Arial"/>
                <a:cs typeface="Arial"/>
                <a:sym typeface="Arial"/>
              </a:rPr>
              <a:t>returns</a:t>
            </a:r>
            <a:r>
              <a:rPr lang="en" sz="2400">
                <a:solidFill>
                  <a:schemeClr val="dk1"/>
                </a:solidFill>
                <a:latin typeface="Arial"/>
                <a:ea typeface="Arial"/>
                <a:cs typeface="Arial"/>
                <a:sym typeface="Arial"/>
              </a:rPr>
              <a:t> the full name of the human as well as their age</a:t>
            </a:r>
            <a:endParaRPr sz="24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an object human by asking the user to fill the required information</a:t>
            </a:r>
            <a:endParaRPr sz="24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Call the GetPersonStats method and print the result in the console after the object is created</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0" y="1638675"/>
            <a:ext cx="2241600" cy="9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Class constructor</a:t>
            </a:r>
            <a:endParaRPr sz="2400"/>
          </a:p>
        </p:txBody>
      </p:sp>
      <p:sp>
        <p:nvSpPr>
          <p:cNvPr id="160" name="Google Shape;160;p23"/>
          <p:cNvSpPr txBox="1"/>
          <p:nvPr>
            <p:ph idx="1" type="body"/>
          </p:nvPr>
        </p:nvSpPr>
        <p:spPr>
          <a:xfrm>
            <a:off x="2573200" y="146014"/>
            <a:ext cx="5562000" cy="442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6FA8DC"/>
              </a:buClr>
              <a:buSzPts val="3000"/>
              <a:buFont typeface="Arial"/>
              <a:buChar char="▸"/>
            </a:pPr>
            <a:r>
              <a:rPr lang="en" sz="2200">
                <a:solidFill>
                  <a:schemeClr val="dk1"/>
                </a:solidFill>
                <a:latin typeface="Arial"/>
                <a:ea typeface="Arial"/>
                <a:cs typeface="Arial"/>
                <a:sym typeface="Arial"/>
              </a:rPr>
              <a:t>A constructor is a method that is called whenever an object is constructed from a class</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A constructor must have the same name as the class</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If we don’t provide a constructor, C# adds a default constructor that will build the objects of our class</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A class can have multiple constructors</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Multiple constructors are differentiated by their signature ( parameters )</a:t>
            </a:r>
            <a:endParaRPr sz="2200">
              <a:solidFill>
                <a:schemeClr val="dk1"/>
              </a:solidFill>
              <a:latin typeface="Arial"/>
              <a:ea typeface="Arial"/>
              <a:cs typeface="Arial"/>
              <a:sym typeface="Arial"/>
            </a:endParaRPr>
          </a:p>
        </p:txBody>
      </p:sp>
      <p:sp>
        <p:nvSpPr>
          <p:cNvPr id="161" name="Google Shape;161;p23"/>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162" name="Google Shape;162;p23"/>
          <p:cNvGrpSpPr/>
          <p:nvPr/>
        </p:nvGrpSpPr>
        <p:grpSpPr>
          <a:xfrm>
            <a:off x="7237200" y="4446050"/>
            <a:ext cx="1787850" cy="585600"/>
            <a:chOff x="6701425" y="4446050"/>
            <a:chExt cx="1787850" cy="585600"/>
          </a:xfrm>
        </p:grpSpPr>
        <p:pic>
          <p:nvPicPr>
            <p:cNvPr id="163" name="Google Shape;163;p23"/>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64" name="Google Shape;164;p23"/>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ctrTitle"/>
          </p:nvPr>
        </p:nvSpPr>
        <p:spPr>
          <a:xfrm>
            <a:off x="1571650" y="192525"/>
            <a:ext cx="38814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EXERCISE 2</a:t>
            </a:r>
            <a:endParaRPr/>
          </a:p>
        </p:txBody>
      </p:sp>
      <p:sp>
        <p:nvSpPr>
          <p:cNvPr id="170" name="Google Shape;170;p24"/>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solidFill>
                <a:srgbClr val="9FC5E8"/>
              </a:solidFill>
            </a:endParaRPr>
          </a:p>
        </p:txBody>
      </p:sp>
      <p:sp>
        <p:nvSpPr>
          <p:cNvPr id="171" name="Google Shape;171;p24"/>
          <p:cNvSpPr txBox="1"/>
          <p:nvPr>
            <p:ph idx="4294967295" type="body"/>
          </p:nvPr>
        </p:nvSpPr>
        <p:spPr>
          <a:xfrm>
            <a:off x="238700" y="1352325"/>
            <a:ext cx="8762400" cy="4428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6FA8DC"/>
              </a:buClr>
              <a:buSzPts val="2400"/>
              <a:buFont typeface="Arial"/>
              <a:buChar char="▸"/>
            </a:pPr>
            <a:r>
              <a:rPr lang="en" sz="2400">
                <a:solidFill>
                  <a:schemeClr val="dk1"/>
                </a:solidFill>
                <a:latin typeface="Arial"/>
                <a:ea typeface="Arial"/>
                <a:cs typeface="Arial"/>
                <a:sym typeface="Arial"/>
              </a:rPr>
              <a:t>Create a class Dog</a:t>
            </a:r>
            <a:endParaRPr sz="2400">
              <a:solidFill>
                <a:schemeClr val="dk1"/>
              </a:solidFill>
              <a:latin typeface="Arial"/>
              <a:ea typeface="Arial"/>
              <a:cs typeface="Arial"/>
              <a:sym typeface="Arial"/>
            </a:endParaRPr>
          </a:p>
          <a:p>
            <a:pPr indent="-381000" lvl="0" marL="457200" rtl="0" algn="l">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Add properties: Name, race, color</a:t>
            </a:r>
            <a:endParaRPr sz="2400">
              <a:solidFill>
                <a:schemeClr val="dk1"/>
              </a:solidFill>
              <a:latin typeface="Arial"/>
              <a:ea typeface="Arial"/>
              <a:cs typeface="Arial"/>
              <a:sym typeface="Arial"/>
            </a:endParaRPr>
          </a:p>
          <a:p>
            <a:pPr indent="-381000" lvl="0" marL="457200" rtl="0" algn="l">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The dog needs to have an Eat method that returns message: The dog is now eating. A Play method returning a message : The dog is now playing. and a ChaseTail method that returns a message: Dog is now chasing its tail.</a:t>
            </a:r>
            <a:endParaRPr sz="2400">
              <a:solidFill>
                <a:schemeClr val="dk1"/>
              </a:solidFill>
              <a:latin typeface="Arial"/>
              <a:ea typeface="Arial"/>
              <a:cs typeface="Arial"/>
              <a:sym typeface="Arial"/>
            </a:endParaRPr>
          </a:p>
          <a:p>
            <a:pPr indent="-381000" lvl="0" marL="457200" rtl="0" algn="l">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The user needs to create the dog object by inputs and then given an option to choose one of the actions mentioned above.</a:t>
            </a:r>
            <a:br>
              <a:rPr lang="en" sz="2400">
                <a:solidFill>
                  <a:schemeClr val="dk1"/>
                </a:solidFill>
                <a:latin typeface="Arial"/>
                <a:ea typeface="Arial"/>
                <a:cs typeface="Arial"/>
                <a:sym typeface="Arial"/>
              </a:rPr>
            </a:br>
            <a:endParaRPr sz="2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ctrTitle"/>
          </p:nvPr>
        </p:nvSpPr>
        <p:spPr>
          <a:xfrm>
            <a:off x="1571650" y="192525"/>
            <a:ext cx="38814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EXERCISE 3</a:t>
            </a:r>
            <a:endParaRPr/>
          </a:p>
        </p:txBody>
      </p:sp>
      <p:sp>
        <p:nvSpPr>
          <p:cNvPr id="177" name="Google Shape;177;p25"/>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solidFill>
                <a:srgbClr val="9FC5E8"/>
              </a:solidFill>
            </a:endParaRPr>
          </a:p>
        </p:txBody>
      </p:sp>
      <p:sp>
        <p:nvSpPr>
          <p:cNvPr id="178" name="Google Shape;178;p25"/>
          <p:cNvSpPr txBox="1"/>
          <p:nvPr>
            <p:ph idx="4294967295" type="body"/>
          </p:nvPr>
        </p:nvSpPr>
        <p:spPr>
          <a:xfrm>
            <a:off x="190800" y="1657825"/>
            <a:ext cx="8762400" cy="290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 class Student that has properties: Name, Academy and Group</a:t>
            </a:r>
            <a:endParaRPr sz="24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Create an array with 5 new Students ( objects )</a:t>
            </a:r>
            <a:endParaRPr sz="24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The user should enter a name and the user information should be displayed in the console if a user by that name exists</a:t>
            </a:r>
            <a:endParaRPr sz="24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400">
                <a:solidFill>
                  <a:schemeClr val="dk1"/>
                </a:solidFill>
                <a:latin typeface="Arial"/>
                <a:ea typeface="Arial"/>
                <a:cs typeface="Arial"/>
                <a:sym typeface="Arial"/>
              </a:rPr>
              <a:t>If there is no such user it should show an error message</a:t>
            </a:r>
            <a:br>
              <a:rPr lang="en" sz="2400">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descr="photo-1434030216411-0b793f4b4173.jpg" id="183" name="Google Shape;183;p26"/>
          <p:cNvPicPr preferRelativeResize="0"/>
          <p:nvPr/>
        </p:nvPicPr>
        <p:blipFill rotWithShape="1">
          <a:blip r:embed="rId3">
            <a:alphaModFix/>
          </a:blip>
          <a:srcRect b="0" l="28831" r="30600" t="0"/>
          <a:stretch/>
        </p:blipFill>
        <p:spPr>
          <a:xfrm>
            <a:off x="0" y="0"/>
            <a:ext cx="2086625" cy="5143500"/>
          </a:xfrm>
          <a:prstGeom prst="rect">
            <a:avLst/>
          </a:prstGeom>
          <a:noFill/>
          <a:ln>
            <a:noFill/>
          </a:ln>
        </p:spPr>
      </p:pic>
      <p:sp>
        <p:nvSpPr>
          <p:cNvPr id="184" name="Google Shape;184;p26"/>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73763"/>
                </a:solidFill>
              </a:rPr>
              <a:t>‹#›</a:t>
            </a:fld>
            <a:endParaRPr>
              <a:solidFill>
                <a:srgbClr val="073763"/>
              </a:solidFill>
            </a:endParaRPr>
          </a:p>
        </p:txBody>
      </p:sp>
      <p:sp>
        <p:nvSpPr>
          <p:cNvPr id="185" name="Google Shape;185;p26"/>
          <p:cNvSpPr txBox="1"/>
          <p:nvPr>
            <p:ph idx="4294967295" type="ctrTitle"/>
          </p:nvPr>
        </p:nvSpPr>
        <p:spPr>
          <a:xfrm>
            <a:off x="2643900" y="440350"/>
            <a:ext cx="62109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rgbClr val="9FC5E8"/>
                </a:solidFill>
              </a:rPr>
              <a:t>Questions?</a:t>
            </a:r>
            <a:endParaRPr sz="8000">
              <a:solidFill>
                <a:srgbClr val="9FC5E8"/>
              </a:solidFill>
            </a:endParaRPr>
          </a:p>
        </p:txBody>
      </p:sp>
      <p:sp>
        <p:nvSpPr>
          <p:cNvPr id="186" name="Google Shape;186;p26"/>
          <p:cNvSpPr txBox="1"/>
          <p:nvPr>
            <p:ph idx="4294967295" type="subTitle"/>
          </p:nvPr>
        </p:nvSpPr>
        <p:spPr>
          <a:xfrm>
            <a:off x="2772175" y="1837800"/>
            <a:ext cx="5571300" cy="290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400"/>
              <a:t>You can find us at</a:t>
            </a:r>
            <a:endParaRPr sz="2400"/>
          </a:p>
          <a:p>
            <a:pPr indent="-381000" lvl="0" marL="457200" rtl="0" algn="l">
              <a:spcBef>
                <a:spcPts val="1000"/>
              </a:spcBef>
              <a:spcAft>
                <a:spcPts val="0"/>
              </a:spcAft>
              <a:buSzPts val="2400"/>
              <a:buChar char="▸"/>
            </a:pPr>
            <a:r>
              <a:rPr lang="en" sz="2400"/>
              <a:t>igor.mitkovski@gmail.com</a:t>
            </a:r>
            <a:endParaRPr sz="2400"/>
          </a:p>
          <a:p>
            <a:pPr indent="-381000" lvl="0" marL="457200" rtl="0" algn="l">
              <a:spcBef>
                <a:spcPts val="0"/>
              </a:spcBef>
              <a:spcAft>
                <a:spcPts val="0"/>
              </a:spcAft>
              <a:buSzPts val="2400"/>
              <a:buChar char="▸"/>
            </a:pPr>
            <a:r>
              <a:rPr lang="en" sz="2400"/>
              <a:t>dejan.pblazheski@seavus.com</a:t>
            </a:r>
            <a:endParaRPr sz="2400"/>
          </a:p>
          <a:p>
            <a:pPr indent="0" lvl="0" marL="0" rtl="0" algn="l">
              <a:spcBef>
                <a:spcPts val="1000"/>
              </a:spcBef>
              <a:spcAft>
                <a:spcPts val="100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03875" y="1626750"/>
            <a:ext cx="17124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AGENDA FOR THIS CLASS</a:t>
            </a:r>
            <a:endParaRPr sz="2400"/>
          </a:p>
        </p:txBody>
      </p:sp>
      <p:sp>
        <p:nvSpPr>
          <p:cNvPr id="71" name="Google Shape;71;p14"/>
          <p:cNvSpPr txBox="1"/>
          <p:nvPr>
            <p:ph idx="1" type="body"/>
          </p:nvPr>
        </p:nvSpPr>
        <p:spPr>
          <a:xfrm>
            <a:off x="2874625" y="275350"/>
            <a:ext cx="5733600" cy="442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Introduction to classes in C#</a:t>
            </a:r>
            <a:endParaRPr/>
          </a:p>
          <a:p>
            <a:pPr indent="-419100" lvl="0" marL="457200" rtl="0" algn="l">
              <a:spcBef>
                <a:spcPts val="0"/>
              </a:spcBef>
              <a:spcAft>
                <a:spcPts val="0"/>
              </a:spcAft>
              <a:buSzPts val="3000"/>
              <a:buChar char="▸"/>
            </a:pPr>
            <a:r>
              <a:rPr lang="en"/>
              <a:t>Learning what properties, methods and access modifiers are</a:t>
            </a:r>
            <a:endParaRPr/>
          </a:p>
          <a:p>
            <a:pPr indent="-419100" lvl="0" marL="457200" rtl="0" algn="l">
              <a:spcBef>
                <a:spcPts val="0"/>
              </a:spcBef>
              <a:spcAft>
                <a:spcPts val="0"/>
              </a:spcAft>
              <a:buSzPts val="3000"/>
              <a:buChar char="▸"/>
            </a:pPr>
            <a:r>
              <a:rPr lang="en"/>
              <a:t>Working with classes and objects</a:t>
            </a:r>
            <a:endParaRPr/>
          </a:p>
          <a:p>
            <a:pPr indent="-419100" lvl="0" marL="457200" rtl="0" algn="l">
              <a:spcBef>
                <a:spcPts val="0"/>
              </a:spcBef>
              <a:spcAft>
                <a:spcPts val="0"/>
              </a:spcAft>
              <a:buSzPts val="3000"/>
              <a:buChar char="▸"/>
            </a:pPr>
            <a:r>
              <a:rPr lang="en"/>
              <a:t>Introduction to Object-Oriented programming</a:t>
            </a:r>
            <a:endParaRPr/>
          </a:p>
        </p:txBody>
      </p:sp>
      <p:sp>
        <p:nvSpPr>
          <p:cNvPr id="72" name="Google Shape;72;p14"/>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73" name="Google Shape;73;p14"/>
          <p:cNvGrpSpPr/>
          <p:nvPr/>
        </p:nvGrpSpPr>
        <p:grpSpPr>
          <a:xfrm>
            <a:off x="7237200" y="4446050"/>
            <a:ext cx="1787850" cy="585600"/>
            <a:chOff x="6701425" y="4446050"/>
            <a:chExt cx="1787850" cy="585600"/>
          </a:xfrm>
        </p:grpSpPr>
        <p:pic>
          <p:nvPicPr>
            <p:cNvPr id="74" name="Google Shape;74;p14"/>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75" name="Google Shape;75;p14"/>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5"/>
          <p:cNvSpPr txBox="1"/>
          <p:nvPr>
            <p:ph idx="4294967295" type="title"/>
          </p:nvPr>
        </p:nvSpPr>
        <p:spPr>
          <a:xfrm>
            <a:off x="0" y="1720975"/>
            <a:ext cx="2080800" cy="15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object-oriented programming</a:t>
            </a:r>
            <a:endParaRPr/>
          </a:p>
        </p:txBody>
      </p:sp>
      <p:sp>
        <p:nvSpPr>
          <p:cNvPr id="81" name="Google Shape;81;p15"/>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203875" y="1626750"/>
            <a:ext cx="1859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 as an object-</a:t>
            </a:r>
            <a:endParaRPr sz="2400"/>
          </a:p>
          <a:p>
            <a:pPr indent="0" lvl="0" marL="0" rtl="0" algn="l">
              <a:spcBef>
                <a:spcPts val="0"/>
              </a:spcBef>
              <a:spcAft>
                <a:spcPts val="0"/>
              </a:spcAft>
              <a:buNone/>
            </a:pPr>
            <a:r>
              <a:rPr lang="en" sz="2400"/>
              <a:t>oriented language</a:t>
            </a:r>
            <a:endParaRPr sz="2400"/>
          </a:p>
        </p:txBody>
      </p:sp>
      <p:sp>
        <p:nvSpPr>
          <p:cNvPr id="87" name="Google Shape;87;p16"/>
          <p:cNvSpPr txBox="1"/>
          <p:nvPr>
            <p:ph idx="1" type="body"/>
          </p:nvPr>
        </p:nvSpPr>
        <p:spPr>
          <a:xfrm>
            <a:off x="2482050" y="146014"/>
            <a:ext cx="5562000" cy="442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Object-Oriented programming is a paradigm. This means that it’s not about the code </a:t>
            </a:r>
            <a:r>
              <a:rPr lang="en" sz="2400"/>
              <a:t>itself</a:t>
            </a:r>
            <a:r>
              <a:rPr lang="en" sz="2400"/>
              <a:t>, but how we write it and the what rules we follow. C# is a class based object-oriented language. This means that:</a:t>
            </a:r>
            <a:endParaRPr/>
          </a:p>
          <a:p>
            <a:pPr indent="-381000" lvl="0" marL="457200" rtl="0" algn="l">
              <a:spcBef>
                <a:spcPts val="600"/>
              </a:spcBef>
              <a:spcAft>
                <a:spcPts val="0"/>
              </a:spcAft>
              <a:buSzPts val="2400"/>
              <a:buChar char="▸"/>
            </a:pPr>
            <a:r>
              <a:rPr lang="en" sz="2400"/>
              <a:t>Applications are built with building blocks called objects</a:t>
            </a:r>
            <a:endParaRPr sz="2400"/>
          </a:p>
          <a:p>
            <a:pPr indent="-381000" lvl="0" marL="457200" rtl="0" algn="l">
              <a:spcBef>
                <a:spcPts val="0"/>
              </a:spcBef>
              <a:spcAft>
                <a:spcPts val="0"/>
              </a:spcAft>
              <a:buSzPts val="2400"/>
              <a:buChar char="▸"/>
            </a:pPr>
            <a:r>
              <a:rPr lang="en" sz="2400"/>
              <a:t>Objects communicate with each other creating our business logic</a:t>
            </a:r>
            <a:endParaRPr sz="2400"/>
          </a:p>
          <a:p>
            <a:pPr indent="-381000" lvl="0" marL="457200" rtl="0" algn="l">
              <a:spcBef>
                <a:spcPts val="0"/>
              </a:spcBef>
              <a:spcAft>
                <a:spcPts val="0"/>
              </a:spcAft>
              <a:buSzPts val="2400"/>
              <a:buChar char="▸"/>
            </a:pPr>
            <a:r>
              <a:rPr lang="en" sz="2400"/>
              <a:t>Objects are built from abstract schemas called classes</a:t>
            </a:r>
            <a:endParaRPr sz="2400"/>
          </a:p>
        </p:txBody>
      </p:sp>
      <p:sp>
        <p:nvSpPr>
          <p:cNvPr id="88" name="Google Shape;88;p16"/>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89" name="Google Shape;89;p16"/>
          <p:cNvGrpSpPr/>
          <p:nvPr/>
        </p:nvGrpSpPr>
        <p:grpSpPr>
          <a:xfrm>
            <a:off x="7237200" y="4446050"/>
            <a:ext cx="1787850" cy="585600"/>
            <a:chOff x="6701425" y="4446050"/>
            <a:chExt cx="1787850" cy="585600"/>
          </a:xfrm>
        </p:grpSpPr>
        <p:pic>
          <p:nvPicPr>
            <p:cNvPr id="90" name="Google Shape;90;p16"/>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91" name="Google Shape;91;p16"/>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03875" y="1626750"/>
            <a:ext cx="1712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rPr>
              <a:t>C# Class</a:t>
            </a:r>
            <a:endParaRPr/>
          </a:p>
        </p:txBody>
      </p:sp>
      <p:sp>
        <p:nvSpPr>
          <p:cNvPr id="97" name="Google Shape;97;p17"/>
          <p:cNvSpPr txBox="1"/>
          <p:nvPr>
            <p:ph idx="1" type="body"/>
          </p:nvPr>
        </p:nvSpPr>
        <p:spPr>
          <a:xfrm>
            <a:off x="6062000" y="146025"/>
            <a:ext cx="2738100" cy="450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C# classes are one of the main entities that we are going to use while developing applications. They group important data and functionalities that belong together</a:t>
            </a:r>
            <a:endParaRPr sz="2400"/>
          </a:p>
        </p:txBody>
      </p:sp>
      <p:pic>
        <p:nvPicPr>
          <p:cNvPr id="98" name="Google Shape;98;p17"/>
          <p:cNvPicPr preferRelativeResize="0"/>
          <p:nvPr/>
        </p:nvPicPr>
        <p:blipFill rotWithShape="1">
          <a:blip r:embed="rId3">
            <a:alphaModFix/>
          </a:blip>
          <a:srcRect b="0" l="15324" r="15331" t="0"/>
          <a:stretch/>
        </p:blipFill>
        <p:spPr>
          <a:xfrm>
            <a:off x="2088050" y="0"/>
            <a:ext cx="3566674" cy="5143500"/>
          </a:xfrm>
          <a:prstGeom prst="rect">
            <a:avLst/>
          </a:prstGeom>
          <a:noFill/>
          <a:ln>
            <a:noFill/>
          </a:ln>
        </p:spPr>
      </p:pic>
      <p:sp>
        <p:nvSpPr>
          <p:cNvPr id="99" name="Google Shape;99;p17"/>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100" name="Google Shape;100;p17"/>
          <p:cNvGrpSpPr/>
          <p:nvPr/>
        </p:nvGrpSpPr>
        <p:grpSpPr>
          <a:xfrm>
            <a:off x="7237200" y="4446050"/>
            <a:ext cx="1787850" cy="585600"/>
            <a:chOff x="6701425" y="4446050"/>
            <a:chExt cx="1787850" cy="585600"/>
          </a:xfrm>
        </p:grpSpPr>
        <p:pic>
          <p:nvPicPr>
            <p:cNvPr id="101" name="Google Shape;101;p17"/>
            <p:cNvPicPr preferRelativeResize="0"/>
            <p:nvPr/>
          </p:nvPicPr>
          <p:blipFill>
            <a:blip r:embed="rId4">
              <a:alphaModFix/>
            </a:blip>
            <a:stretch>
              <a:fillRect/>
            </a:stretch>
          </p:blipFill>
          <p:spPr>
            <a:xfrm>
              <a:off x="6701425" y="4486438"/>
              <a:ext cx="514350" cy="504825"/>
            </a:xfrm>
            <a:prstGeom prst="rect">
              <a:avLst/>
            </a:prstGeom>
            <a:noFill/>
            <a:ln>
              <a:noFill/>
            </a:ln>
          </p:spPr>
        </p:pic>
        <p:sp>
          <p:nvSpPr>
            <p:cNvPr id="102" name="Google Shape;102;p17"/>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8800" y="1638675"/>
            <a:ext cx="2091000" cy="9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 Class features</a:t>
            </a:r>
            <a:endParaRPr sz="2400"/>
          </a:p>
        </p:txBody>
      </p:sp>
      <p:sp>
        <p:nvSpPr>
          <p:cNvPr id="108" name="Google Shape;108;p18"/>
          <p:cNvSpPr txBox="1"/>
          <p:nvPr>
            <p:ph idx="1" type="body"/>
          </p:nvPr>
        </p:nvSpPr>
        <p:spPr>
          <a:xfrm>
            <a:off x="2874625" y="275339"/>
            <a:ext cx="5562000" cy="442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6FA8DC"/>
              </a:buClr>
              <a:buSzPts val="3000"/>
              <a:buFont typeface="Arial"/>
              <a:buChar char="▸"/>
            </a:pPr>
            <a:r>
              <a:rPr lang="en" sz="2200">
                <a:solidFill>
                  <a:schemeClr val="dk1"/>
                </a:solidFill>
                <a:latin typeface="Arial"/>
                <a:ea typeface="Arial"/>
                <a:cs typeface="Arial"/>
                <a:sym typeface="Arial"/>
              </a:rPr>
              <a:t>Keeps values in entities called properties</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Keeps functional actions or blocks of code as methods</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From classes we can construct objects</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All objects constructed from a certain class are of the class type</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They can have properties and methods available for the outside world or keep them private only to the class</a:t>
            </a:r>
            <a:endParaRPr sz="2200">
              <a:solidFill>
                <a:schemeClr val="dk1"/>
              </a:solidFill>
              <a:latin typeface="Arial"/>
              <a:ea typeface="Arial"/>
              <a:cs typeface="Arial"/>
              <a:sym typeface="Arial"/>
            </a:endParaRPr>
          </a:p>
        </p:txBody>
      </p:sp>
      <p:sp>
        <p:nvSpPr>
          <p:cNvPr id="109" name="Google Shape;109;p18"/>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110" name="Google Shape;110;p18"/>
          <p:cNvGrpSpPr/>
          <p:nvPr/>
        </p:nvGrpSpPr>
        <p:grpSpPr>
          <a:xfrm>
            <a:off x="7237200" y="4446050"/>
            <a:ext cx="1787850" cy="585600"/>
            <a:chOff x="6701425" y="4446050"/>
            <a:chExt cx="1787850" cy="585600"/>
          </a:xfrm>
        </p:grpSpPr>
        <p:pic>
          <p:nvPicPr>
            <p:cNvPr id="111" name="Google Shape;111;p18"/>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12" name="Google Shape;112;p18"/>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idx="1" type="body"/>
          </p:nvPr>
        </p:nvSpPr>
        <p:spPr>
          <a:xfrm>
            <a:off x="2486200" y="344725"/>
            <a:ext cx="6240600" cy="261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We can control the access of our entities with access modifiers.</a:t>
            </a:r>
            <a:endParaRPr b="1"/>
          </a:p>
          <a:p>
            <a:pPr indent="0" lvl="0" marL="0" rtl="0" algn="l">
              <a:spcBef>
                <a:spcPts val="600"/>
              </a:spcBef>
              <a:spcAft>
                <a:spcPts val="0"/>
              </a:spcAft>
              <a:buNone/>
            </a:pPr>
            <a:r>
              <a:rPr lang="en" sz="1600"/>
              <a:t>We use access modifiers when it is necessary. We use public when the entity needs to be accessible from anywhere. We use private if we want to secure it to the current class. All entities in C# have default access modifiers if we don’t put any. </a:t>
            </a:r>
            <a:r>
              <a:rPr b="1" lang="en" sz="1600"/>
              <a:t>Classes are internal</a:t>
            </a:r>
            <a:r>
              <a:rPr lang="en" sz="1600"/>
              <a:t> and </a:t>
            </a:r>
            <a:r>
              <a:rPr b="1" lang="en" sz="1600"/>
              <a:t>fields in a class are private</a:t>
            </a:r>
            <a:r>
              <a:rPr lang="en" sz="1600"/>
              <a:t> if no access modifier is given.</a:t>
            </a:r>
            <a:endParaRPr sz="1600"/>
          </a:p>
        </p:txBody>
      </p:sp>
      <p:sp>
        <p:nvSpPr>
          <p:cNvPr id="118" name="Google Shape;118;p19"/>
          <p:cNvSpPr txBox="1"/>
          <p:nvPr>
            <p:ph idx="3" type="body"/>
          </p:nvPr>
        </p:nvSpPr>
        <p:spPr>
          <a:xfrm>
            <a:off x="2486200" y="2383350"/>
            <a:ext cx="2749800" cy="110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public</a:t>
            </a:r>
            <a:endParaRPr b="1"/>
          </a:p>
          <a:p>
            <a:pPr indent="0" lvl="0" marL="0" rtl="0" algn="l">
              <a:spcBef>
                <a:spcPts val="600"/>
              </a:spcBef>
              <a:spcAft>
                <a:spcPts val="0"/>
              </a:spcAft>
              <a:buNone/>
            </a:pPr>
            <a:r>
              <a:rPr lang="en" sz="1200"/>
              <a:t>This makes the entity accessible from anywhere in our code, even in another project. ( assembly )</a:t>
            </a:r>
            <a:endParaRPr sz="1200"/>
          </a:p>
        </p:txBody>
      </p:sp>
      <p:sp>
        <p:nvSpPr>
          <p:cNvPr id="119" name="Google Shape;119;p19"/>
          <p:cNvSpPr txBox="1"/>
          <p:nvPr>
            <p:ph idx="1" type="body"/>
          </p:nvPr>
        </p:nvSpPr>
        <p:spPr>
          <a:xfrm>
            <a:off x="5805925" y="2383350"/>
            <a:ext cx="2920800" cy="110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private</a:t>
            </a:r>
            <a:endParaRPr b="1"/>
          </a:p>
          <a:p>
            <a:pPr indent="0" lvl="0" marL="0" rtl="0" algn="l">
              <a:spcBef>
                <a:spcPts val="600"/>
              </a:spcBef>
              <a:spcAft>
                <a:spcPts val="0"/>
              </a:spcAft>
              <a:buNone/>
            </a:pPr>
            <a:r>
              <a:rPr lang="en" sz="1200"/>
              <a:t>This makes the entity accessible only inside the current class.</a:t>
            </a:r>
            <a:endParaRPr sz="1200"/>
          </a:p>
        </p:txBody>
      </p:sp>
      <p:sp>
        <p:nvSpPr>
          <p:cNvPr id="120" name="Google Shape;120;p19"/>
          <p:cNvSpPr txBox="1"/>
          <p:nvPr>
            <p:ph idx="2" type="body"/>
          </p:nvPr>
        </p:nvSpPr>
        <p:spPr>
          <a:xfrm>
            <a:off x="2486200" y="3396300"/>
            <a:ext cx="29208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protected</a:t>
            </a:r>
            <a:endParaRPr b="1"/>
          </a:p>
          <a:p>
            <a:pPr indent="0" lvl="0" marL="0" rtl="0" algn="l">
              <a:spcBef>
                <a:spcPts val="600"/>
              </a:spcBef>
              <a:spcAft>
                <a:spcPts val="0"/>
              </a:spcAft>
              <a:buNone/>
            </a:pPr>
            <a:r>
              <a:rPr lang="en" sz="1200"/>
              <a:t>This makes the entity accessible only inside the class or any classes that are derived from this class.</a:t>
            </a:r>
            <a:endParaRPr sz="1200"/>
          </a:p>
        </p:txBody>
      </p:sp>
      <p:sp>
        <p:nvSpPr>
          <p:cNvPr id="121" name="Google Shape;121;p19"/>
          <p:cNvSpPr txBox="1"/>
          <p:nvPr>
            <p:ph idx="3" type="body"/>
          </p:nvPr>
        </p:nvSpPr>
        <p:spPr>
          <a:xfrm>
            <a:off x="5805925" y="3396300"/>
            <a:ext cx="32190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internal</a:t>
            </a:r>
            <a:endParaRPr b="1"/>
          </a:p>
          <a:p>
            <a:pPr indent="0" lvl="0" marL="0" rtl="0" algn="l">
              <a:spcBef>
                <a:spcPts val="600"/>
              </a:spcBef>
              <a:spcAft>
                <a:spcPts val="0"/>
              </a:spcAft>
              <a:buNone/>
            </a:pPr>
            <a:r>
              <a:rPr lang="en" sz="1200"/>
              <a:t>This makes the entity accessible only by the project that it is currently in. ( assembly )</a:t>
            </a:r>
            <a:endParaRPr sz="1200"/>
          </a:p>
          <a:p>
            <a:pPr indent="0" lvl="0" marL="0" rtl="0" algn="l">
              <a:spcBef>
                <a:spcPts val="600"/>
              </a:spcBef>
              <a:spcAft>
                <a:spcPts val="0"/>
              </a:spcAft>
              <a:buNone/>
            </a:pPr>
            <a:r>
              <a:t/>
            </a:r>
            <a:endParaRPr sz="1200"/>
          </a:p>
        </p:txBody>
      </p:sp>
      <p:sp>
        <p:nvSpPr>
          <p:cNvPr id="122" name="Google Shape;122;p19"/>
          <p:cNvSpPr txBox="1"/>
          <p:nvPr>
            <p:ph type="title"/>
          </p:nvPr>
        </p:nvSpPr>
        <p:spPr>
          <a:xfrm>
            <a:off x="203875" y="1626750"/>
            <a:ext cx="17124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rPr>
              <a:t>Access modifiers</a:t>
            </a:r>
            <a:endParaRPr sz="2400">
              <a:solidFill>
                <a:schemeClr val="lt1"/>
              </a:solidFill>
            </a:endParaRPr>
          </a:p>
          <a:p>
            <a:pPr indent="0" lvl="0" marL="0" rtl="0" algn="l">
              <a:spcBef>
                <a:spcPts val="0"/>
              </a:spcBef>
              <a:spcAft>
                <a:spcPts val="0"/>
              </a:spcAft>
              <a:buNone/>
            </a:pPr>
            <a:r>
              <a:t/>
            </a:r>
            <a:endParaRPr/>
          </a:p>
        </p:txBody>
      </p:sp>
      <p:sp>
        <p:nvSpPr>
          <p:cNvPr id="123" name="Google Shape;123;p19"/>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124" name="Google Shape;124;p19"/>
          <p:cNvGrpSpPr/>
          <p:nvPr/>
        </p:nvGrpSpPr>
        <p:grpSpPr>
          <a:xfrm>
            <a:off x="7237200" y="4446050"/>
            <a:ext cx="1787850" cy="585600"/>
            <a:chOff x="6701425" y="4446050"/>
            <a:chExt cx="1787850" cy="585600"/>
          </a:xfrm>
        </p:grpSpPr>
        <p:pic>
          <p:nvPicPr>
            <p:cNvPr id="125" name="Google Shape;125;p19"/>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26" name="Google Shape;126;p19"/>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1557398" y="1338413"/>
            <a:ext cx="7124700" cy="519600"/>
          </a:xfrm>
          <a:prstGeom prst="rect">
            <a:avLst/>
          </a:prstGeom>
        </p:spPr>
        <p:txBody>
          <a:bodyPr anchorCtr="0" anchor="b" bIns="91425" lIns="91425" spcFirstLastPara="1" rIns="91425" wrap="square" tIns="91425">
            <a:noAutofit/>
          </a:bodyPr>
          <a:lstStyle/>
          <a:p>
            <a:pPr indent="0" lvl="0" marL="0" rtl="0" algn="l">
              <a:spcBef>
                <a:spcPts val="360"/>
              </a:spcBef>
              <a:spcAft>
                <a:spcPts val="0"/>
              </a:spcAft>
              <a:buNone/>
            </a:pPr>
            <a:r>
              <a:rPr lang="en"/>
              <a:t>This is what happens if we leave out our access modifiers</a:t>
            </a:r>
            <a:endParaRPr/>
          </a:p>
        </p:txBody>
      </p:sp>
      <p:sp>
        <p:nvSpPr>
          <p:cNvPr id="132" name="Google Shape;132;p20"/>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33" name="Google Shape;133;p20"/>
          <p:cNvSpPr txBox="1"/>
          <p:nvPr/>
        </p:nvSpPr>
        <p:spPr>
          <a:xfrm>
            <a:off x="461913" y="2127488"/>
            <a:ext cx="3916800" cy="16776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569CD6"/>
                </a:solidFill>
                <a:latin typeface="Consolas"/>
                <a:ea typeface="Consolas"/>
                <a:cs typeface="Consolas"/>
                <a:sym typeface="Consolas"/>
              </a:rPr>
              <a:t>class</a:t>
            </a:r>
            <a:r>
              <a:rPr b="1" lang="en" sz="1200">
                <a:solidFill>
                  <a:srgbClr val="D4D4D4"/>
                </a:solidFill>
                <a:latin typeface="Consolas"/>
                <a:ea typeface="Consolas"/>
                <a:cs typeface="Consolas"/>
                <a:sym typeface="Consolas"/>
              </a:rPr>
              <a:t> </a:t>
            </a:r>
            <a:r>
              <a:rPr b="1" lang="en" sz="1200">
                <a:solidFill>
                  <a:srgbClr val="4EC9B0"/>
                </a:solidFill>
                <a:latin typeface="Consolas"/>
                <a:ea typeface="Consolas"/>
                <a:cs typeface="Consolas"/>
                <a:sym typeface="Consolas"/>
              </a:rPr>
              <a:t>User</a:t>
            </a:r>
            <a:endParaRPr b="1" sz="1200">
              <a:solidFill>
                <a:srgbClr val="4EC9B0"/>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a:t>
            </a:r>
            <a:endParaRPr b="1" sz="120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string</a:t>
            </a:r>
            <a:r>
              <a:rPr b="1" lang="en" sz="1200">
                <a:solidFill>
                  <a:srgbClr val="D4D4D4"/>
                </a:solidFill>
                <a:latin typeface="Consolas"/>
                <a:ea typeface="Consolas"/>
                <a:cs typeface="Consolas"/>
                <a:sym typeface="Consolas"/>
              </a:rPr>
              <a:t> FirstName { </a:t>
            </a:r>
            <a:r>
              <a:rPr b="1" lang="en" sz="1200">
                <a:solidFill>
                  <a:srgbClr val="569CD6"/>
                </a:solidFill>
                <a:latin typeface="Consolas"/>
                <a:ea typeface="Consolas"/>
                <a:cs typeface="Consolas"/>
                <a:sym typeface="Consolas"/>
              </a:rPr>
              <a:t>get</a:t>
            </a: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set</a:t>
            </a:r>
            <a:r>
              <a:rPr b="1" lang="en" sz="1200">
                <a:solidFill>
                  <a:srgbClr val="D4D4D4"/>
                </a:solidFill>
                <a:latin typeface="Consolas"/>
                <a:ea typeface="Consolas"/>
                <a:cs typeface="Consolas"/>
                <a:sym typeface="Consolas"/>
              </a:rPr>
              <a:t>; }</a:t>
            </a:r>
            <a:endParaRPr b="1" sz="120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string</a:t>
            </a:r>
            <a:r>
              <a:rPr b="1" lang="en" sz="1200">
                <a:solidFill>
                  <a:srgbClr val="D4D4D4"/>
                </a:solidFill>
                <a:latin typeface="Consolas"/>
                <a:ea typeface="Consolas"/>
                <a:cs typeface="Consolas"/>
                <a:sym typeface="Consolas"/>
              </a:rPr>
              <a:t> LastName { </a:t>
            </a:r>
            <a:r>
              <a:rPr b="1" lang="en" sz="1200">
                <a:solidFill>
                  <a:srgbClr val="569CD6"/>
                </a:solidFill>
                <a:latin typeface="Consolas"/>
                <a:ea typeface="Consolas"/>
                <a:cs typeface="Consolas"/>
                <a:sym typeface="Consolas"/>
              </a:rPr>
              <a:t>get</a:t>
            </a: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set</a:t>
            </a:r>
            <a:r>
              <a:rPr b="1" lang="en" sz="1200">
                <a:solidFill>
                  <a:srgbClr val="D4D4D4"/>
                </a:solidFill>
                <a:latin typeface="Consolas"/>
                <a:ea typeface="Consolas"/>
                <a:cs typeface="Consolas"/>
                <a:sym typeface="Consolas"/>
              </a:rPr>
              <a:t>; }</a:t>
            </a:r>
            <a:endParaRPr b="1" sz="120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void</a:t>
            </a:r>
            <a:r>
              <a:rPr b="1" lang="en" sz="1200">
                <a:solidFill>
                  <a:srgbClr val="D4D4D4"/>
                </a:solidFill>
                <a:latin typeface="Consolas"/>
                <a:ea typeface="Consolas"/>
                <a:cs typeface="Consolas"/>
                <a:sym typeface="Consolas"/>
              </a:rPr>
              <a:t> </a:t>
            </a:r>
            <a:r>
              <a:rPr b="1" lang="en" sz="1200">
                <a:solidFill>
                  <a:srgbClr val="DCDCAA"/>
                </a:solidFill>
                <a:latin typeface="Consolas"/>
                <a:ea typeface="Consolas"/>
                <a:cs typeface="Consolas"/>
                <a:sym typeface="Consolas"/>
              </a:rPr>
              <a:t>PrintFullName</a:t>
            </a:r>
            <a:r>
              <a:rPr b="1" lang="en" sz="1200">
                <a:solidFill>
                  <a:srgbClr val="D4D4D4"/>
                </a:solidFill>
                <a:latin typeface="Consolas"/>
                <a:ea typeface="Consolas"/>
                <a:cs typeface="Consolas"/>
                <a:sym typeface="Consolas"/>
              </a:rPr>
              <a:t>(){ }</a:t>
            </a:r>
            <a:endParaRPr b="1" sz="120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a:t>
            </a:r>
            <a:endParaRPr b="1" sz="1200">
              <a:solidFill>
                <a:srgbClr val="D4D4D4"/>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0"/>
          <p:cNvSpPr txBox="1"/>
          <p:nvPr/>
        </p:nvSpPr>
        <p:spPr>
          <a:xfrm>
            <a:off x="4765188" y="2127488"/>
            <a:ext cx="3916800" cy="1677600"/>
          </a:xfrm>
          <a:prstGeom prst="rect">
            <a:avLst/>
          </a:prstGeom>
          <a:solidFill>
            <a:srgbClr val="30303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569CD6"/>
                </a:solidFill>
                <a:latin typeface="Consolas"/>
                <a:ea typeface="Consolas"/>
                <a:cs typeface="Consolas"/>
                <a:sym typeface="Consolas"/>
              </a:rPr>
              <a:t>internal</a:t>
            </a: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class</a:t>
            </a:r>
            <a:r>
              <a:rPr b="1" lang="en" sz="1200">
                <a:solidFill>
                  <a:srgbClr val="D4D4D4"/>
                </a:solidFill>
                <a:latin typeface="Consolas"/>
                <a:ea typeface="Consolas"/>
                <a:cs typeface="Consolas"/>
                <a:sym typeface="Consolas"/>
              </a:rPr>
              <a:t> </a:t>
            </a:r>
            <a:r>
              <a:rPr b="1" lang="en" sz="1200">
                <a:solidFill>
                  <a:srgbClr val="4EC9B0"/>
                </a:solidFill>
                <a:latin typeface="Consolas"/>
                <a:ea typeface="Consolas"/>
                <a:cs typeface="Consolas"/>
                <a:sym typeface="Consolas"/>
              </a:rPr>
              <a:t>User</a:t>
            </a:r>
            <a:endParaRPr b="1" sz="1200">
              <a:solidFill>
                <a:srgbClr val="4EC9B0"/>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a:t>
            </a:r>
            <a:endParaRPr b="1" sz="120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private</a:t>
            </a: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string</a:t>
            </a:r>
            <a:r>
              <a:rPr b="1" lang="en" sz="1200">
                <a:solidFill>
                  <a:srgbClr val="D4D4D4"/>
                </a:solidFill>
                <a:latin typeface="Consolas"/>
                <a:ea typeface="Consolas"/>
                <a:cs typeface="Consolas"/>
                <a:sym typeface="Consolas"/>
              </a:rPr>
              <a:t> FirstName { </a:t>
            </a:r>
            <a:r>
              <a:rPr b="1" lang="en" sz="1200">
                <a:solidFill>
                  <a:srgbClr val="569CD6"/>
                </a:solidFill>
                <a:latin typeface="Consolas"/>
                <a:ea typeface="Consolas"/>
                <a:cs typeface="Consolas"/>
                <a:sym typeface="Consolas"/>
              </a:rPr>
              <a:t>get</a:t>
            </a: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set</a:t>
            </a:r>
            <a:r>
              <a:rPr b="1" lang="en" sz="1200">
                <a:solidFill>
                  <a:srgbClr val="D4D4D4"/>
                </a:solidFill>
                <a:latin typeface="Consolas"/>
                <a:ea typeface="Consolas"/>
                <a:cs typeface="Consolas"/>
                <a:sym typeface="Consolas"/>
              </a:rPr>
              <a:t>; }</a:t>
            </a:r>
            <a:endParaRPr b="1" sz="120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private</a:t>
            </a: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string</a:t>
            </a:r>
            <a:r>
              <a:rPr b="1" lang="en" sz="1200">
                <a:solidFill>
                  <a:srgbClr val="D4D4D4"/>
                </a:solidFill>
                <a:latin typeface="Consolas"/>
                <a:ea typeface="Consolas"/>
                <a:cs typeface="Consolas"/>
                <a:sym typeface="Consolas"/>
              </a:rPr>
              <a:t> LastName { </a:t>
            </a:r>
            <a:r>
              <a:rPr b="1" lang="en" sz="1200">
                <a:solidFill>
                  <a:srgbClr val="569CD6"/>
                </a:solidFill>
                <a:latin typeface="Consolas"/>
                <a:ea typeface="Consolas"/>
                <a:cs typeface="Consolas"/>
                <a:sym typeface="Consolas"/>
              </a:rPr>
              <a:t>get</a:t>
            </a: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set</a:t>
            </a:r>
            <a:r>
              <a:rPr b="1" lang="en" sz="1200">
                <a:solidFill>
                  <a:srgbClr val="D4D4D4"/>
                </a:solidFill>
                <a:latin typeface="Consolas"/>
                <a:ea typeface="Consolas"/>
                <a:cs typeface="Consolas"/>
                <a:sym typeface="Consolas"/>
              </a:rPr>
              <a:t>; }</a:t>
            </a:r>
            <a:endParaRPr b="1" sz="120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private</a:t>
            </a:r>
            <a:r>
              <a:rPr b="1" lang="en" sz="1200">
                <a:solidFill>
                  <a:srgbClr val="D4D4D4"/>
                </a:solidFill>
                <a:latin typeface="Consolas"/>
                <a:ea typeface="Consolas"/>
                <a:cs typeface="Consolas"/>
                <a:sym typeface="Consolas"/>
              </a:rPr>
              <a:t> </a:t>
            </a:r>
            <a:r>
              <a:rPr b="1" lang="en" sz="1200">
                <a:solidFill>
                  <a:srgbClr val="569CD6"/>
                </a:solidFill>
                <a:latin typeface="Consolas"/>
                <a:ea typeface="Consolas"/>
                <a:cs typeface="Consolas"/>
                <a:sym typeface="Consolas"/>
              </a:rPr>
              <a:t>void</a:t>
            </a:r>
            <a:r>
              <a:rPr b="1" lang="en" sz="1200">
                <a:solidFill>
                  <a:srgbClr val="D4D4D4"/>
                </a:solidFill>
                <a:latin typeface="Consolas"/>
                <a:ea typeface="Consolas"/>
                <a:cs typeface="Consolas"/>
                <a:sym typeface="Consolas"/>
              </a:rPr>
              <a:t> </a:t>
            </a:r>
            <a:r>
              <a:rPr b="1" lang="en" sz="1200">
                <a:solidFill>
                  <a:srgbClr val="DCDCAA"/>
                </a:solidFill>
                <a:latin typeface="Consolas"/>
                <a:ea typeface="Consolas"/>
                <a:cs typeface="Consolas"/>
                <a:sym typeface="Consolas"/>
              </a:rPr>
              <a:t>PrintFullName</a:t>
            </a:r>
            <a:r>
              <a:rPr b="1" lang="en" sz="1200">
                <a:solidFill>
                  <a:srgbClr val="D4D4D4"/>
                </a:solidFill>
                <a:latin typeface="Consolas"/>
                <a:ea typeface="Consolas"/>
                <a:cs typeface="Consolas"/>
                <a:sym typeface="Consolas"/>
              </a:rPr>
              <a:t>() { }</a:t>
            </a:r>
            <a:endParaRPr b="1" sz="120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b="1" lang="en" sz="1200">
                <a:solidFill>
                  <a:srgbClr val="D4D4D4"/>
                </a:solidFill>
                <a:latin typeface="Consolas"/>
                <a:ea typeface="Consolas"/>
                <a:cs typeface="Consolas"/>
                <a:sym typeface="Consolas"/>
              </a:rPr>
              <a:t>}</a:t>
            </a:r>
            <a:endParaRPr b="1" sz="1200">
              <a:latin typeface="Roboto"/>
              <a:ea typeface="Roboto"/>
              <a:cs typeface="Roboto"/>
              <a:sym typeface="Roboto"/>
            </a:endParaRPr>
          </a:p>
        </p:txBody>
      </p:sp>
      <p:grpSp>
        <p:nvGrpSpPr>
          <p:cNvPr id="135" name="Google Shape;135;p20"/>
          <p:cNvGrpSpPr/>
          <p:nvPr/>
        </p:nvGrpSpPr>
        <p:grpSpPr>
          <a:xfrm>
            <a:off x="7237200" y="4446050"/>
            <a:ext cx="1787850" cy="585600"/>
            <a:chOff x="6701425" y="4446050"/>
            <a:chExt cx="1787850" cy="585600"/>
          </a:xfrm>
        </p:grpSpPr>
        <p:pic>
          <p:nvPicPr>
            <p:cNvPr id="136" name="Google Shape;136;p20"/>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37" name="Google Shape;137;p20"/>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8800" y="1638675"/>
            <a:ext cx="2091000" cy="9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 Objects</a:t>
            </a:r>
            <a:endParaRPr sz="2400"/>
          </a:p>
        </p:txBody>
      </p:sp>
      <p:sp>
        <p:nvSpPr>
          <p:cNvPr id="143" name="Google Shape;143;p21"/>
          <p:cNvSpPr txBox="1"/>
          <p:nvPr>
            <p:ph idx="1" type="body"/>
          </p:nvPr>
        </p:nvSpPr>
        <p:spPr>
          <a:xfrm>
            <a:off x="2874625" y="275339"/>
            <a:ext cx="5562000" cy="442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6FA8DC"/>
              </a:buClr>
              <a:buSzPts val="3000"/>
              <a:buFont typeface="Arial"/>
              <a:buChar char="▸"/>
            </a:pPr>
            <a:r>
              <a:rPr lang="en" sz="2200">
                <a:solidFill>
                  <a:schemeClr val="dk1"/>
                </a:solidFill>
                <a:latin typeface="Arial"/>
                <a:ea typeface="Arial"/>
                <a:cs typeface="Arial"/>
                <a:sym typeface="Arial"/>
              </a:rPr>
              <a:t>C# Objects are usually created from a class and use the rules written in the class</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Objects are the entities that hold our data for a certain business logic</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An object is created from a class by using the </a:t>
            </a:r>
            <a:r>
              <a:rPr b="1" lang="en" sz="2200">
                <a:solidFill>
                  <a:schemeClr val="dk1"/>
                </a:solidFill>
                <a:latin typeface="Arial"/>
                <a:ea typeface="Arial"/>
                <a:cs typeface="Arial"/>
                <a:sym typeface="Arial"/>
              </a:rPr>
              <a:t>new </a:t>
            </a:r>
            <a:r>
              <a:rPr lang="en" sz="2200">
                <a:solidFill>
                  <a:schemeClr val="dk1"/>
                </a:solidFill>
                <a:latin typeface="Arial"/>
                <a:ea typeface="Arial"/>
                <a:cs typeface="Arial"/>
                <a:sym typeface="Arial"/>
              </a:rPr>
              <a:t>keyword and the class name</a:t>
            </a:r>
            <a:endParaRPr sz="2200">
              <a:solidFill>
                <a:schemeClr val="dk1"/>
              </a:solidFill>
              <a:latin typeface="Arial"/>
              <a:ea typeface="Arial"/>
              <a:cs typeface="Arial"/>
              <a:sym typeface="Arial"/>
            </a:endParaRPr>
          </a:p>
          <a:p>
            <a:pPr indent="-419100" lvl="0" marL="457200" rtl="0" algn="l">
              <a:spcBef>
                <a:spcPts val="0"/>
              </a:spcBef>
              <a:spcAft>
                <a:spcPts val="0"/>
              </a:spcAft>
              <a:buClr>
                <a:srgbClr val="6FA8DC"/>
              </a:buClr>
              <a:buSzPts val="3000"/>
              <a:buFont typeface="Arial"/>
              <a:buChar char="▸"/>
            </a:pPr>
            <a:r>
              <a:rPr lang="en" sz="2200">
                <a:solidFill>
                  <a:schemeClr val="dk1"/>
                </a:solidFill>
                <a:latin typeface="Arial"/>
                <a:ea typeface="Arial"/>
                <a:cs typeface="Arial"/>
                <a:sym typeface="Arial"/>
              </a:rPr>
              <a:t>We can also create </a:t>
            </a:r>
            <a:r>
              <a:rPr lang="en" sz="2200">
                <a:solidFill>
                  <a:schemeClr val="dk1"/>
                </a:solidFill>
                <a:latin typeface="Arial"/>
                <a:ea typeface="Arial"/>
                <a:cs typeface="Arial"/>
                <a:sym typeface="Arial"/>
              </a:rPr>
              <a:t>anonymous</a:t>
            </a:r>
            <a:r>
              <a:rPr lang="en" sz="2200">
                <a:solidFill>
                  <a:schemeClr val="dk1"/>
                </a:solidFill>
                <a:latin typeface="Arial"/>
                <a:ea typeface="Arial"/>
                <a:cs typeface="Arial"/>
                <a:sym typeface="Arial"/>
              </a:rPr>
              <a:t> objects</a:t>
            </a:r>
            <a:endParaRPr sz="2200">
              <a:solidFill>
                <a:schemeClr val="dk1"/>
              </a:solidFill>
              <a:latin typeface="Arial"/>
              <a:ea typeface="Arial"/>
              <a:cs typeface="Arial"/>
              <a:sym typeface="Arial"/>
            </a:endParaRPr>
          </a:p>
        </p:txBody>
      </p:sp>
      <p:sp>
        <p:nvSpPr>
          <p:cNvPr id="144" name="Google Shape;144;p21"/>
          <p:cNvSpPr txBox="1"/>
          <p:nvPr>
            <p:ph idx="12" type="sldNum"/>
          </p:nvPr>
        </p:nvSpPr>
        <p:spPr>
          <a:xfrm>
            <a:off x="109075" y="146024"/>
            <a:ext cx="18072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145" name="Google Shape;145;p21"/>
          <p:cNvGrpSpPr/>
          <p:nvPr/>
        </p:nvGrpSpPr>
        <p:grpSpPr>
          <a:xfrm>
            <a:off x="7237200" y="4446050"/>
            <a:ext cx="1787850" cy="585600"/>
            <a:chOff x="6701425" y="4446050"/>
            <a:chExt cx="1787850" cy="585600"/>
          </a:xfrm>
        </p:grpSpPr>
        <p:pic>
          <p:nvPicPr>
            <p:cNvPr id="146" name="Google Shape;146;p21"/>
            <p:cNvPicPr preferRelativeResize="0"/>
            <p:nvPr/>
          </p:nvPicPr>
          <p:blipFill>
            <a:blip r:embed="rId3">
              <a:alphaModFix/>
            </a:blip>
            <a:stretch>
              <a:fillRect/>
            </a:stretch>
          </p:blipFill>
          <p:spPr>
            <a:xfrm>
              <a:off x="6701425" y="4486438"/>
              <a:ext cx="514350" cy="504825"/>
            </a:xfrm>
            <a:prstGeom prst="rect">
              <a:avLst/>
            </a:prstGeom>
            <a:noFill/>
            <a:ln>
              <a:noFill/>
            </a:ln>
          </p:spPr>
        </p:pic>
        <p:sp>
          <p:nvSpPr>
            <p:cNvPr id="147" name="Google Shape;147;p21"/>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latin typeface="Arial Black"/>
                  <a:ea typeface="Arial Black"/>
                  <a:cs typeface="Arial Black"/>
                  <a:sym typeface="Arial Black"/>
                </a:rPr>
                <a:t>SEDC 2019</a:t>
              </a:r>
              <a:r>
                <a:rPr lang="en">
                  <a:solidFill>
                    <a:srgbClr val="5E85B9"/>
                  </a:solidFill>
                  <a:latin typeface="Arial Black"/>
                  <a:ea typeface="Arial Black"/>
                  <a:cs typeface="Arial Black"/>
                  <a:sym typeface="Arial Black"/>
                </a:rPr>
                <a:t> </a:t>
              </a:r>
              <a:endParaRPr>
                <a:solidFill>
                  <a:srgbClr val="5E85B9"/>
                </a:solidFill>
                <a:latin typeface="Arial Black"/>
                <a:ea typeface="Arial Black"/>
                <a:cs typeface="Arial Black"/>
                <a:sym typeface="Arial Black"/>
              </a:endParaRPr>
            </a:p>
            <a:p>
              <a:pPr indent="0" lvl="0" marL="0" rtl="0" algn="l">
                <a:spcBef>
                  <a:spcPts val="0"/>
                </a:spcBef>
                <a:spcAft>
                  <a:spcPts val="0"/>
                </a:spcAft>
                <a:buNone/>
              </a:pPr>
              <a:r>
                <a:rPr lang="en">
                  <a:solidFill>
                    <a:srgbClr val="9FC5E8"/>
                  </a:solidFill>
                  <a:latin typeface="Arial Black"/>
                  <a:ea typeface="Arial Black"/>
                  <a:cs typeface="Arial Black"/>
                  <a:sym typeface="Arial Black"/>
                </a:rPr>
                <a:t>C# Basic</a:t>
              </a:r>
              <a:endParaRPr>
                <a:solidFill>
                  <a:srgbClr val="9FC5E8"/>
                </a:solidFill>
                <a:latin typeface="Arial Black"/>
                <a:ea typeface="Arial Black"/>
                <a:cs typeface="Arial Black"/>
                <a:sym typeface="Arial Black"/>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