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19.xml.rels" ContentType="application/vnd.openxmlformats-package.relationships+xml"/>
  <Override PartName="/ppt/notesSlides/_rels/notesSlide16.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13.xml.rels" ContentType="application/vnd.openxmlformats-package.relationships+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media/image19.jpeg" ContentType="image/jpeg"/>
  <Override PartName="/ppt/media/image14.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9.png" ContentType="image/png"/>
  <Override PartName="/ppt/media/image18.png" ContentType="image/png"/>
  <Override PartName="/ppt/media/image17.png" ContentType="image/png"/>
  <Override PartName="/ppt/media/image15.png" ContentType="image/png"/>
  <Override PartName="/ppt/media/image16.png" ContentType="image/png"/>
  <Override PartName="/ppt/media/image8.jpeg" ContentType="image/jpeg"/>
  <Override PartName="/ppt/media/image10.png" ContentType="image/png"/>
  <Override PartName="/ppt/media/image11.png" ContentType="image/png"/>
  <Override PartName="/ppt/media/image12.png" ContentType="image/png"/>
  <Override PartName="/ppt/media/image13.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216000" y="812520"/>
            <a:ext cx="7127280" cy="4008960"/>
          </a:xfrm>
          <a:prstGeom prst="rect">
            <a:avLst/>
          </a:prstGeom>
        </p:spPr>
        <p:txBody>
          <a:bodyPr lIns="0" rIns="0" tIns="0" bIns="0" anchor="ctr"/>
          <a:p>
            <a:r>
              <a:rPr b="0" lang="en-US" sz="1400" spc="-1" strike="noStrike">
                <a:solidFill>
                  <a:srgbClr val="000000"/>
                </a:solidFill>
                <a:latin typeface="Arial"/>
              </a:rPr>
              <a:t>Click to </a:t>
            </a:r>
            <a:r>
              <a:rPr b="0" lang="en-US" sz="1400" spc="-1" strike="noStrike">
                <a:solidFill>
                  <a:srgbClr val="000000"/>
                </a:solidFill>
                <a:latin typeface="Arial"/>
              </a:rPr>
              <a:t>move the </a:t>
            </a:r>
            <a:r>
              <a:rPr b="0" lang="en-US" sz="1400" spc="-1" strike="noStrike">
                <a:solidFill>
                  <a:srgbClr val="000000"/>
                </a:solidFill>
                <a:latin typeface="Arial"/>
              </a:rPr>
              <a:t>slide</a:t>
            </a:r>
            <a:endParaRPr b="0" lang="en-US" sz="1400" spc="-1" strike="noStrike">
              <a:solidFill>
                <a:srgbClr val="000000"/>
              </a:solidFill>
              <a:latin typeface="Arial"/>
            </a:endParaRPr>
          </a:p>
        </p:txBody>
      </p:sp>
      <p:sp>
        <p:nvSpPr>
          <p:cNvPr id="24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a:t>
            </a:r>
            <a:r>
              <a:rPr b="0" lang="en-US" sz="2000" spc="-1" strike="noStrike">
                <a:latin typeface="Arial"/>
              </a:rPr>
              <a:t>edit </a:t>
            </a:r>
            <a:r>
              <a:rPr b="0" lang="en-US" sz="2000" spc="-1" strike="noStrike">
                <a:latin typeface="Arial"/>
              </a:rPr>
              <a:t>the </a:t>
            </a:r>
            <a:r>
              <a:rPr b="0" lang="en-US" sz="2000" spc="-1" strike="noStrike">
                <a:latin typeface="Arial"/>
              </a:rPr>
              <a:t>notes </a:t>
            </a:r>
            <a:r>
              <a:rPr b="0" lang="en-US" sz="2000" spc="-1" strike="noStrike">
                <a:latin typeface="Arial"/>
              </a:rPr>
              <a:t>format</a:t>
            </a:r>
            <a:endParaRPr b="0" lang="en-US" sz="2000" spc="-1" strike="noStrike">
              <a:latin typeface="Arial"/>
            </a:endParaRPr>
          </a:p>
        </p:txBody>
      </p:sp>
      <p:sp>
        <p:nvSpPr>
          <p:cNvPr id="24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24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24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247" name="PlaceHolder 6"/>
          <p:cNvSpPr>
            <a:spLocks noGrp="1"/>
          </p:cNvSpPr>
          <p:nvPr>
            <p:ph type="sldNum"/>
          </p:nvPr>
        </p:nvSpPr>
        <p:spPr>
          <a:xfrm>
            <a:off x="4278960" y="10157400"/>
            <a:ext cx="3280680" cy="534240"/>
          </a:xfrm>
          <a:prstGeom prst="rect">
            <a:avLst/>
          </a:prstGeom>
        </p:spPr>
        <p:txBody>
          <a:bodyPr lIns="0" rIns="0" tIns="0" bIns="0" anchor="b"/>
          <a:p>
            <a:pPr algn="r"/>
            <a:fld id="{28BBE498-C801-4EAC-89F8-E0B9C201BA82}"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381240" y="685800"/>
            <a:ext cx="6095880" cy="3428640"/>
          </a:xfrm>
          <a:prstGeom prst="rect">
            <a:avLst/>
          </a:prstGeom>
        </p:spPr>
      </p:sp>
      <p:sp>
        <p:nvSpPr>
          <p:cNvPr id="351"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DEMO - Here we try and get some data from a Console.ReadLine(). Try a string and then a number for students to see the need for conversion</a:t>
            </a:r>
            <a:endParaRPr b="0" lang="en-US"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381240" y="685800"/>
            <a:ext cx="6095880" cy="3428640"/>
          </a:xfrm>
          <a:prstGeom prst="rect">
            <a:avLst/>
          </a:prstGeom>
        </p:spPr>
      </p:sp>
      <p:sp>
        <p:nvSpPr>
          <p:cNvPr id="353"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DEMO - Examples of the parsing of types and with data entry</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381240" y="685800"/>
            <a:ext cx="6095880" cy="3428640"/>
          </a:xfrm>
          <a:prstGeom prst="rect">
            <a:avLst/>
          </a:prstGeom>
        </p:spPr>
      </p:sp>
      <p:sp>
        <p:nvSpPr>
          <p:cNvPr id="355"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DEMO - If else simple examples</a:t>
            </a: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381240" y="685800"/>
            <a:ext cx="6095880" cy="3428640"/>
          </a:xfrm>
          <a:prstGeom prst="rect">
            <a:avLst/>
          </a:prstGeom>
        </p:spPr>
      </p:sp>
      <p:sp>
        <p:nvSpPr>
          <p:cNvPr id="357"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DEMO - Simple switch example</a:t>
            </a: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381240" y="685800"/>
            <a:ext cx="6095880" cy="3428640"/>
          </a:xfrm>
          <a:prstGeom prst="rect">
            <a:avLst/>
          </a:prstGeom>
        </p:spPr>
      </p:sp>
      <p:sp>
        <p:nvSpPr>
          <p:cNvPr id="349"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solidFill>
                  <a:srgbClr val="000000"/>
                </a:solidFill>
                <a:latin typeface="Arial"/>
              </a:rPr>
              <a:t>DEMO - Here we dive in to the code and give examples on all data types and also some basic operations with them such as sum of two integers. This slide is also not explained in details because we want the students to guess what the operators do ( from previous experience from JavaScript )</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2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3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3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4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4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5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6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8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8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9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0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0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fa8dc"/>
        </a:solidFill>
      </p:bgPr>
    </p:bg>
    <p:spTree>
      <p:nvGrpSpPr>
        <p:cNvPr id="1" name=""/>
        <p:cNvGrpSpPr/>
        <p:nvPr/>
      </p:nvGrpSpPr>
      <p:grpSpPr>
        <a:xfrm>
          <a:off x="0" y="0"/>
          <a:ext cx="0" cy="0"/>
          <a:chOff x="0" y="0"/>
          <a:chExt cx="0" cy="0"/>
        </a:xfrm>
      </p:grpSpPr>
      <p:pic>
        <p:nvPicPr>
          <p:cNvPr id="0" name="Google Shape;10;p2" descr=""/>
          <p:cNvPicPr/>
          <p:nvPr/>
        </p:nvPicPr>
        <p:blipFill>
          <a:blip r:embed="rId2"/>
          <a:srcRect l="0" t="30856" r="0" b="30856"/>
          <a:stretch/>
        </p:blipFill>
        <p:spPr>
          <a:xfrm>
            <a:off x="0" y="0"/>
            <a:ext cx="9143640" cy="1968480"/>
          </a:xfrm>
          <a:prstGeom prst="rect">
            <a:avLst/>
          </a:prstGeom>
          <a:ln>
            <a:noFill/>
          </a:ln>
        </p:spPr>
      </p:pic>
      <p:sp>
        <p:nvSpPr>
          <p:cNvPr id="1" name="PlaceHolder 1"/>
          <p:cNvSpPr>
            <a:spLocks noGrp="1"/>
          </p:cNvSpPr>
          <p:nvPr>
            <p:ph type="title"/>
          </p:nvPr>
        </p:nvSpPr>
        <p:spPr>
          <a:xfrm>
            <a:off x="2786400" y="1968840"/>
            <a:ext cx="5859360" cy="2765880"/>
          </a:xfrm>
          <a:prstGeom prst="rect">
            <a:avLst/>
          </a:prstGeom>
        </p:spPr>
        <p:txBody>
          <a:bodyPr tIns="91440" bIns="91440" anchor="b"/>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fa8dc"/>
        </a:solidFill>
      </p:bgPr>
    </p:bg>
    <p:spTree>
      <p:nvGrpSpPr>
        <p:cNvPr id="1" name=""/>
        <p:cNvGrpSpPr/>
        <p:nvPr/>
      </p:nvGrpSpPr>
      <p:grpSpPr>
        <a:xfrm>
          <a:off x="0" y="0"/>
          <a:ext cx="0" cy="0"/>
          <a:chOff x="0" y="0"/>
          <a:chExt cx="0" cy="0"/>
        </a:xfrm>
      </p:grpSpPr>
      <p:pic>
        <p:nvPicPr>
          <p:cNvPr id="39" name="Google Shape;22;p5" descr=""/>
          <p:cNvPicPr/>
          <p:nvPr/>
        </p:nvPicPr>
        <p:blipFill>
          <a:blip r:embed="rId2"/>
          <a:srcRect l="38536" t="0" r="38539" b="0"/>
          <a:stretch/>
        </p:blipFill>
        <p:spPr>
          <a:xfrm>
            <a:off x="0" y="0"/>
            <a:ext cx="2094840" cy="5143320"/>
          </a:xfrm>
          <a:prstGeom prst="rect">
            <a:avLst/>
          </a:prstGeom>
          <a:ln>
            <a:noFill/>
          </a:ln>
        </p:spPr>
      </p:pic>
      <p:sp>
        <p:nvSpPr>
          <p:cNvPr id="40" name="CustomShape 1"/>
          <p:cNvSpPr/>
          <p:nvPr/>
        </p:nvSpPr>
        <p:spPr>
          <a:xfrm flipH="1">
            <a:off x="2094480" y="0"/>
            <a:ext cx="7048440" cy="5142960"/>
          </a:xfrm>
          <a:prstGeom prst="rect">
            <a:avLst/>
          </a:prstGeom>
          <a:solidFill>
            <a:srgbClr val="ffffff"/>
          </a:solidFill>
          <a:ln>
            <a:noFill/>
          </a:ln>
        </p:spPr>
        <p:style>
          <a:lnRef idx="0"/>
          <a:fillRef idx="0"/>
          <a:effectRef idx="0"/>
          <a:fontRef idx="minor"/>
        </p:style>
      </p:sp>
      <p:sp>
        <p:nvSpPr>
          <p:cNvPr id="41" name="PlaceHolder 2"/>
          <p:cNvSpPr>
            <a:spLocks noGrp="1"/>
          </p:cNvSpPr>
          <p:nvPr>
            <p:ph type="title"/>
          </p:nvPr>
        </p:nvSpPr>
        <p:spPr>
          <a:xfrm>
            <a:off x="203760" y="1626840"/>
            <a:ext cx="1712160" cy="857160"/>
          </a:xfrm>
          <a:prstGeom prst="rect">
            <a:avLst/>
          </a:prstGeom>
        </p:spPr>
        <p:txBody>
          <a:bodyPr tIns="91440" bIns="91440"/>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2" name="PlaceHolder 3"/>
          <p:cNvSpPr>
            <a:spLocks noGrp="1"/>
          </p:cNvSpPr>
          <p:nvPr>
            <p:ph type="body"/>
          </p:nvPr>
        </p:nvSpPr>
        <p:spPr>
          <a:xfrm>
            <a:off x="2874600" y="275400"/>
            <a:ext cx="5561640" cy="4428000"/>
          </a:xfrm>
          <a:prstGeom prst="rect">
            <a:avLst/>
          </a:prstGeom>
        </p:spPr>
        <p:txBody>
          <a:bodyPr tIns="91440" bIns="91440"/>
          <a:p>
            <a:pPr marL="432000" indent="-324000">
              <a:spcBef>
                <a:spcPts val="1417"/>
              </a:spcBef>
              <a:buClr>
                <a:srgbClr val="000000"/>
              </a:buClr>
              <a:buSzPct val="45000"/>
              <a:buFont typeface="Wingdings" charset="2"/>
              <a:buChar char=""/>
            </a:pPr>
            <a:r>
              <a:rPr b="0" lang="en-US" sz="3000" spc="-1" strike="noStrike">
                <a:solidFill>
                  <a:srgbClr val="000000"/>
                </a:solidFill>
                <a:latin typeface="Arial"/>
              </a:rPr>
              <a:t>Click to edit the outline text format</a:t>
            </a:r>
            <a:endParaRPr b="0" lang="en-US" sz="3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000" spc="-1" strike="noStrike">
                <a:solidFill>
                  <a:srgbClr val="000000"/>
                </a:solidFill>
                <a:latin typeface="Arial"/>
              </a:rPr>
              <a:t>Second Outline Level</a:t>
            </a:r>
            <a:endParaRPr b="0" lang="en-US" sz="3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000" spc="-1" strike="noStrike">
                <a:solidFill>
                  <a:srgbClr val="000000"/>
                </a:solidFill>
                <a:latin typeface="Arial"/>
              </a:rPr>
              <a:t>Third Outline Level</a:t>
            </a:r>
            <a:endParaRPr b="0" lang="en-US" sz="3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000" spc="-1" strike="noStrike">
                <a:solidFill>
                  <a:srgbClr val="000000"/>
                </a:solidFill>
                <a:latin typeface="Arial"/>
              </a:rPr>
              <a:t>Fourth Outline Level</a:t>
            </a:r>
            <a:endParaRPr b="0" lang="en-US" sz="3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000" spc="-1" strike="noStrike">
                <a:solidFill>
                  <a:srgbClr val="000000"/>
                </a:solidFill>
                <a:latin typeface="Arial"/>
              </a:rPr>
              <a:t>Fifth Outline Level</a:t>
            </a:r>
            <a:endParaRPr b="0" lang="en-US" sz="3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000" spc="-1" strike="noStrike">
                <a:solidFill>
                  <a:srgbClr val="000000"/>
                </a:solidFill>
                <a:latin typeface="Arial"/>
              </a:rPr>
              <a:t>Sixth Outline Level</a:t>
            </a:r>
            <a:endParaRPr b="0" lang="en-US" sz="3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000" spc="-1" strike="noStrike">
                <a:solidFill>
                  <a:srgbClr val="000000"/>
                </a:solidFill>
                <a:latin typeface="Arial"/>
              </a:rPr>
              <a:t>Seventh Outline Level</a:t>
            </a:r>
            <a:endParaRPr b="0" lang="en-US" sz="3000" spc="-1" strike="noStrike">
              <a:solidFill>
                <a:srgbClr val="000000"/>
              </a:solidFill>
              <a:latin typeface="Arial"/>
            </a:endParaRPr>
          </a:p>
        </p:txBody>
      </p:sp>
      <p:sp>
        <p:nvSpPr>
          <p:cNvPr id="43" name="PlaceHolder 4"/>
          <p:cNvSpPr>
            <a:spLocks noGrp="1"/>
          </p:cNvSpPr>
          <p:nvPr>
            <p:ph type="sldNum"/>
          </p:nvPr>
        </p:nvSpPr>
        <p:spPr>
          <a:xfrm>
            <a:off x="109080" y="146160"/>
            <a:ext cx="1806840" cy="1252440"/>
          </a:xfrm>
          <a:prstGeom prst="rect">
            <a:avLst/>
          </a:prstGeom>
        </p:spPr>
        <p:txBody>
          <a:bodyPr tIns="91440" bIns="91440"/>
          <a:p>
            <a:pPr>
              <a:lnSpc>
                <a:spcPct val="100000"/>
              </a:lnSpc>
            </a:pPr>
            <a:fld id="{6351A650-FF65-44C4-A70A-47888EFFF853}" type="slidenum">
              <a:rPr b="1" lang="en-US" sz="9600" spc="-1" strike="noStrike">
                <a:solidFill>
                  <a:srgbClr val="0b5394"/>
                </a:solidFill>
                <a:latin typeface="Montserrat"/>
                <a:ea typeface="Montserrat"/>
              </a:rPr>
              <a:t>1</a:t>
            </a:fld>
            <a:endParaRPr b="0" lang="en-US" sz="9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fa8dc"/>
        </a:solidFill>
      </p:bgPr>
    </p:bg>
    <p:spTree>
      <p:nvGrpSpPr>
        <p:cNvPr id="1" name=""/>
        <p:cNvGrpSpPr/>
        <p:nvPr/>
      </p:nvGrpSpPr>
      <p:grpSpPr>
        <a:xfrm>
          <a:off x="0" y="0"/>
          <a:ext cx="0" cy="0"/>
          <a:chOff x="0" y="0"/>
          <a:chExt cx="0" cy="0"/>
        </a:xfrm>
      </p:grpSpPr>
      <p:pic>
        <p:nvPicPr>
          <p:cNvPr id="80" name="Google Shape;43;p8" descr=""/>
          <p:cNvPicPr/>
          <p:nvPr/>
        </p:nvPicPr>
        <p:blipFill>
          <a:blip r:embed="rId2"/>
          <a:srcRect l="38536" t="0" r="38539" b="0"/>
          <a:stretch/>
        </p:blipFill>
        <p:spPr>
          <a:xfrm>
            <a:off x="0" y="0"/>
            <a:ext cx="2094840" cy="5143320"/>
          </a:xfrm>
          <a:prstGeom prst="rect">
            <a:avLst/>
          </a:prstGeom>
          <a:ln>
            <a:noFill/>
          </a:ln>
        </p:spPr>
      </p:pic>
      <p:sp>
        <p:nvSpPr>
          <p:cNvPr id="81" name="PlaceHolder 1"/>
          <p:cNvSpPr>
            <a:spLocks noGrp="1"/>
          </p:cNvSpPr>
          <p:nvPr>
            <p:ph type="title"/>
          </p:nvPr>
        </p:nvSpPr>
        <p:spPr>
          <a:xfrm>
            <a:off x="203760" y="1626840"/>
            <a:ext cx="1712160" cy="857160"/>
          </a:xfrm>
          <a:prstGeom prst="rect">
            <a:avLst/>
          </a:prstGeom>
        </p:spPr>
        <p:txBody>
          <a:bodyPr tIns="91440" bIns="91440"/>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82" name="PlaceHolder 2"/>
          <p:cNvSpPr>
            <a:spLocks noGrp="1"/>
          </p:cNvSpPr>
          <p:nvPr>
            <p:ph type="sldNum"/>
          </p:nvPr>
        </p:nvSpPr>
        <p:spPr>
          <a:xfrm>
            <a:off x="109080" y="146160"/>
            <a:ext cx="1806840" cy="1252440"/>
          </a:xfrm>
          <a:prstGeom prst="rect">
            <a:avLst/>
          </a:prstGeom>
        </p:spPr>
        <p:txBody>
          <a:bodyPr tIns="91440" bIns="91440"/>
          <a:p>
            <a:pPr>
              <a:lnSpc>
                <a:spcPct val="100000"/>
              </a:lnSpc>
            </a:pPr>
            <a:fld id="{7F6CB417-8003-4F9E-AC9D-CEE1234437E0}" type="slidenum">
              <a:rPr b="1" lang="en-US" sz="9600" spc="-1" strike="noStrike">
                <a:solidFill>
                  <a:srgbClr val="0b5394"/>
                </a:solidFill>
                <a:latin typeface="Montserrat"/>
                <a:ea typeface="Montserrat"/>
              </a:rPr>
              <a:t>1</a:t>
            </a:fld>
            <a:endParaRPr b="0" lang="en-US" sz="9600" spc="-1" strike="noStrike">
              <a:latin typeface="Times New Roman"/>
            </a:endParaRPr>
          </a:p>
        </p:txBody>
      </p:sp>
      <p:sp>
        <p:nvSpPr>
          <p:cNvPr id="83" name="CustomShape 3"/>
          <p:cNvSpPr/>
          <p:nvPr/>
        </p:nvSpPr>
        <p:spPr>
          <a:xfrm flipH="1">
            <a:off x="2094480" y="0"/>
            <a:ext cx="7048440" cy="5142960"/>
          </a:xfrm>
          <a:prstGeom prst="rect">
            <a:avLst/>
          </a:prstGeom>
          <a:solidFill>
            <a:srgbClr val="ffffff"/>
          </a:solidFill>
          <a:ln>
            <a:noFill/>
          </a:ln>
        </p:spPr>
        <p:style>
          <a:lnRef idx="0"/>
          <a:fillRef idx="0"/>
          <a:effectRef idx="0"/>
          <a:fontRef idx="minor"/>
        </p:style>
      </p:sp>
      <p:sp>
        <p:nvSpPr>
          <p:cNvPr id="8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fa8dc"/>
        </a:solidFill>
      </p:bgPr>
    </p:bg>
    <p:spTree>
      <p:nvGrpSpPr>
        <p:cNvPr id="1" name=""/>
        <p:cNvGrpSpPr/>
        <p:nvPr/>
      </p:nvGrpSpPr>
      <p:grpSpPr>
        <a:xfrm>
          <a:off x="0" y="0"/>
          <a:ext cx="0" cy="0"/>
          <a:chOff x="0" y="0"/>
          <a:chExt cx="0" cy="0"/>
        </a:xfrm>
      </p:grpSpPr>
      <p:pic>
        <p:nvPicPr>
          <p:cNvPr id="121" name="Google Shape;28;p6" descr=""/>
          <p:cNvPicPr/>
          <p:nvPr/>
        </p:nvPicPr>
        <p:blipFill>
          <a:blip r:embed="rId2"/>
          <a:srcRect l="38536" t="0" r="38539" b="0"/>
          <a:stretch/>
        </p:blipFill>
        <p:spPr>
          <a:xfrm>
            <a:off x="0" y="0"/>
            <a:ext cx="2094840" cy="5143320"/>
          </a:xfrm>
          <a:prstGeom prst="rect">
            <a:avLst/>
          </a:prstGeom>
          <a:ln>
            <a:noFill/>
          </a:ln>
        </p:spPr>
      </p:pic>
      <p:sp>
        <p:nvSpPr>
          <p:cNvPr id="122" name="CustomShape 1"/>
          <p:cNvSpPr/>
          <p:nvPr/>
        </p:nvSpPr>
        <p:spPr>
          <a:xfrm flipH="1">
            <a:off x="2094480" y="0"/>
            <a:ext cx="7048440" cy="5142960"/>
          </a:xfrm>
          <a:prstGeom prst="rect">
            <a:avLst/>
          </a:prstGeom>
          <a:solidFill>
            <a:srgbClr val="ffffff"/>
          </a:solidFill>
          <a:ln>
            <a:noFill/>
          </a:ln>
        </p:spPr>
        <p:style>
          <a:lnRef idx="0"/>
          <a:fillRef idx="0"/>
          <a:effectRef idx="0"/>
          <a:fontRef idx="minor"/>
        </p:style>
      </p:sp>
      <p:sp>
        <p:nvSpPr>
          <p:cNvPr id="123" name="PlaceHolder 2"/>
          <p:cNvSpPr>
            <a:spLocks noGrp="1"/>
          </p:cNvSpPr>
          <p:nvPr>
            <p:ph type="title"/>
          </p:nvPr>
        </p:nvSpPr>
        <p:spPr>
          <a:xfrm>
            <a:off x="203760" y="1626840"/>
            <a:ext cx="1712160" cy="857160"/>
          </a:xfrm>
          <a:prstGeom prst="rect">
            <a:avLst/>
          </a:prstGeom>
        </p:spPr>
        <p:txBody>
          <a:bodyPr tIns="91440" bIns="91440"/>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4" name="PlaceHolder 3"/>
          <p:cNvSpPr>
            <a:spLocks noGrp="1"/>
          </p:cNvSpPr>
          <p:nvPr>
            <p:ph type="body"/>
          </p:nvPr>
        </p:nvSpPr>
        <p:spPr>
          <a:xfrm>
            <a:off x="2544120" y="297360"/>
            <a:ext cx="2981160" cy="4660920"/>
          </a:xfrm>
          <a:prstGeom prst="rect">
            <a:avLst/>
          </a:prstGeom>
        </p:spPr>
        <p:txBody>
          <a:bodyPr tIns="91440" bIns="91440"/>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125" name="PlaceHolder 4"/>
          <p:cNvSpPr>
            <a:spLocks noGrp="1"/>
          </p:cNvSpPr>
          <p:nvPr>
            <p:ph type="body"/>
          </p:nvPr>
        </p:nvSpPr>
        <p:spPr>
          <a:xfrm>
            <a:off x="5705280" y="297360"/>
            <a:ext cx="2981160" cy="4660920"/>
          </a:xfrm>
          <a:prstGeom prst="rect">
            <a:avLst/>
          </a:prstGeom>
        </p:spPr>
        <p:txBody>
          <a:bodyPr tIns="91440" bIns="91440"/>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126" name="PlaceHolder 5"/>
          <p:cNvSpPr>
            <a:spLocks noGrp="1"/>
          </p:cNvSpPr>
          <p:nvPr>
            <p:ph type="sldNum"/>
          </p:nvPr>
        </p:nvSpPr>
        <p:spPr>
          <a:xfrm>
            <a:off x="109080" y="146160"/>
            <a:ext cx="1806840" cy="1252440"/>
          </a:xfrm>
          <a:prstGeom prst="rect">
            <a:avLst/>
          </a:prstGeom>
        </p:spPr>
        <p:txBody>
          <a:bodyPr tIns="91440" bIns="91440"/>
          <a:p>
            <a:pPr>
              <a:lnSpc>
                <a:spcPct val="100000"/>
              </a:lnSpc>
            </a:pPr>
            <a:fld id="{36A1A05E-01E6-4D14-9B4D-7A877AB6AB4C}" type="slidenum">
              <a:rPr b="1" lang="en-US" sz="9600" spc="-1" strike="noStrike">
                <a:solidFill>
                  <a:srgbClr val="0b5394"/>
                </a:solidFill>
                <a:latin typeface="Montserrat"/>
                <a:ea typeface="Montserrat"/>
              </a:rPr>
              <a:t>1</a:t>
            </a:fld>
            <a:endParaRPr b="0" lang="en-US" sz="9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3" name="Google Shape;13;p3" descr=""/>
          <p:cNvPicPr/>
          <p:nvPr/>
        </p:nvPicPr>
        <p:blipFill>
          <a:blip r:embed="rId2"/>
          <a:srcRect l="0" t="30856" r="0" b="30856"/>
          <a:stretch/>
        </p:blipFill>
        <p:spPr>
          <a:xfrm>
            <a:off x="0" y="0"/>
            <a:ext cx="9143640" cy="1968480"/>
          </a:xfrm>
          <a:prstGeom prst="rect">
            <a:avLst/>
          </a:prstGeom>
          <a:ln>
            <a:noFill/>
          </a:ln>
        </p:spPr>
      </p:pic>
      <p:sp>
        <p:nvSpPr>
          <p:cNvPr id="164" name="PlaceHolder 1"/>
          <p:cNvSpPr>
            <a:spLocks noGrp="1"/>
          </p:cNvSpPr>
          <p:nvPr>
            <p:ph type="title"/>
          </p:nvPr>
        </p:nvSpPr>
        <p:spPr>
          <a:xfrm>
            <a:off x="2970000" y="3107520"/>
            <a:ext cx="5792400" cy="1159560"/>
          </a:xfrm>
          <a:prstGeom prst="rect">
            <a:avLst/>
          </a:prstGeom>
        </p:spPr>
        <p:txBody>
          <a:bodyPr tIns="91440" bIns="91440" anchor="b"/>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165" name="PlaceHolder 2"/>
          <p:cNvSpPr>
            <a:spLocks noGrp="1"/>
          </p:cNvSpPr>
          <p:nvPr>
            <p:ph type="sldNum"/>
          </p:nvPr>
        </p:nvSpPr>
        <p:spPr>
          <a:xfrm>
            <a:off x="109080" y="146160"/>
            <a:ext cx="1806840" cy="1252440"/>
          </a:xfrm>
          <a:prstGeom prst="rect">
            <a:avLst/>
          </a:prstGeom>
        </p:spPr>
        <p:txBody>
          <a:bodyPr tIns="91440" bIns="91440"/>
          <a:p>
            <a:pPr>
              <a:lnSpc>
                <a:spcPct val="100000"/>
              </a:lnSpc>
            </a:pPr>
            <a:fld id="{38D3A2AE-8670-4E71-93B7-D986ECA3BF1E}" type="slidenum">
              <a:rPr b="1" lang="en-US" sz="9600" spc="-1" strike="noStrike">
                <a:solidFill>
                  <a:srgbClr val="9fc5e8"/>
                </a:solidFill>
                <a:latin typeface="Montserrat"/>
                <a:ea typeface="Montserrat"/>
              </a:rPr>
              <a:t>1</a:t>
            </a:fld>
            <a:endParaRPr b="0" lang="en-US" sz="9600" spc="-1" strike="noStrike">
              <a:latin typeface="Times New Roman"/>
            </a:endParaRPr>
          </a:p>
        </p:txBody>
      </p:sp>
      <p:sp>
        <p:nvSpPr>
          <p:cNvPr id="16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PlaceHolder 1"/>
          <p:cNvSpPr>
            <a:spLocks noGrp="1"/>
          </p:cNvSpPr>
          <p:nvPr>
            <p:ph type="sldNum"/>
          </p:nvPr>
        </p:nvSpPr>
        <p:spPr>
          <a:xfrm>
            <a:off x="109080" y="146160"/>
            <a:ext cx="1806840" cy="1252440"/>
          </a:xfrm>
          <a:prstGeom prst="rect">
            <a:avLst/>
          </a:prstGeom>
        </p:spPr>
        <p:txBody>
          <a:bodyPr tIns="91440" bIns="91440"/>
          <a:p>
            <a:pPr>
              <a:lnSpc>
                <a:spcPct val="100000"/>
              </a:lnSpc>
            </a:pPr>
            <a:fld id="{007FDFBF-044B-4231-93EC-9D3D315B6D2B}" type="slidenum">
              <a:rPr b="1" lang="en-US" sz="9600" spc="-1" strike="noStrike">
                <a:solidFill>
                  <a:srgbClr val="9fc5e8"/>
                </a:solidFill>
                <a:latin typeface="Montserrat"/>
                <a:ea typeface="Montserrat"/>
              </a:rPr>
              <a:t>1</a:t>
            </a:fld>
            <a:endParaRPr b="0" lang="en-US" sz="9600" spc="-1" strike="noStrike">
              <a:latin typeface="Times New Roman"/>
            </a:endParaRPr>
          </a:p>
        </p:txBody>
      </p:sp>
      <p:sp>
        <p:nvSpPr>
          <p:cNvPr id="204" name="PlaceHolder 2"/>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a:t>
            </a:r>
            <a:r>
              <a:rPr b="0" lang="en-US" sz="1400" spc="-1" strike="noStrike">
                <a:solidFill>
                  <a:srgbClr val="000000"/>
                </a:solidFill>
                <a:latin typeface="Arial"/>
              </a:rPr>
              <a:t>the title text </a:t>
            </a:r>
            <a:r>
              <a:rPr b="0" lang="en-US" sz="1400" spc="-1" strike="noStrike">
                <a:solidFill>
                  <a:srgbClr val="000000"/>
                </a:solidFill>
                <a:latin typeface="Arial"/>
              </a:rPr>
              <a:t>format</a:t>
            </a:r>
            <a:endParaRPr b="0" lang="en-US" sz="1400" spc="-1" strike="noStrike">
              <a:solidFill>
                <a:srgbClr val="000000"/>
              </a:solidFill>
              <a:latin typeface="Arial"/>
            </a:endParaRPr>
          </a:p>
        </p:txBody>
      </p:sp>
      <p:sp>
        <p:nvSpPr>
          <p:cNvPr id="20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15.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s://docs.microsoft.com/en-us/dotnet/csharp/language-reference/operators/" TargetMode="External"/><Relationship Id="rId2" Type="http://schemas.openxmlformats.org/officeDocument/2006/relationships/image" Target="../media/image13.png"/><Relationship Id="rId3" Type="http://schemas.openxmlformats.org/officeDocument/2006/relationships/slideLayout" Target="../slideLayouts/slideLayout40.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364320" y="1734120"/>
            <a:ext cx="8415000" cy="1674720"/>
          </a:xfrm>
          <a:prstGeom prst="rect">
            <a:avLst/>
          </a:prstGeom>
          <a:noFill/>
          <a:ln>
            <a:noFill/>
          </a:ln>
        </p:spPr>
        <p:txBody>
          <a:bodyPr tIns="91440" bIns="91440" anchor="b"/>
          <a:p>
            <a:pPr algn="r">
              <a:lnSpc>
                <a:spcPct val="100000"/>
              </a:lnSpc>
            </a:pPr>
            <a:r>
              <a:rPr b="1" lang="en-US" sz="4800" spc="-1" strike="noStrike">
                <a:solidFill>
                  <a:srgbClr val="ffffff"/>
                </a:solidFill>
                <a:latin typeface="Montserrat"/>
                <a:ea typeface="Montserrat"/>
              </a:rPr>
              <a:t>W</a:t>
            </a:r>
            <a:r>
              <a:rPr b="1" lang="en-US" sz="4800" spc="-1" strike="noStrike">
                <a:solidFill>
                  <a:srgbClr val="ffffff"/>
                </a:solidFill>
                <a:latin typeface="Montserrat"/>
                <a:ea typeface="Montserrat"/>
              </a:rPr>
              <a:t>or</a:t>
            </a:r>
            <a:r>
              <a:rPr b="1" lang="en-US" sz="4800" spc="-1" strike="noStrike">
                <a:solidFill>
                  <a:srgbClr val="ffffff"/>
                </a:solidFill>
                <a:latin typeface="Montserrat"/>
                <a:ea typeface="Montserrat"/>
              </a:rPr>
              <a:t>ki</a:t>
            </a:r>
            <a:r>
              <a:rPr b="1" lang="en-US" sz="4800" spc="-1" strike="noStrike">
                <a:solidFill>
                  <a:srgbClr val="ffffff"/>
                </a:solidFill>
                <a:latin typeface="Montserrat"/>
                <a:ea typeface="Montserrat"/>
              </a:rPr>
              <a:t>ng </a:t>
            </a:r>
            <a:r>
              <a:rPr b="1" lang="en-US" sz="4800" spc="-1" strike="noStrike">
                <a:solidFill>
                  <a:srgbClr val="ffffff"/>
                </a:solidFill>
                <a:latin typeface="Montserrat"/>
                <a:ea typeface="Montserrat"/>
              </a:rPr>
              <a:t>wi</a:t>
            </a:r>
            <a:r>
              <a:rPr b="1" lang="en-US" sz="4800" spc="-1" strike="noStrike">
                <a:solidFill>
                  <a:srgbClr val="ffffff"/>
                </a:solidFill>
                <a:latin typeface="Montserrat"/>
                <a:ea typeface="Montserrat"/>
              </a:rPr>
              <a:t>th </a:t>
            </a:r>
            <a:r>
              <a:rPr b="1" lang="en-US" sz="4800" spc="-1" strike="noStrike">
                <a:solidFill>
                  <a:srgbClr val="ffffff"/>
                </a:solidFill>
                <a:latin typeface="Montserrat"/>
                <a:ea typeface="Montserrat"/>
              </a:rPr>
              <a:t>da</a:t>
            </a:r>
            <a:r>
              <a:rPr b="1" lang="en-US" sz="4800" spc="-1" strike="noStrike">
                <a:solidFill>
                  <a:srgbClr val="ffffff"/>
                </a:solidFill>
                <a:latin typeface="Montserrat"/>
                <a:ea typeface="Montserrat"/>
              </a:rPr>
              <a:t>ta </a:t>
            </a:r>
            <a:r>
              <a:rPr b="1" lang="en-US" sz="4800" spc="-1" strike="noStrike">
                <a:solidFill>
                  <a:srgbClr val="ffffff"/>
                </a:solidFill>
                <a:latin typeface="Montserrat"/>
                <a:ea typeface="Montserrat"/>
              </a:rPr>
              <a:t>ty</a:t>
            </a:r>
            <a:r>
              <a:rPr b="1" lang="en-US" sz="4800" spc="-1" strike="noStrike">
                <a:solidFill>
                  <a:srgbClr val="ffffff"/>
                </a:solidFill>
                <a:latin typeface="Montserrat"/>
                <a:ea typeface="Montserrat"/>
              </a:rPr>
              <a:t>pe</a:t>
            </a:r>
            <a:r>
              <a:rPr b="1" lang="en-US" sz="4800" spc="-1" strike="noStrike">
                <a:solidFill>
                  <a:srgbClr val="ffffff"/>
                </a:solidFill>
                <a:latin typeface="Montserrat"/>
                <a:ea typeface="Montserrat"/>
              </a:rPr>
              <a:t>s, </a:t>
            </a:r>
            <a:r>
              <a:rPr b="1" lang="en-US" sz="4800" spc="-1" strike="noStrike">
                <a:solidFill>
                  <a:srgbClr val="ffffff"/>
                </a:solidFill>
                <a:latin typeface="Montserrat"/>
                <a:ea typeface="Montserrat"/>
              </a:rPr>
              <a:t>va</a:t>
            </a:r>
            <a:r>
              <a:rPr b="1" lang="en-US" sz="4800" spc="-1" strike="noStrike">
                <a:solidFill>
                  <a:srgbClr val="ffffff"/>
                </a:solidFill>
                <a:latin typeface="Montserrat"/>
                <a:ea typeface="Montserrat"/>
              </a:rPr>
              <a:t>ria</a:t>
            </a:r>
            <a:r>
              <a:rPr b="1" lang="en-US" sz="4800" spc="-1" strike="noStrike">
                <a:solidFill>
                  <a:srgbClr val="ffffff"/>
                </a:solidFill>
                <a:latin typeface="Montserrat"/>
                <a:ea typeface="Montserrat"/>
              </a:rPr>
              <a:t>bl</a:t>
            </a:r>
            <a:r>
              <a:rPr b="1" lang="en-US" sz="4800" spc="-1" strike="noStrike">
                <a:solidFill>
                  <a:srgbClr val="ffffff"/>
                </a:solidFill>
                <a:latin typeface="Montserrat"/>
                <a:ea typeface="Montserrat"/>
              </a:rPr>
              <a:t>es </a:t>
            </a:r>
            <a:r>
              <a:rPr b="1" lang="en-US" sz="4800" spc="-1" strike="noStrike">
                <a:solidFill>
                  <a:srgbClr val="ffffff"/>
                </a:solidFill>
                <a:latin typeface="Montserrat"/>
                <a:ea typeface="Montserrat"/>
              </a:rPr>
              <a:t>an</a:t>
            </a:r>
            <a:r>
              <a:rPr b="1" lang="en-US" sz="4800" spc="-1" strike="noStrike">
                <a:solidFill>
                  <a:srgbClr val="ffffff"/>
                </a:solidFill>
                <a:latin typeface="Montserrat"/>
                <a:ea typeface="Montserrat"/>
              </a:rPr>
              <a:t>d </a:t>
            </a:r>
            <a:r>
              <a:rPr b="1" lang="en-US" sz="4800" spc="-1" strike="noStrike">
                <a:solidFill>
                  <a:srgbClr val="ffffff"/>
                </a:solidFill>
                <a:latin typeface="Montserrat"/>
                <a:ea typeface="Montserrat"/>
              </a:rPr>
              <a:t>br</a:t>
            </a:r>
            <a:r>
              <a:rPr b="1" lang="en-US" sz="4800" spc="-1" strike="noStrike">
                <a:solidFill>
                  <a:srgbClr val="ffffff"/>
                </a:solidFill>
                <a:latin typeface="Montserrat"/>
                <a:ea typeface="Montserrat"/>
              </a:rPr>
              <a:t>an</a:t>
            </a:r>
            <a:r>
              <a:rPr b="1" lang="en-US" sz="4800" spc="-1" strike="noStrike">
                <a:solidFill>
                  <a:srgbClr val="ffffff"/>
                </a:solidFill>
                <a:latin typeface="Montserrat"/>
                <a:ea typeface="Montserrat"/>
              </a:rPr>
              <a:t>chi</a:t>
            </a:r>
            <a:r>
              <a:rPr b="1" lang="en-US" sz="4800" spc="-1" strike="noStrike">
                <a:solidFill>
                  <a:srgbClr val="ffffff"/>
                </a:solidFill>
                <a:latin typeface="Montserrat"/>
                <a:ea typeface="Montserrat"/>
              </a:rPr>
              <a:t>ng</a:t>
            </a:r>
            <a:endParaRPr b="0" lang="en-US" sz="4800" spc="-1" strike="noStrike">
              <a:solidFill>
                <a:srgbClr val="000000"/>
              </a:solidFill>
              <a:latin typeface="Arial"/>
            </a:endParaRPr>
          </a:p>
        </p:txBody>
      </p:sp>
      <p:sp>
        <p:nvSpPr>
          <p:cNvPr id="249" name="CustomShape 2"/>
          <p:cNvSpPr/>
          <p:nvPr/>
        </p:nvSpPr>
        <p:spPr>
          <a:xfrm>
            <a:off x="142920" y="4314960"/>
            <a:ext cx="6857640" cy="7999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1c4587"/>
                </a:solidFill>
                <a:latin typeface="Arial Black"/>
                <a:ea typeface="Arial Black"/>
              </a:rPr>
              <a:t>Trainer:</a:t>
            </a:r>
            <a:r>
              <a:rPr b="0" lang="en-US" sz="1800" spc="-1" strike="noStrike">
                <a:solidFill>
                  <a:srgbClr val="5e85b9"/>
                </a:solidFill>
                <a:latin typeface="Arial Black"/>
                <a:ea typeface="Arial Black"/>
              </a:rPr>
              <a:t> Igor Igeto Mitkovski</a:t>
            </a:r>
            <a:r>
              <a:rPr b="0" lang="en-US" sz="1800" spc="-1" strike="noStrike">
                <a:solidFill>
                  <a:srgbClr val="ffffff"/>
                </a:solidFill>
                <a:latin typeface="Arial Black"/>
                <a:ea typeface="Arial Black"/>
              </a:rPr>
              <a:t> – igor.mitkovski</a:t>
            </a:r>
            <a:r>
              <a:rPr b="0" lang="en-US" sz="1800" spc="-1" strike="noStrike">
                <a:solidFill>
                  <a:srgbClr val="ffffff"/>
                </a:solidFill>
                <a:latin typeface="Arial"/>
                <a:ea typeface="Arial"/>
              </a:rPr>
              <a:t>@gmail.com</a:t>
            </a:r>
            <a:endParaRPr b="0" lang="en-US" sz="1800" spc="-1" strike="noStrike">
              <a:latin typeface="Arial"/>
            </a:endParaRPr>
          </a:p>
          <a:p>
            <a:pPr>
              <a:lnSpc>
                <a:spcPct val="100000"/>
              </a:lnSpc>
            </a:pPr>
            <a:r>
              <a:rPr b="0" lang="en-US" sz="1800" spc="-1" strike="noStrike">
                <a:solidFill>
                  <a:srgbClr val="1c4587"/>
                </a:solidFill>
                <a:latin typeface="Arial Black"/>
                <a:ea typeface="Arial Black"/>
              </a:rPr>
              <a:t>Assistant:</a:t>
            </a:r>
            <a:r>
              <a:rPr b="0" lang="en-US" sz="1800" spc="-1" strike="noStrike">
                <a:solidFill>
                  <a:srgbClr val="5e85b9"/>
                </a:solidFill>
                <a:latin typeface="Arial Black"/>
                <a:ea typeface="Arial Black"/>
              </a:rPr>
              <a:t> Dejan Blazheski</a:t>
            </a:r>
            <a:r>
              <a:rPr b="0" lang="en-US" sz="1800" spc="-1" strike="noStrike">
                <a:solidFill>
                  <a:srgbClr val="ffffff"/>
                </a:solidFill>
                <a:latin typeface="Arial Black"/>
                <a:ea typeface="Arial Black"/>
              </a:rPr>
              <a:t> – dejan.pblazheski</a:t>
            </a:r>
            <a:r>
              <a:rPr b="0" lang="en-US" sz="1800" spc="-1" strike="noStrike">
                <a:solidFill>
                  <a:srgbClr val="ffffff"/>
                </a:solidFill>
                <a:latin typeface="Arial"/>
                <a:ea typeface="Arial"/>
              </a:rPr>
              <a:t>@seavus.com</a:t>
            </a:r>
            <a:endParaRPr b="0" lang="en-US" sz="1800" spc="-1" strike="noStrike">
              <a:latin typeface="Arial"/>
            </a:endParaRPr>
          </a:p>
          <a:p>
            <a:pPr>
              <a:lnSpc>
                <a:spcPct val="100000"/>
              </a:lnSpc>
            </a:pPr>
            <a:endParaRPr b="0" lang="en-US" sz="1800" spc="-1" strike="noStrike">
              <a:latin typeface="Arial"/>
            </a:endParaRPr>
          </a:p>
        </p:txBody>
      </p:sp>
      <p:grpSp>
        <p:nvGrpSpPr>
          <p:cNvPr id="250" name="Group 3"/>
          <p:cNvGrpSpPr/>
          <p:nvPr/>
        </p:nvGrpSpPr>
        <p:grpSpPr>
          <a:xfrm>
            <a:off x="7237080" y="4446000"/>
            <a:ext cx="1787760" cy="585360"/>
            <a:chOff x="7237080" y="4446000"/>
            <a:chExt cx="1787760" cy="585360"/>
          </a:xfrm>
        </p:grpSpPr>
        <p:pic>
          <p:nvPicPr>
            <p:cNvPr id="251" name="Google Shape;64;p13" descr=""/>
            <p:cNvPicPr/>
            <p:nvPr/>
          </p:nvPicPr>
          <p:blipFill>
            <a:blip r:embed="rId1"/>
            <a:stretch/>
          </p:blipFill>
          <p:spPr>
            <a:xfrm>
              <a:off x="7237080" y="4486320"/>
              <a:ext cx="514080" cy="504360"/>
            </a:xfrm>
            <a:prstGeom prst="rect">
              <a:avLst/>
            </a:prstGeom>
            <a:ln>
              <a:noFill/>
            </a:ln>
          </p:spPr>
        </p:pic>
        <p:sp>
          <p:nvSpPr>
            <p:cNvPr id="252" name="CustomShape 4"/>
            <p:cNvSpPr/>
            <p:nvPr/>
          </p:nvSpPr>
          <p:spPr>
            <a:xfrm>
              <a:off x="7751520" y="4446000"/>
              <a:ext cx="1273320" cy="585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1c4587"/>
                  </a:solidFill>
                  <a:latin typeface="Arial Black"/>
                  <a:ea typeface="Arial Black"/>
                </a:rPr>
                <a:t>SEDC 2019</a:t>
              </a:r>
              <a:r>
                <a:rPr b="0" lang="en-US" sz="1400" spc="-1" strike="noStrike">
                  <a:solidFill>
                    <a:srgbClr val="5e85b9"/>
                  </a:solidFill>
                  <a:latin typeface="Arial Black"/>
                  <a:ea typeface="Arial Black"/>
                </a:rPr>
                <a:t> </a:t>
              </a:r>
              <a:endParaRPr b="0" lang="en-US" sz="1400" spc="-1" strike="noStrike">
                <a:latin typeface="Arial"/>
              </a:endParaRPr>
            </a:p>
            <a:p>
              <a:pPr>
                <a:lnSpc>
                  <a:spcPct val="100000"/>
                </a:lnSpc>
              </a:pPr>
              <a:r>
                <a:rPr b="0" lang="en-US" sz="1400" spc="-1" strike="noStrike">
                  <a:solidFill>
                    <a:srgbClr val="ffffff"/>
                  </a:solidFill>
                  <a:latin typeface="Arial Black"/>
                  <a:ea typeface="Arial Black"/>
                </a:rPr>
                <a:t>C# Basic</a:t>
              </a:r>
              <a:endParaRPr b="0" lang="en-US" sz="1400" spc="-1" strike="noStrike">
                <a:latin typeface="Arial"/>
              </a:endParaRPr>
            </a:p>
          </p:txBody>
        </p:sp>
      </p:gr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1571760" y="192600"/>
            <a:ext cx="3881160" cy="1159560"/>
          </a:xfrm>
          <a:prstGeom prst="rect">
            <a:avLst/>
          </a:prstGeom>
          <a:noFill/>
          <a:ln>
            <a:noFill/>
          </a:ln>
        </p:spPr>
        <p:txBody>
          <a:bodyPr tIns="91440" bIns="91440" anchor="b"/>
          <a:p>
            <a:pPr algn="r">
              <a:lnSpc>
                <a:spcPct val="100000"/>
              </a:lnSpc>
            </a:pPr>
            <a:r>
              <a:rPr b="1" lang="en-US" sz="4800" spc="-1" strike="noStrike">
                <a:solidFill>
                  <a:srgbClr val="073763"/>
                </a:solidFill>
                <a:latin typeface="Montserrat"/>
                <a:ea typeface="Montserrat"/>
              </a:rPr>
              <a:t>EXERCISE 2</a:t>
            </a:r>
            <a:endParaRPr b="0" lang="en-US" sz="4800" spc="-1" strike="noStrike">
              <a:solidFill>
                <a:srgbClr val="000000"/>
              </a:solidFill>
              <a:latin typeface="Arial"/>
            </a:endParaRPr>
          </a:p>
        </p:txBody>
      </p:sp>
      <p:sp>
        <p:nvSpPr>
          <p:cNvPr id="299" name="TextShape 2"/>
          <p:cNvSpPr txBox="1"/>
          <p:nvPr/>
        </p:nvSpPr>
        <p:spPr>
          <a:xfrm>
            <a:off x="109080" y="146160"/>
            <a:ext cx="1806840" cy="1252440"/>
          </a:xfrm>
          <a:prstGeom prst="rect">
            <a:avLst/>
          </a:prstGeom>
          <a:noFill/>
          <a:ln>
            <a:noFill/>
          </a:ln>
        </p:spPr>
        <p:txBody>
          <a:bodyPr tIns="91440" bIns="91440"/>
          <a:p>
            <a:pPr>
              <a:lnSpc>
                <a:spcPct val="100000"/>
              </a:lnSpc>
            </a:pPr>
            <a:fld id="{B67923C3-DC9E-4998-80E5-54150DB83C95}" type="slidenum">
              <a:rPr b="1" lang="en-US" sz="9600" spc="-1" strike="noStrike">
                <a:solidFill>
                  <a:srgbClr val="9fc5e8"/>
                </a:solidFill>
                <a:latin typeface="Montserrat"/>
                <a:ea typeface="Montserrat"/>
              </a:rPr>
              <a:t>1</a:t>
            </a:fld>
            <a:endParaRPr b="0" lang="en-US" sz="9600" spc="-1" strike="noStrike">
              <a:latin typeface="Times New Roman"/>
            </a:endParaRPr>
          </a:p>
        </p:txBody>
      </p:sp>
      <p:sp>
        <p:nvSpPr>
          <p:cNvPr id="300" name="TextShape 3"/>
          <p:cNvSpPr txBox="1"/>
          <p:nvPr/>
        </p:nvSpPr>
        <p:spPr>
          <a:xfrm>
            <a:off x="238680" y="1540440"/>
            <a:ext cx="8762040" cy="4428000"/>
          </a:xfrm>
          <a:prstGeom prst="rect">
            <a:avLst/>
          </a:prstGeom>
          <a:noFill/>
          <a:ln>
            <a:noFill/>
          </a:ln>
        </p:spPr>
        <p:txBody>
          <a:bodyPr tIns="91440" bIns="91440"/>
          <a:p>
            <a:pPr marL="457200" indent="-418680">
              <a:lnSpc>
                <a:spcPct val="100000"/>
              </a:lnSpc>
              <a:spcBef>
                <a:spcPts val="601"/>
              </a:spcBef>
              <a:buClr>
                <a:srgbClr val="6fa8dc"/>
              </a:buClr>
              <a:buFont typeface="Roboto"/>
              <a:buChar char="▸"/>
            </a:pPr>
            <a:r>
              <a:rPr b="0" lang="en-US" sz="2200" spc="-1" strike="noStrike">
                <a:solidFill>
                  <a:srgbClr val="000000"/>
                </a:solidFill>
                <a:latin typeface="Arial"/>
                <a:ea typeface="Arial"/>
              </a:rPr>
              <a:t>Declare two string variables</a:t>
            </a:r>
            <a:endParaRPr b="0" lang="en-US" sz="2200" spc="-1" strike="noStrike">
              <a:solidFill>
                <a:srgbClr val="000000"/>
              </a:solidFill>
              <a:latin typeface="Arial"/>
            </a:endParaRPr>
          </a:p>
          <a:p>
            <a:pPr marL="457200" indent="-418680">
              <a:lnSpc>
                <a:spcPct val="100000"/>
              </a:lnSpc>
              <a:buClr>
                <a:srgbClr val="6fa8dc"/>
              </a:buClr>
              <a:buFont typeface="Roboto"/>
              <a:buChar char="▸"/>
            </a:pPr>
            <a:r>
              <a:rPr b="0" lang="en-US" sz="2200" spc="-1" strike="noStrike">
                <a:solidFill>
                  <a:srgbClr val="000000"/>
                </a:solidFill>
                <a:latin typeface="Arial"/>
                <a:ea typeface="Arial"/>
              </a:rPr>
              <a:t>Initialize them and concatenate them in a new variable</a:t>
            </a:r>
            <a:endParaRPr b="0" lang="en-US" sz="2200" spc="-1" strike="noStrike">
              <a:solidFill>
                <a:srgbClr val="000000"/>
              </a:solidFill>
              <a:latin typeface="Arial"/>
            </a:endParaRPr>
          </a:p>
          <a:p>
            <a:pPr marL="457200" indent="-418680">
              <a:lnSpc>
                <a:spcPct val="100000"/>
              </a:lnSpc>
              <a:buClr>
                <a:srgbClr val="6fa8dc"/>
              </a:buClr>
              <a:buFont typeface="Roboto"/>
              <a:buChar char="▸"/>
            </a:pPr>
            <a:r>
              <a:rPr b="0" lang="en-US" sz="2200" spc="-1" strike="noStrike">
                <a:solidFill>
                  <a:srgbClr val="000000"/>
                </a:solidFill>
                <a:latin typeface="Arial"/>
                <a:ea typeface="Arial"/>
              </a:rPr>
              <a:t>Declare two string variables</a:t>
            </a:r>
            <a:endParaRPr b="0" lang="en-US" sz="2200" spc="-1" strike="noStrike">
              <a:solidFill>
                <a:srgbClr val="000000"/>
              </a:solidFill>
              <a:latin typeface="Arial"/>
            </a:endParaRPr>
          </a:p>
          <a:p>
            <a:pPr marL="457200" indent="-418680">
              <a:lnSpc>
                <a:spcPct val="100000"/>
              </a:lnSpc>
              <a:buClr>
                <a:srgbClr val="6fa8dc"/>
              </a:buClr>
              <a:buFont typeface="Roboto"/>
              <a:buChar char="▸"/>
            </a:pPr>
            <a:r>
              <a:rPr b="0" lang="en-US" sz="2200" spc="-1" strike="noStrike">
                <a:solidFill>
                  <a:srgbClr val="000000"/>
                </a:solidFill>
                <a:latin typeface="Arial"/>
                <a:ea typeface="Arial"/>
              </a:rPr>
              <a:t>Initialize them with the number 9 and 3</a:t>
            </a:r>
            <a:endParaRPr b="0" lang="en-US" sz="2200" spc="-1" strike="noStrike">
              <a:solidFill>
                <a:srgbClr val="000000"/>
              </a:solidFill>
              <a:latin typeface="Arial"/>
            </a:endParaRPr>
          </a:p>
          <a:p>
            <a:pPr marL="457200" indent="-418680">
              <a:lnSpc>
                <a:spcPct val="100000"/>
              </a:lnSpc>
              <a:buClr>
                <a:srgbClr val="6fa8dc"/>
              </a:buClr>
              <a:buFont typeface="Roboto"/>
              <a:buChar char="▸"/>
            </a:pPr>
            <a:r>
              <a:rPr b="0" lang="en-US" sz="2200" spc="-1" strike="noStrike">
                <a:solidFill>
                  <a:srgbClr val="000000"/>
                </a:solidFill>
                <a:latin typeface="Arial"/>
                <a:ea typeface="Arial"/>
              </a:rPr>
              <a:t>Concatenate them in a new variable</a:t>
            </a:r>
            <a:endParaRPr b="0" lang="en-US" sz="2200" spc="-1" strike="noStrike">
              <a:solidFill>
                <a:srgbClr val="000000"/>
              </a:solidFill>
              <a:latin typeface="Arial"/>
            </a:endParaRPr>
          </a:p>
          <a:p>
            <a:pPr marL="457200" indent="-418680">
              <a:lnSpc>
                <a:spcPct val="100000"/>
              </a:lnSpc>
              <a:buClr>
                <a:srgbClr val="6fa8dc"/>
              </a:buClr>
              <a:buFont typeface="Roboto"/>
              <a:buChar char="▸"/>
            </a:pPr>
            <a:r>
              <a:rPr b="0" lang="en-US" sz="2200" spc="-1" strike="noStrike">
                <a:solidFill>
                  <a:srgbClr val="000000"/>
                </a:solidFill>
                <a:latin typeface="Arial"/>
                <a:ea typeface="Arial"/>
              </a:rPr>
              <a:t>Print the results in the console</a:t>
            </a:r>
            <a:endParaRPr b="0" lang="en-US" sz="2200" spc="-1" strike="noStrike">
              <a:solidFill>
                <a:srgbClr val="000000"/>
              </a:solidFill>
              <a:latin typeface="Arial"/>
            </a:endParaRPr>
          </a:p>
          <a:p>
            <a:pPr marL="457200">
              <a:lnSpc>
                <a:spcPct val="100000"/>
              </a:lnSpc>
              <a:spcBef>
                <a:spcPts val="601"/>
              </a:spcBef>
            </a:pPr>
            <a:endParaRPr b="0" lang="en-US" sz="2200" spc="-1" strike="noStrike">
              <a:solidFill>
                <a:srgbClr val="000000"/>
              </a:solidFill>
              <a:latin typeface="Arial"/>
            </a:endParaRPr>
          </a:p>
          <a:p>
            <a:pPr>
              <a:lnSpc>
                <a:spcPct val="100000"/>
              </a:lnSpc>
              <a:spcBef>
                <a:spcPts val="601"/>
              </a:spcBef>
            </a:pPr>
            <a:endParaRPr b="0" lang="en-US" sz="2200" spc="-1" strike="noStrike">
              <a:solidFill>
                <a:srgbClr val="000000"/>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1571760" y="192600"/>
            <a:ext cx="3881160" cy="1159560"/>
          </a:xfrm>
          <a:prstGeom prst="rect">
            <a:avLst/>
          </a:prstGeom>
          <a:noFill/>
          <a:ln>
            <a:noFill/>
          </a:ln>
        </p:spPr>
        <p:txBody>
          <a:bodyPr tIns="91440" bIns="91440" anchor="b"/>
          <a:p>
            <a:pPr algn="r">
              <a:lnSpc>
                <a:spcPct val="100000"/>
              </a:lnSpc>
            </a:pPr>
            <a:r>
              <a:rPr b="1" lang="en-US" sz="4800" spc="-1" strike="noStrike">
                <a:solidFill>
                  <a:srgbClr val="073763"/>
                </a:solidFill>
                <a:latin typeface="Montserrat"/>
                <a:ea typeface="Montserrat"/>
              </a:rPr>
              <a:t>EXERCISE 3</a:t>
            </a:r>
            <a:endParaRPr b="0" lang="en-US" sz="4800" spc="-1" strike="noStrike">
              <a:solidFill>
                <a:srgbClr val="000000"/>
              </a:solidFill>
              <a:latin typeface="Arial"/>
            </a:endParaRPr>
          </a:p>
        </p:txBody>
      </p:sp>
      <p:sp>
        <p:nvSpPr>
          <p:cNvPr id="302" name="TextShape 2"/>
          <p:cNvSpPr txBox="1"/>
          <p:nvPr/>
        </p:nvSpPr>
        <p:spPr>
          <a:xfrm>
            <a:off x="109080" y="146160"/>
            <a:ext cx="1806840" cy="1252440"/>
          </a:xfrm>
          <a:prstGeom prst="rect">
            <a:avLst/>
          </a:prstGeom>
          <a:noFill/>
          <a:ln>
            <a:noFill/>
          </a:ln>
        </p:spPr>
        <p:txBody>
          <a:bodyPr tIns="91440" bIns="91440"/>
          <a:p>
            <a:pPr>
              <a:lnSpc>
                <a:spcPct val="100000"/>
              </a:lnSpc>
            </a:pPr>
            <a:fld id="{B57EAF7B-9F21-4F58-9107-0E80ACD0C849}" type="slidenum">
              <a:rPr b="1" lang="en-US" sz="9600" spc="-1" strike="noStrike">
                <a:solidFill>
                  <a:srgbClr val="9fc5e8"/>
                </a:solidFill>
                <a:latin typeface="Montserrat"/>
                <a:ea typeface="Montserrat"/>
              </a:rPr>
              <a:t>1</a:t>
            </a:fld>
            <a:endParaRPr b="0" lang="en-US" sz="9600" spc="-1" strike="noStrike">
              <a:latin typeface="Times New Roman"/>
            </a:endParaRPr>
          </a:p>
        </p:txBody>
      </p:sp>
      <p:sp>
        <p:nvSpPr>
          <p:cNvPr id="303" name="TextShape 3"/>
          <p:cNvSpPr txBox="1"/>
          <p:nvPr/>
        </p:nvSpPr>
        <p:spPr>
          <a:xfrm>
            <a:off x="238680" y="1540440"/>
            <a:ext cx="8762040" cy="4428000"/>
          </a:xfrm>
          <a:prstGeom prst="rect">
            <a:avLst/>
          </a:prstGeom>
          <a:noFill/>
          <a:ln>
            <a:noFill/>
          </a:ln>
        </p:spPr>
        <p:txBody>
          <a:bodyPr tIns="91440" bIns="91440"/>
          <a:p>
            <a:pPr marL="457200" indent="-418680">
              <a:lnSpc>
                <a:spcPct val="100000"/>
              </a:lnSpc>
              <a:spcBef>
                <a:spcPts val="601"/>
              </a:spcBef>
              <a:buClr>
                <a:srgbClr val="6fa8dc"/>
              </a:buClr>
              <a:buFont typeface="Roboto"/>
              <a:buChar char="▸"/>
            </a:pPr>
            <a:r>
              <a:rPr b="0" lang="en-US" sz="2200" spc="-1" strike="noStrike">
                <a:solidFill>
                  <a:srgbClr val="000000"/>
                </a:solidFill>
                <a:latin typeface="Arial"/>
                <a:ea typeface="Arial"/>
              </a:rPr>
              <a:t>Declare an integer and a string variable</a:t>
            </a:r>
            <a:endParaRPr b="0" lang="en-US" sz="2200" spc="-1" strike="noStrike">
              <a:solidFill>
                <a:srgbClr val="000000"/>
              </a:solidFill>
              <a:latin typeface="Arial"/>
            </a:endParaRPr>
          </a:p>
          <a:p>
            <a:pPr marL="457200" indent="-418680">
              <a:lnSpc>
                <a:spcPct val="100000"/>
              </a:lnSpc>
              <a:buClr>
                <a:srgbClr val="6fa8dc"/>
              </a:buClr>
              <a:buFont typeface="Roboto"/>
              <a:buChar char="▸"/>
            </a:pPr>
            <a:r>
              <a:rPr b="0" lang="en-US" sz="2200" spc="-1" strike="noStrike">
                <a:solidFill>
                  <a:srgbClr val="000000"/>
                </a:solidFill>
                <a:latin typeface="Arial"/>
                <a:ea typeface="Arial"/>
              </a:rPr>
              <a:t>Initialize them and concatenate them in a new variable</a:t>
            </a:r>
            <a:endParaRPr b="0" lang="en-US" sz="2200" spc="-1" strike="noStrike">
              <a:solidFill>
                <a:srgbClr val="000000"/>
              </a:solidFill>
              <a:latin typeface="Arial"/>
            </a:endParaRPr>
          </a:p>
          <a:p>
            <a:pPr marL="457200" indent="-418680">
              <a:lnSpc>
                <a:spcPct val="100000"/>
              </a:lnSpc>
              <a:buClr>
                <a:srgbClr val="6fa8dc"/>
              </a:buClr>
              <a:buFont typeface="Roboto"/>
              <a:buChar char="▸"/>
            </a:pPr>
            <a:r>
              <a:rPr b="0" lang="en-US" sz="2200" spc="-1" strike="noStrike">
                <a:solidFill>
                  <a:srgbClr val="000000"/>
                </a:solidFill>
                <a:latin typeface="Arial"/>
                <a:ea typeface="Arial"/>
              </a:rPr>
              <a:t>Print the result in the console</a:t>
            </a:r>
            <a:endParaRPr b="0" lang="en-US" sz="2200" spc="-1" strike="noStrike">
              <a:solidFill>
                <a:srgbClr val="000000"/>
              </a:solidFill>
              <a:latin typeface="Arial"/>
            </a:endParaRPr>
          </a:p>
          <a:p>
            <a:pPr marL="457200">
              <a:lnSpc>
                <a:spcPct val="100000"/>
              </a:lnSpc>
              <a:spcBef>
                <a:spcPts val="601"/>
              </a:spcBef>
            </a:pPr>
            <a:endParaRPr b="0" lang="en-US" sz="2200" spc="-1" strike="noStrike">
              <a:solidFill>
                <a:srgbClr val="000000"/>
              </a:solidFill>
              <a:latin typeface="Arial"/>
            </a:endParaRPr>
          </a:p>
          <a:p>
            <a:pPr>
              <a:lnSpc>
                <a:spcPct val="100000"/>
              </a:lnSpc>
              <a:spcBef>
                <a:spcPts val="601"/>
              </a:spcBef>
            </a:pPr>
            <a:endParaRPr b="0" lang="en-US" sz="22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1571760" y="192600"/>
            <a:ext cx="4003560" cy="1159560"/>
          </a:xfrm>
          <a:prstGeom prst="rect">
            <a:avLst/>
          </a:prstGeom>
          <a:noFill/>
          <a:ln>
            <a:noFill/>
          </a:ln>
        </p:spPr>
        <p:txBody>
          <a:bodyPr tIns="91440" bIns="91440" anchor="b"/>
          <a:p>
            <a:pPr algn="r">
              <a:lnSpc>
                <a:spcPct val="100000"/>
              </a:lnSpc>
            </a:pPr>
            <a:r>
              <a:rPr b="1" lang="en-US" sz="4800" spc="-1" strike="noStrike">
                <a:solidFill>
                  <a:srgbClr val="073763"/>
                </a:solidFill>
                <a:latin typeface="Montserrat"/>
                <a:ea typeface="Montserrat"/>
              </a:rPr>
              <a:t>EXERCISE 4</a:t>
            </a:r>
            <a:endParaRPr b="0" lang="en-US" sz="4800" spc="-1" strike="noStrike">
              <a:solidFill>
                <a:srgbClr val="000000"/>
              </a:solidFill>
              <a:latin typeface="Arial"/>
            </a:endParaRPr>
          </a:p>
        </p:txBody>
      </p:sp>
      <p:sp>
        <p:nvSpPr>
          <p:cNvPr id="305" name="TextShape 2"/>
          <p:cNvSpPr txBox="1"/>
          <p:nvPr/>
        </p:nvSpPr>
        <p:spPr>
          <a:xfrm>
            <a:off x="109080" y="146160"/>
            <a:ext cx="1806840" cy="1252440"/>
          </a:xfrm>
          <a:prstGeom prst="rect">
            <a:avLst/>
          </a:prstGeom>
          <a:noFill/>
          <a:ln>
            <a:noFill/>
          </a:ln>
        </p:spPr>
        <p:txBody>
          <a:bodyPr tIns="91440" bIns="91440"/>
          <a:p>
            <a:pPr>
              <a:lnSpc>
                <a:spcPct val="100000"/>
              </a:lnSpc>
            </a:pPr>
            <a:fld id="{88552ECB-A38D-4F30-BA17-AA0CBEAC8F24}" type="slidenum">
              <a:rPr b="1" lang="en-US" sz="9600" spc="-1" strike="noStrike">
                <a:solidFill>
                  <a:srgbClr val="9fc5e8"/>
                </a:solidFill>
                <a:latin typeface="Montserrat"/>
                <a:ea typeface="Montserrat"/>
              </a:rPr>
              <a:t>1</a:t>
            </a:fld>
            <a:endParaRPr b="0" lang="en-US" sz="9600" spc="-1" strike="noStrike">
              <a:latin typeface="Times New Roman"/>
            </a:endParaRPr>
          </a:p>
        </p:txBody>
      </p:sp>
      <p:sp>
        <p:nvSpPr>
          <p:cNvPr id="306" name="TextShape 3"/>
          <p:cNvSpPr txBox="1"/>
          <p:nvPr/>
        </p:nvSpPr>
        <p:spPr>
          <a:xfrm>
            <a:off x="238680" y="1540440"/>
            <a:ext cx="8762040" cy="4428000"/>
          </a:xfrm>
          <a:prstGeom prst="rect">
            <a:avLst/>
          </a:prstGeom>
          <a:noFill/>
          <a:ln>
            <a:noFill/>
          </a:ln>
        </p:spPr>
        <p:txBody>
          <a:bodyPr tIns="91440" bIns="91440"/>
          <a:p>
            <a:pPr marL="457200" indent="-418680">
              <a:lnSpc>
                <a:spcPct val="100000"/>
              </a:lnSpc>
              <a:spcBef>
                <a:spcPts val="601"/>
              </a:spcBef>
              <a:buClr>
                <a:srgbClr val="6fa8dc"/>
              </a:buClr>
              <a:buFont typeface="Roboto"/>
              <a:buChar char="▸"/>
            </a:pPr>
            <a:r>
              <a:rPr b="0" lang="en-US" sz="2200" spc="-1" strike="noStrike">
                <a:solidFill>
                  <a:srgbClr val="000000"/>
                </a:solidFill>
                <a:latin typeface="Arial"/>
                <a:ea typeface="Arial"/>
              </a:rPr>
              <a:t>You have n credits on your mobile bill. One SMS costs m credits. How many SMS messages you can send?</a:t>
            </a:r>
            <a:endParaRPr b="0" lang="en-US" sz="2200" spc="-1" strike="noStrike">
              <a:solidFill>
                <a:srgbClr val="000000"/>
              </a:solidFill>
              <a:latin typeface="Arial"/>
            </a:endParaRPr>
          </a:p>
          <a:p>
            <a:pPr marL="457200" indent="-418680">
              <a:lnSpc>
                <a:spcPct val="115000"/>
              </a:lnSpc>
              <a:buClr>
                <a:srgbClr val="6fa8dc"/>
              </a:buClr>
              <a:buFont typeface="Arial"/>
              <a:buChar char="▸"/>
            </a:pPr>
            <a:r>
              <a:rPr b="0" lang="en-US" sz="2800" spc="-1" strike="noStrike">
                <a:solidFill>
                  <a:srgbClr val="000000"/>
                </a:solidFill>
                <a:latin typeface="Arial"/>
                <a:ea typeface="Arial"/>
              </a:rPr>
              <a:t>n = 102</a:t>
            </a:r>
            <a:endParaRPr b="0" lang="en-US" sz="2800" spc="-1" strike="noStrike">
              <a:solidFill>
                <a:srgbClr val="000000"/>
              </a:solidFill>
              <a:latin typeface="Arial"/>
            </a:endParaRPr>
          </a:p>
          <a:p>
            <a:pPr marL="457200" indent="-418680">
              <a:lnSpc>
                <a:spcPct val="115000"/>
              </a:lnSpc>
              <a:buClr>
                <a:srgbClr val="6fa8dc"/>
              </a:buClr>
              <a:buFont typeface="Arial"/>
              <a:buChar char="▸"/>
            </a:pPr>
            <a:r>
              <a:rPr b="0" lang="en-US" sz="2800" spc="-1" strike="noStrike">
                <a:solidFill>
                  <a:srgbClr val="000000"/>
                </a:solidFill>
                <a:latin typeface="Arial"/>
                <a:ea typeface="Arial"/>
              </a:rPr>
              <a:t>m = 5</a:t>
            </a:r>
            <a:endParaRPr b="0" lang="en-US" sz="2800" spc="-1" strike="noStrike">
              <a:solidFill>
                <a:srgbClr val="000000"/>
              </a:solidFill>
              <a:latin typeface="Arial"/>
            </a:endParaRPr>
          </a:p>
          <a:p>
            <a:pPr marL="457200" indent="-418680">
              <a:lnSpc>
                <a:spcPct val="115000"/>
              </a:lnSpc>
              <a:buClr>
                <a:srgbClr val="6fa8dc"/>
              </a:buClr>
              <a:buFont typeface="Arial"/>
              <a:buChar char="▸"/>
            </a:pPr>
            <a:r>
              <a:rPr b="0" lang="en-US" sz="2800" spc="-1" strike="noStrike">
                <a:solidFill>
                  <a:srgbClr val="000000"/>
                </a:solidFill>
                <a:latin typeface="Arial"/>
                <a:ea typeface="Arial"/>
              </a:rPr>
              <a:t>Result = ?</a:t>
            </a:r>
            <a:endParaRPr b="0" lang="en-US" sz="2800" spc="-1" strike="noStrike">
              <a:solidFill>
                <a:srgbClr val="000000"/>
              </a:solidFill>
              <a:latin typeface="Arial"/>
            </a:endParaRPr>
          </a:p>
          <a:p>
            <a:pPr marL="457200">
              <a:lnSpc>
                <a:spcPct val="100000"/>
              </a:lnSpc>
              <a:spcBef>
                <a:spcPts val="601"/>
              </a:spcBef>
            </a:pPr>
            <a:endParaRPr b="0" lang="en-US" sz="2800" spc="-1" strike="noStrike">
              <a:solidFill>
                <a:srgbClr val="000000"/>
              </a:solidFill>
              <a:latin typeface="Arial"/>
            </a:endParaRPr>
          </a:p>
          <a:p>
            <a:pPr>
              <a:lnSpc>
                <a:spcPct val="100000"/>
              </a:lnSpc>
              <a:spcBef>
                <a:spcPts val="601"/>
              </a:spcBef>
            </a:pPr>
            <a:endParaRPr b="0" lang="en-US" sz="2800" spc="-1" strike="noStrike">
              <a:solidFill>
                <a:srgbClr val="000000"/>
              </a:solid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203760" y="1626840"/>
            <a:ext cx="1806840" cy="1035000"/>
          </a:xfrm>
          <a:prstGeom prst="rect">
            <a:avLst/>
          </a:prstGeom>
          <a:noFill/>
          <a:ln>
            <a:noFill/>
          </a:ln>
        </p:spPr>
        <p:txBody>
          <a:bodyPr tIns="91440" bIns="91440"/>
          <a:p>
            <a:pPr>
              <a:lnSpc>
                <a:spcPct val="100000"/>
              </a:lnSpc>
            </a:pPr>
            <a:r>
              <a:rPr b="1" lang="en-US" sz="1800" spc="-1" strike="noStrike">
                <a:solidFill>
                  <a:srgbClr val="ffffff"/>
                </a:solidFill>
                <a:latin typeface="Montserrat"/>
                <a:ea typeface="Montserrat"/>
              </a:rPr>
              <a:t>Data entry and conversion</a:t>
            </a:r>
            <a:endParaRPr b="0" lang="en-US" sz="1800" spc="-1" strike="noStrike">
              <a:solidFill>
                <a:srgbClr val="000000"/>
              </a:solidFill>
              <a:latin typeface="Arial"/>
            </a:endParaRPr>
          </a:p>
        </p:txBody>
      </p:sp>
      <p:sp>
        <p:nvSpPr>
          <p:cNvPr id="308" name="TextShape 2"/>
          <p:cNvSpPr txBox="1"/>
          <p:nvPr/>
        </p:nvSpPr>
        <p:spPr>
          <a:xfrm>
            <a:off x="6072120" y="522000"/>
            <a:ext cx="2586960" cy="3725280"/>
          </a:xfrm>
          <a:prstGeom prst="rect">
            <a:avLst/>
          </a:prstGeom>
          <a:noFill/>
          <a:ln>
            <a:noFill/>
          </a:ln>
        </p:spPr>
        <p:txBody>
          <a:bodyPr tIns="91440" bIns="91440"/>
          <a:p>
            <a:pPr>
              <a:lnSpc>
                <a:spcPct val="100000"/>
              </a:lnSpc>
              <a:spcBef>
                <a:spcPts val="601"/>
              </a:spcBef>
            </a:pPr>
            <a:r>
              <a:rPr b="0" lang="en-US" sz="2400" spc="-1" strike="noStrike">
                <a:solidFill>
                  <a:srgbClr val="073763"/>
                </a:solidFill>
                <a:latin typeface="Roboto"/>
                <a:ea typeface="Roboto"/>
              </a:rPr>
              <a:t>We can enter data from the console using the ReadLine method. The console always returns the inserted data in a string Data Type</a:t>
            </a:r>
            <a:endParaRPr b="0" lang="en-US" sz="2400" spc="-1" strike="noStrike">
              <a:solidFill>
                <a:srgbClr val="000000"/>
              </a:solidFill>
              <a:latin typeface="Arial"/>
            </a:endParaRPr>
          </a:p>
        </p:txBody>
      </p:sp>
      <p:pic>
        <p:nvPicPr>
          <p:cNvPr id="309" name="Google Shape;170;p25" descr=""/>
          <p:cNvPicPr/>
          <p:nvPr/>
        </p:nvPicPr>
        <p:blipFill>
          <a:blip r:embed="rId1"/>
          <a:srcRect l="24375" t="0" r="24375" b="0"/>
          <a:stretch/>
        </p:blipFill>
        <p:spPr>
          <a:xfrm>
            <a:off x="2088000" y="0"/>
            <a:ext cx="3566160" cy="5142960"/>
          </a:xfrm>
          <a:prstGeom prst="rect">
            <a:avLst/>
          </a:prstGeom>
          <a:ln>
            <a:noFill/>
          </a:ln>
        </p:spPr>
      </p:pic>
      <p:sp>
        <p:nvSpPr>
          <p:cNvPr id="310" name="TextShape 3"/>
          <p:cNvSpPr txBox="1"/>
          <p:nvPr/>
        </p:nvSpPr>
        <p:spPr>
          <a:xfrm>
            <a:off x="109080" y="146160"/>
            <a:ext cx="1806840" cy="1252440"/>
          </a:xfrm>
          <a:prstGeom prst="rect">
            <a:avLst/>
          </a:prstGeom>
          <a:noFill/>
          <a:ln>
            <a:noFill/>
          </a:ln>
        </p:spPr>
        <p:txBody>
          <a:bodyPr tIns="91440" bIns="91440"/>
          <a:p>
            <a:pPr>
              <a:lnSpc>
                <a:spcPct val="100000"/>
              </a:lnSpc>
            </a:pPr>
            <a:fld id="{0328AC17-C516-45FA-8CC9-2050B10BF696}" type="slidenum">
              <a:rPr b="1" lang="en-US" sz="9600" spc="-1" strike="noStrike">
                <a:solidFill>
                  <a:srgbClr val="0b5394"/>
                </a:solidFill>
                <a:latin typeface="Montserrat"/>
                <a:ea typeface="Montserrat"/>
              </a:rPr>
              <a:t>1</a:t>
            </a:fld>
            <a:endParaRPr b="0" lang="en-US" sz="9600" spc="-1" strike="noStrike">
              <a:latin typeface="Times New Roman"/>
            </a:endParaRPr>
          </a:p>
        </p:txBody>
      </p:sp>
      <p:grpSp>
        <p:nvGrpSpPr>
          <p:cNvPr id="311" name="Group 4"/>
          <p:cNvGrpSpPr/>
          <p:nvPr/>
        </p:nvGrpSpPr>
        <p:grpSpPr>
          <a:xfrm>
            <a:off x="7237080" y="4446000"/>
            <a:ext cx="1787760" cy="585360"/>
            <a:chOff x="7237080" y="4446000"/>
            <a:chExt cx="1787760" cy="585360"/>
          </a:xfrm>
        </p:grpSpPr>
        <p:pic>
          <p:nvPicPr>
            <p:cNvPr id="312" name="Google Shape;173;p25" descr=""/>
            <p:cNvPicPr/>
            <p:nvPr/>
          </p:nvPicPr>
          <p:blipFill>
            <a:blip r:embed="rId2"/>
            <a:stretch/>
          </p:blipFill>
          <p:spPr>
            <a:xfrm>
              <a:off x="7237080" y="4486320"/>
              <a:ext cx="514080" cy="504360"/>
            </a:xfrm>
            <a:prstGeom prst="rect">
              <a:avLst/>
            </a:prstGeom>
            <a:ln>
              <a:noFill/>
            </a:ln>
          </p:spPr>
        </p:pic>
        <p:sp>
          <p:nvSpPr>
            <p:cNvPr id="313" name="CustomShape 5"/>
            <p:cNvSpPr/>
            <p:nvPr/>
          </p:nvSpPr>
          <p:spPr>
            <a:xfrm>
              <a:off x="7751520" y="4446000"/>
              <a:ext cx="1273320" cy="585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1c4587"/>
                  </a:solidFill>
                  <a:latin typeface="Arial Black"/>
                  <a:ea typeface="Arial Black"/>
                </a:rPr>
                <a:t>SEDC 2019</a:t>
              </a:r>
              <a:r>
                <a:rPr b="0" lang="en-US" sz="1400" spc="-1" strike="noStrike">
                  <a:solidFill>
                    <a:srgbClr val="5e85b9"/>
                  </a:solidFill>
                  <a:latin typeface="Arial Black"/>
                  <a:ea typeface="Arial Black"/>
                </a:rPr>
                <a:t> </a:t>
              </a:r>
              <a:endParaRPr b="0" lang="en-US" sz="1400" spc="-1" strike="noStrike">
                <a:latin typeface="Arial"/>
              </a:endParaRPr>
            </a:p>
            <a:p>
              <a:pPr>
                <a:lnSpc>
                  <a:spcPct val="100000"/>
                </a:lnSpc>
              </a:pPr>
              <a:r>
                <a:rPr b="0" lang="en-US" sz="1400" spc="-1" strike="noStrike">
                  <a:solidFill>
                    <a:srgbClr val="9fc5e8"/>
                  </a:solidFill>
                  <a:latin typeface="Arial Black"/>
                  <a:ea typeface="Arial Black"/>
                </a:rPr>
                <a:t>C# Basic</a:t>
              </a:r>
              <a:endParaRPr b="0" lang="en-US" sz="1400" spc="-1" strike="noStrike">
                <a:latin typeface="Arial"/>
              </a:endParaRPr>
            </a:p>
          </p:txBody>
        </p:sp>
      </p:gr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26280" y="1626840"/>
            <a:ext cx="1972080" cy="1252440"/>
          </a:xfrm>
          <a:prstGeom prst="rect">
            <a:avLst/>
          </a:prstGeom>
          <a:noFill/>
          <a:ln>
            <a:noFill/>
          </a:ln>
        </p:spPr>
        <p:txBody>
          <a:bodyPr tIns="91440" bIns="91440"/>
          <a:p>
            <a:pPr>
              <a:lnSpc>
                <a:spcPct val="100000"/>
              </a:lnSpc>
            </a:pPr>
            <a:r>
              <a:rPr b="1" lang="en-US" sz="2400" spc="-1" strike="noStrike">
                <a:solidFill>
                  <a:srgbClr val="ffffff"/>
                </a:solidFill>
                <a:latin typeface="Montserrat"/>
                <a:ea typeface="Montserrat"/>
              </a:rPr>
              <a:t>Conv</a:t>
            </a:r>
            <a:r>
              <a:rPr b="1" lang="en-US" sz="2400" spc="-1" strike="noStrike">
                <a:solidFill>
                  <a:srgbClr val="ffffff"/>
                </a:solidFill>
                <a:latin typeface="Montserrat"/>
                <a:ea typeface="Montserrat"/>
              </a:rPr>
              <a:t>ersio</a:t>
            </a:r>
            <a:r>
              <a:rPr b="1" lang="en-US" sz="2400" spc="-1" strike="noStrike">
                <a:solidFill>
                  <a:srgbClr val="ffffff"/>
                </a:solidFill>
                <a:latin typeface="Montserrat"/>
                <a:ea typeface="Montserrat"/>
              </a:rPr>
              <a:t>n </a:t>
            </a:r>
            <a:r>
              <a:rPr b="1" lang="en-US" sz="2400" spc="-1" strike="noStrike">
                <a:solidFill>
                  <a:srgbClr val="ffffff"/>
                </a:solidFill>
                <a:latin typeface="Montserrat"/>
                <a:ea typeface="Montserrat"/>
              </a:rPr>
              <a:t>meth</a:t>
            </a:r>
            <a:r>
              <a:rPr b="1" lang="en-US" sz="2400" spc="-1" strike="noStrike">
                <a:solidFill>
                  <a:srgbClr val="ffffff"/>
                </a:solidFill>
                <a:latin typeface="Montserrat"/>
                <a:ea typeface="Montserrat"/>
              </a:rPr>
              <a:t>ods</a:t>
            </a:r>
            <a:endParaRPr b="0" lang="en-US" sz="2400" spc="-1" strike="noStrike">
              <a:solidFill>
                <a:srgbClr val="000000"/>
              </a:solidFill>
              <a:latin typeface="Arial"/>
            </a:endParaRPr>
          </a:p>
        </p:txBody>
      </p:sp>
      <p:sp>
        <p:nvSpPr>
          <p:cNvPr id="315" name="TextShape 2"/>
          <p:cNvSpPr txBox="1"/>
          <p:nvPr/>
        </p:nvSpPr>
        <p:spPr>
          <a:xfrm>
            <a:off x="2864520" y="146160"/>
            <a:ext cx="5733360" cy="4428000"/>
          </a:xfrm>
          <a:prstGeom prst="rect">
            <a:avLst/>
          </a:prstGeom>
          <a:noFill/>
          <a:ln>
            <a:noFill/>
          </a:ln>
        </p:spPr>
        <p:txBody>
          <a:bodyPr tIns="91440" bIns="91440"/>
          <a:p>
            <a:pPr marL="457200" indent="-380520">
              <a:lnSpc>
                <a:spcPct val="100000"/>
              </a:lnSpc>
              <a:spcBef>
                <a:spcPts val="601"/>
              </a:spcBef>
              <a:buClr>
                <a:srgbClr val="6fa8dc"/>
              </a:buClr>
              <a:buFont typeface="Roboto"/>
              <a:buChar char="▸"/>
            </a:pPr>
            <a:r>
              <a:rPr b="0" lang="en-US" sz="2400" spc="-1" strike="noStrike">
                <a:solidFill>
                  <a:srgbClr val="073763"/>
                </a:solidFill>
                <a:latin typeface="Roboto"/>
                <a:ea typeface="Roboto"/>
              </a:rPr>
              <a:t>Type.Parse(value) - Converts a value and throws an exception if it can’t be parsed (null included)</a:t>
            </a:r>
            <a:endParaRPr b="0" lang="en-US" sz="2400" spc="-1" strike="noStrike">
              <a:solidFill>
                <a:srgbClr val="000000"/>
              </a:solidFill>
              <a:latin typeface="Arial"/>
            </a:endParaRPr>
          </a:p>
          <a:p>
            <a:pPr marL="457200" indent="-380520">
              <a:lnSpc>
                <a:spcPct val="100000"/>
              </a:lnSpc>
              <a:buClr>
                <a:srgbClr val="6fa8dc"/>
              </a:buClr>
              <a:buFont typeface="Roboto"/>
              <a:buChar char="▸"/>
            </a:pPr>
            <a:r>
              <a:rPr b="0" lang="en-US" sz="2400" spc="-1" strike="noStrike">
                <a:solidFill>
                  <a:srgbClr val="073763"/>
                </a:solidFill>
                <a:latin typeface="Roboto"/>
                <a:ea typeface="Roboto"/>
              </a:rPr>
              <a:t>Convert.ToType(value) - Same effect as Parse but converts null in to 0 instead of throwing exception</a:t>
            </a:r>
            <a:endParaRPr b="0" lang="en-US" sz="2400" spc="-1" strike="noStrike">
              <a:solidFill>
                <a:srgbClr val="000000"/>
              </a:solidFill>
              <a:latin typeface="Arial"/>
            </a:endParaRPr>
          </a:p>
          <a:p>
            <a:pPr marL="457200" indent="-380520">
              <a:lnSpc>
                <a:spcPct val="100000"/>
              </a:lnSpc>
              <a:buClr>
                <a:srgbClr val="6fa8dc"/>
              </a:buClr>
              <a:buFont typeface="Roboto"/>
              <a:buChar char="▸"/>
            </a:pPr>
            <a:r>
              <a:rPr b="0" lang="en-US" sz="2400" spc="-1" strike="noStrike">
                <a:solidFill>
                  <a:srgbClr val="073763"/>
                </a:solidFill>
                <a:latin typeface="Roboto"/>
                <a:ea typeface="Roboto"/>
              </a:rPr>
              <a:t>Type.TryParse(value, out variable) - Same as Parse but when a value is converted it stores it in a variable and returns true, otherwise it returns false instead of throwing an exception</a:t>
            </a:r>
            <a:endParaRPr b="0" lang="en-US" sz="2400" spc="-1" strike="noStrike">
              <a:solidFill>
                <a:srgbClr val="000000"/>
              </a:solidFill>
              <a:latin typeface="Arial"/>
            </a:endParaRPr>
          </a:p>
        </p:txBody>
      </p:sp>
      <p:sp>
        <p:nvSpPr>
          <p:cNvPr id="316" name="TextShape 3"/>
          <p:cNvSpPr txBox="1"/>
          <p:nvPr/>
        </p:nvSpPr>
        <p:spPr>
          <a:xfrm>
            <a:off x="109080" y="146160"/>
            <a:ext cx="1806840" cy="1252440"/>
          </a:xfrm>
          <a:prstGeom prst="rect">
            <a:avLst/>
          </a:prstGeom>
          <a:noFill/>
          <a:ln>
            <a:noFill/>
          </a:ln>
        </p:spPr>
        <p:txBody>
          <a:bodyPr tIns="91440" bIns="91440"/>
          <a:p>
            <a:pPr>
              <a:lnSpc>
                <a:spcPct val="100000"/>
              </a:lnSpc>
            </a:pPr>
            <a:fld id="{68027B3C-A752-4B40-94B7-9329C9A51392}" type="slidenum">
              <a:rPr b="1" lang="en-US" sz="9600" spc="-1" strike="noStrike">
                <a:solidFill>
                  <a:srgbClr val="0b5394"/>
                </a:solidFill>
                <a:latin typeface="Montserrat"/>
                <a:ea typeface="Montserrat"/>
              </a:rPr>
              <a:t>1</a:t>
            </a:fld>
            <a:endParaRPr b="0" lang="en-US" sz="9600" spc="-1" strike="noStrike">
              <a:latin typeface="Times New Roman"/>
            </a:endParaRPr>
          </a:p>
        </p:txBody>
      </p:sp>
      <p:grpSp>
        <p:nvGrpSpPr>
          <p:cNvPr id="317" name="Group 4"/>
          <p:cNvGrpSpPr/>
          <p:nvPr/>
        </p:nvGrpSpPr>
        <p:grpSpPr>
          <a:xfrm>
            <a:off x="7237080" y="4446000"/>
            <a:ext cx="1787760" cy="585360"/>
            <a:chOff x="7237080" y="4446000"/>
            <a:chExt cx="1787760" cy="585360"/>
          </a:xfrm>
        </p:grpSpPr>
        <p:pic>
          <p:nvPicPr>
            <p:cNvPr id="318" name="Google Shape;183;p26" descr=""/>
            <p:cNvPicPr/>
            <p:nvPr/>
          </p:nvPicPr>
          <p:blipFill>
            <a:blip r:embed="rId1"/>
            <a:stretch/>
          </p:blipFill>
          <p:spPr>
            <a:xfrm>
              <a:off x="7237080" y="4486320"/>
              <a:ext cx="514080" cy="504360"/>
            </a:xfrm>
            <a:prstGeom prst="rect">
              <a:avLst/>
            </a:prstGeom>
            <a:ln>
              <a:noFill/>
            </a:ln>
          </p:spPr>
        </p:pic>
        <p:sp>
          <p:nvSpPr>
            <p:cNvPr id="319" name="CustomShape 5"/>
            <p:cNvSpPr/>
            <p:nvPr/>
          </p:nvSpPr>
          <p:spPr>
            <a:xfrm>
              <a:off x="7751520" y="4446000"/>
              <a:ext cx="1273320" cy="585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1c4587"/>
                  </a:solidFill>
                  <a:latin typeface="Arial Black"/>
                  <a:ea typeface="Arial Black"/>
                </a:rPr>
                <a:t>SEDC 2019</a:t>
              </a:r>
              <a:r>
                <a:rPr b="0" lang="en-US" sz="1400" spc="-1" strike="noStrike">
                  <a:solidFill>
                    <a:srgbClr val="5e85b9"/>
                  </a:solidFill>
                  <a:latin typeface="Arial Black"/>
                  <a:ea typeface="Arial Black"/>
                </a:rPr>
                <a:t> </a:t>
              </a:r>
              <a:endParaRPr b="0" lang="en-US" sz="1400" spc="-1" strike="noStrike">
                <a:latin typeface="Arial"/>
              </a:endParaRPr>
            </a:p>
            <a:p>
              <a:pPr>
                <a:lnSpc>
                  <a:spcPct val="100000"/>
                </a:lnSpc>
              </a:pPr>
              <a:r>
                <a:rPr b="0" lang="en-US" sz="1400" spc="-1" strike="noStrike">
                  <a:solidFill>
                    <a:srgbClr val="9fc5e8"/>
                  </a:solidFill>
                  <a:latin typeface="Arial Black"/>
                  <a:ea typeface="Arial Black"/>
                </a:rPr>
                <a:t>C# Basic</a:t>
              </a:r>
              <a:endParaRPr b="0" lang="en-US" sz="1400" spc="-1" strike="noStrike">
                <a:latin typeface="Arial"/>
              </a:endParaRPr>
            </a:p>
          </p:txBody>
        </p:sp>
      </p:gr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2970360" y="2431800"/>
            <a:ext cx="5792400" cy="1555200"/>
          </a:xfrm>
          <a:prstGeom prst="rect">
            <a:avLst/>
          </a:prstGeom>
          <a:noFill/>
          <a:ln>
            <a:noFill/>
          </a:ln>
        </p:spPr>
        <p:txBody>
          <a:bodyPr tIns="91440" bIns="91440" anchor="b"/>
          <a:p>
            <a:pPr algn="r">
              <a:lnSpc>
                <a:spcPct val="100000"/>
              </a:lnSpc>
            </a:pPr>
            <a:r>
              <a:rPr b="0" lang="en-US" sz="4800" spc="-1" strike="noStrike">
                <a:solidFill>
                  <a:srgbClr val="073763"/>
                </a:solidFill>
                <a:latin typeface="Montserrat"/>
                <a:ea typeface="Montserrat"/>
              </a:rPr>
              <a:t>Branching with </a:t>
            </a:r>
            <a:r>
              <a:rPr b="1" lang="en-US" sz="4800" spc="-1" strike="noStrike">
                <a:solidFill>
                  <a:srgbClr val="073763"/>
                </a:solidFill>
                <a:latin typeface="Montserrat"/>
                <a:ea typeface="Montserrat"/>
              </a:rPr>
              <a:t>if</a:t>
            </a:r>
            <a:r>
              <a:rPr b="0" lang="en-US" sz="4800" spc="-1" strike="noStrike">
                <a:solidFill>
                  <a:srgbClr val="073763"/>
                </a:solidFill>
                <a:latin typeface="Montserrat"/>
                <a:ea typeface="Montserrat"/>
              </a:rPr>
              <a:t> and </a:t>
            </a:r>
            <a:r>
              <a:rPr b="1" lang="en-US" sz="4800" spc="-1" strike="noStrike">
                <a:solidFill>
                  <a:srgbClr val="073763"/>
                </a:solidFill>
                <a:latin typeface="Montserrat"/>
                <a:ea typeface="Montserrat"/>
              </a:rPr>
              <a:t>switch</a:t>
            </a:r>
            <a:endParaRPr b="0" lang="en-US" sz="4800" spc="-1" strike="noStrike">
              <a:solidFill>
                <a:srgbClr val="000000"/>
              </a:solidFill>
              <a:latin typeface="Arial"/>
            </a:endParaRPr>
          </a:p>
        </p:txBody>
      </p:sp>
      <p:sp>
        <p:nvSpPr>
          <p:cNvPr id="321" name="TextShape 2"/>
          <p:cNvSpPr txBox="1"/>
          <p:nvPr/>
        </p:nvSpPr>
        <p:spPr>
          <a:xfrm>
            <a:off x="3362400" y="3987000"/>
            <a:ext cx="5400360" cy="784440"/>
          </a:xfrm>
          <a:prstGeom prst="rect">
            <a:avLst/>
          </a:prstGeom>
          <a:noFill/>
          <a:ln>
            <a:noFill/>
          </a:ln>
        </p:spPr>
        <p:txBody>
          <a:bodyPr tIns="91440" bIns="91440" anchor="b"/>
          <a:p>
            <a:pPr algn="r">
              <a:lnSpc>
                <a:spcPct val="100000"/>
              </a:lnSpc>
            </a:pPr>
            <a:r>
              <a:rPr b="0" lang="en-US" sz="2400" spc="-1" strike="noStrike">
                <a:solidFill>
                  <a:srgbClr val="6fa8dc"/>
                </a:solidFill>
                <a:latin typeface="Roboto"/>
                <a:ea typeface="Roboto"/>
              </a:rPr>
              <a:t>Making decisions and changing the flow of control in C#</a:t>
            </a:r>
            <a:endParaRPr b="0" lang="en-US" sz="2400" spc="-1" strike="noStrike">
              <a:latin typeface="Arial"/>
            </a:endParaRPr>
          </a:p>
        </p:txBody>
      </p:sp>
      <p:sp>
        <p:nvSpPr>
          <p:cNvPr id="322" name="TextShape 3"/>
          <p:cNvSpPr txBox="1"/>
          <p:nvPr/>
        </p:nvSpPr>
        <p:spPr>
          <a:xfrm>
            <a:off x="109080" y="146160"/>
            <a:ext cx="1806840" cy="1252440"/>
          </a:xfrm>
          <a:prstGeom prst="rect">
            <a:avLst/>
          </a:prstGeom>
          <a:noFill/>
          <a:ln>
            <a:noFill/>
          </a:ln>
        </p:spPr>
        <p:txBody>
          <a:bodyPr tIns="91440" bIns="91440"/>
          <a:p>
            <a:pPr>
              <a:lnSpc>
                <a:spcPct val="100000"/>
              </a:lnSpc>
            </a:pPr>
            <a:fld id="{40491037-E29A-4E09-8AC3-AEA910912796}" type="slidenum">
              <a:rPr b="1" lang="en-US" sz="9600" spc="-1" strike="noStrike">
                <a:solidFill>
                  <a:srgbClr val="9fc5e8"/>
                </a:solidFill>
                <a:latin typeface="Montserrat"/>
                <a:ea typeface="Montserrat"/>
              </a:rPr>
              <a:t>1</a:t>
            </a:fld>
            <a:endParaRPr b="0" lang="en-US" sz="9600" spc="-1" strike="noStrike">
              <a:latin typeface="Times New Roman"/>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26280" y="1626840"/>
            <a:ext cx="1972080" cy="1252440"/>
          </a:xfrm>
          <a:prstGeom prst="rect">
            <a:avLst/>
          </a:prstGeom>
          <a:noFill/>
          <a:ln>
            <a:noFill/>
          </a:ln>
        </p:spPr>
        <p:txBody>
          <a:bodyPr tIns="91440" bIns="91440"/>
          <a:p>
            <a:pPr>
              <a:lnSpc>
                <a:spcPct val="100000"/>
              </a:lnSpc>
            </a:pPr>
            <a:r>
              <a:rPr b="1" lang="en-US" sz="2400" spc="-1" strike="noStrike">
                <a:solidFill>
                  <a:srgbClr val="ffffff"/>
                </a:solidFill>
                <a:latin typeface="Montserrat"/>
                <a:ea typeface="Montserrat"/>
              </a:rPr>
              <a:t>Branching</a:t>
            </a:r>
            <a:endParaRPr b="0" lang="en-US" sz="2400" spc="-1" strike="noStrike">
              <a:solidFill>
                <a:srgbClr val="000000"/>
              </a:solidFill>
              <a:latin typeface="Arial"/>
            </a:endParaRPr>
          </a:p>
        </p:txBody>
      </p:sp>
      <p:sp>
        <p:nvSpPr>
          <p:cNvPr id="324" name="TextShape 2"/>
          <p:cNvSpPr txBox="1"/>
          <p:nvPr/>
        </p:nvSpPr>
        <p:spPr>
          <a:xfrm>
            <a:off x="2824560" y="357480"/>
            <a:ext cx="5733360" cy="4428000"/>
          </a:xfrm>
          <a:prstGeom prst="rect">
            <a:avLst/>
          </a:prstGeom>
          <a:noFill/>
          <a:ln>
            <a:noFill/>
          </a:ln>
        </p:spPr>
        <p:txBody>
          <a:bodyPr tIns="91440" bIns="91440"/>
          <a:p>
            <a:pPr marL="457200" indent="-418680">
              <a:lnSpc>
                <a:spcPct val="100000"/>
              </a:lnSpc>
              <a:spcBef>
                <a:spcPts val="601"/>
              </a:spcBef>
              <a:buClr>
                <a:srgbClr val="6fa8dc"/>
              </a:buClr>
              <a:buFont typeface="Roboto"/>
              <a:buChar char="▸"/>
            </a:pPr>
            <a:r>
              <a:rPr b="0" lang="en-US" sz="3000" spc="-1" strike="noStrike">
                <a:solidFill>
                  <a:srgbClr val="073763"/>
                </a:solidFill>
                <a:latin typeface="Roboto"/>
                <a:ea typeface="Roboto"/>
              </a:rPr>
              <a:t>Branching in C# can be done with if/else blocks</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Work by testing an expression that results in true/false</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Executing either one block or the other</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Can have multiple chains of if/else if statements</a:t>
            </a:r>
            <a:endParaRPr b="0" lang="en-US" sz="3000" spc="-1" strike="noStrike">
              <a:solidFill>
                <a:srgbClr val="000000"/>
              </a:solidFill>
              <a:latin typeface="Arial"/>
            </a:endParaRPr>
          </a:p>
        </p:txBody>
      </p:sp>
      <p:sp>
        <p:nvSpPr>
          <p:cNvPr id="325" name="TextShape 3"/>
          <p:cNvSpPr txBox="1"/>
          <p:nvPr/>
        </p:nvSpPr>
        <p:spPr>
          <a:xfrm>
            <a:off x="109080" y="146160"/>
            <a:ext cx="1806840" cy="1252440"/>
          </a:xfrm>
          <a:prstGeom prst="rect">
            <a:avLst/>
          </a:prstGeom>
          <a:noFill/>
          <a:ln>
            <a:noFill/>
          </a:ln>
        </p:spPr>
        <p:txBody>
          <a:bodyPr tIns="91440" bIns="91440"/>
          <a:p>
            <a:pPr>
              <a:lnSpc>
                <a:spcPct val="100000"/>
              </a:lnSpc>
            </a:pPr>
            <a:fld id="{90AF6EE9-5A6C-4127-9440-0090F03F51A2}" type="slidenum">
              <a:rPr b="1" lang="en-US" sz="9600" spc="-1" strike="noStrike">
                <a:solidFill>
                  <a:srgbClr val="0b5394"/>
                </a:solidFill>
                <a:latin typeface="Montserrat"/>
                <a:ea typeface="Montserrat"/>
              </a:rPr>
              <a:t>1</a:t>
            </a:fld>
            <a:endParaRPr b="0" lang="en-US" sz="9600" spc="-1" strike="noStrike">
              <a:latin typeface="Times New Roman"/>
            </a:endParaRPr>
          </a:p>
        </p:txBody>
      </p:sp>
      <p:grpSp>
        <p:nvGrpSpPr>
          <p:cNvPr id="326" name="Group 4"/>
          <p:cNvGrpSpPr/>
          <p:nvPr/>
        </p:nvGrpSpPr>
        <p:grpSpPr>
          <a:xfrm>
            <a:off x="7237080" y="4446000"/>
            <a:ext cx="1787760" cy="585360"/>
            <a:chOff x="7237080" y="4446000"/>
            <a:chExt cx="1787760" cy="585360"/>
          </a:xfrm>
        </p:grpSpPr>
        <p:pic>
          <p:nvPicPr>
            <p:cNvPr id="327" name="Google Shape;200;p28" descr=""/>
            <p:cNvPicPr/>
            <p:nvPr/>
          </p:nvPicPr>
          <p:blipFill>
            <a:blip r:embed="rId1"/>
            <a:stretch/>
          </p:blipFill>
          <p:spPr>
            <a:xfrm>
              <a:off x="7237080" y="4486320"/>
              <a:ext cx="514080" cy="504360"/>
            </a:xfrm>
            <a:prstGeom prst="rect">
              <a:avLst/>
            </a:prstGeom>
            <a:ln>
              <a:noFill/>
            </a:ln>
          </p:spPr>
        </p:pic>
        <p:sp>
          <p:nvSpPr>
            <p:cNvPr id="328" name="CustomShape 5"/>
            <p:cNvSpPr/>
            <p:nvPr/>
          </p:nvSpPr>
          <p:spPr>
            <a:xfrm>
              <a:off x="7751520" y="4446000"/>
              <a:ext cx="1273320" cy="585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1c4587"/>
                  </a:solidFill>
                  <a:latin typeface="Arial Black"/>
                  <a:ea typeface="Arial Black"/>
                </a:rPr>
                <a:t>SEDC 2019</a:t>
              </a:r>
              <a:r>
                <a:rPr b="0" lang="en-US" sz="1400" spc="-1" strike="noStrike">
                  <a:solidFill>
                    <a:srgbClr val="5e85b9"/>
                  </a:solidFill>
                  <a:latin typeface="Arial Black"/>
                  <a:ea typeface="Arial Black"/>
                </a:rPr>
                <a:t> </a:t>
              </a:r>
              <a:endParaRPr b="0" lang="en-US" sz="1400" spc="-1" strike="noStrike">
                <a:latin typeface="Arial"/>
              </a:endParaRPr>
            </a:p>
            <a:p>
              <a:pPr>
                <a:lnSpc>
                  <a:spcPct val="100000"/>
                </a:lnSpc>
              </a:pPr>
              <a:r>
                <a:rPr b="0" lang="en-US" sz="1400" spc="-1" strike="noStrike">
                  <a:solidFill>
                    <a:srgbClr val="9fc5e8"/>
                  </a:solidFill>
                  <a:latin typeface="Arial Black"/>
                  <a:ea typeface="Arial Black"/>
                </a:rPr>
                <a:t>C# Basic</a:t>
              </a:r>
              <a:endParaRPr b="0" lang="en-US" sz="1400" spc="-1" strike="noStrike">
                <a:latin typeface="Arial"/>
              </a:endParaRPr>
            </a:p>
          </p:txBody>
        </p:sp>
      </p:gr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1571760" y="192600"/>
            <a:ext cx="4003560" cy="1159560"/>
          </a:xfrm>
          <a:prstGeom prst="rect">
            <a:avLst/>
          </a:prstGeom>
          <a:noFill/>
          <a:ln>
            <a:noFill/>
          </a:ln>
        </p:spPr>
        <p:txBody>
          <a:bodyPr tIns="91440" bIns="91440" anchor="b"/>
          <a:p>
            <a:pPr algn="r">
              <a:lnSpc>
                <a:spcPct val="100000"/>
              </a:lnSpc>
            </a:pPr>
            <a:r>
              <a:rPr b="1" lang="en-US" sz="4800" spc="-1" strike="noStrike">
                <a:solidFill>
                  <a:srgbClr val="073763"/>
                </a:solidFill>
                <a:latin typeface="Montserrat"/>
                <a:ea typeface="Montserrat"/>
              </a:rPr>
              <a:t>EX</a:t>
            </a:r>
            <a:r>
              <a:rPr b="1" lang="en-US" sz="4800" spc="-1" strike="noStrike">
                <a:solidFill>
                  <a:srgbClr val="073763"/>
                </a:solidFill>
                <a:latin typeface="Montserrat"/>
                <a:ea typeface="Montserrat"/>
              </a:rPr>
              <a:t>ER</a:t>
            </a:r>
            <a:r>
              <a:rPr b="1" lang="en-US" sz="4800" spc="-1" strike="noStrike">
                <a:solidFill>
                  <a:srgbClr val="073763"/>
                </a:solidFill>
                <a:latin typeface="Montserrat"/>
                <a:ea typeface="Montserrat"/>
              </a:rPr>
              <a:t>CI</a:t>
            </a:r>
            <a:r>
              <a:rPr b="1" lang="en-US" sz="4800" spc="-1" strike="noStrike">
                <a:solidFill>
                  <a:srgbClr val="073763"/>
                </a:solidFill>
                <a:latin typeface="Montserrat"/>
                <a:ea typeface="Montserrat"/>
              </a:rPr>
              <a:t>SE </a:t>
            </a:r>
            <a:r>
              <a:rPr b="1" lang="en-US" sz="4800" spc="-1" strike="noStrike">
                <a:solidFill>
                  <a:srgbClr val="073763"/>
                </a:solidFill>
                <a:latin typeface="Montserrat"/>
                <a:ea typeface="Montserrat"/>
              </a:rPr>
              <a:t>5</a:t>
            </a:r>
            <a:endParaRPr b="0" lang="en-US" sz="4800" spc="-1" strike="noStrike">
              <a:solidFill>
                <a:srgbClr val="000000"/>
              </a:solidFill>
              <a:latin typeface="Arial"/>
            </a:endParaRPr>
          </a:p>
        </p:txBody>
      </p:sp>
      <p:sp>
        <p:nvSpPr>
          <p:cNvPr id="330" name="TextShape 2"/>
          <p:cNvSpPr txBox="1"/>
          <p:nvPr/>
        </p:nvSpPr>
        <p:spPr>
          <a:xfrm>
            <a:off x="109080" y="146160"/>
            <a:ext cx="1806840" cy="1252440"/>
          </a:xfrm>
          <a:prstGeom prst="rect">
            <a:avLst/>
          </a:prstGeom>
          <a:noFill/>
          <a:ln>
            <a:noFill/>
          </a:ln>
        </p:spPr>
        <p:txBody>
          <a:bodyPr tIns="91440" bIns="91440"/>
          <a:p>
            <a:pPr>
              <a:lnSpc>
                <a:spcPct val="100000"/>
              </a:lnSpc>
            </a:pPr>
            <a:fld id="{80D81490-9D76-43F5-958D-CB0F8D34631F}" type="slidenum">
              <a:rPr b="1" lang="en-US" sz="9600" spc="-1" strike="noStrike">
                <a:solidFill>
                  <a:srgbClr val="9fc5e8"/>
                </a:solidFill>
                <a:latin typeface="Montserrat"/>
                <a:ea typeface="Montserrat"/>
              </a:rPr>
              <a:t>1</a:t>
            </a:fld>
            <a:endParaRPr b="0" lang="en-US" sz="9600" spc="-1" strike="noStrike">
              <a:latin typeface="Times New Roman"/>
            </a:endParaRPr>
          </a:p>
        </p:txBody>
      </p:sp>
      <p:sp>
        <p:nvSpPr>
          <p:cNvPr id="331" name="TextShape 3"/>
          <p:cNvSpPr txBox="1"/>
          <p:nvPr/>
        </p:nvSpPr>
        <p:spPr>
          <a:xfrm>
            <a:off x="238680" y="1540440"/>
            <a:ext cx="8762040" cy="4428000"/>
          </a:xfrm>
          <a:prstGeom prst="rect">
            <a:avLst/>
          </a:prstGeom>
          <a:noFill/>
          <a:ln>
            <a:noFill/>
          </a:ln>
        </p:spPr>
        <p:txBody>
          <a:bodyPr tIns="91440" bIns="91440"/>
          <a:p>
            <a:pPr marL="457200" indent="-418680">
              <a:lnSpc>
                <a:spcPct val="115000"/>
              </a:lnSpc>
              <a:spcBef>
                <a:spcPts val="1199"/>
              </a:spcBef>
              <a:buClr>
                <a:srgbClr val="6fa8dc"/>
              </a:buClr>
              <a:buFont typeface="Arial"/>
              <a:buChar char="▸"/>
            </a:pPr>
            <a:r>
              <a:rPr b="0" lang="en-US" sz="2200" spc="-1" strike="noStrike">
                <a:solidFill>
                  <a:srgbClr val="000000"/>
                </a:solidFill>
                <a:latin typeface="Arial"/>
                <a:ea typeface="Arial"/>
              </a:rPr>
              <a:t>Solve the following problem. On one tree there 12 branches with  n apples on them. One basket can hold m apples. If a user enters number of trees find out how many baskets does it take to collect all the apples from the trees?</a:t>
            </a:r>
            <a:endParaRPr b="0" lang="en-US" sz="2200" spc="-1" strike="noStrike">
              <a:solidFill>
                <a:srgbClr val="000000"/>
              </a:solidFill>
              <a:latin typeface="Arial"/>
            </a:endParaRPr>
          </a:p>
          <a:p>
            <a:pPr marL="457200" indent="-418680">
              <a:lnSpc>
                <a:spcPct val="115000"/>
              </a:lnSpc>
              <a:buClr>
                <a:srgbClr val="6fa8dc"/>
              </a:buClr>
              <a:buFont typeface="Arial"/>
              <a:buChar char="▸"/>
            </a:pPr>
            <a:r>
              <a:rPr b="0" lang="en-US" sz="2200" spc="-1" strike="noStrike">
                <a:solidFill>
                  <a:srgbClr val="000000"/>
                </a:solidFill>
                <a:latin typeface="Arial"/>
                <a:ea typeface="Arial"/>
              </a:rPr>
              <a:t>n = 8</a:t>
            </a:r>
            <a:endParaRPr b="0" lang="en-US" sz="2200" spc="-1" strike="noStrike">
              <a:solidFill>
                <a:srgbClr val="000000"/>
              </a:solidFill>
              <a:latin typeface="Arial"/>
            </a:endParaRPr>
          </a:p>
          <a:p>
            <a:pPr marL="457200" indent="-418680">
              <a:lnSpc>
                <a:spcPct val="115000"/>
              </a:lnSpc>
              <a:buClr>
                <a:srgbClr val="6fa8dc"/>
              </a:buClr>
              <a:buFont typeface="Arial"/>
              <a:buChar char="▸"/>
            </a:pPr>
            <a:r>
              <a:rPr b="0" lang="en-US" sz="2200" spc="-1" strike="noStrike">
                <a:solidFill>
                  <a:srgbClr val="000000"/>
                </a:solidFill>
                <a:latin typeface="Arial"/>
                <a:ea typeface="Arial"/>
              </a:rPr>
              <a:t>m = 5</a:t>
            </a:r>
            <a:br/>
            <a:r>
              <a:rPr b="0" lang="en-US" sz="2200" spc="-1" strike="noStrike">
                <a:solidFill>
                  <a:srgbClr val="000000"/>
                </a:solidFill>
                <a:latin typeface="Arial"/>
                <a:ea typeface="Arial"/>
              </a:rPr>
              <a:t>Result = ?</a:t>
            </a:r>
            <a:br/>
            <a:r>
              <a:rPr b="0" lang="en-US" sz="2200" spc="-1" strike="noStrike">
                <a:solidFill>
                  <a:srgbClr val="000000"/>
                </a:solidFill>
                <a:latin typeface="Arial"/>
              </a:rPr>
              <a:t> </a:t>
            </a:r>
            <a:endParaRPr b="0" lang="en-US" sz="2200" spc="-1" strike="noStrike">
              <a:solidFill>
                <a:srgbClr val="000000"/>
              </a:solidFill>
              <a:latin typeface="Arial"/>
            </a:endParaRPr>
          </a:p>
          <a:p>
            <a:pPr marL="457200">
              <a:lnSpc>
                <a:spcPct val="100000"/>
              </a:lnSpc>
              <a:spcBef>
                <a:spcPts val="601"/>
              </a:spcBef>
            </a:pPr>
            <a:endParaRPr b="0" lang="en-US" sz="2200" spc="-1" strike="noStrike">
              <a:solidFill>
                <a:srgbClr val="000000"/>
              </a:solidFill>
              <a:latin typeface="Arial"/>
            </a:endParaRPr>
          </a:p>
          <a:p>
            <a:pPr>
              <a:lnSpc>
                <a:spcPct val="100000"/>
              </a:lnSpc>
              <a:spcBef>
                <a:spcPts val="601"/>
              </a:spcBef>
            </a:pPr>
            <a:endParaRPr b="0" lang="en-US" sz="2200" spc="-1" strike="noStrike">
              <a:solidFill>
                <a:srgbClr val="000000"/>
              </a:solid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1571760" y="192600"/>
            <a:ext cx="4003560" cy="1159560"/>
          </a:xfrm>
          <a:prstGeom prst="rect">
            <a:avLst/>
          </a:prstGeom>
          <a:noFill/>
          <a:ln>
            <a:noFill/>
          </a:ln>
        </p:spPr>
        <p:txBody>
          <a:bodyPr tIns="91440" bIns="91440" anchor="b"/>
          <a:p>
            <a:pPr algn="r">
              <a:lnSpc>
                <a:spcPct val="100000"/>
              </a:lnSpc>
            </a:pPr>
            <a:r>
              <a:rPr b="1" lang="en-US" sz="4800" spc="-1" strike="noStrike">
                <a:solidFill>
                  <a:srgbClr val="073763"/>
                </a:solidFill>
                <a:latin typeface="Montserrat"/>
                <a:ea typeface="Montserrat"/>
              </a:rPr>
              <a:t>EX</a:t>
            </a:r>
            <a:r>
              <a:rPr b="1" lang="en-US" sz="4800" spc="-1" strike="noStrike">
                <a:solidFill>
                  <a:srgbClr val="073763"/>
                </a:solidFill>
                <a:latin typeface="Montserrat"/>
                <a:ea typeface="Montserrat"/>
              </a:rPr>
              <a:t>ER</a:t>
            </a:r>
            <a:r>
              <a:rPr b="1" lang="en-US" sz="4800" spc="-1" strike="noStrike">
                <a:solidFill>
                  <a:srgbClr val="073763"/>
                </a:solidFill>
                <a:latin typeface="Montserrat"/>
                <a:ea typeface="Montserrat"/>
              </a:rPr>
              <a:t>CI</a:t>
            </a:r>
            <a:r>
              <a:rPr b="1" lang="en-US" sz="4800" spc="-1" strike="noStrike">
                <a:solidFill>
                  <a:srgbClr val="073763"/>
                </a:solidFill>
                <a:latin typeface="Montserrat"/>
                <a:ea typeface="Montserrat"/>
              </a:rPr>
              <a:t>SE </a:t>
            </a:r>
            <a:r>
              <a:rPr b="1" lang="en-US" sz="4800" spc="-1" strike="noStrike">
                <a:solidFill>
                  <a:srgbClr val="073763"/>
                </a:solidFill>
                <a:latin typeface="Montserrat"/>
                <a:ea typeface="Montserrat"/>
              </a:rPr>
              <a:t>6</a:t>
            </a:r>
            <a:endParaRPr b="0" lang="en-US" sz="4800" spc="-1" strike="noStrike">
              <a:solidFill>
                <a:srgbClr val="000000"/>
              </a:solidFill>
              <a:latin typeface="Arial"/>
            </a:endParaRPr>
          </a:p>
        </p:txBody>
      </p:sp>
      <p:sp>
        <p:nvSpPr>
          <p:cNvPr id="333" name="TextShape 2"/>
          <p:cNvSpPr txBox="1"/>
          <p:nvPr/>
        </p:nvSpPr>
        <p:spPr>
          <a:xfrm>
            <a:off x="109080" y="146160"/>
            <a:ext cx="1806840" cy="1252440"/>
          </a:xfrm>
          <a:prstGeom prst="rect">
            <a:avLst/>
          </a:prstGeom>
          <a:noFill/>
          <a:ln>
            <a:noFill/>
          </a:ln>
        </p:spPr>
        <p:txBody>
          <a:bodyPr tIns="91440" bIns="91440"/>
          <a:p>
            <a:pPr>
              <a:lnSpc>
                <a:spcPct val="100000"/>
              </a:lnSpc>
            </a:pPr>
            <a:fld id="{C8750774-8FBF-417C-AA94-1B4F0BB3E387}" type="slidenum">
              <a:rPr b="1" lang="en-US" sz="9600" spc="-1" strike="noStrike">
                <a:solidFill>
                  <a:srgbClr val="9fc5e8"/>
                </a:solidFill>
                <a:latin typeface="Montserrat"/>
                <a:ea typeface="Montserrat"/>
              </a:rPr>
              <a:t>1</a:t>
            </a:fld>
            <a:endParaRPr b="0" lang="en-US" sz="9600" spc="-1" strike="noStrike">
              <a:latin typeface="Times New Roman"/>
            </a:endParaRPr>
          </a:p>
        </p:txBody>
      </p:sp>
      <p:sp>
        <p:nvSpPr>
          <p:cNvPr id="334" name="TextShape 3"/>
          <p:cNvSpPr txBox="1"/>
          <p:nvPr/>
        </p:nvSpPr>
        <p:spPr>
          <a:xfrm>
            <a:off x="238680" y="1540440"/>
            <a:ext cx="8762040" cy="4428000"/>
          </a:xfrm>
          <a:prstGeom prst="rect">
            <a:avLst/>
          </a:prstGeom>
          <a:noFill/>
          <a:ln>
            <a:noFill/>
          </a:ln>
        </p:spPr>
        <p:txBody>
          <a:bodyPr tIns="91440" bIns="91440"/>
          <a:p>
            <a:pPr marL="457200" indent="-418680">
              <a:lnSpc>
                <a:spcPct val="115000"/>
              </a:lnSpc>
              <a:spcBef>
                <a:spcPts val="1199"/>
              </a:spcBef>
              <a:buClr>
                <a:srgbClr val="6fa8dc"/>
              </a:buClr>
              <a:buFont typeface="Arial"/>
              <a:buChar char="▸"/>
            </a:pPr>
            <a:r>
              <a:rPr b="0" lang="en-US" sz="2200" spc="-1" strike="noStrike">
                <a:solidFill>
                  <a:srgbClr val="000000"/>
                </a:solidFill>
                <a:latin typeface="Arial"/>
                <a:ea typeface="Arial"/>
              </a:rPr>
              <a:t>Create two variables and initialize them with a keyboard input</a:t>
            </a:r>
            <a:endParaRPr b="0" lang="en-US" sz="2200" spc="-1" strike="noStrike">
              <a:solidFill>
                <a:srgbClr val="000000"/>
              </a:solidFill>
              <a:latin typeface="Arial"/>
            </a:endParaRPr>
          </a:p>
          <a:p>
            <a:pPr marL="457200" indent="-418680">
              <a:lnSpc>
                <a:spcPct val="115000"/>
              </a:lnSpc>
              <a:buClr>
                <a:srgbClr val="6fa8dc"/>
              </a:buClr>
              <a:buFont typeface="Arial"/>
              <a:buChar char="▸"/>
            </a:pPr>
            <a:r>
              <a:rPr b="0" lang="en-US" sz="2200" spc="-1" strike="noStrike">
                <a:solidFill>
                  <a:srgbClr val="000000"/>
                </a:solidFill>
                <a:latin typeface="Arial"/>
                <a:ea typeface="Arial"/>
              </a:rPr>
              <a:t>Write code that can test which number is larger</a:t>
            </a:r>
            <a:endParaRPr b="0" lang="en-US" sz="2200" spc="-1" strike="noStrike">
              <a:solidFill>
                <a:srgbClr val="000000"/>
              </a:solidFill>
              <a:latin typeface="Arial"/>
            </a:endParaRPr>
          </a:p>
          <a:p>
            <a:pPr marL="457200" indent="-418680">
              <a:lnSpc>
                <a:spcPct val="115000"/>
              </a:lnSpc>
              <a:buClr>
                <a:srgbClr val="6fa8dc"/>
              </a:buClr>
              <a:buFont typeface="Arial"/>
              <a:buChar char="▸"/>
            </a:pPr>
            <a:r>
              <a:rPr b="0" lang="en-US" sz="2200" spc="-1" strike="noStrike">
                <a:solidFill>
                  <a:srgbClr val="000000"/>
                </a:solidFill>
                <a:latin typeface="Arial"/>
                <a:ea typeface="Arial"/>
              </a:rPr>
              <a:t>Write code that can test the numbers whether they are even or odd</a:t>
            </a:r>
            <a:endParaRPr b="0" lang="en-US" sz="2200" spc="-1" strike="noStrike">
              <a:solidFill>
                <a:srgbClr val="000000"/>
              </a:solidFill>
              <a:latin typeface="Arial"/>
            </a:endParaRPr>
          </a:p>
          <a:p>
            <a:pPr marL="457200" indent="-418680">
              <a:lnSpc>
                <a:spcPct val="115000"/>
              </a:lnSpc>
              <a:buClr>
                <a:srgbClr val="6fa8dc"/>
              </a:buClr>
              <a:buFont typeface="Arial"/>
              <a:buChar char="▸"/>
            </a:pPr>
            <a:r>
              <a:rPr b="0" lang="en-US" sz="2200" spc="-1" strike="noStrike">
                <a:solidFill>
                  <a:srgbClr val="000000"/>
                </a:solidFill>
                <a:latin typeface="Arial"/>
                <a:ea typeface="Arial"/>
              </a:rPr>
              <a:t>Write the larger number from the two in the console</a:t>
            </a:r>
            <a:endParaRPr b="0" lang="en-US" sz="2200" spc="-1" strike="noStrike">
              <a:solidFill>
                <a:srgbClr val="000000"/>
              </a:solidFill>
              <a:latin typeface="Arial"/>
            </a:endParaRPr>
          </a:p>
          <a:p>
            <a:pPr marL="457200" indent="-418680">
              <a:lnSpc>
                <a:spcPct val="115000"/>
              </a:lnSpc>
              <a:buClr>
                <a:srgbClr val="6fa8dc"/>
              </a:buClr>
              <a:buFont typeface="Arial"/>
              <a:buChar char="▸"/>
            </a:pPr>
            <a:r>
              <a:rPr b="0" lang="en-US" sz="2200" spc="-1" strike="noStrike">
                <a:solidFill>
                  <a:srgbClr val="000000"/>
                </a:solidFill>
                <a:latin typeface="Arial"/>
                <a:ea typeface="Arial"/>
              </a:rPr>
              <a:t>After that write if the number is even or odd</a:t>
            </a:r>
            <a:endParaRPr b="0" lang="en-US" sz="2200" spc="-1" strike="noStrike">
              <a:solidFill>
                <a:srgbClr val="000000"/>
              </a:solidFill>
              <a:latin typeface="Arial"/>
            </a:endParaRPr>
          </a:p>
          <a:p>
            <a:pPr>
              <a:lnSpc>
                <a:spcPct val="100000"/>
              </a:lnSpc>
              <a:spcBef>
                <a:spcPts val="601"/>
              </a:spcBef>
            </a:pPr>
            <a:endParaRPr b="0" lang="en-US" sz="2200" spc="-1" strike="noStrike">
              <a:solidFill>
                <a:srgbClr val="000000"/>
              </a:solid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26280" y="1626840"/>
            <a:ext cx="1972080" cy="1252440"/>
          </a:xfrm>
          <a:prstGeom prst="rect">
            <a:avLst/>
          </a:prstGeom>
          <a:noFill/>
          <a:ln>
            <a:noFill/>
          </a:ln>
        </p:spPr>
        <p:txBody>
          <a:bodyPr tIns="91440" bIns="91440"/>
          <a:p>
            <a:pPr>
              <a:lnSpc>
                <a:spcPct val="100000"/>
              </a:lnSpc>
            </a:pPr>
            <a:r>
              <a:rPr b="1" lang="en-US" sz="2400" spc="-1" strike="noStrike">
                <a:solidFill>
                  <a:srgbClr val="ffffff"/>
                </a:solidFill>
                <a:latin typeface="Montserrat"/>
                <a:ea typeface="Montserrat"/>
              </a:rPr>
              <a:t>Switc</a:t>
            </a:r>
            <a:r>
              <a:rPr b="1" lang="en-US" sz="2400" spc="-1" strike="noStrike">
                <a:solidFill>
                  <a:srgbClr val="ffffff"/>
                </a:solidFill>
                <a:latin typeface="Montserrat"/>
                <a:ea typeface="Montserrat"/>
              </a:rPr>
              <a:t>h</a:t>
            </a:r>
            <a:endParaRPr b="0" lang="en-US" sz="2400" spc="-1" strike="noStrike">
              <a:solidFill>
                <a:srgbClr val="000000"/>
              </a:solidFill>
              <a:latin typeface="Arial"/>
            </a:endParaRPr>
          </a:p>
        </p:txBody>
      </p:sp>
      <p:sp>
        <p:nvSpPr>
          <p:cNvPr id="336" name="TextShape 2"/>
          <p:cNvSpPr txBox="1"/>
          <p:nvPr/>
        </p:nvSpPr>
        <p:spPr>
          <a:xfrm>
            <a:off x="2824560" y="357480"/>
            <a:ext cx="5733360" cy="4428000"/>
          </a:xfrm>
          <a:prstGeom prst="rect">
            <a:avLst/>
          </a:prstGeom>
          <a:noFill/>
          <a:ln>
            <a:noFill/>
          </a:ln>
        </p:spPr>
        <p:txBody>
          <a:bodyPr tIns="91440" bIns="91440"/>
          <a:p>
            <a:pPr marL="457200" indent="-418680">
              <a:lnSpc>
                <a:spcPct val="100000"/>
              </a:lnSpc>
              <a:spcBef>
                <a:spcPts val="601"/>
              </a:spcBef>
              <a:buClr>
                <a:srgbClr val="6fa8dc"/>
              </a:buClr>
              <a:buFont typeface="Roboto"/>
              <a:buChar char="▸"/>
            </a:pPr>
            <a:r>
              <a:rPr b="0" lang="en-US" sz="3000" spc="-1" strike="noStrike">
                <a:solidFill>
                  <a:srgbClr val="073763"/>
                </a:solidFill>
                <a:latin typeface="Roboto"/>
                <a:ea typeface="Roboto"/>
              </a:rPr>
              <a:t>Switch lets you test multiple values at a time</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Must break after every statement</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Default is used if all tests fail</a:t>
            </a:r>
            <a:endParaRPr b="0" lang="en-US" sz="3000" spc="-1" strike="noStrike">
              <a:solidFill>
                <a:srgbClr val="000000"/>
              </a:solidFill>
              <a:latin typeface="Arial"/>
            </a:endParaRPr>
          </a:p>
        </p:txBody>
      </p:sp>
      <p:sp>
        <p:nvSpPr>
          <p:cNvPr id="337" name="TextShape 3"/>
          <p:cNvSpPr txBox="1"/>
          <p:nvPr/>
        </p:nvSpPr>
        <p:spPr>
          <a:xfrm>
            <a:off x="109080" y="146160"/>
            <a:ext cx="1806840" cy="1252440"/>
          </a:xfrm>
          <a:prstGeom prst="rect">
            <a:avLst/>
          </a:prstGeom>
          <a:noFill/>
          <a:ln>
            <a:noFill/>
          </a:ln>
        </p:spPr>
        <p:txBody>
          <a:bodyPr tIns="91440" bIns="91440"/>
          <a:p>
            <a:pPr>
              <a:lnSpc>
                <a:spcPct val="100000"/>
              </a:lnSpc>
            </a:pPr>
            <a:fld id="{21294287-3492-4264-839F-7F68A13BD229}" type="slidenum">
              <a:rPr b="1" lang="en-US" sz="9600" spc="-1" strike="noStrike">
                <a:solidFill>
                  <a:srgbClr val="0b5394"/>
                </a:solidFill>
                <a:latin typeface="Montserrat"/>
                <a:ea typeface="Montserrat"/>
              </a:rPr>
              <a:t>1</a:t>
            </a:fld>
            <a:endParaRPr b="0" lang="en-US" sz="9600" spc="-1" strike="noStrike">
              <a:latin typeface="Times New Roman"/>
            </a:endParaRPr>
          </a:p>
        </p:txBody>
      </p:sp>
      <p:grpSp>
        <p:nvGrpSpPr>
          <p:cNvPr id="338" name="Group 4"/>
          <p:cNvGrpSpPr/>
          <p:nvPr/>
        </p:nvGrpSpPr>
        <p:grpSpPr>
          <a:xfrm>
            <a:off x="7237080" y="4446000"/>
            <a:ext cx="1787760" cy="585360"/>
            <a:chOff x="7237080" y="4446000"/>
            <a:chExt cx="1787760" cy="585360"/>
          </a:xfrm>
        </p:grpSpPr>
        <p:pic>
          <p:nvPicPr>
            <p:cNvPr id="339" name="Google Shape;224;p31" descr=""/>
            <p:cNvPicPr/>
            <p:nvPr/>
          </p:nvPicPr>
          <p:blipFill>
            <a:blip r:embed="rId1"/>
            <a:stretch/>
          </p:blipFill>
          <p:spPr>
            <a:xfrm>
              <a:off x="7237080" y="4486320"/>
              <a:ext cx="514080" cy="504360"/>
            </a:xfrm>
            <a:prstGeom prst="rect">
              <a:avLst/>
            </a:prstGeom>
            <a:ln>
              <a:noFill/>
            </a:ln>
          </p:spPr>
        </p:pic>
        <p:sp>
          <p:nvSpPr>
            <p:cNvPr id="340" name="CustomShape 5"/>
            <p:cNvSpPr/>
            <p:nvPr/>
          </p:nvSpPr>
          <p:spPr>
            <a:xfrm>
              <a:off x="7751520" y="4446000"/>
              <a:ext cx="1273320" cy="585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1c4587"/>
                  </a:solidFill>
                  <a:latin typeface="Arial Black"/>
                  <a:ea typeface="Arial Black"/>
                </a:rPr>
                <a:t>SEDC 2019</a:t>
              </a:r>
              <a:r>
                <a:rPr b="0" lang="en-US" sz="1400" spc="-1" strike="noStrike">
                  <a:solidFill>
                    <a:srgbClr val="5e85b9"/>
                  </a:solidFill>
                  <a:latin typeface="Arial Black"/>
                  <a:ea typeface="Arial Black"/>
                </a:rPr>
                <a:t> </a:t>
              </a:r>
              <a:endParaRPr b="0" lang="en-US" sz="1400" spc="-1" strike="noStrike">
                <a:latin typeface="Arial"/>
              </a:endParaRPr>
            </a:p>
            <a:p>
              <a:pPr>
                <a:lnSpc>
                  <a:spcPct val="100000"/>
                </a:lnSpc>
              </a:pPr>
              <a:r>
                <a:rPr b="0" lang="en-US" sz="1400" spc="-1" strike="noStrike">
                  <a:solidFill>
                    <a:srgbClr val="9fc5e8"/>
                  </a:solidFill>
                  <a:latin typeface="Arial Black"/>
                  <a:ea typeface="Arial Black"/>
                </a:rPr>
                <a:t>C# Basic</a:t>
              </a:r>
              <a:endParaRPr b="0" lang="en-US" sz="1400" spc="-1" strike="noStrike">
                <a:latin typeface="Arial"/>
              </a:endParaRPr>
            </a:p>
          </p:txBody>
        </p:sp>
      </p:gr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203760" y="1626840"/>
            <a:ext cx="1712160" cy="1252440"/>
          </a:xfrm>
          <a:prstGeom prst="rect">
            <a:avLst/>
          </a:prstGeom>
          <a:noFill/>
          <a:ln>
            <a:noFill/>
          </a:ln>
        </p:spPr>
        <p:txBody>
          <a:bodyPr tIns="91440" bIns="91440"/>
          <a:p>
            <a:pPr>
              <a:lnSpc>
                <a:spcPct val="100000"/>
              </a:lnSpc>
            </a:pPr>
            <a:r>
              <a:rPr b="1" lang="en-US" sz="2400" spc="-1" strike="noStrike">
                <a:solidFill>
                  <a:srgbClr val="ffffff"/>
                </a:solidFill>
                <a:latin typeface="Montserrat"/>
                <a:ea typeface="Montserrat"/>
              </a:rPr>
              <a:t>AGEN</a:t>
            </a:r>
            <a:r>
              <a:rPr b="1" lang="en-US" sz="2400" spc="-1" strike="noStrike">
                <a:solidFill>
                  <a:srgbClr val="ffffff"/>
                </a:solidFill>
                <a:latin typeface="Montserrat"/>
                <a:ea typeface="Montserrat"/>
              </a:rPr>
              <a:t>DA </a:t>
            </a:r>
            <a:r>
              <a:rPr b="1" lang="en-US" sz="2400" spc="-1" strike="noStrike">
                <a:solidFill>
                  <a:srgbClr val="ffffff"/>
                </a:solidFill>
                <a:latin typeface="Montserrat"/>
                <a:ea typeface="Montserrat"/>
              </a:rPr>
              <a:t>FOR </a:t>
            </a:r>
            <a:r>
              <a:rPr b="1" lang="en-US" sz="2400" spc="-1" strike="noStrike">
                <a:solidFill>
                  <a:srgbClr val="ffffff"/>
                </a:solidFill>
                <a:latin typeface="Montserrat"/>
                <a:ea typeface="Montserrat"/>
              </a:rPr>
              <a:t>THIS </a:t>
            </a:r>
            <a:r>
              <a:rPr b="1" lang="en-US" sz="2400" spc="-1" strike="noStrike">
                <a:solidFill>
                  <a:srgbClr val="ffffff"/>
                </a:solidFill>
                <a:latin typeface="Montserrat"/>
                <a:ea typeface="Montserrat"/>
              </a:rPr>
              <a:t>CLAS</a:t>
            </a:r>
            <a:r>
              <a:rPr b="1" lang="en-US" sz="2400" spc="-1" strike="noStrike">
                <a:solidFill>
                  <a:srgbClr val="ffffff"/>
                </a:solidFill>
                <a:latin typeface="Montserrat"/>
                <a:ea typeface="Montserrat"/>
              </a:rPr>
              <a:t>S</a:t>
            </a:r>
            <a:endParaRPr b="0" lang="en-US" sz="2400" spc="-1" strike="noStrike">
              <a:solidFill>
                <a:srgbClr val="000000"/>
              </a:solidFill>
              <a:latin typeface="Arial"/>
            </a:endParaRPr>
          </a:p>
        </p:txBody>
      </p:sp>
      <p:sp>
        <p:nvSpPr>
          <p:cNvPr id="254" name="TextShape 2"/>
          <p:cNvSpPr txBox="1"/>
          <p:nvPr/>
        </p:nvSpPr>
        <p:spPr>
          <a:xfrm>
            <a:off x="2864520" y="146160"/>
            <a:ext cx="5733360" cy="4428000"/>
          </a:xfrm>
          <a:prstGeom prst="rect">
            <a:avLst/>
          </a:prstGeom>
          <a:noFill/>
          <a:ln>
            <a:noFill/>
          </a:ln>
        </p:spPr>
        <p:txBody>
          <a:bodyPr tIns="91440" bIns="91440"/>
          <a:p>
            <a:pPr marL="457200" indent="-418680">
              <a:lnSpc>
                <a:spcPct val="100000"/>
              </a:lnSpc>
              <a:spcBef>
                <a:spcPts val="601"/>
              </a:spcBef>
              <a:buClr>
                <a:srgbClr val="6fa8dc"/>
              </a:buClr>
              <a:buFont typeface="Roboto"/>
              <a:buChar char="▸"/>
            </a:pPr>
            <a:r>
              <a:rPr b="0" lang="en-US" sz="3000" spc="-1" strike="noStrike">
                <a:solidFill>
                  <a:srgbClr val="073763"/>
                </a:solidFill>
                <a:latin typeface="Roboto"/>
                <a:ea typeface="Roboto"/>
              </a:rPr>
              <a:t>What are data types in C#</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Working with variables and operators</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Data entry in Console Applications</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Data Conversion in C#</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Types of errors and basic debugging in Visual Studio</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Branching</a:t>
            </a:r>
            <a:endParaRPr b="0" lang="en-US" sz="3000" spc="-1" strike="noStrike">
              <a:solidFill>
                <a:srgbClr val="000000"/>
              </a:solidFill>
              <a:latin typeface="Arial"/>
            </a:endParaRPr>
          </a:p>
        </p:txBody>
      </p:sp>
      <p:sp>
        <p:nvSpPr>
          <p:cNvPr id="255" name="TextShape 3"/>
          <p:cNvSpPr txBox="1"/>
          <p:nvPr/>
        </p:nvSpPr>
        <p:spPr>
          <a:xfrm>
            <a:off x="109080" y="146160"/>
            <a:ext cx="1806840" cy="1252440"/>
          </a:xfrm>
          <a:prstGeom prst="rect">
            <a:avLst/>
          </a:prstGeom>
          <a:noFill/>
          <a:ln>
            <a:noFill/>
          </a:ln>
        </p:spPr>
        <p:txBody>
          <a:bodyPr tIns="91440" bIns="91440"/>
          <a:p>
            <a:pPr>
              <a:lnSpc>
                <a:spcPct val="100000"/>
              </a:lnSpc>
            </a:pPr>
            <a:fld id="{26656A3E-BCDC-4E8C-98E8-DE9FACD648A0}" type="slidenum">
              <a:rPr b="1" lang="en-US" sz="9600" spc="-1" strike="noStrike">
                <a:solidFill>
                  <a:srgbClr val="0b5394"/>
                </a:solidFill>
                <a:latin typeface="Montserrat"/>
                <a:ea typeface="Montserrat"/>
              </a:rPr>
              <a:t>1</a:t>
            </a:fld>
            <a:endParaRPr b="0" lang="en-US" sz="9600" spc="-1" strike="noStrike">
              <a:latin typeface="Times New Roman"/>
            </a:endParaRPr>
          </a:p>
        </p:txBody>
      </p:sp>
      <p:grpSp>
        <p:nvGrpSpPr>
          <p:cNvPr id="256" name="Group 4"/>
          <p:cNvGrpSpPr/>
          <p:nvPr/>
        </p:nvGrpSpPr>
        <p:grpSpPr>
          <a:xfrm>
            <a:off x="7237080" y="4446000"/>
            <a:ext cx="1787760" cy="585360"/>
            <a:chOff x="7237080" y="4446000"/>
            <a:chExt cx="1787760" cy="585360"/>
          </a:xfrm>
        </p:grpSpPr>
        <p:pic>
          <p:nvPicPr>
            <p:cNvPr id="257" name="Google Shape;74;p14" descr=""/>
            <p:cNvPicPr/>
            <p:nvPr/>
          </p:nvPicPr>
          <p:blipFill>
            <a:blip r:embed="rId1"/>
            <a:stretch/>
          </p:blipFill>
          <p:spPr>
            <a:xfrm>
              <a:off x="7237080" y="4486320"/>
              <a:ext cx="514080" cy="504360"/>
            </a:xfrm>
            <a:prstGeom prst="rect">
              <a:avLst/>
            </a:prstGeom>
            <a:ln>
              <a:noFill/>
            </a:ln>
          </p:spPr>
        </p:pic>
        <p:sp>
          <p:nvSpPr>
            <p:cNvPr id="258" name="CustomShape 5"/>
            <p:cNvSpPr/>
            <p:nvPr/>
          </p:nvSpPr>
          <p:spPr>
            <a:xfrm>
              <a:off x="7751520" y="4446000"/>
              <a:ext cx="1273320" cy="585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1c4587"/>
                  </a:solidFill>
                  <a:latin typeface="Arial Black"/>
                  <a:ea typeface="Arial Black"/>
                </a:rPr>
                <a:t>SEDC 2019</a:t>
              </a:r>
              <a:r>
                <a:rPr b="0" lang="en-US" sz="1400" spc="-1" strike="noStrike">
                  <a:solidFill>
                    <a:srgbClr val="5e85b9"/>
                  </a:solidFill>
                  <a:latin typeface="Arial Black"/>
                  <a:ea typeface="Arial Black"/>
                </a:rPr>
                <a:t> </a:t>
              </a:r>
              <a:endParaRPr b="0" lang="en-US" sz="1400" spc="-1" strike="noStrike">
                <a:latin typeface="Arial"/>
              </a:endParaRPr>
            </a:p>
            <a:p>
              <a:pPr>
                <a:lnSpc>
                  <a:spcPct val="100000"/>
                </a:lnSpc>
              </a:pPr>
              <a:r>
                <a:rPr b="0" lang="en-US" sz="1400" spc="-1" strike="noStrike">
                  <a:solidFill>
                    <a:srgbClr val="9fc5e8"/>
                  </a:solidFill>
                  <a:latin typeface="Arial Black"/>
                  <a:ea typeface="Arial Black"/>
                </a:rPr>
                <a:t>C# Basic</a:t>
              </a:r>
              <a:endParaRPr b="0" lang="en-US" sz="1400" spc="-1" strike="noStrike">
                <a:latin typeface="Arial"/>
              </a:endParaRPr>
            </a:p>
          </p:txBody>
        </p:sp>
      </p:gr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1571760" y="192600"/>
            <a:ext cx="4003560" cy="1159560"/>
          </a:xfrm>
          <a:prstGeom prst="rect">
            <a:avLst/>
          </a:prstGeom>
          <a:noFill/>
          <a:ln>
            <a:noFill/>
          </a:ln>
        </p:spPr>
        <p:txBody>
          <a:bodyPr tIns="91440" bIns="91440" anchor="b"/>
          <a:p>
            <a:pPr algn="r">
              <a:lnSpc>
                <a:spcPct val="100000"/>
              </a:lnSpc>
            </a:pPr>
            <a:r>
              <a:rPr b="1" lang="en-US" sz="4800" spc="-1" strike="noStrike">
                <a:solidFill>
                  <a:srgbClr val="073763"/>
                </a:solidFill>
                <a:latin typeface="Montserrat"/>
                <a:ea typeface="Montserrat"/>
              </a:rPr>
              <a:t>EXERCISE 7</a:t>
            </a:r>
            <a:endParaRPr b="0" lang="en-US" sz="4800" spc="-1" strike="noStrike">
              <a:solidFill>
                <a:srgbClr val="000000"/>
              </a:solidFill>
              <a:latin typeface="Arial"/>
            </a:endParaRPr>
          </a:p>
        </p:txBody>
      </p:sp>
      <p:sp>
        <p:nvSpPr>
          <p:cNvPr id="342" name="TextShape 2"/>
          <p:cNvSpPr txBox="1"/>
          <p:nvPr/>
        </p:nvSpPr>
        <p:spPr>
          <a:xfrm>
            <a:off x="109080" y="146160"/>
            <a:ext cx="1806840" cy="1252440"/>
          </a:xfrm>
          <a:prstGeom prst="rect">
            <a:avLst/>
          </a:prstGeom>
          <a:noFill/>
          <a:ln>
            <a:noFill/>
          </a:ln>
        </p:spPr>
        <p:txBody>
          <a:bodyPr tIns="91440" bIns="91440"/>
          <a:p>
            <a:pPr>
              <a:lnSpc>
                <a:spcPct val="100000"/>
              </a:lnSpc>
            </a:pPr>
            <a:fld id="{9A653CB9-2AE3-4D74-83FA-680335AE827E}" type="slidenum">
              <a:rPr b="1" lang="en-US" sz="9600" spc="-1" strike="noStrike">
                <a:solidFill>
                  <a:srgbClr val="9fc5e8"/>
                </a:solidFill>
                <a:latin typeface="Montserrat"/>
                <a:ea typeface="Montserrat"/>
              </a:rPr>
              <a:t>&lt;number&gt;</a:t>
            </a:fld>
            <a:endParaRPr b="0" lang="en-US" sz="9600" spc="-1" strike="noStrike">
              <a:latin typeface="Times New Roman"/>
            </a:endParaRPr>
          </a:p>
        </p:txBody>
      </p:sp>
      <p:sp>
        <p:nvSpPr>
          <p:cNvPr id="343" name="TextShape 3"/>
          <p:cNvSpPr txBox="1"/>
          <p:nvPr/>
        </p:nvSpPr>
        <p:spPr>
          <a:xfrm>
            <a:off x="238680" y="1540440"/>
            <a:ext cx="8762040" cy="4428000"/>
          </a:xfrm>
          <a:prstGeom prst="rect">
            <a:avLst/>
          </a:prstGeom>
          <a:noFill/>
          <a:ln>
            <a:noFill/>
          </a:ln>
        </p:spPr>
        <p:txBody>
          <a:bodyPr tIns="91440" bIns="91440"/>
          <a:p>
            <a:pPr marL="457200" indent="-418680">
              <a:lnSpc>
                <a:spcPct val="115000"/>
              </a:lnSpc>
              <a:spcBef>
                <a:spcPts val="1199"/>
              </a:spcBef>
              <a:buClr>
                <a:srgbClr val="6fa8dc"/>
              </a:buClr>
              <a:buFont typeface="Arial"/>
              <a:buChar char="▸"/>
            </a:pPr>
            <a:r>
              <a:rPr b="0" lang="en-US" sz="2200" spc="-1" strike="noStrike">
                <a:solidFill>
                  <a:srgbClr val="000000"/>
                </a:solidFill>
                <a:latin typeface="Arial"/>
                <a:ea typeface="Arial"/>
              </a:rPr>
              <a:t>Ask the user to enter a number from 1 to 3</a:t>
            </a:r>
            <a:endParaRPr b="0" lang="en-US" sz="2200" spc="-1" strike="noStrike">
              <a:solidFill>
                <a:srgbClr val="000000"/>
              </a:solidFill>
              <a:latin typeface="Arial"/>
            </a:endParaRPr>
          </a:p>
          <a:p>
            <a:pPr marL="457200" indent="-418680">
              <a:lnSpc>
                <a:spcPct val="115000"/>
              </a:lnSpc>
              <a:buClr>
                <a:srgbClr val="6fa8dc"/>
              </a:buClr>
              <a:buFont typeface="Arial"/>
              <a:buChar char="▸"/>
            </a:pPr>
            <a:r>
              <a:rPr b="0" lang="en-US" sz="2200" spc="-1" strike="noStrike">
                <a:solidFill>
                  <a:srgbClr val="000000"/>
                </a:solidFill>
                <a:latin typeface="Arial"/>
                <a:ea typeface="Arial"/>
              </a:rPr>
              <a:t>If the user enters “1” write “You got a new car!”</a:t>
            </a:r>
            <a:endParaRPr b="0" lang="en-US" sz="2200" spc="-1" strike="noStrike">
              <a:solidFill>
                <a:srgbClr val="000000"/>
              </a:solidFill>
              <a:latin typeface="Arial"/>
            </a:endParaRPr>
          </a:p>
          <a:p>
            <a:pPr marL="457200" indent="-418680">
              <a:lnSpc>
                <a:spcPct val="115000"/>
              </a:lnSpc>
              <a:buClr>
                <a:srgbClr val="6fa8dc"/>
              </a:buClr>
              <a:buFont typeface="Arial"/>
              <a:buChar char="▸"/>
            </a:pPr>
            <a:r>
              <a:rPr b="0" lang="en-US" sz="2200" spc="-1" strike="noStrike">
                <a:solidFill>
                  <a:srgbClr val="000000"/>
                </a:solidFill>
                <a:latin typeface="Arial"/>
                <a:ea typeface="Arial"/>
              </a:rPr>
              <a:t>If the user enters “2” write “You got a new plane!”</a:t>
            </a:r>
            <a:endParaRPr b="0" lang="en-US" sz="2200" spc="-1" strike="noStrike">
              <a:solidFill>
                <a:srgbClr val="000000"/>
              </a:solidFill>
              <a:latin typeface="Arial"/>
            </a:endParaRPr>
          </a:p>
          <a:p>
            <a:pPr marL="457200" indent="-418680">
              <a:lnSpc>
                <a:spcPct val="115000"/>
              </a:lnSpc>
              <a:buClr>
                <a:srgbClr val="6fa8dc"/>
              </a:buClr>
              <a:buFont typeface="Arial"/>
              <a:buChar char="▸"/>
            </a:pPr>
            <a:r>
              <a:rPr b="0" lang="en-US" sz="2200" spc="-1" strike="noStrike">
                <a:solidFill>
                  <a:srgbClr val="000000"/>
                </a:solidFill>
                <a:latin typeface="Arial"/>
                <a:ea typeface="Arial"/>
              </a:rPr>
              <a:t>If the user enter “3” write “You got a new bike!”</a:t>
            </a:r>
            <a:endParaRPr b="0" lang="en-US" sz="2200" spc="-1" strike="noStrike">
              <a:solidFill>
                <a:srgbClr val="000000"/>
              </a:solidFill>
              <a:latin typeface="Arial"/>
            </a:endParaRPr>
          </a:p>
          <a:p>
            <a:pPr marL="457200" indent="-418680">
              <a:lnSpc>
                <a:spcPct val="115000"/>
              </a:lnSpc>
              <a:buClr>
                <a:srgbClr val="6fa8dc"/>
              </a:buClr>
              <a:buFont typeface="Arial"/>
              <a:buChar char="▸"/>
            </a:pPr>
            <a:r>
              <a:rPr b="0" lang="en-US" sz="2200" spc="-1" strike="noStrike">
                <a:solidFill>
                  <a:srgbClr val="000000"/>
                </a:solidFill>
                <a:latin typeface="Arial"/>
                <a:ea typeface="Arial"/>
              </a:rPr>
              <a:t>If the user enters a wrong number or character write an error message in the console</a:t>
            </a:r>
            <a:br/>
            <a:r>
              <a:rPr b="0" lang="en-US" sz="2200" spc="-1" strike="noStrike">
                <a:solidFill>
                  <a:srgbClr val="000000"/>
                </a:solidFill>
                <a:latin typeface="Arial"/>
              </a:rPr>
              <a:t> </a:t>
            </a:r>
            <a:endParaRPr b="0" lang="en-US" sz="2200" spc="-1" strike="noStrike">
              <a:solidFill>
                <a:srgbClr val="000000"/>
              </a:solidFill>
              <a:latin typeface="Arial"/>
            </a:endParaRPr>
          </a:p>
          <a:p>
            <a:pPr>
              <a:lnSpc>
                <a:spcPct val="100000"/>
              </a:lnSpc>
              <a:spcBef>
                <a:spcPts val="601"/>
              </a:spcBef>
            </a:pPr>
            <a:endParaRPr b="0" lang="en-US" sz="2200" spc="-1" strike="noStrike">
              <a:solidFill>
                <a:srgbClr val="000000"/>
              </a:solid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4" name="Google Shape;237;p33" descr=""/>
          <p:cNvPicPr/>
          <p:nvPr/>
        </p:nvPicPr>
        <p:blipFill>
          <a:blip r:embed="rId1"/>
          <a:srcRect l="28827" t="0" r="30596" b="0"/>
          <a:stretch/>
        </p:blipFill>
        <p:spPr>
          <a:xfrm>
            <a:off x="0" y="0"/>
            <a:ext cx="2086200" cy="5143320"/>
          </a:xfrm>
          <a:prstGeom prst="rect">
            <a:avLst/>
          </a:prstGeom>
          <a:ln>
            <a:noFill/>
          </a:ln>
        </p:spPr>
      </p:pic>
      <p:sp>
        <p:nvSpPr>
          <p:cNvPr id="345" name="TextShape 1"/>
          <p:cNvSpPr txBox="1"/>
          <p:nvPr/>
        </p:nvSpPr>
        <p:spPr>
          <a:xfrm>
            <a:off x="109080" y="146160"/>
            <a:ext cx="1806840" cy="1252440"/>
          </a:xfrm>
          <a:prstGeom prst="rect">
            <a:avLst/>
          </a:prstGeom>
          <a:noFill/>
          <a:ln>
            <a:noFill/>
          </a:ln>
        </p:spPr>
        <p:txBody>
          <a:bodyPr tIns="91440" bIns="91440"/>
          <a:p>
            <a:pPr>
              <a:lnSpc>
                <a:spcPct val="100000"/>
              </a:lnSpc>
            </a:pPr>
            <a:fld id="{761E4B9F-0A6D-4BA8-977A-977D057D8F87}" type="slidenum">
              <a:rPr b="1" lang="en-US" sz="9600" spc="-1" strike="noStrike">
                <a:solidFill>
                  <a:srgbClr val="073763"/>
                </a:solidFill>
                <a:latin typeface="Montserrat"/>
                <a:ea typeface="Montserrat"/>
              </a:rPr>
              <a:t>&lt;number&gt;</a:t>
            </a:fld>
            <a:endParaRPr b="0" lang="en-US" sz="9600" spc="-1" strike="noStrike">
              <a:latin typeface="Times New Roman"/>
            </a:endParaRPr>
          </a:p>
        </p:txBody>
      </p:sp>
      <p:sp>
        <p:nvSpPr>
          <p:cNvPr id="346" name="TextShape 2"/>
          <p:cNvSpPr txBox="1"/>
          <p:nvPr/>
        </p:nvSpPr>
        <p:spPr>
          <a:xfrm>
            <a:off x="2643840" y="440280"/>
            <a:ext cx="6210720" cy="1159560"/>
          </a:xfrm>
          <a:prstGeom prst="rect">
            <a:avLst/>
          </a:prstGeom>
          <a:noFill/>
          <a:ln>
            <a:noFill/>
          </a:ln>
        </p:spPr>
        <p:txBody>
          <a:bodyPr tIns="91440" bIns="91440"/>
          <a:p>
            <a:pPr>
              <a:lnSpc>
                <a:spcPct val="100000"/>
              </a:lnSpc>
            </a:pPr>
            <a:r>
              <a:rPr b="1" lang="en-US" sz="8000" spc="-1" strike="noStrike">
                <a:solidFill>
                  <a:srgbClr val="9fc5e8"/>
                </a:solidFill>
                <a:latin typeface="Montserrat"/>
                <a:ea typeface="Montserrat"/>
              </a:rPr>
              <a:t>Questions?</a:t>
            </a:r>
            <a:endParaRPr b="0" lang="en-US" sz="8000" spc="-1" strike="noStrike">
              <a:solidFill>
                <a:srgbClr val="000000"/>
              </a:solidFill>
              <a:latin typeface="Arial"/>
            </a:endParaRPr>
          </a:p>
        </p:txBody>
      </p:sp>
      <p:sp>
        <p:nvSpPr>
          <p:cNvPr id="347" name="TextShape 3"/>
          <p:cNvSpPr txBox="1"/>
          <p:nvPr/>
        </p:nvSpPr>
        <p:spPr>
          <a:xfrm>
            <a:off x="3291840" y="2103120"/>
            <a:ext cx="5051160" cy="2639160"/>
          </a:xfrm>
          <a:prstGeom prst="rect">
            <a:avLst/>
          </a:prstGeom>
          <a:noFill/>
          <a:ln>
            <a:noFill/>
          </a:ln>
        </p:spPr>
        <p:txBody>
          <a:bodyPr tIns="91440" bIns="91440"/>
          <a:p>
            <a:pPr>
              <a:lnSpc>
                <a:spcPct val="100000"/>
              </a:lnSpc>
              <a:spcBef>
                <a:spcPts val="601"/>
              </a:spcBef>
            </a:pPr>
            <a:r>
              <a:rPr b="0" lang="en-US" sz="2400" spc="-1" strike="noStrike">
                <a:solidFill>
                  <a:srgbClr val="073763"/>
                </a:solidFill>
                <a:latin typeface="Roboto"/>
                <a:ea typeface="Roboto"/>
              </a:rPr>
              <a:t>You can find us at</a:t>
            </a:r>
            <a:endParaRPr b="0" lang="en-US" sz="2400" spc="-1" strike="noStrike">
              <a:latin typeface="Arial"/>
            </a:endParaRPr>
          </a:p>
          <a:p>
            <a:pPr marL="457200" indent="-380520">
              <a:lnSpc>
                <a:spcPct val="100000"/>
              </a:lnSpc>
              <a:spcBef>
                <a:spcPts val="1001"/>
              </a:spcBef>
              <a:buClr>
                <a:srgbClr val="6fa8dc"/>
              </a:buClr>
              <a:buFont typeface="Roboto"/>
              <a:buChar char="▸"/>
            </a:pPr>
            <a:r>
              <a:rPr b="0" lang="en-US" sz="2400" spc="-1" strike="noStrike">
                <a:solidFill>
                  <a:srgbClr val="073763"/>
                </a:solidFill>
                <a:latin typeface="Roboto"/>
                <a:ea typeface="Roboto"/>
              </a:rPr>
              <a:t>igor.mitkovski@gmail.com</a:t>
            </a:r>
            <a:endParaRPr b="0" lang="en-US" sz="2400" spc="-1" strike="noStrike">
              <a:latin typeface="Arial"/>
            </a:endParaRPr>
          </a:p>
          <a:p>
            <a:pPr marL="457200" indent="-380520">
              <a:lnSpc>
                <a:spcPct val="100000"/>
              </a:lnSpc>
              <a:buClr>
                <a:srgbClr val="6fa8dc"/>
              </a:buClr>
              <a:buFont typeface="Roboto"/>
              <a:buChar char="▸"/>
            </a:pPr>
            <a:r>
              <a:rPr b="0" lang="en-US" sz="2400" spc="-1" strike="noStrike">
                <a:solidFill>
                  <a:srgbClr val="073763"/>
                </a:solidFill>
                <a:latin typeface="Roboto"/>
                <a:ea typeface="Roboto"/>
              </a:rPr>
              <a:t>dejan.pblazheski@seavus.com</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spcAft>
                <a:spcPts val="1001"/>
              </a:spcAft>
            </a:pPr>
            <a:endParaRPr b="0" lang="en-US"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203760" y="1626840"/>
            <a:ext cx="1806840" cy="1035000"/>
          </a:xfrm>
          <a:prstGeom prst="rect">
            <a:avLst/>
          </a:prstGeom>
          <a:noFill/>
          <a:ln>
            <a:noFill/>
          </a:ln>
        </p:spPr>
        <p:txBody>
          <a:bodyPr tIns="91440" bIns="91440"/>
          <a:p>
            <a:pPr>
              <a:lnSpc>
                <a:spcPct val="100000"/>
              </a:lnSpc>
            </a:pPr>
            <a:r>
              <a:rPr b="1" lang="en-US" sz="1800" spc="-1" strike="noStrike">
                <a:solidFill>
                  <a:srgbClr val="ffffff"/>
                </a:solidFill>
                <a:latin typeface="Montserrat"/>
                <a:ea typeface="Montserrat"/>
              </a:rPr>
              <a:t>A strongly typed language</a:t>
            </a:r>
            <a:endParaRPr b="0" lang="en-US" sz="1800" spc="-1" strike="noStrike">
              <a:solidFill>
                <a:srgbClr val="000000"/>
              </a:solidFill>
              <a:latin typeface="Arial"/>
            </a:endParaRPr>
          </a:p>
        </p:txBody>
      </p:sp>
      <p:sp>
        <p:nvSpPr>
          <p:cNvPr id="260" name="TextShape 2"/>
          <p:cNvSpPr txBox="1"/>
          <p:nvPr/>
        </p:nvSpPr>
        <p:spPr>
          <a:xfrm>
            <a:off x="6072120" y="522000"/>
            <a:ext cx="2586960" cy="3725280"/>
          </a:xfrm>
          <a:prstGeom prst="rect">
            <a:avLst/>
          </a:prstGeom>
          <a:noFill/>
          <a:ln>
            <a:noFill/>
          </a:ln>
        </p:spPr>
        <p:txBody>
          <a:bodyPr tIns="91440" bIns="91440"/>
          <a:p>
            <a:pPr>
              <a:lnSpc>
                <a:spcPct val="100000"/>
              </a:lnSpc>
              <a:spcBef>
                <a:spcPts val="601"/>
              </a:spcBef>
            </a:pPr>
            <a:r>
              <a:rPr b="0" lang="en-US" sz="2400" spc="-1" strike="noStrike">
                <a:solidFill>
                  <a:srgbClr val="073763"/>
                </a:solidFill>
                <a:latin typeface="Roboto"/>
                <a:ea typeface="Roboto"/>
              </a:rPr>
              <a:t>C# is a strongly typed language. This means that when we run our code, we must make it clear which container will hold a certain type of data</a:t>
            </a:r>
            <a:endParaRPr b="0" lang="en-US" sz="2400" spc="-1" strike="noStrike">
              <a:solidFill>
                <a:srgbClr val="000000"/>
              </a:solidFill>
              <a:latin typeface="Arial"/>
            </a:endParaRPr>
          </a:p>
        </p:txBody>
      </p:sp>
      <p:pic>
        <p:nvPicPr>
          <p:cNvPr id="261" name="Google Shape;82;p15" descr=""/>
          <p:cNvPicPr/>
          <p:nvPr/>
        </p:nvPicPr>
        <p:blipFill>
          <a:blip r:embed="rId1"/>
          <a:srcRect l="26778" t="0" r="26785" b="0"/>
          <a:stretch/>
        </p:blipFill>
        <p:spPr>
          <a:xfrm>
            <a:off x="2088000" y="0"/>
            <a:ext cx="3566160" cy="5143320"/>
          </a:xfrm>
          <a:prstGeom prst="rect">
            <a:avLst/>
          </a:prstGeom>
          <a:ln>
            <a:noFill/>
          </a:ln>
        </p:spPr>
      </p:pic>
      <p:sp>
        <p:nvSpPr>
          <p:cNvPr id="262" name="TextShape 3"/>
          <p:cNvSpPr txBox="1"/>
          <p:nvPr/>
        </p:nvSpPr>
        <p:spPr>
          <a:xfrm>
            <a:off x="109080" y="146160"/>
            <a:ext cx="1806840" cy="1252440"/>
          </a:xfrm>
          <a:prstGeom prst="rect">
            <a:avLst/>
          </a:prstGeom>
          <a:noFill/>
          <a:ln>
            <a:noFill/>
          </a:ln>
        </p:spPr>
        <p:txBody>
          <a:bodyPr tIns="91440" bIns="91440"/>
          <a:p>
            <a:pPr>
              <a:lnSpc>
                <a:spcPct val="100000"/>
              </a:lnSpc>
            </a:pPr>
            <a:fld id="{DC1DAA71-60E9-40CE-A403-49D52B453630}" type="slidenum">
              <a:rPr b="1" lang="en-US" sz="9600" spc="-1" strike="noStrike">
                <a:solidFill>
                  <a:srgbClr val="0b5394"/>
                </a:solidFill>
                <a:latin typeface="Montserrat"/>
                <a:ea typeface="Montserrat"/>
              </a:rPr>
              <a:t>1</a:t>
            </a:fld>
            <a:endParaRPr b="0" lang="en-US" sz="9600" spc="-1" strike="noStrike">
              <a:latin typeface="Times New Roman"/>
            </a:endParaRPr>
          </a:p>
        </p:txBody>
      </p:sp>
      <p:grpSp>
        <p:nvGrpSpPr>
          <p:cNvPr id="263" name="Group 4"/>
          <p:cNvGrpSpPr/>
          <p:nvPr/>
        </p:nvGrpSpPr>
        <p:grpSpPr>
          <a:xfrm>
            <a:off x="7237080" y="4446000"/>
            <a:ext cx="1787760" cy="585360"/>
            <a:chOff x="7237080" y="4446000"/>
            <a:chExt cx="1787760" cy="585360"/>
          </a:xfrm>
        </p:grpSpPr>
        <p:pic>
          <p:nvPicPr>
            <p:cNvPr id="264" name="Google Shape;85;p15" descr=""/>
            <p:cNvPicPr/>
            <p:nvPr/>
          </p:nvPicPr>
          <p:blipFill>
            <a:blip r:embed="rId2"/>
            <a:stretch/>
          </p:blipFill>
          <p:spPr>
            <a:xfrm>
              <a:off x="7237080" y="4486320"/>
              <a:ext cx="514080" cy="504360"/>
            </a:xfrm>
            <a:prstGeom prst="rect">
              <a:avLst/>
            </a:prstGeom>
            <a:ln>
              <a:noFill/>
            </a:ln>
          </p:spPr>
        </p:pic>
        <p:sp>
          <p:nvSpPr>
            <p:cNvPr id="265" name="CustomShape 5"/>
            <p:cNvSpPr/>
            <p:nvPr/>
          </p:nvSpPr>
          <p:spPr>
            <a:xfrm>
              <a:off x="7751520" y="4446000"/>
              <a:ext cx="1273320" cy="585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1c4587"/>
                  </a:solidFill>
                  <a:latin typeface="Arial Black"/>
                  <a:ea typeface="Arial Black"/>
                </a:rPr>
                <a:t>SEDC 2019</a:t>
              </a:r>
              <a:r>
                <a:rPr b="0" lang="en-US" sz="1400" spc="-1" strike="noStrike">
                  <a:solidFill>
                    <a:srgbClr val="5e85b9"/>
                  </a:solidFill>
                  <a:latin typeface="Arial Black"/>
                  <a:ea typeface="Arial Black"/>
                </a:rPr>
                <a:t> </a:t>
              </a:r>
              <a:endParaRPr b="0" lang="en-US" sz="1400" spc="-1" strike="noStrike">
                <a:latin typeface="Arial"/>
              </a:endParaRPr>
            </a:p>
            <a:p>
              <a:pPr>
                <a:lnSpc>
                  <a:spcPct val="100000"/>
                </a:lnSpc>
              </a:pPr>
              <a:r>
                <a:rPr b="0" lang="en-US" sz="1400" spc="-1" strike="noStrike">
                  <a:solidFill>
                    <a:srgbClr val="9fc5e8"/>
                  </a:solidFill>
                  <a:latin typeface="Arial Black"/>
                  <a:ea typeface="Arial Black"/>
                </a:rPr>
                <a:t>C# Basic</a:t>
              </a:r>
              <a:endParaRPr b="0" lang="en-US" sz="1400" spc="-1" strike="noStrike">
                <a:latin typeface="Arial"/>
              </a:endParaRPr>
            </a:p>
          </p:txBody>
        </p:sp>
      </p:gr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203760" y="1626840"/>
            <a:ext cx="1712160" cy="857160"/>
          </a:xfrm>
          <a:prstGeom prst="rect">
            <a:avLst/>
          </a:prstGeom>
          <a:noFill/>
          <a:ln>
            <a:noFill/>
          </a:ln>
        </p:spPr>
        <p:txBody>
          <a:bodyPr tIns="91440" bIns="91440"/>
          <a:p>
            <a:pPr>
              <a:lnSpc>
                <a:spcPct val="100000"/>
              </a:lnSpc>
            </a:pPr>
            <a:r>
              <a:rPr b="1" lang="en-US" sz="2400" spc="-1" strike="noStrike">
                <a:solidFill>
                  <a:srgbClr val="ffffff"/>
                </a:solidFill>
                <a:latin typeface="Montserrat"/>
                <a:ea typeface="Montserrat"/>
              </a:rPr>
              <a:t>Data Types</a:t>
            </a:r>
            <a:endParaRPr b="0" lang="en-US" sz="2400" spc="-1" strike="noStrike">
              <a:solidFill>
                <a:srgbClr val="000000"/>
              </a:solidFill>
              <a:latin typeface="Arial"/>
            </a:endParaRPr>
          </a:p>
        </p:txBody>
      </p:sp>
      <p:sp>
        <p:nvSpPr>
          <p:cNvPr id="267" name="TextShape 2"/>
          <p:cNvSpPr txBox="1"/>
          <p:nvPr/>
        </p:nvSpPr>
        <p:spPr>
          <a:xfrm>
            <a:off x="2571840" y="275400"/>
            <a:ext cx="6057720" cy="4087080"/>
          </a:xfrm>
          <a:prstGeom prst="rect">
            <a:avLst/>
          </a:prstGeom>
          <a:noFill/>
          <a:ln>
            <a:noFill/>
          </a:ln>
        </p:spPr>
        <p:txBody>
          <a:bodyPr tIns="91440" bIns="91440"/>
          <a:p>
            <a:pPr marL="457200" indent="-418680">
              <a:lnSpc>
                <a:spcPct val="100000"/>
              </a:lnSpc>
              <a:spcBef>
                <a:spcPts val="601"/>
              </a:spcBef>
              <a:buClr>
                <a:srgbClr val="6fa8dc"/>
              </a:buClr>
              <a:buFont typeface="Roboto"/>
              <a:buChar char="▸"/>
            </a:pPr>
            <a:r>
              <a:rPr b="0" lang="en-US" sz="3000" spc="-1" strike="noStrike">
                <a:solidFill>
                  <a:srgbClr val="073763"/>
                </a:solidFill>
                <a:latin typeface="Roboto"/>
                <a:ea typeface="Roboto"/>
              </a:rPr>
              <a:t>C# accepts multiple Data Types</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Difference in what can be stored</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Difference in amount that can be stored</a:t>
            </a:r>
            <a:endParaRPr b="0" lang="en-US" sz="3000" spc="-1" strike="noStrike">
              <a:solidFill>
                <a:srgbClr val="000000"/>
              </a:solidFill>
              <a:latin typeface="Arial"/>
            </a:endParaRPr>
          </a:p>
          <a:p>
            <a:pPr>
              <a:lnSpc>
                <a:spcPct val="100000"/>
              </a:lnSpc>
              <a:spcBef>
                <a:spcPts val="601"/>
              </a:spcBef>
            </a:pPr>
            <a:endParaRPr b="0" lang="en-US" sz="3000" spc="-1" strike="noStrike">
              <a:solidFill>
                <a:srgbClr val="000000"/>
              </a:solidFill>
              <a:latin typeface="Arial"/>
            </a:endParaRPr>
          </a:p>
          <a:p>
            <a:pPr>
              <a:lnSpc>
                <a:spcPct val="100000"/>
              </a:lnSpc>
              <a:spcBef>
                <a:spcPts val="601"/>
              </a:spcBef>
            </a:pPr>
            <a:r>
              <a:rPr b="0" lang="en-US" sz="2400" spc="-1" strike="noStrike">
                <a:solidFill>
                  <a:srgbClr val="073763"/>
                </a:solidFill>
                <a:latin typeface="Roboto"/>
                <a:ea typeface="Roboto"/>
              </a:rPr>
              <a:t>A classification type that determines what type of data can be stored or used somewhere</a:t>
            </a:r>
            <a:endParaRPr b="0" lang="en-US" sz="2400" spc="-1" strike="noStrike">
              <a:solidFill>
                <a:srgbClr val="000000"/>
              </a:solidFill>
              <a:latin typeface="Arial"/>
            </a:endParaRPr>
          </a:p>
        </p:txBody>
      </p:sp>
      <p:sp>
        <p:nvSpPr>
          <p:cNvPr id="268" name="TextShape 3"/>
          <p:cNvSpPr txBox="1"/>
          <p:nvPr/>
        </p:nvSpPr>
        <p:spPr>
          <a:xfrm>
            <a:off x="109080" y="146160"/>
            <a:ext cx="1806840" cy="1252440"/>
          </a:xfrm>
          <a:prstGeom prst="rect">
            <a:avLst/>
          </a:prstGeom>
          <a:noFill/>
          <a:ln>
            <a:noFill/>
          </a:ln>
        </p:spPr>
        <p:txBody>
          <a:bodyPr tIns="91440" bIns="91440"/>
          <a:p>
            <a:pPr>
              <a:lnSpc>
                <a:spcPct val="100000"/>
              </a:lnSpc>
            </a:pPr>
            <a:fld id="{F4AD18E8-F5DB-4F37-AABE-AFD14E6EAD52}" type="slidenum">
              <a:rPr b="1" lang="en-US" sz="9600" spc="-1" strike="noStrike">
                <a:solidFill>
                  <a:srgbClr val="0b5394"/>
                </a:solidFill>
                <a:latin typeface="Montserrat"/>
                <a:ea typeface="Montserrat"/>
              </a:rPr>
              <a:t>1</a:t>
            </a:fld>
            <a:endParaRPr b="0" lang="en-US" sz="9600" spc="-1" strike="noStrike">
              <a:latin typeface="Times New Roman"/>
            </a:endParaRPr>
          </a:p>
        </p:txBody>
      </p:sp>
      <p:grpSp>
        <p:nvGrpSpPr>
          <p:cNvPr id="269" name="Group 4"/>
          <p:cNvGrpSpPr/>
          <p:nvPr/>
        </p:nvGrpSpPr>
        <p:grpSpPr>
          <a:xfrm>
            <a:off x="7237080" y="4446000"/>
            <a:ext cx="1787760" cy="585360"/>
            <a:chOff x="7237080" y="4446000"/>
            <a:chExt cx="1787760" cy="585360"/>
          </a:xfrm>
        </p:grpSpPr>
        <p:pic>
          <p:nvPicPr>
            <p:cNvPr id="270" name="Google Shape;95;p16" descr=""/>
            <p:cNvPicPr/>
            <p:nvPr/>
          </p:nvPicPr>
          <p:blipFill>
            <a:blip r:embed="rId1"/>
            <a:stretch/>
          </p:blipFill>
          <p:spPr>
            <a:xfrm>
              <a:off x="7237080" y="4486320"/>
              <a:ext cx="514080" cy="504360"/>
            </a:xfrm>
            <a:prstGeom prst="rect">
              <a:avLst/>
            </a:prstGeom>
            <a:ln>
              <a:noFill/>
            </a:ln>
          </p:spPr>
        </p:pic>
        <p:sp>
          <p:nvSpPr>
            <p:cNvPr id="271" name="CustomShape 5"/>
            <p:cNvSpPr/>
            <p:nvPr/>
          </p:nvSpPr>
          <p:spPr>
            <a:xfrm>
              <a:off x="7751520" y="4446000"/>
              <a:ext cx="1273320" cy="585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1c4587"/>
                  </a:solidFill>
                  <a:latin typeface="Arial Black"/>
                  <a:ea typeface="Arial Black"/>
                </a:rPr>
                <a:t>SEDC 2019</a:t>
              </a:r>
              <a:r>
                <a:rPr b="0" lang="en-US" sz="1400" spc="-1" strike="noStrike">
                  <a:solidFill>
                    <a:srgbClr val="5e85b9"/>
                  </a:solidFill>
                  <a:latin typeface="Arial Black"/>
                  <a:ea typeface="Arial Black"/>
                </a:rPr>
                <a:t> </a:t>
              </a:r>
              <a:endParaRPr b="0" lang="en-US" sz="1400" spc="-1" strike="noStrike">
                <a:latin typeface="Arial"/>
              </a:endParaRPr>
            </a:p>
            <a:p>
              <a:pPr>
                <a:lnSpc>
                  <a:spcPct val="100000"/>
                </a:lnSpc>
              </a:pPr>
              <a:r>
                <a:rPr b="0" lang="en-US" sz="1400" spc="-1" strike="noStrike">
                  <a:solidFill>
                    <a:srgbClr val="9fc5e8"/>
                  </a:solidFill>
                  <a:latin typeface="Arial Black"/>
                  <a:ea typeface="Arial Black"/>
                </a:rPr>
                <a:t>C# Basic</a:t>
              </a:r>
              <a:endParaRPr b="0" lang="en-US" sz="1400" spc="-1" strike="noStrike">
                <a:latin typeface="Arial"/>
              </a:endParaRPr>
            </a:p>
          </p:txBody>
        </p:sp>
      </p:gr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203760" y="1626840"/>
            <a:ext cx="1712160" cy="857160"/>
          </a:xfrm>
          <a:prstGeom prst="rect">
            <a:avLst/>
          </a:prstGeom>
          <a:noFill/>
          <a:ln>
            <a:noFill/>
          </a:ln>
        </p:spPr>
        <p:txBody>
          <a:bodyPr tIns="91440" bIns="91440"/>
          <a:p>
            <a:pPr>
              <a:lnSpc>
                <a:spcPct val="100000"/>
              </a:lnSpc>
            </a:pPr>
            <a:r>
              <a:rPr b="1" lang="en-US" sz="1800" spc="-1" strike="noStrike">
                <a:solidFill>
                  <a:srgbClr val="ffffff"/>
                </a:solidFill>
                <a:latin typeface="Montserrat"/>
                <a:ea typeface="Montserrat"/>
              </a:rPr>
              <a:t>Most Data Types in C#</a:t>
            </a:r>
            <a:endParaRPr b="0" lang="en-US" sz="1800" spc="-1" strike="noStrike">
              <a:solidFill>
                <a:srgbClr val="000000"/>
              </a:solidFill>
              <a:latin typeface="Arial"/>
            </a:endParaRPr>
          </a:p>
        </p:txBody>
      </p:sp>
      <p:graphicFrame>
        <p:nvGraphicFramePr>
          <p:cNvPr id="273" name="Table 2"/>
          <p:cNvGraphicFramePr/>
          <p:nvPr/>
        </p:nvGraphicFramePr>
        <p:xfrm>
          <a:off x="2489040" y="146160"/>
          <a:ext cx="6270120" cy="4800960"/>
        </p:xfrm>
        <a:graphic>
          <a:graphicData uri="http://schemas.openxmlformats.org/drawingml/2006/table">
            <a:tbl>
              <a:tblPr/>
              <a:tblGrid>
                <a:gridCol w="1232280"/>
                <a:gridCol w="1561680"/>
                <a:gridCol w="815400"/>
                <a:gridCol w="2660760"/>
              </a:tblGrid>
              <a:tr h="494280">
                <a:tc>
                  <a:txBody>
                    <a:bodyPr lIns="91080" rIns="91080" tIns="68400" bIns="68400" anchor="ctr"/>
                    <a:p>
                      <a:pPr>
                        <a:lnSpc>
                          <a:spcPct val="100000"/>
                        </a:lnSpc>
                      </a:pPr>
                      <a:r>
                        <a:rPr b="1" lang="en-US" sz="1800" spc="-1" strike="noStrike">
                          <a:solidFill>
                            <a:srgbClr val="073763"/>
                          </a:solidFill>
                          <a:latin typeface="Roboto"/>
                          <a:ea typeface="Roboto"/>
                        </a:rPr>
                        <a:t>int</a:t>
                      </a:r>
                      <a:endParaRPr b="0" lang="en-US" sz="18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200" spc="-1" strike="noStrike">
                          <a:solidFill>
                            <a:srgbClr val="073763"/>
                          </a:solidFill>
                          <a:latin typeface="Roboto"/>
                          <a:ea typeface="Roboto"/>
                        </a:rPr>
                        <a:t>Integer</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400" spc="-1" strike="noStrike">
                          <a:solidFill>
                            <a:srgbClr val="000000"/>
                          </a:solidFill>
                          <a:latin typeface="Roboto"/>
                          <a:ea typeface="Roboto"/>
                        </a:rPr>
                        <a:t>32 bits</a:t>
                      </a:r>
                      <a:endParaRPr b="0" lang="en-US" sz="14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200" spc="-1" strike="noStrike">
                          <a:solidFill>
                            <a:srgbClr val="000000"/>
                          </a:solidFill>
                          <a:latin typeface="Roboto"/>
                          <a:ea typeface="Roboto"/>
                        </a:rPr>
                        <a:t>-2,147,483,648 to 2,147,483,647</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r>
              <a:tr h="402480">
                <a:tc>
                  <a:txBody>
                    <a:bodyPr lIns="91080" rIns="91080" tIns="68400" bIns="68400" anchor="ctr"/>
                    <a:p>
                      <a:pPr>
                        <a:lnSpc>
                          <a:spcPct val="100000"/>
                        </a:lnSpc>
                      </a:pPr>
                      <a:r>
                        <a:rPr b="1" lang="en-US" sz="1800" spc="-1" strike="noStrike">
                          <a:solidFill>
                            <a:srgbClr val="073763"/>
                          </a:solidFill>
                          <a:latin typeface="Roboto"/>
                          <a:ea typeface="Roboto"/>
                        </a:rPr>
                        <a:t>short</a:t>
                      </a:r>
                      <a:endParaRPr b="0" lang="en-US" sz="18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200" spc="-1" strike="noStrike">
                          <a:solidFill>
                            <a:srgbClr val="000000"/>
                          </a:solidFill>
                          <a:latin typeface="Roboto"/>
                          <a:ea typeface="Roboto"/>
                        </a:rPr>
                        <a:t>Integer</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400" spc="-1" strike="noStrike">
                          <a:solidFill>
                            <a:srgbClr val="000000"/>
                          </a:solidFill>
                          <a:latin typeface="Roboto"/>
                          <a:ea typeface="Roboto"/>
                        </a:rPr>
                        <a:t>16 bits</a:t>
                      </a:r>
                      <a:endParaRPr b="0" lang="en-US" sz="14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200" spc="-1" strike="noStrike">
                          <a:solidFill>
                            <a:srgbClr val="000000"/>
                          </a:solidFill>
                          <a:latin typeface="Roboto"/>
                          <a:ea typeface="Roboto"/>
                        </a:rPr>
                        <a:t>-32,768 to 32,767</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r>
              <a:tr h="494280">
                <a:tc>
                  <a:txBody>
                    <a:bodyPr lIns="91080" rIns="91080" tIns="68400" bIns="68400" anchor="ctr"/>
                    <a:p>
                      <a:pPr>
                        <a:lnSpc>
                          <a:spcPct val="100000"/>
                        </a:lnSpc>
                      </a:pPr>
                      <a:r>
                        <a:rPr b="1" lang="en-US" sz="1800" spc="-1" strike="noStrike">
                          <a:solidFill>
                            <a:srgbClr val="073763"/>
                          </a:solidFill>
                          <a:latin typeface="Roboto"/>
                          <a:ea typeface="Roboto"/>
                        </a:rPr>
                        <a:t>long</a:t>
                      </a:r>
                      <a:endParaRPr b="0" lang="en-US" sz="18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200" spc="-1" strike="noStrike">
                          <a:solidFill>
                            <a:srgbClr val="073763"/>
                          </a:solidFill>
                          <a:latin typeface="Roboto"/>
                          <a:ea typeface="Roboto"/>
                        </a:rPr>
                        <a:t>Integer</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400" spc="-1" strike="noStrike">
                          <a:solidFill>
                            <a:srgbClr val="000000"/>
                          </a:solidFill>
                          <a:latin typeface="Roboto"/>
                          <a:ea typeface="Roboto"/>
                        </a:rPr>
                        <a:t>64 bits</a:t>
                      </a:r>
                      <a:endParaRPr b="0" lang="en-US" sz="14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200" spc="-1" strike="noStrike">
                          <a:solidFill>
                            <a:srgbClr val="000000"/>
                          </a:solidFill>
                          <a:latin typeface="Roboto"/>
                          <a:ea typeface="Roboto"/>
                        </a:rPr>
                        <a:t>-9,223,372,036,854,775,808 to 9,223,372,036,854,775,807</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r>
              <a:tr h="494280">
                <a:tc>
                  <a:txBody>
                    <a:bodyPr lIns="91080" rIns="91080" tIns="68400" bIns="68400" anchor="ctr"/>
                    <a:p>
                      <a:pPr>
                        <a:lnSpc>
                          <a:spcPct val="100000"/>
                        </a:lnSpc>
                      </a:pPr>
                      <a:r>
                        <a:rPr b="1" lang="en-US" sz="1800" spc="-1" strike="noStrike">
                          <a:solidFill>
                            <a:srgbClr val="073763"/>
                          </a:solidFill>
                          <a:latin typeface="Roboto"/>
                          <a:ea typeface="Roboto"/>
                        </a:rPr>
                        <a:t>float</a:t>
                      </a:r>
                      <a:endParaRPr b="0" lang="en-US" sz="18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200" spc="-1" strike="noStrike">
                          <a:solidFill>
                            <a:srgbClr val="000000"/>
                          </a:solidFill>
                          <a:latin typeface="Roboto"/>
                          <a:ea typeface="Roboto"/>
                        </a:rPr>
                        <a:t>Single-precision floating type</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400" spc="-1" strike="noStrike">
                          <a:solidFill>
                            <a:srgbClr val="000000"/>
                          </a:solidFill>
                          <a:latin typeface="Roboto"/>
                          <a:ea typeface="Roboto"/>
                        </a:rPr>
                        <a:t>32 bits</a:t>
                      </a:r>
                      <a:endParaRPr b="0" lang="en-US" sz="14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200" spc="-1" strike="noStrike">
                          <a:solidFill>
                            <a:srgbClr val="000000"/>
                          </a:solidFill>
                          <a:latin typeface="Roboto"/>
                          <a:ea typeface="Roboto"/>
                        </a:rPr>
                        <a:t>-3.402823e38 to 3.402823e38</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r>
              <a:tr h="494280">
                <a:tc>
                  <a:txBody>
                    <a:bodyPr lIns="91080" rIns="91080" tIns="68400" bIns="68400" anchor="ctr"/>
                    <a:p>
                      <a:pPr>
                        <a:lnSpc>
                          <a:spcPct val="100000"/>
                        </a:lnSpc>
                      </a:pPr>
                      <a:r>
                        <a:rPr b="1" lang="en-US" sz="1800" spc="-1" strike="noStrike">
                          <a:solidFill>
                            <a:srgbClr val="073763"/>
                          </a:solidFill>
                          <a:latin typeface="Roboto"/>
                          <a:ea typeface="Roboto"/>
                        </a:rPr>
                        <a:t>double</a:t>
                      </a:r>
                      <a:endParaRPr b="0" lang="en-US" sz="18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200" spc="-1" strike="noStrike">
                          <a:solidFill>
                            <a:srgbClr val="000000"/>
                          </a:solidFill>
                          <a:latin typeface="Roboto"/>
                          <a:ea typeface="Roboto"/>
                        </a:rPr>
                        <a:t>Double-precision floating type</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400" spc="-1" strike="noStrike">
                          <a:solidFill>
                            <a:srgbClr val="000000"/>
                          </a:solidFill>
                          <a:latin typeface="Roboto"/>
                          <a:ea typeface="Roboto"/>
                        </a:rPr>
                        <a:t>64 bits</a:t>
                      </a:r>
                      <a:endParaRPr b="0" lang="en-US" sz="14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200" spc="-1" strike="noStrike">
                          <a:solidFill>
                            <a:srgbClr val="000000"/>
                          </a:solidFill>
                          <a:latin typeface="Roboto"/>
                          <a:ea typeface="Roboto"/>
                        </a:rPr>
                        <a:t>-1.79769313486232e308 to 1.79769313486232e308</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r>
              <a:tr h="494280">
                <a:tc>
                  <a:txBody>
                    <a:bodyPr lIns="91080" rIns="91080" tIns="68400" bIns="68400" anchor="ctr"/>
                    <a:p>
                      <a:pPr>
                        <a:lnSpc>
                          <a:spcPct val="100000"/>
                        </a:lnSpc>
                      </a:pPr>
                      <a:r>
                        <a:rPr b="1" lang="en-US" sz="1800" spc="-1" strike="noStrike">
                          <a:solidFill>
                            <a:srgbClr val="073763"/>
                          </a:solidFill>
                          <a:latin typeface="Roboto"/>
                          <a:ea typeface="Roboto"/>
                        </a:rPr>
                        <a:t>char</a:t>
                      </a:r>
                      <a:endParaRPr b="0" lang="en-US" sz="18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200" spc="-1" strike="noStrike">
                          <a:solidFill>
                            <a:srgbClr val="000000"/>
                          </a:solidFill>
                          <a:latin typeface="Roboto"/>
                          <a:ea typeface="Roboto"/>
                        </a:rPr>
                        <a:t>Single unicode character</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400" spc="-1" strike="noStrike">
                          <a:solidFill>
                            <a:srgbClr val="000000"/>
                          </a:solidFill>
                          <a:latin typeface="Roboto"/>
                          <a:ea typeface="Roboto"/>
                        </a:rPr>
                        <a:t>16 bits</a:t>
                      </a:r>
                      <a:endParaRPr b="0" lang="en-US" sz="14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200" spc="-1" strike="noStrike">
                          <a:solidFill>
                            <a:srgbClr val="000000"/>
                          </a:solidFill>
                          <a:latin typeface="Roboto"/>
                          <a:ea typeface="Roboto"/>
                        </a:rPr>
                        <a:t>Unicode symbols used in text</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r>
              <a:tr h="494280">
                <a:tc>
                  <a:txBody>
                    <a:bodyPr lIns="91080" rIns="91080" tIns="68400" bIns="68400" anchor="ctr"/>
                    <a:p>
                      <a:pPr>
                        <a:lnSpc>
                          <a:spcPct val="100000"/>
                        </a:lnSpc>
                      </a:pPr>
                      <a:r>
                        <a:rPr b="1" lang="en-US" sz="1800" spc="-1" strike="noStrike">
                          <a:solidFill>
                            <a:srgbClr val="073763"/>
                          </a:solidFill>
                          <a:latin typeface="Roboto"/>
                          <a:ea typeface="Roboto"/>
                        </a:rPr>
                        <a:t>bool</a:t>
                      </a:r>
                      <a:endParaRPr b="0" lang="en-US" sz="18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200" spc="-1" strike="noStrike">
                          <a:solidFill>
                            <a:srgbClr val="000000"/>
                          </a:solidFill>
                          <a:latin typeface="Roboto"/>
                          <a:ea typeface="Roboto"/>
                        </a:rPr>
                        <a:t>Logical boolean type</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400" spc="-1" strike="noStrike">
                          <a:solidFill>
                            <a:srgbClr val="000000"/>
                          </a:solidFill>
                          <a:latin typeface="Roboto"/>
                          <a:ea typeface="Roboto"/>
                        </a:rPr>
                        <a:t>8 bits</a:t>
                      </a:r>
                      <a:endParaRPr b="0" lang="en-US" sz="14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200" spc="-1" strike="noStrike">
                          <a:solidFill>
                            <a:srgbClr val="000000"/>
                          </a:solidFill>
                          <a:latin typeface="Roboto"/>
                          <a:ea typeface="Roboto"/>
                        </a:rPr>
                        <a:t>true / false</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r>
              <a:tr h="494280">
                <a:tc>
                  <a:txBody>
                    <a:bodyPr lIns="91080" rIns="91080" tIns="68400" bIns="68400" anchor="ctr"/>
                    <a:p>
                      <a:pPr>
                        <a:lnSpc>
                          <a:spcPct val="100000"/>
                        </a:lnSpc>
                      </a:pPr>
                      <a:r>
                        <a:rPr b="1" lang="en-US" sz="1800" spc="-1" strike="noStrike">
                          <a:solidFill>
                            <a:srgbClr val="073763"/>
                          </a:solidFill>
                          <a:latin typeface="Roboto"/>
                          <a:ea typeface="Roboto"/>
                        </a:rPr>
                        <a:t>string</a:t>
                      </a:r>
                      <a:endParaRPr b="0" lang="en-US" sz="18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200" spc="-1" strike="noStrike">
                          <a:solidFill>
                            <a:srgbClr val="000000"/>
                          </a:solidFill>
                          <a:latin typeface="Roboto"/>
                          <a:ea typeface="Roboto"/>
                        </a:rPr>
                        <a:t>Sequence of characters</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400" spc="-1" strike="noStrike">
                          <a:solidFill>
                            <a:srgbClr val="000000"/>
                          </a:solidFill>
                          <a:latin typeface="Roboto"/>
                          <a:ea typeface="Roboto"/>
                        </a:rPr>
                        <a:t>/</a:t>
                      </a:r>
                      <a:endParaRPr b="0" lang="en-US" sz="14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r>
              <a:tr h="402480">
                <a:tc>
                  <a:txBody>
                    <a:bodyPr lIns="91080" rIns="91080" tIns="68400" bIns="68400" anchor="ctr"/>
                    <a:p>
                      <a:pPr>
                        <a:lnSpc>
                          <a:spcPct val="100000"/>
                        </a:lnSpc>
                      </a:pPr>
                      <a:r>
                        <a:rPr b="1" lang="en-US" sz="1800" spc="-1" strike="noStrike">
                          <a:solidFill>
                            <a:srgbClr val="073763"/>
                          </a:solidFill>
                          <a:latin typeface="Roboto"/>
                          <a:ea typeface="Roboto"/>
                        </a:rPr>
                        <a:t>object</a:t>
                      </a:r>
                      <a:endParaRPr b="0" lang="en-US" sz="18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200" spc="-1" strike="noStrike">
                          <a:solidFill>
                            <a:srgbClr val="000000"/>
                          </a:solidFill>
                          <a:latin typeface="Roboto"/>
                          <a:ea typeface="Roboto"/>
                        </a:rPr>
                        <a:t>Base object type</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xBody>
                    <a:bodyPr lIns="91080" rIns="91080" tIns="68400" bIns="68400" anchor="ctr"/>
                    <a:p>
                      <a:pPr>
                        <a:lnSpc>
                          <a:spcPct val="100000"/>
                        </a:lnSpc>
                      </a:pPr>
                      <a:r>
                        <a:rPr b="0" lang="en-US" sz="1400" spc="-1" strike="noStrike">
                          <a:solidFill>
                            <a:srgbClr val="000000"/>
                          </a:solidFill>
                          <a:latin typeface="Roboto"/>
                          <a:ea typeface="Roboto"/>
                        </a:rPr>
                        <a:t>/</a:t>
                      </a:r>
                      <a:endParaRPr b="0" lang="en-US" sz="14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noFill/>
                  </a:tcPr>
                </a:tc>
                <a:tc>
                  <a:tcPr marL="91080" marR="91080">
                    <a:lnL w="9360">
                      <a:solidFill>
                        <a:srgbClr val="9fc5e8"/>
                      </a:solidFill>
                    </a:lnL>
                    <a:lnR w="9360">
                      <a:solidFill>
                        <a:srgbClr val="9fc5e8"/>
                      </a:solidFill>
                    </a:lnR>
                    <a:lnT w="9360">
                      <a:solidFill>
                        <a:srgbClr val="9fc5e8"/>
                      </a:solidFill>
                    </a:lnT>
                    <a:lnB w="9360">
                      <a:solidFill>
                        <a:srgbClr val="9fc5e8"/>
                      </a:solidFill>
                    </a:lnB>
                    <a:noFill/>
                  </a:tcPr>
                </a:tc>
              </a:tr>
              <a:tr h="667800">
                <a:tc>
                  <a:txBody>
                    <a:bodyPr lIns="91080" rIns="91080" tIns="68400" bIns="68400" anchor="ctr"/>
                    <a:p>
                      <a:pPr>
                        <a:lnSpc>
                          <a:spcPct val="100000"/>
                        </a:lnSpc>
                      </a:pPr>
                      <a:r>
                        <a:rPr b="1" lang="en-US" sz="1800" spc="-1" strike="noStrike">
                          <a:solidFill>
                            <a:srgbClr val="073763"/>
                          </a:solidFill>
                          <a:latin typeface="Roboto"/>
                          <a:ea typeface="Roboto"/>
                        </a:rPr>
                        <a:t>DateTime</a:t>
                      </a:r>
                      <a:endParaRPr b="0" lang="en-US" sz="18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200" spc="-1" strike="noStrike">
                          <a:solidFill>
                            <a:srgbClr val="000000"/>
                          </a:solidFill>
                          <a:latin typeface="Roboto"/>
                          <a:ea typeface="Roboto"/>
                        </a:rPr>
                        <a:t>Type representing date and time</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400" spc="-1" strike="noStrike">
                          <a:solidFill>
                            <a:srgbClr val="000000"/>
                          </a:solidFill>
                          <a:latin typeface="Roboto"/>
                          <a:ea typeface="Roboto"/>
                        </a:rPr>
                        <a:t>/</a:t>
                      </a:r>
                      <a:endParaRPr b="0" lang="en-US" sz="14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c>
                  <a:txBody>
                    <a:bodyPr lIns="91080" rIns="91080" tIns="68400" bIns="68400" anchor="ctr"/>
                    <a:p>
                      <a:pPr>
                        <a:lnSpc>
                          <a:spcPct val="100000"/>
                        </a:lnSpc>
                      </a:pPr>
                      <a:r>
                        <a:rPr b="0" lang="en-US" sz="1200" spc="-1" strike="noStrike">
                          <a:solidFill>
                            <a:srgbClr val="000000"/>
                          </a:solidFill>
                          <a:latin typeface="Roboto"/>
                          <a:ea typeface="Roboto"/>
                        </a:rPr>
                        <a:t>0:00:00am 1/1/01 to 11:59:59pm 12/31/9999</a:t>
                      </a:r>
                      <a:endParaRPr b="0" lang="en-US" sz="1200" spc="-1" strike="noStrike">
                        <a:latin typeface="Arial"/>
                      </a:endParaRPr>
                    </a:p>
                  </a:txBody>
                  <a:tcPr marL="91080" marR="91080">
                    <a:lnL w="9360">
                      <a:solidFill>
                        <a:srgbClr val="9fc5e8"/>
                      </a:solidFill>
                    </a:lnL>
                    <a:lnR w="9360">
                      <a:solidFill>
                        <a:srgbClr val="9fc5e8"/>
                      </a:solidFill>
                    </a:lnR>
                    <a:lnT w="9360">
                      <a:solidFill>
                        <a:srgbClr val="9fc5e8"/>
                      </a:solidFill>
                    </a:lnT>
                    <a:lnB w="9360">
                      <a:solidFill>
                        <a:srgbClr val="9fc5e8"/>
                      </a:solidFill>
                    </a:lnB>
                    <a:solidFill>
                      <a:srgbClr val="cfe2f3"/>
                    </a:solidFill>
                  </a:tcPr>
                </a:tc>
              </a:tr>
            </a:tbl>
          </a:graphicData>
        </a:graphic>
      </p:graphicFrame>
      <p:sp>
        <p:nvSpPr>
          <p:cNvPr id="274" name="TextShape 3"/>
          <p:cNvSpPr txBox="1"/>
          <p:nvPr/>
        </p:nvSpPr>
        <p:spPr>
          <a:xfrm>
            <a:off x="109080" y="146160"/>
            <a:ext cx="1806840" cy="1252440"/>
          </a:xfrm>
          <a:prstGeom prst="rect">
            <a:avLst/>
          </a:prstGeom>
          <a:noFill/>
          <a:ln>
            <a:noFill/>
          </a:ln>
        </p:spPr>
        <p:txBody>
          <a:bodyPr tIns="91440" bIns="91440"/>
          <a:p>
            <a:pPr>
              <a:lnSpc>
                <a:spcPct val="100000"/>
              </a:lnSpc>
            </a:pPr>
            <a:fld id="{1A7B8C73-DACD-4AC2-A7AC-C8B3987BCFD7}" type="slidenum">
              <a:rPr b="1" lang="en-US" sz="9600" spc="-1" strike="noStrike">
                <a:solidFill>
                  <a:srgbClr val="0b5394"/>
                </a:solidFill>
                <a:latin typeface="Montserrat"/>
                <a:ea typeface="Montserrat"/>
              </a:rPr>
              <a:t>1</a:t>
            </a:fld>
            <a:endParaRPr b="0" lang="en-US" sz="96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203760" y="1626840"/>
            <a:ext cx="1712160" cy="1576440"/>
          </a:xfrm>
          <a:prstGeom prst="rect">
            <a:avLst/>
          </a:prstGeom>
          <a:noFill/>
          <a:ln>
            <a:noFill/>
          </a:ln>
        </p:spPr>
        <p:txBody>
          <a:bodyPr tIns="91440" bIns="91440"/>
          <a:p>
            <a:pPr>
              <a:lnSpc>
                <a:spcPct val="100000"/>
              </a:lnSpc>
            </a:pPr>
            <a:r>
              <a:rPr b="1" lang="en-US" sz="2400" spc="-1" strike="noStrike">
                <a:solidFill>
                  <a:srgbClr val="ffffff"/>
                </a:solidFill>
                <a:latin typeface="Montserrat"/>
                <a:ea typeface="Montserrat"/>
              </a:rPr>
              <a:t>What we know about variables</a:t>
            </a:r>
            <a:endParaRPr b="0" lang="en-US" sz="2400" spc="-1" strike="noStrike">
              <a:solidFill>
                <a:srgbClr val="000000"/>
              </a:solidFill>
              <a:latin typeface="Arial"/>
            </a:endParaRPr>
          </a:p>
        </p:txBody>
      </p:sp>
      <p:sp>
        <p:nvSpPr>
          <p:cNvPr id="276" name="TextShape 2"/>
          <p:cNvSpPr txBox="1"/>
          <p:nvPr/>
        </p:nvSpPr>
        <p:spPr>
          <a:xfrm>
            <a:off x="2684520" y="255240"/>
            <a:ext cx="5733360" cy="4428000"/>
          </a:xfrm>
          <a:prstGeom prst="rect">
            <a:avLst/>
          </a:prstGeom>
          <a:noFill/>
          <a:ln>
            <a:noFill/>
          </a:ln>
        </p:spPr>
        <p:txBody>
          <a:bodyPr tIns="91440" bIns="91440"/>
          <a:p>
            <a:pPr marL="457200" indent="-418680">
              <a:lnSpc>
                <a:spcPct val="100000"/>
              </a:lnSpc>
              <a:spcBef>
                <a:spcPts val="601"/>
              </a:spcBef>
              <a:buClr>
                <a:srgbClr val="6fa8dc"/>
              </a:buClr>
              <a:buFont typeface="Roboto"/>
              <a:buChar char="▸"/>
            </a:pPr>
            <a:r>
              <a:rPr b="0" lang="en-US" sz="3000" spc="-1" strike="noStrike">
                <a:solidFill>
                  <a:srgbClr val="073763"/>
                </a:solidFill>
                <a:latin typeface="Roboto"/>
                <a:ea typeface="Roboto"/>
              </a:rPr>
              <a:t>What is declaration?</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What is initialization?</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How can we write a variable name?</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What should the variable name mean?</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Do you know any naming convention?</a:t>
            </a:r>
            <a:endParaRPr b="0" lang="en-US" sz="3000" spc="-1" strike="noStrike">
              <a:solidFill>
                <a:srgbClr val="000000"/>
              </a:solidFill>
              <a:latin typeface="Arial"/>
            </a:endParaRPr>
          </a:p>
        </p:txBody>
      </p:sp>
      <p:sp>
        <p:nvSpPr>
          <p:cNvPr id="277" name="TextShape 3"/>
          <p:cNvSpPr txBox="1"/>
          <p:nvPr/>
        </p:nvSpPr>
        <p:spPr>
          <a:xfrm>
            <a:off x="109080" y="146160"/>
            <a:ext cx="1806840" cy="1252440"/>
          </a:xfrm>
          <a:prstGeom prst="rect">
            <a:avLst/>
          </a:prstGeom>
          <a:noFill/>
          <a:ln>
            <a:noFill/>
          </a:ln>
        </p:spPr>
        <p:txBody>
          <a:bodyPr tIns="91440" bIns="91440"/>
          <a:p>
            <a:pPr>
              <a:lnSpc>
                <a:spcPct val="100000"/>
              </a:lnSpc>
            </a:pPr>
            <a:fld id="{7453ECA4-A1DB-416D-9DA5-12AABB95AE6B}" type="slidenum">
              <a:rPr b="1" lang="en-US" sz="9600" spc="-1" strike="noStrike">
                <a:solidFill>
                  <a:srgbClr val="0b5394"/>
                </a:solidFill>
                <a:latin typeface="Montserrat"/>
                <a:ea typeface="Montserrat"/>
              </a:rPr>
              <a:t>1</a:t>
            </a:fld>
            <a:endParaRPr b="0" lang="en-US" sz="9600" spc="-1" strike="noStrike">
              <a:latin typeface="Times New Roman"/>
            </a:endParaRPr>
          </a:p>
        </p:txBody>
      </p:sp>
      <p:grpSp>
        <p:nvGrpSpPr>
          <p:cNvPr id="278" name="Group 4"/>
          <p:cNvGrpSpPr/>
          <p:nvPr/>
        </p:nvGrpSpPr>
        <p:grpSpPr>
          <a:xfrm>
            <a:off x="7237080" y="4446000"/>
            <a:ext cx="1787760" cy="585360"/>
            <a:chOff x="7237080" y="4446000"/>
            <a:chExt cx="1787760" cy="585360"/>
          </a:xfrm>
        </p:grpSpPr>
        <p:pic>
          <p:nvPicPr>
            <p:cNvPr id="279" name="Google Shape;112;p18" descr=""/>
            <p:cNvPicPr/>
            <p:nvPr/>
          </p:nvPicPr>
          <p:blipFill>
            <a:blip r:embed="rId1"/>
            <a:stretch/>
          </p:blipFill>
          <p:spPr>
            <a:xfrm>
              <a:off x="7237080" y="4486320"/>
              <a:ext cx="514080" cy="504360"/>
            </a:xfrm>
            <a:prstGeom prst="rect">
              <a:avLst/>
            </a:prstGeom>
            <a:ln>
              <a:noFill/>
            </a:ln>
          </p:spPr>
        </p:pic>
        <p:sp>
          <p:nvSpPr>
            <p:cNvPr id="280" name="CustomShape 5"/>
            <p:cNvSpPr/>
            <p:nvPr/>
          </p:nvSpPr>
          <p:spPr>
            <a:xfrm>
              <a:off x="7751520" y="4446000"/>
              <a:ext cx="1273320" cy="585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1c4587"/>
                  </a:solidFill>
                  <a:latin typeface="Arial Black"/>
                  <a:ea typeface="Arial Black"/>
                </a:rPr>
                <a:t>SEDC 2019</a:t>
              </a:r>
              <a:r>
                <a:rPr b="0" lang="en-US" sz="1400" spc="-1" strike="noStrike">
                  <a:solidFill>
                    <a:srgbClr val="5e85b9"/>
                  </a:solidFill>
                  <a:latin typeface="Arial Black"/>
                  <a:ea typeface="Arial Black"/>
                </a:rPr>
                <a:t> </a:t>
              </a:r>
              <a:endParaRPr b="0" lang="en-US" sz="1400" spc="-1" strike="noStrike">
                <a:latin typeface="Arial"/>
              </a:endParaRPr>
            </a:p>
            <a:p>
              <a:pPr>
                <a:lnSpc>
                  <a:spcPct val="100000"/>
                </a:lnSpc>
              </a:pPr>
              <a:r>
                <a:rPr b="0" lang="en-US" sz="1400" spc="-1" strike="noStrike">
                  <a:solidFill>
                    <a:srgbClr val="9fc5e8"/>
                  </a:solidFill>
                  <a:latin typeface="Arial Black"/>
                  <a:ea typeface="Arial Black"/>
                </a:rPr>
                <a:t>C# Basic</a:t>
              </a:r>
              <a:endParaRPr b="0" lang="en-US" sz="1400" spc="-1" strike="noStrike">
                <a:latin typeface="Arial"/>
              </a:endParaRPr>
            </a:p>
          </p:txBody>
        </p:sp>
      </p:gr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203760" y="1626840"/>
            <a:ext cx="1712160" cy="1252440"/>
          </a:xfrm>
          <a:prstGeom prst="rect">
            <a:avLst/>
          </a:prstGeom>
          <a:noFill/>
          <a:ln>
            <a:noFill/>
          </a:ln>
        </p:spPr>
        <p:txBody>
          <a:bodyPr tIns="91440" bIns="91440"/>
          <a:p>
            <a:pPr>
              <a:lnSpc>
                <a:spcPct val="100000"/>
              </a:lnSpc>
            </a:pPr>
            <a:r>
              <a:rPr b="1" lang="en-US" sz="2400" spc="-1" strike="noStrike">
                <a:solidFill>
                  <a:srgbClr val="ffffff"/>
                </a:solidFill>
                <a:latin typeface="Montserrat"/>
                <a:ea typeface="Montserrat"/>
              </a:rPr>
              <a:t>Variables in C#</a:t>
            </a:r>
            <a:endParaRPr b="0" lang="en-US" sz="2400" spc="-1" strike="noStrike">
              <a:solidFill>
                <a:srgbClr val="000000"/>
              </a:solidFill>
              <a:latin typeface="Arial"/>
            </a:endParaRPr>
          </a:p>
        </p:txBody>
      </p:sp>
      <p:sp>
        <p:nvSpPr>
          <p:cNvPr id="282" name="TextShape 2"/>
          <p:cNvSpPr txBox="1"/>
          <p:nvPr/>
        </p:nvSpPr>
        <p:spPr>
          <a:xfrm>
            <a:off x="2684520" y="255240"/>
            <a:ext cx="5733360" cy="4428000"/>
          </a:xfrm>
          <a:prstGeom prst="rect">
            <a:avLst/>
          </a:prstGeom>
          <a:noFill/>
          <a:ln>
            <a:noFill/>
          </a:ln>
        </p:spPr>
        <p:txBody>
          <a:bodyPr tIns="91440" bIns="91440"/>
          <a:p>
            <a:pPr marL="457200" indent="-418680">
              <a:lnSpc>
                <a:spcPct val="100000"/>
              </a:lnSpc>
              <a:spcBef>
                <a:spcPts val="601"/>
              </a:spcBef>
              <a:buClr>
                <a:srgbClr val="6fa8dc"/>
              </a:buClr>
              <a:buFont typeface="Roboto"/>
              <a:buChar char="▸"/>
            </a:pPr>
            <a:r>
              <a:rPr b="0" lang="en-US" sz="3000" spc="-1" strike="noStrike">
                <a:solidFill>
                  <a:srgbClr val="073763"/>
                </a:solidFill>
                <a:latin typeface="Roboto"/>
                <a:ea typeface="Roboto"/>
              </a:rPr>
              <a:t>Can store data so that can be used later</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Can declare and instantiate at the same time</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Must have a Data Type</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Value can be changed later</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Data Type can’t be changed</a:t>
            </a:r>
            <a:endParaRPr b="0" lang="en-US" sz="3000" spc="-1" strike="noStrike">
              <a:solidFill>
                <a:srgbClr val="000000"/>
              </a:solidFill>
              <a:latin typeface="Arial"/>
            </a:endParaRPr>
          </a:p>
          <a:p>
            <a:pPr marL="457200" indent="-418680">
              <a:lnSpc>
                <a:spcPct val="100000"/>
              </a:lnSpc>
              <a:buClr>
                <a:srgbClr val="6fa8dc"/>
              </a:buClr>
              <a:buFont typeface="Roboto"/>
              <a:buChar char="▸"/>
            </a:pPr>
            <a:r>
              <a:rPr b="0" lang="en-US" sz="3000" spc="-1" strike="noStrike">
                <a:solidFill>
                  <a:srgbClr val="073763"/>
                </a:solidFill>
                <a:latin typeface="Roboto"/>
                <a:ea typeface="Roboto"/>
              </a:rPr>
              <a:t>Can’t re-declare a variable</a:t>
            </a:r>
            <a:endParaRPr b="0" lang="en-US" sz="3000" spc="-1" strike="noStrike">
              <a:solidFill>
                <a:srgbClr val="000000"/>
              </a:solidFill>
              <a:latin typeface="Arial"/>
            </a:endParaRPr>
          </a:p>
        </p:txBody>
      </p:sp>
      <p:sp>
        <p:nvSpPr>
          <p:cNvPr id="283" name="TextShape 3"/>
          <p:cNvSpPr txBox="1"/>
          <p:nvPr/>
        </p:nvSpPr>
        <p:spPr>
          <a:xfrm>
            <a:off x="109080" y="146160"/>
            <a:ext cx="1806840" cy="1252440"/>
          </a:xfrm>
          <a:prstGeom prst="rect">
            <a:avLst/>
          </a:prstGeom>
          <a:noFill/>
          <a:ln>
            <a:noFill/>
          </a:ln>
        </p:spPr>
        <p:txBody>
          <a:bodyPr tIns="91440" bIns="91440"/>
          <a:p>
            <a:pPr>
              <a:lnSpc>
                <a:spcPct val="100000"/>
              </a:lnSpc>
            </a:pPr>
            <a:fld id="{C2DBAD23-FD42-49E7-B9E4-A4CC1FB44DE6}" type="slidenum">
              <a:rPr b="1" lang="en-US" sz="9600" spc="-1" strike="noStrike">
                <a:solidFill>
                  <a:srgbClr val="0b5394"/>
                </a:solidFill>
                <a:latin typeface="Montserrat"/>
                <a:ea typeface="Montserrat"/>
              </a:rPr>
              <a:t>1</a:t>
            </a:fld>
            <a:endParaRPr b="0" lang="en-US" sz="9600" spc="-1" strike="noStrike">
              <a:latin typeface="Times New Roman"/>
            </a:endParaRPr>
          </a:p>
        </p:txBody>
      </p:sp>
      <p:grpSp>
        <p:nvGrpSpPr>
          <p:cNvPr id="284" name="Group 4"/>
          <p:cNvGrpSpPr/>
          <p:nvPr/>
        </p:nvGrpSpPr>
        <p:grpSpPr>
          <a:xfrm>
            <a:off x="7237080" y="4446000"/>
            <a:ext cx="1787760" cy="585360"/>
            <a:chOff x="7237080" y="4446000"/>
            <a:chExt cx="1787760" cy="585360"/>
          </a:xfrm>
        </p:grpSpPr>
        <p:pic>
          <p:nvPicPr>
            <p:cNvPr id="285" name="Google Shape;122;p19" descr=""/>
            <p:cNvPicPr/>
            <p:nvPr/>
          </p:nvPicPr>
          <p:blipFill>
            <a:blip r:embed="rId1"/>
            <a:stretch/>
          </p:blipFill>
          <p:spPr>
            <a:xfrm>
              <a:off x="7237080" y="4486320"/>
              <a:ext cx="514080" cy="504360"/>
            </a:xfrm>
            <a:prstGeom prst="rect">
              <a:avLst/>
            </a:prstGeom>
            <a:ln>
              <a:noFill/>
            </a:ln>
          </p:spPr>
        </p:pic>
        <p:sp>
          <p:nvSpPr>
            <p:cNvPr id="286" name="CustomShape 5"/>
            <p:cNvSpPr/>
            <p:nvPr/>
          </p:nvSpPr>
          <p:spPr>
            <a:xfrm>
              <a:off x="7751520" y="4446000"/>
              <a:ext cx="1273320" cy="585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1c4587"/>
                  </a:solidFill>
                  <a:latin typeface="Arial Black"/>
                  <a:ea typeface="Arial Black"/>
                </a:rPr>
                <a:t>SEDC 2019</a:t>
              </a:r>
              <a:r>
                <a:rPr b="0" lang="en-US" sz="1400" spc="-1" strike="noStrike">
                  <a:solidFill>
                    <a:srgbClr val="5e85b9"/>
                  </a:solidFill>
                  <a:latin typeface="Arial Black"/>
                  <a:ea typeface="Arial Black"/>
                </a:rPr>
                <a:t> </a:t>
              </a:r>
              <a:endParaRPr b="0" lang="en-US" sz="1400" spc="-1" strike="noStrike">
                <a:latin typeface="Arial"/>
              </a:endParaRPr>
            </a:p>
            <a:p>
              <a:pPr>
                <a:lnSpc>
                  <a:spcPct val="100000"/>
                </a:lnSpc>
              </a:pPr>
              <a:r>
                <a:rPr b="0" lang="en-US" sz="1400" spc="-1" strike="noStrike">
                  <a:solidFill>
                    <a:srgbClr val="9fc5e8"/>
                  </a:solidFill>
                  <a:latin typeface="Arial Black"/>
                  <a:ea typeface="Arial Black"/>
                </a:rPr>
                <a:t>C# Basic</a:t>
              </a:r>
              <a:endParaRPr b="0" lang="en-US" sz="1400" spc="-1" strike="noStrike">
                <a:latin typeface="Arial"/>
              </a:endParaRPr>
            </a:p>
          </p:txBody>
        </p:sp>
      </p:gr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2462040" y="361800"/>
            <a:ext cx="2856240" cy="3346920"/>
          </a:xfrm>
          <a:prstGeom prst="rect">
            <a:avLst/>
          </a:prstGeom>
          <a:noFill/>
          <a:ln>
            <a:noFill/>
          </a:ln>
        </p:spPr>
        <p:txBody>
          <a:bodyPr tIns="91440" bIns="91440"/>
          <a:p>
            <a:pPr>
              <a:lnSpc>
                <a:spcPct val="100000"/>
              </a:lnSpc>
              <a:spcBef>
                <a:spcPts val="601"/>
              </a:spcBef>
            </a:pPr>
            <a:r>
              <a:rPr b="1" lang="en-US" sz="1800" spc="-1" strike="noStrike">
                <a:solidFill>
                  <a:srgbClr val="073763"/>
                </a:solidFill>
                <a:latin typeface="Roboto"/>
                <a:ea typeface="Roboto"/>
              </a:rPr>
              <a:t>Arithmetic and assignment</a:t>
            </a:r>
            <a:endParaRPr b="0" lang="en-US" sz="1800" spc="-1" strike="noStrike">
              <a:solidFill>
                <a:srgbClr val="000000"/>
              </a:solidFill>
              <a:latin typeface="Arial"/>
            </a:endParaRPr>
          </a:p>
          <a:p>
            <a:pPr>
              <a:lnSpc>
                <a:spcPct val="100000"/>
              </a:lnSpc>
              <a:spcBef>
                <a:spcPts val="601"/>
              </a:spcBef>
            </a:pPr>
            <a:r>
              <a:rPr b="0" lang="en-US" sz="1800" spc="-1" strike="noStrike">
                <a:solidFill>
                  <a:srgbClr val="073763"/>
                </a:solidFill>
                <a:latin typeface="Roboto"/>
                <a:ea typeface="Roboto"/>
              </a:rPr>
              <a:t>+ (PLUS) , - (MINUS) , </a:t>
            </a:r>
            <a:endParaRPr b="0" lang="en-US" sz="1800" spc="-1" strike="noStrike">
              <a:solidFill>
                <a:srgbClr val="000000"/>
              </a:solidFill>
              <a:latin typeface="Arial"/>
            </a:endParaRPr>
          </a:p>
          <a:p>
            <a:pPr>
              <a:lnSpc>
                <a:spcPct val="100000"/>
              </a:lnSpc>
              <a:spcBef>
                <a:spcPts val="601"/>
              </a:spcBef>
            </a:pPr>
            <a:r>
              <a:rPr b="0" lang="en-US" sz="1800" spc="-1" strike="noStrike">
                <a:solidFill>
                  <a:srgbClr val="073763"/>
                </a:solidFill>
                <a:latin typeface="Roboto"/>
                <a:ea typeface="Roboto"/>
              </a:rPr>
              <a:t>/ (DIVIDE) , * (MULTIPLY) , % (MODULUS)</a:t>
            </a:r>
            <a:endParaRPr b="0" lang="en-US" sz="1800" spc="-1" strike="noStrike">
              <a:solidFill>
                <a:srgbClr val="000000"/>
              </a:solidFill>
              <a:latin typeface="Arial"/>
            </a:endParaRPr>
          </a:p>
          <a:p>
            <a:pPr>
              <a:lnSpc>
                <a:spcPct val="100000"/>
              </a:lnSpc>
              <a:spcBef>
                <a:spcPts val="601"/>
              </a:spcBef>
            </a:pPr>
            <a:endParaRPr b="0" lang="en-US" sz="1800" spc="-1" strike="noStrike">
              <a:solidFill>
                <a:srgbClr val="000000"/>
              </a:solidFill>
              <a:latin typeface="Arial"/>
            </a:endParaRPr>
          </a:p>
          <a:p>
            <a:pPr>
              <a:lnSpc>
                <a:spcPct val="100000"/>
              </a:lnSpc>
              <a:spcBef>
                <a:spcPts val="601"/>
              </a:spcBef>
            </a:pPr>
            <a:r>
              <a:rPr b="0" lang="en-US" sz="1800" spc="-1" strike="noStrike">
                <a:solidFill>
                  <a:srgbClr val="073763"/>
                </a:solidFill>
                <a:latin typeface="Roboto"/>
                <a:ea typeface="Roboto"/>
              </a:rPr>
              <a:t>= , != , += , -= , *= , /= , %=</a:t>
            </a:r>
            <a:endParaRPr b="0" lang="en-US" sz="1800" spc="-1" strike="noStrike">
              <a:solidFill>
                <a:srgbClr val="000000"/>
              </a:solidFill>
              <a:latin typeface="Arial"/>
            </a:endParaRPr>
          </a:p>
          <a:p>
            <a:pPr>
              <a:lnSpc>
                <a:spcPct val="100000"/>
              </a:lnSpc>
              <a:spcBef>
                <a:spcPts val="601"/>
              </a:spcBef>
            </a:pPr>
            <a:endParaRPr b="0" lang="en-US" sz="1800" spc="-1" strike="noStrike">
              <a:solidFill>
                <a:srgbClr val="000000"/>
              </a:solidFill>
              <a:latin typeface="Arial"/>
            </a:endParaRPr>
          </a:p>
          <a:p>
            <a:pPr>
              <a:lnSpc>
                <a:spcPct val="100000"/>
              </a:lnSpc>
              <a:spcBef>
                <a:spcPts val="601"/>
              </a:spcBef>
            </a:pPr>
            <a:endParaRPr b="0" lang="en-US" sz="1800" spc="-1" strike="noStrike">
              <a:solidFill>
                <a:srgbClr val="000000"/>
              </a:solidFill>
              <a:latin typeface="Arial"/>
            </a:endParaRPr>
          </a:p>
        </p:txBody>
      </p:sp>
      <p:sp>
        <p:nvSpPr>
          <p:cNvPr id="288" name="TextShape 2"/>
          <p:cNvSpPr txBox="1"/>
          <p:nvPr/>
        </p:nvSpPr>
        <p:spPr>
          <a:xfrm>
            <a:off x="5504760" y="361800"/>
            <a:ext cx="3181320" cy="3346920"/>
          </a:xfrm>
          <a:prstGeom prst="rect">
            <a:avLst/>
          </a:prstGeom>
          <a:noFill/>
          <a:ln>
            <a:noFill/>
          </a:ln>
        </p:spPr>
        <p:txBody>
          <a:bodyPr tIns="91440" bIns="91440"/>
          <a:p>
            <a:pPr>
              <a:lnSpc>
                <a:spcPct val="100000"/>
              </a:lnSpc>
              <a:spcBef>
                <a:spcPts val="601"/>
              </a:spcBef>
            </a:pPr>
            <a:r>
              <a:rPr b="1" lang="en-US" sz="1800" spc="-1" strike="noStrike">
                <a:solidFill>
                  <a:srgbClr val="073763"/>
                </a:solidFill>
                <a:latin typeface="Roboto"/>
                <a:ea typeface="Roboto"/>
              </a:rPr>
              <a:t>Logical</a:t>
            </a:r>
            <a:endParaRPr b="0" lang="en-US" sz="1800" spc="-1" strike="noStrike">
              <a:solidFill>
                <a:srgbClr val="000000"/>
              </a:solidFill>
              <a:latin typeface="Arial"/>
            </a:endParaRPr>
          </a:p>
          <a:p>
            <a:pPr>
              <a:lnSpc>
                <a:spcPct val="100000"/>
              </a:lnSpc>
              <a:spcBef>
                <a:spcPts val="601"/>
              </a:spcBef>
            </a:pPr>
            <a:endParaRPr b="0" lang="en-US" sz="1800" spc="-1" strike="noStrike">
              <a:solidFill>
                <a:srgbClr val="000000"/>
              </a:solidFill>
              <a:latin typeface="Arial"/>
            </a:endParaRPr>
          </a:p>
          <a:p>
            <a:pPr>
              <a:lnSpc>
                <a:spcPct val="100000"/>
              </a:lnSpc>
              <a:spcBef>
                <a:spcPts val="601"/>
              </a:spcBef>
            </a:pPr>
            <a:r>
              <a:rPr b="0" lang="en-US" sz="1800" spc="-1" strike="noStrike">
                <a:solidFill>
                  <a:srgbClr val="073763"/>
                </a:solidFill>
                <a:latin typeface="Roboto"/>
                <a:ea typeface="Roboto"/>
              </a:rPr>
              <a:t>&amp;&amp; (AND) , || (OR) , ! (NOT)</a:t>
            </a:r>
            <a:endParaRPr b="0" lang="en-US" sz="1800" spc="-1" strike="noStrike">
              <a:solidFill>
                <a:srgbClr val="000000"/>
              </a:solidFill>
              <a:latin typeface="Arial"/>
            </a:endParaRPr>
          </a:p>
          <a:p>
            <a:pPr>
              <a:lnSpc>
                <a:spcPct val="100000"/>
              </a:lnSpc>
              <a:spcBef>
                <a:spcPts val="601"/>
              </a:spcBef>
            </a:pPr>
            <a:endParaRPr b="0" lang="en-US" sz="1800" spc="-1" strike="noStrike">
              <a:solidFill>
                <a:srgbClr val="000000"/>
              </a:solidFill>
              <a:latin typeface="Arial"/>
            </a:endParaRPr>
          </a:p>
          <a:p>
            <a:pPr>
              <a:lnSpc>
                <a:spcPct val="100000"/>
              </a:lnSpc>
              <a:spcBef>
                <a:spcPts val="601"/>
              </a:spcBef>
            </a:pPr>
            <a:endParaRPr b="0" lang="en-US" sz="1800" spc="-1" strike="noStrike">
              <a:solidFill>
                <a:srgbClr val="000000"/>
              </a:solidFill>
              <a:latin typeface="Arial"/>
            </a:endParaRPr>
          </a:p>
        </p:txBody>
      </p:sp>
      <p:sp>
        <p:nvSpPr>
          <p:cNvPr id="289" name="TextShape 3"/>
          <p:cNvSpPr txBox="1"/>
          <p:nvPr/>
        </p:nvSpPr>
        <p:spPr>
          <a:xfrm>
            <a:off x="2462040" y="3493440"/>
            <a:ext cx="6224400" cy="1355040"/>
          </a:xfrm>
          <a:prstGeom prst="rect">
            <a:avLst/>
          </a:prstGeom>
          <a:noFill/>
          <a:ln>
            <a:noFill/>
          </a:ln>
        </p:spPr>
        <p:txBody>
          <a:bodyPr tIns="91440" bIns="91440"/>
          <a:p>
            <a:pPr>
              <a:lnSpc>
                <a:spcPct val="100000"/>
              </a:lnSpc>
              <a:spcBef>
                <a:spcPts val="1001"/>
              </a:spcBef>
            </a:pPr>
            <a:r>
              <a:rPr b="0" lang="en-US" sz="1800" spc="-1" strike="noStrike">
                <a:solidFill>
                  <a:srgbClr val="073763"/>
                </a:solidFill>
                <a:latin typeface="Roboto"/>
                <a:ea typeface="Roboto"/>
              </a:rPr>
              <a:t>More can be found on the official microsoft documentation: </a:t>
            </a:r>
            <a:endParaRPr b="0" lang="en-US" sz="1800" spc="-1" strike="noStrike">
              <a:solidFill>
                <a:srgbClr val="000000"/>
              </a:solidFill>
              <a:latin typeface="Arial"/>
            </a:endParaRPr>
          </a:p>
          <a:p>
            <a:pPr>
              <a:lnSpc>
                <a:spcPct val="100000"/>
              </a:lnSpc>
              <a:spcBef>
                <a:spcPts val="1001"/>
              </a:spcBef>
            </a:pPr>
            <a:r>
              <a:rPr b="0" lang="en-US" sz="1800" spc="-1" strike="noStrike" u="sng">
                <a:solidFill>
                  <a:srgbClr val="1155cc"/>
                </a:solidFill>
                <a:uFillTx/>
                <a:latin typeface="Roboto"/>
                <a:ea typeface="Roboto"/>
                <a:hlinkClick r:id="rId1"/>
              </a:rPr>
              <a:t>Microsoft documentation: Operators</a:t>
            </a:r>
            <a:endParaRPr b="0" lang="en-US" sz="1800" spc="-1" strike="noStrike">
              <a:solidFill>
                <a:srgbClr val="000000"/>
              </a:solidFill>
              <a:latin typeface="Arial"/>
            </a:endParaRPr>
          </a:p>
          <a:p>
            <a:pPr>
              <a:lnSpc>
                <a:spcPct val="100000"/>
              </a:lnSpc>
              <a:spcBef>
                <a:spcPts val="1001"/>
              </a:spcBef>
            </a:pPr>
            <a:endParaRPr b="0" lang="en-US" sz="1800" spc="-1" strike="noStrike">
              <a:solidFill>
                <a:srgbClr val="000000"/>
              </a:solidFill>
              <a:latin typeface="Arial"/>
            </a:endParaRPr>
          </a:p>
          <a:p>
            <a:pPr>
              <a:lnSpc>
                <a:spcPct val="100000"/>
              </a:lnSpc>
              <a:spcBef>
                <a:spcPts val="1001"/>
              </a:spcBef>
              <a:spcAft>
                <a:spcPts val="1001"/>
              </a:spcAft>
            </a:pPr>
            <a:endParaRPr b="0" lang="en-US" sz="1800" spc="-1" strike="noStrike">
              <a:solidFill>
                <a:srgbClr val="000000"/>
              </a:solidFill>
              <a:latin typeface="Arial"/>
            </a:endParaRPr>
          </a:p>
        </p:txBody>
      </p:sp>
      <p:sp>
        <p:nvSpPr>
          <p:cNvPr id="290" name="TextShape 4"/>
          <p:cNvSpPr txBox="1"/>
          <p:nvPr/>
        </p:nvSpPr>
        <p:spPr>
          <a:xfrm>
            <a:off x="109080" y="146160"/>
            <a:ext cx="1806840" cy="1252440"/>
          </a:xfrm>
          <a:prstGeom prst="rect">
            <a:avLst/>
          </a:prstGeom>
          <a:noFill/>
          <a:ln>
            <a:noFill/>
          </a:ln>
        </p:spPr>
        <p:txBody>
          <a:bodyPr tIns="91440" bIns="91440"/>
          <a:p>
            <a:pPr>
              <a:lnSpc>
                <a:spcPct val="100000"/>
              </a:lnSpc>
            </a:pPr>
            <a:fld id="{961974FB-64DA-4CE4-B2F9-26DC7B61A3DB}" type="slidenum">
              <a:rPr b="1" lang="en-US" sz="9600" spc="-1" strike="noStrike">
                <a:solidFill>
                  <a:srgbClr val="0b5394"/>
                </a:solidFill>
                <a:latin typeface="Montserrat"/>
                <a:ea typeface="Montserrat"/>
              </a:rPr>
              <a:t>1</a:t>
            </a:fld>
            <a:endParaRPr b="0" lang="en-US" sz="9600" spc="-1" strike="noStrike">
              <a:latin typeface="Times New Roman"/>
            </a:endParaRPr>
          </a:p>
        </p:txBody>
      </p:sp>
      <p:sp>
        <p:nvSpPr>
          <p:cNvPr id="291" name="TextShape 5"/>
          <p:cNvSpPr txBox="1"/>
          <p:nvPr/>
        </p:nvSpPr>
        <p:spPr>
          <a:xfrm>
            <a:off x="203760" y="1626840"/>
            <a:ext cx="1882440" cy="857160"/>
          </a:xfrm>
          <a:prstGeom prst="rect">
            <a:avLst/>
          </a:prstGeom>
          <a:noFill/>
          <a:ln>
            <a:noFill/>
          </a:ln>
        </p:spPr>
        <p:txBody>
          <a:bodyPr tIns="91440" bIns="91440"/>
          <a:p>
            <a:pPr>
              <a:lnSpc>
                <a:spcPct val="100000"/>
              </a:lnSpc>
            </a:pPr>
            <a:r>
              <a:rPr b="1" lang="en-US" sz="1700" spc="-1" strike="noStrike">
                <a:solidFill>
                  <a:srgbClr val="ffffff"/>
                </a:solidFill>
                <a:latin typeface="Montserrat"/>
                <a:ea typeface="Montserrat"/>
              </a:rPr>
              <a:t>Operators</a:t>
            </a:r>
            <a:endParaRPr b="0" lang="en-US" sz="1700" spc="-1" strike="noStrike">
              <a:solidFill>
                <a:srgbClr val="000000"/>
              </a:solidFill>
              <a:latin typeface="Arial"/>
            </a:endParaRPr>
          </a:p>
        </p:txBody>
      </p:sp>
      <p:grpSp>
        <p:nvGrpSpPr>
          <p:cNvPr id="292" name="Group 6"/>
          <p:cNvGrpSpPr/>
          <p:nvPr/>
        </p:nvGrpSpPr>
        <p:grpSpPr>
          <a:xfrm>
            <a:off x="7237080" y="4446000"/>
            <a:ext cx="1787760" cy="585360"/>
            <a:chOff x="7237080" y="4446000"/>
            <a:chExt cx="1787760" cy="585360"/>
          </a:xfrm>
        </p:grpSpPr>
        <p:pic>
          <p:nvPicPr>
            <p:cNvPr id="293" name="Google Shape;134;p20" descr=""/>
            <p:cNvPicPr/>
            <p:nvPr/>
          </p:nvPicPr>
          <p:blipFill>
            <a:blip r:embed="rId2"/>
            <a:stretch/>
          </p:blipFill>
          <p:spPr>
            <a:xfrm>
              <a:off x="7237080" y="4486320"/>
              <a:ext cx="514080" cy="504360"/>
            </a:xfrm>
            <a:prstGeom prst="rect">
              <a:avLst/>
            </a:prstGeom>
            <a:ln>
              <a:noFill/>
            </a:ln>
          </p:spPr>
        </p:pic>
        <p:sp>
          <p:nvSpPr>
            <p:cNvPr id="294" name="CustomShape 7"/>
            <p:cNvSpPr/>
            <p:nvPr/>
          </p:nvSpPr>
          <p:spPr>
            <a:xfrm>
              <a:off x="7751520" y="4446000"/>
              <a:ext cx="1273320" cy="585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1c4587"/>
                  </a:solidFill>
                  <a:latin typeface="Arial Black"/>
                  <a:ea typeface="Arial Black"/>
                </a:rPr>
                <a:t>SEDC 2019</a:t>
              </a:r>
              <a:r>
                <a:rPr b="0" lang="en-US" sz="1400" spc="-1" strike="noStrike">
                  <a:solidFill>
                    <a:srgbClr val="5e85b9"/>
                  </a:solidFill>
                  <a:latin typeface="Arial Black"/>
                  <a:ea typeface="Arial Black"/>
                </a:rPr>
                <a:t> </a:t>
              </a:r>
              <a:endParaRPr b="0" lang="en-US" sz="1400" spc="-1" strike="noStrike">
                <a:latin typeface="Arial"/>
              </a:endParaRPr>
            </a:p>
            <a:p>
              <a:pPr>
                <a:lnSpc>
                  <a:spcPct val="100000"/>
                </a:lnSpc>
              </a:pPr>
              <a:r>
                <a:rPr b="0" lang="en-US" sz="1400" spc="-1" strike="noStrike">
                  <a:solidFill>
                    <a:srgbClr val="9fc5e8"/>
                  </a:solidFill>
                  <a:latin typeface="Arial Black"/>
                  <a:ea typeface="Arial Black"/>
                </a:rPr>
                <a:t>C# Basic</a:t>
              </a:r>
              <a:endParaRPr b="0" lang="en-US" sz="1400" spc="-1" strike="noStrike">
                <a:latin typeface="Arial"/>
              </a:endParaRPr>
            </a:p>
          </p:txBody>
        </p:sp>
      </p:gr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1571760" y="192600"/>
            <a:ext cx="3881160" cy="1159560"/>
          </a:xfrm>
          <a:prstGeom prst="rect">
            <a:avLst/>
          </a:prstGeom>
          <a:noFill/>
          <a:ln>
            <a:noFill/>
          </a:ln>
        </p:spPr>
        <p:txBody>
          <a:bodyPr tIns="91440" bIns="91440" anchor="b"/>
          <a:p>
            <a:pPr algn="r">
              <a:lnSpc>
                <a:spcPct val="100000"/>
              </a:lnSpc>
            </a:pPr>
            <a:r>
              <a:rPr b="1" lang="en-US" sz="4800" spc="-1" strike="noStrike">
                <a:solidFill>
                  <a:srgbClr val="073763"/>
                </a:solidFill>
                <a:latin typeface="Montserrat"/>
                <a:ea typeface="Montserrat"/>
              </a:rPr>
              <a:t>EXERCISE 1</a:t>
            </a:r>
            <a:endParaRPr b="0" lang="en-US" sz="4800" spc="-1" strike="noStrike">
              <a:solidFill>
                <a:srgbClr val="000000"/>
              </a:solidFill>
              <a:latin typeface="Arial"/>
            </a:endParaRPr>
          </a:p>
        </p:txBody>
      </p:sp>
      <p:sp>
        <p:nvSpPr>
          <p:cNvPr id="296" name="TextShape 2"/>
          <p:cNvSpPr txBox="1"/>
          <p:nvPr/>
        </p:nvSpPr>
        <p:spPr>
          <a:xfrm>
            <a:off x="109080" y="146160"/>
            <a:ext cx="1806840" cy="1252440"/>
          </a:xfrm>
          <a:prstGeom prst="rect">
            <a:avLst/>
          </a:prstGeom>
          <a:noFill/>
          <a:ln>
            <a:noFill/>
          </a:ln>
        </p:spPr>
        <p:txBody>
          <a:bodyPr tIns="91440" bIns="91440"/>
          <a:p>
            <a:pPr>
              <a:lnSpc>
                <a:spcPct val="100000"/>
              </a:lnSpc>
            </a:pPr>
            <a:fld id="{BA6FAC02-8581-4C23-92E7-23202C2A06B6}" type="slidenum">
              <a:rPr b="1" lang="en-US" sz="9600" spc="-1" strike="noStrike">
                <a:solidFill>
                  <a:srgbClr val="9fc5e8"/>
                </a:solidFill>
                <a:latin typeface="Montserrat"/>
                <a:ea typeface="Montserrat"/>
              </a:rPr>
              <a:t>1</a:t>
            </a:fld>
            <a:endParaRPr b="0" lang="en-US" sz="9600" spc="-1" strike="noStrike">
              <a:latin typeface="Times New Roman"/>
            </a:endParaRPr>
          </a:p>
        </p:txBody>
      </p:sp>
      <p:sp>
        <p:nvSpPr>
          <p:cNvPr id="297" name="TextShape 3"/>
          <p:cNvSpPr txBox="1"/>
          <p:nvPr/>
        </p:nvSpPr>
        <p:spPr>
          <a:xfrm>
            <a:off x="238680" y="1540440"/>
            <a:ext cx="8762040" cy="4428000"/>
          </a:xfrm>
          <a:prstGeom prst="rect">
            <a:avLst/>
          </a:prstGeom>
          <a:noFill/>
          <a:ln>
            <a:noFill/>
          </a:ln>
        </p:spPr>
        <p:txBody>
          <a:bodyPr tIns="91440" bIns="91440"/>
          <a:p>
            <a:pPr marL="457200" indent="-418680">
              <a:lnSpc>
                <a:spcPct val="100000"/>
              </a:lnSpc>
              <a:spcBef>
                <a:spcPts val="601"/>
              </a:spcBef>
              <a:buClr>
                <a:srgbClr val="6fa8dc"/>
              </a:buClr>
              <a:buFont typeface="Roboto"/>
              <a:buChar char="▸"/>
            </a:pPr>
            <a:r>
              <a:rPr b="0" lang="en-US" sz="2200" spc="-1" strike="noStrike">
                <a:solidFill>
                  <a:srgbClr val="000000"/>
                </a:solidFill>
                <a:latin typeface="Arial"/>
                <a:ea typeface="Arial"/>
              </a:rPr>
              <a:t>Declare two double variables</a:t>
            </a:r>
            <a:endParaRPr b="0" lang="en-US" sz="2200" spc="-1" strike="noStrike">
              <a:solidFill>
                <a:srgbClr val="000000"/>
              </a:solidFill>
              <a:latin typeface="Arial"/>
            </a:endParaRPr>
          </a:p>
          <a:p>
            <a:pPr marL="457200" indent="-418680">
              <a:lnSpc>
                <a:spcPct val="100000"/>
              </a:lnSpc>
              <a:buClr>
                <a:srgbClr val="6fa8dc"/>
              </a:buClr>
              <a:buFont typeface="Roboto"/>
              <a:buChar char="▸"/>
            </a:pPr>
            <a:r>
              <a:rPr b="0" lang="en-US" sz="2200" spc="-1" strike="noStrike">
                <a:solidFill>
                  <a:srgbClr val="000000"/>
                </a:solidFill>
                <a:latin typeface="Arial"/>
                <a:ea typeface="Arial"/>
              </a:rPr>
              <a:t>Initialize them and divide them in a new variable</a:t>
            </a:r>
            <a:endParaRPr b="0" lang="en-US" sz="2200" spc="-1" strike="noStrike">
              <a:solidFill>
                <a:srgbClr val="000000"/>
              </a:solidFill>
              <a:latin typeface="Arial"/>
            </a:endParaRPr>
          </a:p>
          <a:p>
            <a:pPr marL="457200" indent="-418680">
              <a:lnSpc>
                <a:spcPct val="100000"/>
              </a:lnSpc>
              <a:buClr>
                <a:srgbClr val="6fa8dc"/>
              </a:buClr>
              <a:buFont typeface="Roboto"/>
              <a:buChar char="▸"/>
            </a:pPr>
            <a:r>
              <a:rPr b="0" lang="en-US" sz="2200" spc="-1" strike="noStrike">
                <a:solidFill>
                  <a:srgbClr val="000000"/>
                </a:solidFill>
                <a:latin typeface="Arial"/>
                <a:ea typeface="Arial"/>
              </a:rPr>
              <a:t>Declare two integer variables</a:t>
            </a:r>
            <a:endParaRPr b="0" lang="en-US" sz="2200" spc="-1" strike="noStrike">
              <a:solidFill>
                <a:srgbClr val="000000"/>
              </a:solidFill>
              <a:latin typeface="Arial"/>
            </a:endParaRPr>
          </a:p>
          <a:p>
            <a:pPr marL="457200" indent="-418680">
              <a:lnSpc>
                <a:spcPct val="100000"/>
              </a:lnSpc>
              <a:buClr>
                <a:srgbClr val="6fa8dc"/>
              </a:buClr>
              <a:buFont typeface="Roboto"/>
              <a:buChar char="▸"/>
            </a:pPr>
            <a:r>
              <a:rPr b="0" lang="en-US" sz="2200" spc="-1" strike="noStrike">
                <a:solidFill>
                  <a:srgbClr val="000000"/>
                </a:solidFill>
                <a:latin typeface="Arial"/>
                <a:ea typeface="Arial"/>
              </a:rPr>
              <a:t>Initialize them and divide them in a new variable</a:t>
            </a:r>
            <a:endParaRPr b="0" lang="en-US" sz="2200" spc="-1" strike="noStrike">
              <a:solidFill>
                <a:srgbClr val="000000"/>
              </a:solidFill>
              <a:latin typeface="Arial"/>
            </a:endParaRPr>
          </a:p>
          <a:p>
            <a:pPr marL="457200" indent="-418680">
              <a:lnSpc>
                <a:spcPct val="100000"/>
              </a:lnSpc>
              <a:buClr>
                <a:srgbClr val="6fa8dc"/>
              </a:buClr>
              <a:buFont typeface="Roboto"/>
              <a:buChar char="▸"/>
            </a:pPr>
            <a:r>
              <a:rPr b="0" lang="en-US" sz="2200" spc="-1" strike="noStrike">
                <a:solidFill>
                  <a:srgbClr val="000000"/>
                </a:solidFill>
                <a:latin typeface="Arial"/>
                <a:ea typeface="Arial"/>
              </a:rPr>
              <a:t>Print the results in the console and compare</a:t>
            </a:r>
            <a:endParaRPr b="0" lang="en-US" sz="2200" spc="-1" strike="noStrike">
              <a:solidFill>
                <a:srgbClr val="000000"/>
              </a:solidFill>
              <a:latin typeface="Arial"/>
            </a:endParaRPr>
          </a:p>
          <a:p>
            <a:pPr marL="457200">
              <a:lnSpc>
                <a:spcPct val="100000"/>
              </a:lnSpc>
              <a:spcBef>
                <a:spcPts val="601"/>
              </a:spcBef>
            </a:pPr>
            <a:endParaRPr b="0" lang="en-US" sz="2200" spc="-1" strike="noStrike">
              <a:solidFill>
                <a:srgbClr val="000000"/>
              </a:solidFill>
              <a:latin typeface="Arial"/>
            </a:endParaRPr>
          </a:p>
          <a:p>
            <a:pPr>
              <a:lnSpc>
                <a:spcPct val="100000"/>
              </a:lnSpc>
              <a:spcBef>
                <a:spcPts val="601"/>
              </a:spcBef>
            </a:pPr>
            <a:endParaRPr b="0" lang="en-US" sz="22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2019-02-27T08:18:51Z</dcterms:modified>
  <cp:revision>2</cp:revision>
  <dc:subject/>
  <dc:title/>
</cp:coreProperties>
</file>