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81" r:id="rId5"/>
    <p:sldId id="259" r:id="rId6"/>
    <p:sldId id="260" r:id="rId7"/>
    <p:sldId id="261" r:id="rId8"/>
    <p:sldId id="272" r:id="rId9"/>
    <p:sldId id="273" r:id="rId10"/>
    <p:sldId id="265" r:id="rId11"/>
    <p:sldId id="267" r:id="rId12"/>
    <p:sldId id="268" r:id="rId13"/>
    <p:sldId id="270" r:id="rId14"/>
    <p:sldId id="271" r:id="rId15"/>
    <p:sldId id="274" r:id="rId16"/>
    <p:sldId id="269" r:id="rId17"/>
    <p:sldId id="275" r:id="rId18"/>
    <p:sldId id="276" r:id="rId19"/>
    <p:sldId id="277" r:id="rId20"/>
    <p:sldId id="278" r:id="rId21"/>
    <p:sldId id="279" r:id="rId22"/>
    <p:sldId id="280" r:id="rId23"/>
    <p:sldId id="282" r:id="rId24"/>
    <p:sldId id="2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9340"/>
  </p:normalViewPr>
  <p:slideViewPr>
    <p:cSldViewPr snapToGrid="0" snapToObjects="1">
      <p:cViewPr varScale="1">
        <p:scale>
          <a:sx n="77" d="100"/>
          <a:sy n="77" d="100"/>
        </p:scale>
        <p:origin x="1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5583F-2AA6-F240-9F01-3FE81B85F261}"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04B27-C788-4F49-8751-3B0E0C3225AF}" type="slidenum">
              <a:rPr lang="en-US" smtClean="0"/>
              <a:t>‹#›</a:t>
            </a:fld>
            <a:endParaRPr lang="en-US"/>
          </a:p>
        </p:txBody>
      </p:sp>
    </p:spTree>
    <p:extLst>
      <p:ext uri="{BB962C8B-B14F-4D97-AF65-F5344CB8AC3E}">
        <p14:creationId xmlns:p14="http://schemas.microsoft.com/office/powerpoint/2010/main" val="4198864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10</a:t>
            </a:fld>
            <a:endParaRPr lang="en-US"/>
          </a:p>
        </p:txBody>
      </p:sp>
    </p:spTree>
    <p:extLst>
      <p:ext uri="{BB962C8B-B14F-4D97-AF65-F5344CB8AC3E}">
        <p14:creationId xmlns:p14="http://schemas.microsoft.com/office/powerpoint/2010/main" val="321358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changes in the average predicted probability of an urgent bill associated with unit changes in model 3’s explanatory variables (all other regressors at their mean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report from a committee with a coalition chair experiences a .23 hike (and a .06 standard error) in the likelihood of getting a closed rule in the floor compared to a report by an opposition-chaired committee. The effect is nearly as big as the average marginal effects of </a:t>
            </a:r>
            <a:r>
              <a:rPr lang="en-US" sz="1200" i="1" kern="1200" dirty="0">
                <a:solidFill>
                  <a:schemeClr val="tx1"/>
                </a:solidFill>
                <a:effectLst/>
                <a:latin typeface="+mn-lt"/>
                <a:ea typeface="+mn-ea"/>
                <a:cs typeface="+mn-cs"/>
              </a:rPr>
              <a:t>Hacienda referral </a:t>
            </a:r>
            <a:r>
              <a:rPr lang="en-US" sz="1200" kern="1200" dirty="0">
                <a:solidFill>
                  <a:schemeClr val="tx1"/>
                </a:solidFill>
                <a:effectLst/>
                <a:latin typeface="+mn-lt"/>
                <a:ea typeface="+mn-ea"/>
                <a:cs typeface="+mn-cs"/>
              </a:rPr>
              <a:t>(.26), and double that of </a:t>
            </a:r>
            <a:r>
              <a:rPr lang="en-US" sz="1200" i="1" kern="1200" dirty="0">
                <a:solidFill>
                  <a:schemeClr val="tx1"/>
                </a:solidFill>
                <a:effectLst/>
                <a:latin typeface="+mn-lt"/>
                <a:ea typeface="+mn-ea"/>
                <a:cs typeface="+mn-cs"/>
              </a:rPr>
              <a:t>Multiple referrals </a:t>
            </a:r>
            <a:r>
              <a:rPr lang="en-US" sz="1200" kern="1200" dirty="0">
                <a:solidFill>
                  <a:schemeClr val="tx1"/>
                </a:solidFill>
                <a:effectLst/>
                <a:latin typeface="+mn-lt"/>
                <a:ea typeface="+mn-ea"/>
                <a:cs typeface="+mn-cs"/>
              </a:rPr>
              <a:t>(.12</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large effects of Hacienda and multiple referrals deserves comment. When spending gets in the way in Chile, restrictive rules are the norm. Recall that multiple referrals exclude the finance committee, so there is an independent effect of bills with jurisdictional overlaps worth investigating further. And the finance committee was always chaired by a coalition member but, with the exception of the 1998 to 2000 period, never by a co-partisan of the president. This may explain the milder effect of the partisan specification of our key variable in model 1.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control worth highlighting is </a:t>
            </a:r>
            <a:r>
              <a:rPr lang="en-US" sz="1200" i="1" kern="1200" dirty="0" err="1">
                <a:solidFill>
                  <a:schemeClr val="tx1"/>
                </a:solidFill>
                <a:effectLst/>
                <a:latin typeface="+mn-lt"/>
                <a:ea typeface="+mn-ea"/>
                <a:cs typeface="+mn-cs"/>
              </a:rPr>
              <a:t>Introd</a:t>
            </a:r>
            <a:r>
              <a:rPr lang="en-US" sz="1200" i="1" kern="1200" dirty="0">
                <a:solidFill>
                  <a:schemeClr val="tx1"/>
                </a:solidFill>
                <a:effectLst/>
                <a:latin typeface="+mn-lt"/>
                <a:ea typeface="+mn-ea"/>
                <a:cs typeface="+mn-cs"/>
              </a:rPr>
              <a:t>. in Senate</a:t>
            </a:r>
            <a:r>
              <a:rPr lang="en-US" sz="1200" kern="1200" dirty="0">
                <a:solidFill>
                  <a:schemeClr val="tx1"/>
                </a:solidFill>
                <a:effectLst/>
                <a:latin typeface="+mn-lt"/>
                <a:ea typeface="+mn-ea"/>
                <a:cs typeface="+mn-cs"/>
              </a:rPr>
              <a:t>. Bills successfully passing the upper chamber first, where the opposition was systematically larger and at times in con- </a:t>
            </a:r>
            <a:r>
              <a:rPr lang="en-US" sz="1200" kern="1200" dirty="0" err="1">
                <a:solidFill>
                  <a:schemeClr val="tx1"/>
                </a:solidFill>
                <a:effectLst/>
                <a:latin typeface="+mn-lt"/>
                <a:ea typeface="+mn-ea"/>
                <a:cs typeface="+mn-cs"/>
              </a:rPr>
              <a:t>trol</a:t>
            </a:r>
            <a:r>
              <a:rPr lang="en-US" sz="1200" kern="1200" dirty="0">
                <a:solidFill>
                  <a:schemeClr val="tx1"/>
                </a:solidFill>
                <a:effectLst/>
                <a:latin typeface="+mn-lt"/>
                <a:ea typeface="+mn-ea"/>
                <a:cs typeface="+mn-cs"/>
              </a:rPr>
              <a:t> were, other things constant, much less likely to get urgent status (the average marginal effect is −.16 and significant). Future research should pay attention to inter-cameral ne- </a:t>
            </a:r>
            <a:r>
              <a:rPr lang="en-US" sz="1200" kern="1200" dirty="0" err="1">
                <a:solidFill>
                  <a:schemeClr val="tx1"/>
                </a:solidFill>
                <a:effectLst/>
                <a:latin typeface="+mn-lt"/>
                <a:ea typeface="+mn-ea"/>
                <a:cs typeface="+mn-cs"/>
              </a:rPr>
              <a:t>gotiation</a:t>
            </a:r>
            <a:r>
              <a:rPr lang="en-US" sz="1200" kern="1200" dirty="0">
                <a:solidFill>
                  <a:schemeClr val="tx1"/>
                </a:solidFill>
                <a:effectLst/>
                <a:latin typeface="+mn-lt"/>
                <a:ea typeface="+mn-ea"/>
                <a:cs typeface="+mn-cs"/>
              </a:rPr>
              <a:t>, in general, and the reliance on urgency in the upper chamber, in particular. In any event, our results indicate that agreements and compromises reached to in the Senate required less, not more, protection from floor amendments in the </a:t>
            </a:r>
            <a:r>
              <a:rPr lang="en-US" sz="1200" kern="1200" dirty="0" err="1">
                <a:solidFill>
                  <a:schemeClr val="tx1"/>
                </a:solidFill>
                <a:effectLst/>
                <a:latin typeface="+mn-lt"/>
                <a:ea typeface="+mn-ea"/>
                <a:cs typeface="+mn-cs"/>
              </a:rPr>
              <a:t>Cámara’s</a:t>
            </a:r>
            <a:r>
              <a:rPr lang="en-US" sz="1200" kern="1200" dirty="0">
                <a:solidFill>
                  <a:schemeClr val="tx1"/>
                </a:solidFill>
                <a:effectLst/>
                <a:latin typeface="+mn-lt"/>
                <a:ea typeface="+mn-ea"/>
                <a:cs typeface="+mn-cs"/>
              </a:rPr>
              <a:t> plenary.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20</a:t>
            </a:fld>
            <a:endParaRPr lang="en-US"/>
          </a:p>
        </p:txBody>
      </p:sp>
    </p:spTree>
    <p:extLst>
      <p:ext uri="{BB962C8B-B14F-4D97-AF65-F5344CB8AC3E}">
        <p14:creationId xmlns:p14="http://schemas.microsoft.com/office/powerpoint/2010/main" val="1971017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 president’s approval (insignificant across models) is set to the median value in the period. The inverted-U shape shows how urgency probability, predicted at .2 for coalition-chaired committees at the start, and .075 for the rest, becomes much likelier in the first half of the legislative year. By the second quarter (June–August), the probability is at its maximum, about .37 percent and .16, respectively. It then experiences a sharp drop, ending the austral Summer break at .16 for coalition-chaired committees, and .05 for others. And the gap be- tween the 95-percent confidence bands of the predictions is quite plain, giving confidence </a:t>
            </a: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21</a:t>
            </a:fld>
            <a:endParaRPr lang="en-US"/>
          </a:p>
        </p:txBody>
      </p:sp>
    </p:spTree>
    <p:extLst>
      <p:ext uri="{BB962C8B-B14F-4D97-AF65-F5344CB8AC3E}">
        <p14:creationId xmlns:p14="http://schemas.microsoft.com/office/powerpoint/2010/main" val="237475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who introduced the bill, when, in which chamber, the issue it deals with, its status at the time of consultation, and so forth. We also gathered information on the chronological detail of the bill’s legislative process in the House: committee refer- </a:t>
            </a:r>
            <a:r>
              <a:rPr lang="en-US" sz="1200" kern="1200" dirty="0" err="1">
                <a:solidFill>
                  <a:schemeClr val="tx1"/>
                </a:solidFill>
                <a:effectLst/>
                <a:latin typeface="+mn-lt"/>
                <a:ea typeface="+mn-ea"/>
                <a:cs typeface="+mn-cs"/>
              </a:rPr>
              <a:t>rals</a:t>
            </a:r>
            <a:r>
              <a:rPr lang="en-US" sz="1200" kern="1200" dirty="0">
                <a:solidFill>
                  <a:schemeClr val="tx1"/>
                </a:solidFill>
                <a:effectLst/>
                <a:latin typeface="+mn-lt"/>
                <a:ea typeface="+mn-ea"/>
                <a:cs typeface="+mn-cs"/>
              </a:rPr>
              <a:t> and reports, floor discussion and voting, </a:t>
            </a:r>
            <a:r>
              <a:rPr lang="en-US" sz="1200" kern="1200" dirty="0" err="1">
                <a:solidFill>
                  <a:schemeClr val="tx1"/>
                </a:solidFill>
                <a:effectLst/>
                <a:latin typeface="+mn-lt"/>
                <a:ea typeface="+mn-ea"/>
                <a:cs typeface="+mn-cs"/>
              </a:rPr>
              <a:t>navette</a:t>
            </a:r>
            <a:r>
              <a:rPr lang="en-US" sz="1200" kern="1200" dirty="0">
                <a:solidFill>
                  <a:schemeClr val="tx1"/>
                </a:solidFill>
                <a:effectLst/>
                <a:latin typeface="+mn-lt"/>
                <a:ea typeface="+mn-ea"/>
                <a:cs typeface="+mn-cs"/>
              </a:rPr>
              <a:t> to the Senate, and more. Of direct relevance, we coded all urgency messages received by the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Table 2 offers a general summary of bill introduction, passage, and urgency incidence. </a:t>
            </a: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11</a:t>
            </a:fld>
            <a:endParaRPr lang="en-US"/>
          </a:p>
        </p:txBody>
      </p:sp>
    </p:spTree>
    <p:extLst>
      <p:ext uri="{BB962C8B-B14F-4D97-AF65-F5344CB8AC3E}">
        <p14:creationId xmlns:p14="http://schemas.microsoft.com/office/powerpoint/2010/main" val="337088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executive ninety-one yearly on average. Executive bills represented about one in five proposals in the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executive’s success rate at 72 percent—high by Latin American standards (Morgenstern and </a:t>
            </a:r>
            <a:r>
              <a:rPr lang="en-US" sz="1200" kern="1200" dirty="0" err="1">
                <a:solidFill>
                  <a:schemeClr val="tx1"/>
                </a:solidFill>
                <a:effectLst/>
                <a:latin typeface="+mn-lt"/>
                <a:ea typeface="+mn-ea"/>
                <a:cs typeface="+mn-cs"/>
              </a:rPr>
              <a:t>Nacif</a:t>
            </a:r>
            <a:r>
              <a:rPr lang="en-US" sz="1200" kern="1200" dirty="0">
                <a:solidFill>
                  <a:schemeClr val="tx1"/>
                </a:solidFill>
                <a:effectLst/>
                <a:latin typeface="+mn-lt"/>
                <a:ea typeface="+mn-ea"/>
                <a:cs typeface="+mn-cs"/>
              </a:rPr>
              <a:t> 2002). </a:t>
            </a:r>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13</a:t>
            </a:fld>
            <a:endParaRPr lang="en-US"/>
          </a:p>
        </p:txBody>
      </p:sp>
    </p:spTree>
    <p:extLst>
      <p:ext uri="{BB962C8B-B14F-4D97-AF65-F5344CB8AC3E}">
        <p14:creationId xmlns:p14="http://schemas.microsoft.com/office/powerpoint/2010/main" val="226719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834 bills became urgent during lower chamber consideration, more than half of all (57 percent). </a:t>
            </a: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14</a:t>
            </a:fld>
            <a:endParaRPr lang="en-US"/>
          </a:p>
        </p:txBody>
      </p:sp>
    </p:spTree>
    <p:extLst>
      <p:ext uri="{BB962C8B-B14F-4D97-AF65-F5344CB8AC3E}">
        <p14:creationId xmlns:p14="http://schemas.microsoft.com/office/powerpoint/2010/main" val="354161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834 bills became urgent during lower chamber consideration, more than half of all (57 percent).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echoes </a:t>
            </a:r>
            <a:r>
              <a:rPr lang="en-US" sz="1200" kern="1200" dirty="0" err="1">
                <a:solidFill>
                  <a:schemeClr val="tx1"/>
                </a:solidFill>
                <a:effectLst/>
                <a:latin typeface="+mn-lt"/>
                <a:ea typeface="+mn-ea"/>
                <a:cs typeface="+mn-cs"/>
              </a:rPr>
              <a:t>Siavelis</a:t>
            </a:r>
            <a:r>
              <a:rPr lang="en-US" sz="1200" kern="1200" dirty="0">
                <a:solidFill>
                  <a:schemeClr val="tx1"/>
                </a:solidFill>
                <a:effectLst/>
                <a:latin typeface="+mn-lt"/>
                <a:ea typeface="+mn-ea"/>
                <a:cs typeface="+mn-cs"/>
              </a:rPr>
              <a:t>’ finding for an earlier period, attests to the permissive notion of ‘urgency’ by Chilean presidents. </a:t>
            </a: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15</a:t>
            </a:fld>
            <a:endParaRPr lang="en-US"/>
          </a:p>
        </p:txBody>
      </p:sp>
    </p:spTree>
    <p:extLst>
      <p:ext uri="{BB962C8B-B14F-4D97-AF65-F5344CB8AC3E}">
        <p14:creationId xmlns:p14="http://schemas.microsoft.com/office/powerpoint/2010/main" val="171963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feature of importance for our argument is the distinction among types of urgency by </a:t>
            </a:r>
            <a:r>
              <a:rPr lang="en-US" sz="1200" i="1" kern="1200" dirty="0">
                <a:solidFill>
                  <a:schemeClr val="tx1"/>
                </a:solidFill>
                <a:effectLst/>
                <a:latin typeface="+mn-lt"/>
                <a:ea typeface="+mn-ea"/>
                <a:cs typeface="+mn-cs"/>
              </a:rPr>
              <a:t>degree</a:t>
            </a:r>
            <a:r>
              <a:rPr lang="en-US" sz="1200" kern="1200" dirty="0">
                <a:solidFill>
                  <a:schemeClr val="tx1"/>
                </a:solidFill>
                <a:effectLst/>
                <a:latin typeface="+mn-lt"/>
                <a:ea typeface="+mn-ea"/>
                <a:cs typeface="+mn-cs"/>
              </a:rPr>
              <a:t>. Although urgency authority is defined by the Constitution, Congress has </a:t>
            </a:r>
            <a:r>
              <a:rPr lang="en-US" sz="1200" kern="1200" dirty="0" err="1">
                <a:solidFill>
                  <a:schemeClr val="tx1"/>
                </a:solidFill>
                <a:effectLst/>
                <a:latin typeface="+mn-lt"/>
                <a:ea typeface="+mn-ea"/>
                <a:cs typeface="+mn-cs"/>
              </a:rPr>
              <a:t>distin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guished</a:t>
            </a:r>
            <a:r>
              <a:rPr lang="en-US" sz="1200" kern="1200" dirty="0">
                <a:solidFill>
                  <a:schemeClr val="tx1"/>
                </a:solidFill>
                <a:effectLst/>
                <a:latin typeface="+mn-lt"/>
                <a:ea typeface="+mn-ea"/>
                <a:cs typeface="+mn-cs"/>
              </a:rPr>
              <a:t> urgency types through its internal rules. The congressional organic law gives the president the choice to designate urgencies of ‘one month’ (</a:t>
            </a:r>
            <a:r>
              <a:rPr lang="en-US" sz="1200" i="1" kern="1200" dirty="0" err="1">
                <a:solidFill>
                  <a:schemeClr val="tx1"/>
                </a:solidFill>
                <a:effectLst/>
                <a:latin typeface="+mn-lt"/>
                <a:ea typeface="+mn-ea"/>
                <a:cs typeface="+mn-cs"/>
              </a:rPr>
              <a:t>urgencia</a:t>
            </a:r>
            <a:r>
              <a:rPr lang="en-US" sz="1200" i="1" kern="1200" dirty="0">
                <a:solidFill>
                  <a:schemeClr val="tx1"/>
                </a:solidFill>
                <a:effectLst/>
                <a:latin typeface="+mn-lt"/>
                <a:ea typeface="+mn-ea"/>
                <a:cs typeface="+mn-cs"/>
              </a:rPr>
              <a:t> simple </a:t>
            </a:r>
            <a:r>
              <a:rPr lang="en-US" sz="1200" kern="1200" dirty="0">
                <a:solidFill>
                  <a:schemeClr val="tx1"/>
                </a:solidFill>
                <a:effectLst/>
                <a:latin typeface="+mn-lt"/>
                <a:ea typeface="+mn-ea"/>
                <a:cs typeface="+mn-cs"/>
              </a:rPr>
              <a:t>or 30 days), ‘two weeks’ (</a:t>
            </a:r>
            <a:r>
              <a:rPr lang="en-US" sz="1200" i="1" kern="1200" dirty="0" err="1">
                <a:solidFill>
                  <a:schemeClr val="tx1"/>
                </a:solidFill>
                <a:effectLst/>
                <a:latin typeface="+mn-lt"/>
                <a:ea typeface="+mn-ea"/>
                <a:cs typeface="+mn-cs"/>
              </a:rPr>
              <a:t>urgencia</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suma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15 days), or ‘act now’ (</a:t>
            </a:r>
            <a:r>
              <a:rPr lang="en-US" sz="1200" i="1" kern="1200" dirty="0" err="1">
                <a:solidFill>
                  <a:schemeClr val="tx1"/>
                </a:solidFill>
                <a:effectLst/>
                <a:latin typeface="+mn-lt"/>
                <a:ea typeface="+mn-ea"/>
                <a:cs typeface="+mn-cs"/>
              </a:rPr>
              <a:t>discusión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inmediata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6 days)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Bills can be urgent more than once. during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consideration, one same bill often received many urgency designations—e.g., an initial one month deadline is reset before its expiration, or replaced by two weeks.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Siavelis</a:t>
            </a:r>
            <a:r>
              <a:rPr lang="en-US" sz="1200" kern="1200" dirty="0">
                <a:solidFill>
                  <a:schemeClr val="tx1"/>
                </a:solidFill>
                <a:effectLst/>
                <a:latin typeface="+mn-lt"/>
                <a:ea typeface="+mn-ea"/>
                <a:cs typeface="+mn-cs"/>
              </a:rPr>
              <a:t> (2002). Controlling for relevant features (such as the bill’s policy domain, the </a:t>
            </a:r>
            <a:r>
              <a:rPr lang="en-US" sz="1200" kern="1200" dirty="0" err="1">
                <a:solidFill>
                  <a:schemeClr val="tx1"/>
                </a:solidFill>
                <a:effectLst/>
                <a:latin typeface="+mn-lt"/>
                <a:ea typeface="+mn-ea"/>
                <a:cs typeface="+mn-cs"/>
              </a:rPr>
              <a:t>gov</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ernment’s</a:t>
            </a:r>
            <a:r>
              <a:rPr lang="en-US" sz="1200" kern="1200" dirty="0">
                <a:solidFill>
                  <a:schemeClr val="tx1"/>
                </a:solidFill>
                <a:effectLst/>
                <a:latin typeface="+mn-lt"/>
                <a:ea typeface="+mn-ea"/>
                <a:cs typeface="+mn-cs"/>
              </a:rPr>
              <a:t> seat margin, or the presidential agenda size), urgency degrees had quite different effects on success rates. Higher degrees strongly and significantly associate with higher probability of executive success, while the lower made no statistical difference. Since low- degree urgencies were also quite prevalent, conflating them with the rest washed off the effect of the higher-degree in </a:t>
            </a:r>
            <a:r>
              <a:rPr lang="en-US" sz="1200" kern="1200" dirty="0" err="1">
                <a:solidFill>
                  <a:schemeClr val="tx1"/>
                </a:solidFill>
                <a:effectLst/>
                <a:latin typeface="+mn-lt"/>
                <a:ea typeface="+mn-ea"/>
                <a:cs typeface="+mn-cs"/>
              </a:rPr>
              <a:t>Siavelis</a:t>
            </a:r>
            <a:r>
              <a:rPr lang="en-US" sz="1200" kern="1200" dirty="0">
                <a:solidFill>
                  <a:schemeClr val="tx1"/>
                </a:solidFill>
                <a:effectLst/>
                <a:latin typeface="+mn-lt"/>
                <a:ea typeface="+mn-ea"/>
                <a:cs typeface="+mn-cs"/>
              </a:rPr>
              <a:t>’ analysis.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Degrees also matter because higher ones trigger restrictive floor consideration rules, whereas the lowest degree does not. For this reason, and unless otherwise noted, by “urgency” in this paper we mean ‘act now’ and ‘two week’ deadlines only, the types that are consequential for our argument (the closed rule is not applicable to ‘one month’ deadlines, see the appendix).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systematic analysis of data in Table 2 is revealing. The units are individual executive proposals: the dependent variable </a:t>
            </a:r>
            <a:r>
              <a:rPr lang="en-US" sz="1200" i="1" kern="1200" dirty="0">
                <a:solidFill>
                  <a:schemeClr val="tx1"/>
                </a:solidFill>
                <a:effectLst/>
                <a:latin typeface="+mn-lt"/>
                <a:ea typeface="+mn-ea"/>
                <a:cs typeface="+mn-cs"/>
              </a:rPr>
              <a:t>Urgent bill </a:t>
            </a:r>
            <a:r>
              <a:rPr lang="en-US" sz="1200" kern="1200" dirty="0">
                <a:solidFill>
                  <a:schemeClr val="tx1"/>
                </a:solidFill>
                <a:effectLst/>
                <a:latin typeface="+mn-lt"/>
                <a:ea typeface="+mn-ea"/>
                <a:cs typeface="+mn-cs"/>
              </a:rPr>
              <a:t>equals 1 for proposals declared urgent while in the </a:t>
            </a:r>
            <a:r>
              <a:rPr lang="en-US" sz="1200" kern="1200" dirty="0" err="1">
                <a:solidFill>
                  <a:schemeClr val="tx1"/>
                </a:solidFill>
                <a:effectLst/>
                <a:latin typeface="+mn-lt"/>
                <a:ea typeface="+mn-ea"/>
                <a:cs typeface="+mn-cs"/>
              </a:rPr>
              <a:t>cámara</a:t>
            </a:r>
            <a:r>
              <a:rPr lang="en-US" sz="1200" kern="1200" dirty="0">
                <a:solidFill>
                  <a:schemeClr val="tx1"/>
                </a:solidFill>
                <a:effectLst/>
                <a:latin typeface="+mn-lt"/>
                <a:ea typeface="+mn-ea"/>
                <a:cs typeface="+mn-cs"/>
              </a:rPr>
              <a:t>, 0 otherwise. It excludes ‘one month’ deadlines, which do not trigger the closed rule, and urgencies declared when the bill was in the Senate. </a:t>
            </a:r>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16</a:t>
            </a:fld>
            <a:endParaRPr lang="en-US"/>
          </a:p>
        </p:txBody>
      </p:sp>
    </p:spTree>
    <p:extLst>
      <p:ext uri="{BB962C8B-B14F-4D97-AF65-F5344CB8AC3E}">
        <p14:creationId xmlns:p14="http://schemas.microsoft.com/office/powerpoint/2010/main" val="331721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has two alternative specifications: </a:t>
            </a:r>
            <a:r>
              <a:rPr lang="en-US" sz="1200" i="1" kern="1200" dirty="0">
                <a:solidFill>
                  <a:schemeClr val="tx1"/>
                </a:solidFill>
                <a:effectLst/>
                <a:latin typeface="+mn-lt"/>
                <a:ea typeface="+mn-ea"/>
                <a:cs typeface="+mn-cs"/>
              </a:rPr>
              <a:t>Co-partisan comm. chair</a:t>
            </a:r>
            <a:r>
              <a:rPr lang="en-US" sz="1200" kern="1200" dirty="0">
                <a:solidFill>
                  <a:schemeClr val="tx1"/>
                </a:solidFill>
                <a:effectLst/>
                <a:latin typeface="+mn-lt"/>
                <a:ea typeface="+mn-ea"/>
                <a:cs typeface="+mn-cs"/>
              </a:rPr>
              <a:t>, equal 1 if the bill was referred to a standing committee presided by a member of the president’s party, 0 otherwise; or </a:t>
            </a:r>
            <a:r>
              <a:rPr lang="en-US" sz="1200" i="1" kern="1200" dirty="0">
                <a:solidFill>
                  <a:schemeClr val="tx1"/>
                </a:solidFill>
                <a:effectLst/>
                <a:latin typeface="+mn-lt"/>
                <a:ea typeface="+mn-ea"/>
                <a:cs typeface="+mn-cs"/>
              </a:rPr>
              <a:t>Coalition comm. chair</a:t>
            </a:r>
            <a:r>
              <a:rPr lang="en-US" sz="1200" kern="1200" dirty="0">
                <a:solidFill>
                  <a:schemeClr val="tx1"/>
                </a:solidFill>
                <a:effectLst/>
                <a:latin typeface="+mn-lt"/>
                <a:ea typeface="+mn-ea"/>
                <a:cs typeface="+mn-cs"/>
              </a:rPr>
              <a:t>, equal 1 for bills referred to committees chaired by members of any party in the presidential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17</a:t>
            </a:fld>
            <a:endParaRPr lang="en-US"/>
          </a:p>
        </p:txBody>
      </p:sp>
    </p:spTree>
    <p:extLst>
      <p:ext uri="{BB962C8B-B14F-4D97-AF65-F5344CB8AC3E}">
        <p14:creationId xmlns:p14="http://schemas.microsoft.com/office/powerpoint/2010/main" val="339478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for bill features, for timing, and for the strategic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multiple referrals. Nearly one quarter (24 percent) of bills in the period were referred to more than one standing committee.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single co-partisan or coalition chair among multiple referees suffices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should capture any effect of agenda control sharing among several committee chairs in the proposal’s negotiation.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bill features group consists of </a:t>
            </a:r>
            <a:r>
              <a:rPr lang="en-US" sz="1200" i="1" kern="1200" dirty="0">
                <a:solidFill>
                  <a:schemeClr val="tx1"/>
                </a:solidFill>
                <a:effectLst/>
                <a:latin typeface="+mn-lt"/>
                <a:ea typeface="+mn-ea"/>
                <a:cs typeface="+mn-cs"/>
              </a:rPr>
              <a:t>Hacienda referral</a:t>
            </a:r>
            <a:r>
              <a:rPr lang="en-US" sz="1200" kern="1200" dirty="0">
                <a:solidFill>
                  <a:schemeClr val="tx1"/>
                </a:solidFill>
                <a:effectLst/>
                <a:latin typeface="+mn-lt"/>
                <a:ea typeface="+mn-ea"/>
                <a:cs typeface="+mn-cs"/>
              </a:rPr>
              <a:t>, equal 1 for bills referred to the powerful Finance committee, 0 otherwise. The Hacienda committee has special status in the Chilean Congress. Unlike other standing committees, it has jurisdiction over </a:t>
            </a:r>
            <a:r>
              <a:rPr lang="en-US" sz="1200" i="1" kern="1200" dirty="0">
                <a:solidFill>
                  <a:schemeClr val="tx1"/>
                </a:solidFill>
                <a:effectLst/>
                <a:latin typeface="+mn-lt"/>
                <a:ea typeface="+mn-ea"/>
                <a:cs typeface="+mn-cs"/>
              </a:rPr>
              <a:t>every </a:t>
            </a:r>
            <a:r>
              <a:rPr lang="en-US" sz="1200" kern="1200" dirty="0">
                <a:solidFill>
                  <a:schemeClr val="tx1"/>
                </a:solidFill>
                <a:effectLst/>
                <a:latin typeface="+mn-lt"/>
                <a:ea typeface="+mn-ea"/>
                <a:cs typeface="+mn-cs"/>
              </a:rPr>
              <a:t>bill authorizing spending in any domain. Hacienda committee members, working in tandem with Finance Ministry staff, may or may not appropriate funds from the budget in their report to the floor (</a:t>
            </a:r>
            <a:r>
              <a:rPr lang="en-US" sz="1200" kern="1200" dirty="0" err="1">
                <a:solidFill>
                  <a:schemeClr val="tx1"/>
                </a:solidFill>
                <a:effectLst/>
                <a:latin typeface="+mn-lt"/>
                <a:ea typeface="+mn-ea"/>
                <a:cs typeface="+mn-cs"/>
              </a:rPr>
              <a:t>Alemán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Navia</a:t>
            </a:r>
            <a:r>
              <a:rPr lang="en-US" sz="1200" kern="1200" dirty="0">
                <a:solidFill>
                  <a:schemeClr val="tx1"/>
                </a:solidFill>
                <a:effectLst/>
                <a:latin typeface="+mn-lt"/>
                <a:ea typeface="+mn-ea"/>
                <a:cs typeface="+mn-cs"/>
              </a:rPr>
              <a:t> 2009). Not unlike the Appropriations and Rules committees in the U.S. House, Hacienda has the status of a control committee, a key asset for agenda power (</a:t>
            </a:r>
            <a:r>
              <a:rPr lang="en-US" sz="1200" kern="1200" dirty="0" err="1">
                <a:solidFill>
                  <a:schemeClr val="tx1"/>
                </a:solidFill>
                <a:effectLst/>
                <a:latin typeface="+mn-lt"/>
                <a:ea typeface="+mn-ea"/>
                <a:cs typeface="+mn-cs"/>
              </a:rPr>
              <a:t>Kiewiet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McCubbins</a:t>
            </a:r>
            <a:r>
              <a:rPr lang="en-US" sz="1200" kern="1200" dirty="0">
                <a:solidFill>
                  <a:schemeClr val="tx1"/>
                </a:solidFill>
                <a:effectLst/>
                <a:latin typeface="+mn-lt"/>
                <a:ea typeface="+mn-ea"/>
                <a:cs typeface="+mn-cs"/>
              </a:rPr>
              <a:t> 1991). Hacienda referral therefore controls for a subset of generally important proposals, and should associate positively with urgency authority.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strategic environment group includes three controls. </a:t>
            </a:r>
            <a:r>
              <a:rPr lang="en-US" sz="1200" i="1" kern="1200" dirty="0">
                <a:solidFill>
                  <a:schemeClr val="tx1"/>
                </a:solidFill>
                <a:effectLst/>
                <a:latin typeface="+mn-lt"/>
                <a:ea typeface="+mn-ea"/>
                <a:cs typeface="+mn-cs"/>
              </a:rPr>
              <a:t>Pres. approval </a:t>
            </a:r>
            <a:r>
              <a:rPr lang="en-US" sz="1200" kern="1200" dirty="0">
                <a:solidFill>
                  <a:schemeClr val="tx1"/>
                </a:solidFill>
                <a:effectLst/>
                <a:latin typeface="+mn-lt"/>
                <a:ea typeface="+mn-ea"/>
                <a:cs typeface="+mn-cs"/>
              </a:rPr>
              <a:t>is the net </a:t>
            </a:r>
            <a:r>
              <a:rPr lang="en-US" sz="1200" kern="1200" dirty="0" err="1">
                <a:solidFill>
                  <a:schemeClr val="tx1"/>
                </a:solidFill>
                <a:effectLst/>
                <a:latin typeface="+mn-lt"/>
                <a:ea typeface="+mn-ea"/>
                <a:cs typeface="+mn-cs"/>
              </a:rPr>
              <a:t>pres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idential</a:t>
            </a:r>
            <a:r>
              <a:rPr lang="en-US" sz="1200" kern="1200" dirty="0">
                <a:solidFill>
                  <a:schemeClr val="tx1"/>
                </a:solidFill>
                <a:effectLst/>
                <a:latin typeface="+mn-lt"/>
                <a:ea typeface="+mn-ea"/>
                <a:cs typeface="+mn-cs"/>
              </a:rPr>
              <a:t> approval at bill initiation, Higher opinion rating are, other things constant, more successful in the legislative arena (</a:t>
            </a:r>
            <a:r>
              <a:rPr lang="en-US" sz="1200" kern="1200" dirty="0" err="1">
                <a:solidFill>
                  <a:schemeClr val="tx1"/>
                </a:solidFill>
                <a:effectLst/>
                <a:latin typeface="+mn-lt"/>
                <a:ea typeface="+mn-ea"/>
                <a:cs typeface="+mn-cs"/>
              </a:rPr>
              <a:t>Alemán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Navia</a:t>
            </a:r>
            <a:r>
              <a:rPr lang="en-US" sz="1200" kern="1200" dirty="0">
                <a:solidFill>
                  <a:schemeClr val="tx1"/>
                </a:solidFill>
                <a:effectLst/>
                <a:latin typeface="+mn-lt"/>
                <a:ea typeface="+mn-ea"/>
                <a:cs typeface="+mn-cs"/>
              </a:rPr>
              <a:t> 2009, Bond and Fleisher 1990),.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timing group controls for the congressional cycle. </a:t>
            </a:r>
            <a:r>
              <a:rPr lang="en-US" sz="1200" i="1" kern="1200" dirty="0">
                <a:solidFill>
                  <a:schemeClr val="tx1"/>
                </a:solidFill>
                <a:effectLst/>
                <a:latin typeface="+mn-lt"/>
                <a:ea typeface="+mn-ea"/>
                <a:cs typeface="+mn-cs"/>
              </a:rPr>
              <a:t>Year remaining </a:t>
            </a:r>
            <a:r>
              <a:rPr lang="en-US" sz="1200" kern="1200" dirty="0">
                <a:solidFill>
                  <a:schemeClr val="tx1"/>
                </a:solidFill>
                <a:effectLst/>
                <a:latin typeface="+mn-lt"/>
                <a:ea typeface="+mn-ea"/>
                <a:cs typeface="+mn-cs"/>
              </a:rPr>
              <a:t>(and its squared value to capture non-linearity, if any) measures the percentage of legislative year remaining at bill initiation. Chilean legislative years begin after the (meridional) Summer break. So the variable adopts value 100 for proposals introduced on March 1 (the first day of the legislative year), and value 0 for proposals introduced the last day of February. It should control for stationarity in the data.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Given that observations from four elected </a:t>
            </a:r>
            <a:r>
              <a:rPr lang="en-US" sz="1200" kern="1200" dirty="0" err="1">
                <a:solidFill>
                  <a:schemeClr val="tx1"/>
                </a:solidFill>
                <a:effectLst/>
                <a:latin typeface="+mn-lt"/>
                <a:ea typeface="+mn-ea"/>
                <a:cs typeface="+mn-cs"/>
              </a:rPr>
              <a:t>Legislaturas</a:t>
            </a:r>
            <a:r>
              <a:rPr lang="en-US" sz="1200" kern="1200" dirty="0">
                <a:solidFill>
                  <a:schemeClr val="tx1"/>
                </a:solidFill>
                <a:effectLst/>
                <a:latin typeface="+mn-lt"/>
                <a:ea typeface="+mn-ea"/>
                <a:cs typeface="+mn-cs"/>
              </a:rPr>
              <a:t>, with important differences in </a:t>
            </a:r>
            <a:endParaRPr lang="en-US" dirty="0"/>
          </a:p>
          <a:p>
            <a:r>
              <a:rPr lang="en-US" sz="1200" kern="1200" dirty="0">
                <a:solidFill>
                  <a:schemeClr val="tx1"/>
                </a:solidFill>
                <a:effectLst/>
                <a:latin typeface="+mn-lt"/>
                <a:ea typeface="+mn-ea"/>
                <a:cs typeface="+mn-cs"/>
              </a:rPr>
              <a:t>the types and the volume of proposals considered (</a:t>
            </a:r>
            <a:r>
              <a:rPr lang="en-US" sz="1200" kern="1200" dirty="0" err="1">
                <a:solidFill>
                  <a:schemeClr val="tx1"/>
                </a:solidFill>
                <a:effectLst/>
                <a:latin typeface="+mn-lt"/>
                <a:ea typeface="+mn-ea"/>
                <a:cs typeface="+mn-cs"/>
              </a:rPr>
              <a:t>Alemán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Navia</a:t>
            </a:r>
            <a:r>
              <a:rPr lang="en-US" sz="1200" kern="1200" dirty="0">
                <a:solidFill>
                  <a:schemeClr val="tx1"/>
                </a:solidFill>
                <a:effectLst/>
                <a:latin typeface="+mn-lt"/>
                <a:ea typeface="+mn-ea"/>
                <a:cs typeface="+mn-cs"/>
              </a:rPr>
              <a:t> 2009) are pooled, </a:t>
            </a:r>
            <a:endParaRPr lang="en-US" dirty="0"/>
          </a:p>
          <a:p>
            <a:r>
              <a:rPr lang="en-US" sz="1200" kern="1200" dirty="0">
                <a:solidFill>
                  <a:schemeClr val="tx1"/>
                </a:solidFill>
                <a:effectLst/>
                <a:latin typeface="+mn-lt"/>
                <a:ea typeface="+mn-ea"/>
                <a:cs typeface="+mn-cs"/>
              </a:rPr>
              <a:t>heterogeneity might interfere. So we fit two additional model specifications for robustness </a:t>
            </a:r>
            <a:endParaRPr lang="en-US" dirty="0"/>
          </a:p>
          <a:p>
            <a:r>
              <a:rPr lang="en-US" sz="1200" kern="1200" dirty="0">
                <a:solidFill>
                  <a:schemeClr val="tx1"/>
                </a:solidFill>
                <a:effectLst/>
                <a:latin typeface="+mn-lt"/>
                <a:ea typeface="+mn-ea"/>
                <a:cs typeface="+mn-cs"/>
              </a:rPr>
              <a:t>verification. One includes fixed </a:t>
            </a:r>
            <a:r>
              <a:rPr lang="en-US" sz="1200" kern="1200" dirty="0" err="1">
                <a:solidFill>
                  <a:schemeClr val="tx1"/>
                </a:solidFill>
                <a:effectLst/>
                <a:latin typeface="+mn-lt"/>
                <a:ea typeface="+mn-ea"/>
                <a:cs typeface="+mn-cs"/>
              </a:rPr>
              <a:t>Legislatura</a:t>
            </a:r>
            <a:r>
              <a:rPr lang="en-US" sz="1200" kern="1200" dirty="0">
                <a:solidFill>
                  <a:schemeClr val="tx1"/>
                </a:solidFill>
                <a:effectLst/>
                <a:latin typeface="+mn-lt"/>
                <a:ea typeface="+mn-ea"/>
                <a:cs typeface="+mn-cs"/>
              </a:rPr>
              <a:t> effects—i.e., three dummies for bills initiated </a:t>
            </a:r>
            <a:endParaRPr lang="en-US" dirty="0"/>
          </a:p>
          <a:p>
            <a:r>
              <a:rPr lang="en-US" sz="1200" kern="1200" dirty="0">
                <a:solidFill>
                  <a:schemeClr val="tx1"/>
                </a:solidFill>
                <a:effectLst/>
                <a:latin typeface="+mn-lt"/>
                <a:ea typeface="+mn-ea"/>
                <a:cs typeface="+mn-cs"/>
              </a:rPr>
              <a:t>in the 2002–06, 2006–10, and 2010–14 periods, respectively; the excluded 1998–2002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adds further flexibility by also estimating separate errors for bills initiated in in each </a:t>
            </a:r>
            <a:r>
              <a:rPr lang="en-US" sz="1200" kern="1200" dirty="0" err="1">
                <a:solidFill>
                  <a:schemeClr val="tx1"/>
                </a:solidFill>
                <a:effectLst/>
                <a:latin typeface="+mn-lt"/>
                <a:ea typeface="+mn-ea"/>
                <a:cs typeface="+mn-cs"/>
              </a:rPr>
              <a:t>Legislatura</a:t>
            </a:r>
            <a:r>
              <a:rPr lang="en-US" sz="1200" kern="1200" dirty="0">
                <a:solidFill>
                  <a:schemeClr val="tx1"/>
                </a:solidFill>
                <a:effectLst/>
                <a:latin typeface="+mn-lt"/>
                <a:ea typeface="+mn-ea"/>
                <a:cs typeface="+mn-cs"/>
              </a:rPr>
              <a:t> (a so-called mixed effects model, Gelman and Hill 2007:262,302). Estimation is with a generalized linear model for the mixed effects fit, and logit for the rest.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18</a:t>
            </a:fld>
            <a:endParaRPr lang="en-US"/>
          </a:p>
        </p:txBody>
      </p:sp>
    </p:spTree>
    <p:extLst>
      <p:ext uri="{BB962C8B-B14F-4D97-AF65-F5344CB8AC3E}">
        <p14:creationId xmlns:p14="http://schemas.microsoft.com/office/powerpoint/2010/main" val="102778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4 reports </a:t>
            </a:r>
            <a:r>
              <a:rPr lang="en-US" sz="1200" kern="1200" dirty="0" err="1">
                <a:solidFill>
                  <a:schemeClr val="tx1"/>
                </a:solidFill>
                <a:effectLst/>
                <a:latin typeface="+mn-lt"/>
                <a:ea typeface="+mn-ea"/>
                <a:cs typeface="+mn-cs"/>
              </a:rPr>
              <a:t>results.The</a:t>
            </a:r>
            <a:r>
              <a:rPr lang="en-US" sz="1200" kern="1200" dirty="0">
                <a:solidFill>
                  <a:schemeClr val="tx1"/>
                </a:solidFill>
                <a:effectLst/>
                <a:latin typeface="+mn-lt"/>
                <a:ea typeface="+mn-ea"/>
                <a:cs typeface="+mn-cs"/>
              </a:rPr>
              <a:t> regression model performs satisfactorily. Predictors across model specifications correctly classify 90 percent of the observations. Coefficient estimates confirm that, controlling other factors in the model, </a:t>
            </a:r>
            <a:r>
              <a:rPr lang="en-US" sz="1200" i="1" kern="1200" dirty="0">
                <a:solidFill>
                  <a:schemeClr val="tx1"/>
                </a:solidFill>
                <a:effectLst/>
                <a:latin typeface="+mn-lt"/>
                <a:ea typeface="+mn-ea"/>
                <a:cs typeface="+mn-cs"/>
              </a:rPr>
              <a:t>Co-partisan comm. chair </a:t>
            </a:r>
            <a:r>
              <a:rPr lang="en-US" sz="1200" kern="1200" dirty="0">
                <a:solidFill>
                  <a:schemeClr val="tx1"/>
                </a:solidFill>
                <a:effectLst/>
                <a:latin typeface="+mn-lt"/>
                <a:ea typeface="+mn-ea"/>
                <a:cs typeface="+mn-cs"/>
              </a:rPr>
              <a:t>has a positive coefficient in model 1, as expected. The evidence is much stronger for the variable’s other specification. The coefficient for </a:t>
            </a:r>
            <a:r>
              <a:rPr lang="en-US" sz="1200" i="1" kern="1200" dirty="0">
                <a:solidFill>
                  <a:schemeClr val="tx1"/>
                </a:solidFill>
                <a:effectLst/>
                <a:latin typeface="+mn-lt"/>
                <a:ea typeface="+mn-ea"/>
                <a:cs typeface="+mn-cs"/>
              </a:rPr>
              <a:t>Coalition comm. chair </a:t>
            </a:r>
            <a:r>
              <a:rPr lang="en-US" sz="1200" kern="1200" dirty="0">
                <a:solidFill>
                  <a:schemeClr val="tx1"/>
                </a:solidFill>
                <a:effectLst/>
                <a:latin typeface="+mn-lt"/>
                <a:ea typeface="+mn-ea"/>
                <a:cs typeface="+mn-cs"/>
              </a:rPr>
              <a:t>in models 2–4 is also positive, more than triples in size, and achieves p-values below .001. As scholars have documented, the coalition is as good a predictor of presidential support in Congress—or better, in our case—as the party. In general, all model coefficients remain pretty much unchanged in size and significance when fixed and mixed effects are included in the right side (we are forced to drop variables </a:t>
            </a:r>
            <a:r>
              <a:rPr lang="en-US" sz="1200" i="1" kern="1200" dirty="0">
                <a:solidFill>
                  <a:schemeClr val="tx1"/>
                </a:solidFill>
                <a:effectLst/>
                <a:latin typeface="+mn-lt"/>
                <a:ea typeface="+mn-ea"/>
                <a:cs typeface="+mn-cs"/>
              </a:rPr>
              <a:t>Senate majority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Relax deadlines </a:t>
            </a:r>
            <a:r>
              <a:rPr lang="en-US" sz="1200" kern="1200" dirty="0">
                <a:solidFill>
                  <a:schemeClr val="tx1"/>
                </a:solidFill>
                <a:effectLst/>
                <a:latin typeface="+mn-lt"/>
                <a:ea typeface="+mn-ea"/>
                <a:cs typeface="+mn-cs"/>
              </a:rPr>
              <a:t>due to co-linearity with </a:t>
            </a:r>
            <a:r>
              <a:rPr lang="en-US" sz="1200" kern="1200" dirty="0" err="1">
                <a:solidFill>
                  <a:schemeClr val="tx1"/>
                </a:solidFill>
                <a:effectLst/>
                <a:latin typeface="+mn-lt"/>
                <a:ea typeface="+mn-ea"/>
                <a:cs typeface="+mn-cs"/>
              </a:rPr>
              <a:t>Legislatura</a:t>
            </a:r>
            <a:r>
              <a:rPr lang="en-US" sz="1200" kern="1200" dirty="0">
                <a:solidFill>
                  <a:schemeClr val="tx1"/>
                </a:solidFill>
                <a:effectLst/>
                <a:latin typeface="+mn-lt"/>
                <a:ea typeface="+mn-ea"/>
                <a:cs typeface="+mn-cs"/>
              </a:rPr>
              <a:t> dummies). </a:t>
            </a:r>
            <a:endParaRPr lang="en-US" dirty="0"/>
          </a:p>
          <a:p>
            <a:endParaRPr lang="en-US" dirty="0"/>
          </a:p>
        </p:txBody>
      </p:sp>
      <p:sp>
        <p:nvSpPr>
          <p:cNvPr id="4" name="Slide Number Placeholder 3"/>
          <p:cNvSpPr>
            <a:spLocks noGrp="1"/>
          </p:cNvSpPr>
          <p:nvPr>
            <p:ph type="sldNum" sz="quarter" idx="10"/>
          </p:nvPr>
        </p:nvSpPr>
        <p:spPr/>
        <p:txBody>
          <a:bodyPr/>
          <a:lstStyle/>
          <a:p>
            <a:fld id="{D6304B27-C788-4F49-8751-3B0E0C3225AF}" type="slidenum">
              <a:rPr lang="en-US" smtClean="0"/>
              <a:t>19</a:t>
            </a:fld>
            <a:endParaRPr lang="en-US"/>
          </a:p>
        </p:txBody>
      </p:sp>
    </p:spTree>
    <p:extLst>
      <p:ext uri="{BB962C8B-B14F-4D97-AF65-F5344CB8AC3E}">
        <p14:creationId xmlns:p14="http://schemas.microsoft.com/office/powerpoint/2010/main" val="3992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51E6-0ECA-F246-B0CD-EC08E456C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6EDAA4-2922-3B4E-AD54-8B59DDD3F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5D70E-A59D-F24E-8114-60988AB971E3}"/>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9628E39C-6159-2C46-A593-B70A2221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AAF4-3741-2944-8F73-C3D15B3D7686}"/>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206399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C67D-2661-1A4A-91F9-E3753B28B0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9AA25-4F41-CC4F-9CDD-97486A446E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5DB90-BED9-2043-ABDD-8C994848CFA8}"/>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F216B86B-86DE-174F-999C-D9B35D4D8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E81C1-1A44-2D48-9927-5FE9952892F2}"/>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303848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1DB53-F178-0047-BEB3-4B806CF552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4B6DAA-BE0F-154F-B01C-BF69D4A864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2A56B-94C8-354A-BC3E-18010915E57B}"/>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A3E1C9F4-44BD-8847-8480-71FBB3F3F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A006D-8CC2-C044-A9FE-732EAD75129B}"/>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235223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2436-2B74-C140-8FBF-A0C3CB38F0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A0988-7728-9E44-A956-3EE62D6F5F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3F43D-E945-5341-AD66-B3CEF926097A}"/>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E7589369-7935-3C42-8B62-98ADB0011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10A71-EB15-9A4F-8D57-E42702ABC5BC}"/>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39041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F7A3-E962-2740-87C8-E6FEDB507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BC9717-7C88-6B4A-908A-D5ADA2E8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7E18C4-9604-C947-96F8-3F1CA403EC2B}"/>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E5101C7A-5FCE-3E47-9B86-D2ACAA078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35BA-41AF-CB49-B94A-8333FE163E57}"/>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16484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111E-1E2C-BB4A-88F6-0915A059B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D4854-BCEE-F442-A8FB-7ADC94329A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5A3D56-701F-234C-9106-EA3383D4DB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B8C2A4-FC10-7D43-AE8E-297412F9A0D1}"/>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6" name="Footer Placeholder 5">
            <a:extLst>
              <a:ext uri="{FF2B5EF4-FFF2-40B4-BE49-F238E27FC236}">
                <a16:creationId xmlns:a16="http://schemas.microsoft.com/office/drawing/2014/main" id="{10FCF418-EAE8-A449-8116-88BDB024C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774CD-B2E4-EF43-8E76-F1A587D14A9A}"/>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316736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9FB6-E400-8A4A-A914-B4484901F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34D0F-4A10-8E4F-AA58-E02D032E1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37D8E5-5EC3-1D40-9CB1-A9CBF861BB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8E0B1-49C1-014A-BB07-D0BA5D7D1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367AFC-8DBD-0548-8F6B-0E93D88D31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09D7C-6EFA-8F45-AE0A-1E80C345121C}"/>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8" name="Footer Placeholder 7">
            <a:extLst>
              <a:ext uri="{FF2B5EF4-FFF2-40B4-BE49-F238E27FC236}">
                <a16:creationId xmlns:a16="http://schemas.microsoft.com/office/drawing/2014/main" id="{38246B41-F385-1A4A-8261-F4BA377881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175F69-F0D8-964D-BDD4-1CEFBEED1F08}"/>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20124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DBE3-3826-D341-B3B4-A0E5EAEA49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1BECD5-94DC-ED49-B49B-DFCBB5BA5CB4}"/>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4" name="Footer Placeholder 3">
            <a:extLst>
              <a:ext uri="{FF2B5EF4-FFF2-40B4-BE49-F238E27FC236}">
                <a16:creationId xmlns:a16="http://schemas.microsoft.com/office/drawing/2014/main" id="{B0D04E49-E1DB-464C-BDD1-85A8FF444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6EC274-F635-3E4A-AD45-1B681048FD62}"/>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85986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811CD-F589-A441-8D22-ECA4E5D29511}"/>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3" name="Footer Placeholder 2">
            <a:extLst>
              <a:ext uri="{FF2B5EF4-FFF2-40B4-BE49-F238E27FC236}">
                <a16:creationId xmlns:a16="http://schemas.microsoft.com/office/drawing/2014/main" id="{561B6372-0675-154E-B0D4-024282A47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FE529-1DE4-BE44-B254-9EB8ED3EFAE0}"/>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134999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088E-C2A4-D245-88D0-9606B7B5F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A4414-F956-ED45-9BC3-92672C8FA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D378C0-3DC2-A745-B8E8-C38621088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10E2A6-DAAA-8E48-B548-8E75A3B593FD}"/>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6" name="Footer Placeholder 5">
            <a:extLst>
              <a:ext uri="{FF2B5EF4-FFF2-40B4-BE49-F238E27FC236}">
                <a16:creationId xmlns:a16="http://schemas.microsoft.com/office/drawing/2014/main" id="{9F852983-EB15-AE4A-9186-F839A2DF3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45EAC-E8A7-8543-8A1A-1EA3BEF194F8}"/>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201509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21D-B346-8940-B066-2676CF96A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1C1F2-4F5E-B645-B738-23EB85D13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308414-E057-1148-ADE9-6F2DE6A4E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AAC57-455C-0045-B665-7E3914871181}"/>
              </a:ext>
            </a:extLst>
          </p:cNvPr>
          <p:cNvSpPr>
            <a:spLocks noGrp="1"/>
          </p:cNvSpPr>
          <p:nvPr>
            <p:ph type="dt" sz="half" idx="10"/>
          </p:nvPr>
        </p:nvSpPr>
        <p:spPr/>
        <p:txBody>
          <a:bodyPr/>
          <a:lstStyle/>
          <a:p>
            <a:fld id="{25D40D91-3084-7846-86D2-EEA3C3674106}" type="datetimeFigureOut">
              <a:rPr lang="en-US" smtClean="0"/>
              <a:t>5/15/18</a:t>
            </a:fld>
            <a:endParaRPr lang="en-US"/>
          </a:p>
        </p:txBody>
      </p:sp>
      <p:sp>
        <p:nvSpPr>
          <p:cNvPr id="6" name="Footer Placeholder 5">
            <a:extLst>
              <a:ext uri="{FF2B5EF4-FFF2-40B4-BE49-F238E27FC236}">
                <a16:creationId xmlns:a16="http://schemas.microsoft.com/office/drawing/2014/main" id="{4B00BE95-5F45-6447-B881-F66FC1C82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D1DF2-9FF1-AB41-88F8-F3D676E06F1E}"/>
              </a:ext>
            </a:extLst>
          </p:cNvPr>
          <p:cNvSpPr>
            <a:spLocks noGrp="1"/>
          </p:cNvSpPr>
          <p:nvPr>
            <p:ph type="sldNum" sz="quarter" idx="12"/>
          </p:nvPr>
        </p:nvSpPr>
        <p:spPr/>
        <p:txBody>
          <a:bodyPr/>
          <a:lstStyle/>
          <a:p>
            <a:fld id="{18B94CEA-0B9E-B142-93E9-A696D9936425}" type="slidenum">
              <a:rPr lang="en-US" smtClean="0"/>
              <a:t>‹#›</a:t>
            </a:fld>
            <a:endParaRPr lang="en-US"/>
          </a:p>
        </p:txBody>
      </p:sp>
    </p:spTree>
    <p:extLst>
      <p:ext uri="{BB962C8B-B14F-4D97-AF65-F5344CB8AC3E}">
        <p14:creationId xmlns:p14="http://schemas.microsoft.com/office/powerpoint/2010/main" val="26359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88119-ED61-2B4D-AA75-4F08BC0D8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969B07-29CB-F74D-B496-E74FF8818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03FB4-35B4-BA4A-AF67-0D10EABF7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40D91-3084-7846-86D2-EEA3C3674106}" type="datetimeFigureOut">
              <a:rPr lang="en-US" smtClean="0"/>
              <a:t>5/15/18</a:t>
            </a:fld>
            <a:endParaRPr lang="en-US"/>
          </a:p>
        </p:txBody>
      </p:sp>
      <p:sp>
        <p:nvSpPr>
          <p:cNvPr id="5" name="Footer Placeholder 4">
            <a:extLst>
              <a:ext uri="{FF2B5EF4-FFF2-40B4-BE49-F238E27FC236}">
                <a16:creationId xmlns:a16="http://schemas.microsoft.com/office/drawing/2014/main" id="{99A276BD-2833-944E-B073-7CFC4C164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1C3379-014A-CE4B-AEA7-BD830AB72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94CEA-0B9E-B142-93E9-A696D9936425}" type="slidenum">
              <a:rPr lang="en-US" smtClean="0"/>
              <a:t>‹#›</a:t>
            </a:fld>
            <a:endParaRPr lang="en-US"/>
          </a:p>
        </p:txBody>
      </p:sp>
    </p:spTree>
    <p:extLst>
      <p:ext uri="{BB962C8B-B14F-4D97-AF65-F5344CB8AC3E}">
        <p14:creationId xmlns:p14="http://schemas.microsoft.com/office/powerpoint/2010/main" val="215200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D576-EBA8-FF40-AAFA-23DF50605E48}"/>
              </a:ext>
            </a:extLst>
          </p:cNvPr>
          <p:cNvSpPr>
            <a:spLocks noGrp="1"/>
          </p:cNvSpPr>
          <p:nvPr>
            <p:ph type="ctrTitle"/>
          </p:nvPr>
        </p:nvSpPr>
        <p:spPr>
          <a:xfrm>
            <a:off x="471055" y="1122363"/>
            <a:ext cx="11014363" cy="2387600"/>
          </a:xfrm>
        </p:spPr>
        <p:txBody>
          <a:bodyPr>
            <a:normAutofit fontScale="90000"/>
          </a:bodyPr>
          <a:lstStyle/>
          <a:p>
            <a:r>
              <a:rPr lang="en-US" dirty="0"/>
              <a:t>Presidents on the fast track:</a:t>
            </a:r>
            <a:br>
              <a:rPr lang="en-US" dirty="0"/>
            </a:br>
            <a:r>
              <a:rPr lang="en-US" dirty="0"/>
              <a:t> </a:t>
            </a:r>
            <a:r>
              <a:rPr lang="en-US" sz="4800" dirty="0"/>
              <a:t>Fighting floor amendments in the Chilean </a:t>
            </a:r>
            <a:r>
              <a:rPr lang="en-US" sz="4800" dirty="0" err="1"/>
              <a:t>Cámara</a:t>
            </a:r>
            <a:r>
              <a:rPr lang="en-US" sz="4800" dirty="0"/>
              <a:t> </a:t>
            </a:r>
            <a:endParaRPr lang="en-US" dirty="0"/>
          </a:p>
        </p:txBody>
      </p:sp>
      <p:sp>
        <p:nvSpPr>
          <p:cNvPr id="3" name="Subtitle 2">
            <a:extLst>
              <a:ext uri="{FF2B5EF4-FFF2-40B4-BE49-F238E27FC236}">
                <a16:creationId xmlns:a16="http://schemas.microsoft.com/office/drawing/2014/main" id="{EC98266A-2ABF-C546-A3C0-454265CB16C5}"/>
              </a:ext>
            </a:extLst>
          </p:cNvPr>
          <p:cNvSpPr>
            <a:spLocks noGrp="1"/>
          </p:cNvSpPr>
          <p:nvPr>
            <p:ph type="subTitle" idx="1"/>
          </p:nvPr>
        </p:nvSpPr>
        <p:spPr>
          <a:xfrm>
            <a:off x="1406236" y="4059237"/>
            <a:ext cx="9144000" cy="2172229"/>
          </a:xfrm>
        </p:spPr>
        <p:txBody>
          <a:bodyPr>
            <a:normAutofit/>
          </a:bodyPr>
          <a:lstStyle/>
          <a:p>
            <a:r>
              <a:rPr lang="en-US" dirty="0"/>
              <a:t>Eric Magar	        Valeria </a:t>
            </a:r>
            <a:r>
              <a:rPr lang="en-US" dirty="0" err="1"/>
              <a:t>Palanza</a:t>
            </a:r>
            <a:r>
              <a:rPr lang="en-US" dirty="0"/>
              <a:t>	               Gisela Sin</a:t>
            </a:r>
          </a:p>
          <a:p>
            <a:r>
              <a:rPr lang="en-US" sz="2000" dirty="0"/>
              <a:t>       ITAM, Mexico                       Univ. </a:t>
            </a:r>
            <a:r>
              <a:rPr lang="en-US" sz="2000" dirty="0" err="1"/>
              <a:t>Catolica</a:t>
            </a:r>
            <a:r>
              <a:rPr lang="en-US" sz="2000" dirty="0"/>
              <a:t>, Chile           University of Illinois</a:t>
            </a:r>
          </a:p>
          <a:p>
            <a:endParaRPr lang="en-US" sz="2000" dirty="0">
              <a:effectLst/>
            </a:endParaRPr>
          </a:p>
          <a:p>
            <a:r>
              <a:rPr lang="en-US" sz="3200" dirty="0"/>
              <a:t>Rome Workshop</a:t>
            </a:r>
            <a:endParaRPr lang="en-US" sz="3200" dirty="0">
              <a:effectLst/>
            </a:endParaRPr>
          </a:p>
          <a:p>
            <a:endParaRPr lang="en-US" dirty="0"/>
          </a:p>
        </p:txBody>
      </p:sp>
    </p:spTree>
    <p:extLst>
      <p:ext uri="{BB962C8B-B14F-4D97-AF65-F5344CB8AC3E}">
        <p14:creationId xmlns:p14="http://schemas.microsoft.com/office/powerpoint/2010/main" val="164866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9199-11BD-B642-9616-A5439988B4BA}"/>
              </a:ext>
            </a:extLst>
          </p:cNvPr>
          <p:cNvSpPr>
            <a:spLocks noGrp="1"/>
          </p:cNvSpPr>
          <p:nvPr>
            <p:ph type="title"/>
          </p:nvPr>
        </p:nvSpPr>
        <p:spPr>
          <a:xfrm>
            <a:off x="523394" y="195262"/>
            <a:ext cx="10515600" cy="1325563"/>
          </a:xfrm>
        </p:spPr>
        <p:txBody>
          <a:bodyPr/>
          <a:lstStyle/>
          <a:p>
            <a:r>
              <a:rPr lang="en-US" dirty="0"/>
              <a:t>A game (extends Dion&amp;Huber1996) </a:t>
            </a:r>
            <a:br>
              <a:rPr lang="en-US" dirty="0">
                <a:effectLst/>
              </a:rPr>
            </a:br>
            <a:endParaRPr lang="en-US" dirty="0"/>
          </a:p>
        </p:txBody>
      </p:sp>
      <p:pic>
        <p:nvPicPr>
          <p:cNvPr id="6" name="Content Placeholder 5">
            <a:extLst>
              <a:ext uri="{FF2B5EF4-FFF2-40B4-BE49-F238E27FC236}">
                <a16:creationId xmlns:a16="http://schemas.microsoft.com/office/drawing/2014/main" id="{2E5FFC08-E744-E54B-B751-0D7F0A1B1AAA}"/>
              </a:ext>
            </a:extLst>
          </p:cNvPr>
          <p:cNvPicPr>
            <a:picLocks noGrp="1" noChangeAspect="1"/>
          </p:cNvPicPr>
          <p:nvPr>
            <p:ph idx="1"/>
          </p:nvPr>
        </p:nvPicPr>
        <p:blipFill>
          <a:blip r:embed="rId3"/>
          <a:stretch>
            <a:fillRect/>
          </a:stretch>
        </p:blipFill>
        <p:spPr>
          <a:xfrm>
            <a:off x="2641600" y="1027906"/>
            <a:ext cx="6299200" cy="3314700"/>
          </a:xfrm>
        </p:spPr>
      </p:pic>
      <p:sp>
        <p:nvSpPr>
          <p:cNvPr id="7" name="Rectangle 6">
            <a:extLst>
              <a:ext uri="{FF2B5EF4-FFF2-40B4-BE49-F238E27FC236}">
                <a16:creationId xmlns:a16="http://schemas.microsoft.com/office/drawing/2014/main" id="{757914CA-9024-7242-A76F-93050EFC8BF8}"/>
              </a:ext>
            </a:extLst>
          </p:cNvPr>
          <p:cNvSpPr/>
          <p:nvPr/>
        </p:nvSpPr>
        <p:spPr>
          <a:xfrm>
            <a:off x="304492" y="4157926"/>
            <a:ext cx="11554691" cy="3108543"/>
          </a:xfrm>
          <a:prstGeom prst="rect">
            <a:avLst/>
          </a:prstGeom>
        </p:spPr>
        <p:txBody>
          <a:bodyPr wrap="square">
            <a:spAutoFit/>
          </a:bodyPr>
          <a:lstStyle/>
          <a:p>
            <a:r>
              <a:rPr lang="en-US" sz="2800" dirty="0">
                <a:latin typeface="CMSS10"/>
              </a:rPr>
              <a:t>Key result (spatial model):</a:t>
            </a:r>
          </a:p>
          <a:p>
            <a:pPr marL="457200" indent="-457200">
              <a:buFont typeface="Arial" panose="020B0604020202020204" pitchFamily="34" charset="0"/>
              <a:buChar char="•"/>
            </a:pPr>
            <a:r>
              <a:rPr lang="en-US" sz="2800" dirty="0">
                <a:latin typeface="CMSS10"/>
              </a:rPr>
              <a:t>standard consideration only when president and committee on either side of the floor median </a:t>
            </a:r>
          </a:p>
          <a:p>
            <a:endParaRPr lang="en-US" sz="2800" dirty="0">
              <a:effectLst/>
              <a:latin typeface="CMSS10"/>
            </a:endParaRPr>
          </a:p>
          <a:p>
            <a:r>
              <a:rPr lang="en-US" sz="2800" dirty="0"/>
              <a:t>Hypothesis </a:t>
            </a:r>
          </a:p>
          <a:p>
            <a:pPr marL="457200" indent="-457200">
              <a:buFont typeface="Arial" panose="020B0604020202020204" pitchFamily="34" charset="0"/>
              <a:buChar char="•"/>
            </a:pPr>
            <a:r>
              <a:rPr lang="en-US" sz="2800" dirty="0" err="1"/>
              <a:t>Pr</a:t>
            </a:r>
            <a:r>
              <a:rPr lang="en-US" sz="2800" dirty="0"/>
              <a:t>(bill urgent) greater when president and committee chair are co-partisans </a:t>
            </a:r>
            <a:endParaRPr lang="en-US" sz="2800" dirty="0">
              <a:effectLst/>
            </a:endParaRPr>
          </a:p>
          <a:p>
            <a:endParaRPr lang="en-US" sz="2800" dirty="0">
              <a:effectLst/>
            </a:endParaRPr>
          </a:p>
        </p:txBody>
      </p:sp>
      <p:pic>
        <p:nvPicPr>
          <p:cNvPr id="10" name="Content Placeholder 5">
            <a:extLst>
              <a:ext uri="{FF2B5EF4-FFF2-40B4-BE49-F238E27FC236}">
                <a16:creationId xmlns:a16="http://schemas.microsoft.com/office/drawing/2014/main" id="{BE3C7344-FD47-B745-BF90-33965D29641A}"/>
              </a:ext>
            </a:extLst>
          </p:cNvPr>
          <p:cNvPicPr>
            <a:picLocks noChangeAspect="1"/>
          </p:cNvPicPr>
          <p:nvPr/>
        </p:nvPicPr>
        <p:blipFill>
          <a:blip r:embed="rId3"/>
          <a:stretch>
            <a:fillRect/>
          </a:stretch>
        </p:blipFill>
        <p:spPr>
          <a:xfrm>
            <a:off x="2631594" y="843226"/>
            <a:ext cx="6299200" cy="3314700"/>
          </a:xfrm>
          <a:prstGeom prst="rect">
            <a:avLst/>
          </a:prstGeom>
        </p:spPr>
      </p:pic>
    </p:spTree>
    <p:extLst>
      <p:ext uri="{BB962C8B-B14F-4D97-AF65-F5344CB8AC3E}">
        <p14:creationId xmlns:p14="http://schemas.microsoft.com/office/powerpoint/2010/main" val="423589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560-8BD6-2841-AB4E-EC66EED562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00E2C98-B490-7746-ABE5-1C84C5A70C6A}"/>
              </a:ext>
            </a:extLst>
          </p:cNvPr>
          <p:cNvSpPr>
            <a:spLocks noGrp="1"/>
          </p:cNvSpPr>
          <p:nvPr>
            <p:ph idx="1"/>
          </p:nvPr>
        </p:nvSpPr>
        <p:spPr/>
        <p:txBody>
          <a:bodyPr/>
          <a:lstStyle/>
          <a:p>
            <a:r>
              <a:rPr lang="en-US" dirty="0"/>
              <a:t>Original dataset of bill histories 1998–2014 </a:t>
            </a:r>
            <a:endParaRPr lang="en-US" dirty="0">
              <a:effectLst/>
            </a:endParaRPr>
          </a:p>
          <a:p>
            <a:endParaRPr lang="en-US" dirty="0"/>
          </a:p>
        </p:txBody>
      </p:sp>
    </p:spTree>
    <p:extLst>
      <p:ext uri="{BB962C8B-B14F-4D97-AF65-F5344CB8AC3E}">
        <p14:creationId xmlns:p14="http://schemas.microsoft.com/office/powerpoint/2010/main" val="253359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560-8BD6-2841-AB4E-EC66EED562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00E2C98-B490-7746-ABE5-1C84C5A70C6A}"/>
              </a:ext>
            </a:extLst>
          </p:cNvPr>
          <p:cNvSpPr>
            <a:spLocks noGrp="1"/>
          </p:cNvSpPr>
          <p:nvPr>
            <p:ph idx="1"/>
          </p:nvPr>
        </p:nvSpPr>
        <p:spPr/>
        <p:txBody>
          <a:bodyPr/>
          <a:lstStyle/>
          <a:p>
            <a:r>
              <a:rPr lang="en-US" dirty="0"/>
              <a:t>Original dataset of bill histories 1998–2014</a:t>
            </a:r>
          </a:p>
          <a:p>
            <a:pPr marL="0" indent="0">
              <a:buNone/>
            </a:pPr>
            <a:r>
              <a:rPr lang="en-US" dirty="0"/>
              <a:t> </a:t>
            </a:r>
            <a:endParaRPr lang="en-US" dirty="0">
              <a:effectLst/>
            </a:endParaRPr>
          </a:p>
          <a:p>
            <a:endParaRPr lang="en-US" dirty="0"/>
          </a:p>
        </p:txBody>
      </p:sp>
      <p:pic>
        <p:nvPicPr>
          <p:cNvPr id="5" name="Picture 4">
            <a:extLst>
              <a:ext uri="{FF2B5EF4-FFF2-40B4-BE49-F238E27FC236}">
                <a16:creationId xmlns:a16="http://schemas.microsoft.com/office/drawing/2014/main" id="{948BDBF5-4DEC-6E42-BA30-3A42D3E874FD}"/>
              </a:ext>
            </a:extLst>
          </p:cNvPr>
          <p:cNvPicPr>
            <a:picLocks noChangeAspect="1"/>
          </p:cNvPicPr>
          <p:nvPr/>
        </p:nvPicPr>
        <p:blipFill>
          <a:blip r:embed="rId2"/>
          <a:stretch>
            <a:fillRect/>
          </a:stretch>
        </p:blipFill>
        <p:spPr>
          <a:xfrm>
            <a:off x="838200" y="2312555"/>
            <a:ext cx="9893300" cy="2260600"/>
          </a:xfrm>
          <a:prstGeom prst="rect">
            <a:avLst/>
          </a:prstGeom>
        </p:spPr>
      </p:pic>
    </p:spTree>
    <p:extLst>
      <p:ext uri="{BB962C8B-B14F-4D97-AF65-F5344CB8AC3E}">
        <p14:creationId xmlns:p14="http://schemas.microsoft.com/office/powerpoint/2010/main" val="318794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560-8BD6-2841-AB4E-EC66EED562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00E2C98-B490-7746-ABE5-1C84C5A70C6A}"/>
              </a:ext>
            </a:extLst>
          </p:cNvPr>
          <p:cNvSpPr>
            <a:spLocks noGrp="1"/>
          </p:cNvSpPr>
          <p:nvPr>
            <p:ph idx="1"/>
          </p:nvPr>
        </p:nvSpPr>
        <p:spPr/>
        <p:txBody>
          <a:bodyPr/>
          <a:lstStyle/>
          <a:p>
            <a:r>
              <a:rPr lang="en-US" dirty="0"/>
              <a:t>Original dataset of bill histories 1998–2014</a:t>
            </a:r>
          </a:p>
          <a:p>
            <a:pPr marL="0" indent="0">
              <a:buNone/>
            </a:pPr>
            <a:r>
              <a:rPr lang="en-US" dirty="0"/>
              <a:t> </a:t>
            </a:r>
            <a:endParaRPr lang="en-US" dirty="0">
              <a:effectLst/>
            </a:endParaRPr>
          </a:p>
          <a:p>
            <a:endParaRPr lang="en-US" dirty="0"/>
          </a:p>
        </p:txBody>
      </p:sp>
      <p:pic>
        <p:nvPicPr>
          <p:cNvPr id="8" name="Picture 7">
            <a:extLst>
              <a:ext uri="{FF2B5EF4-FFF2-40B4-BE49-F238E27FC236}">
                <a16:creationId xmlns:a16="http://schemas.microsoft.com/office/drawing/2014/main" id="{8ED9A064-04B9-6E4F-801A-8FE594B5D63F}"/>
              </a:ext>
            </a:extLst>
          </p:cNvPr>
          <p:cNvPicPr>
            <a:picLocks noChangeAspect="1"/>
          </p:cNvPicPr>
          <p:nvPr/>
        </p:nvPicPr>
        <p:blipFill>
          <a:blip r:embed="rId3"/>
          <a:stretch>
            <a:fillRect/>
          </a:stretch>
        </p:blipFill>
        <p:spPr>
          <a:xfrm>
            <a:off x="838200" y="2359531"/>
            <a:ext cx="9829800" cy="3505200"/>
          </a:xfrm>
          <a:prstGeom prst="rect">
            <a:avLst/>
          </a:prstGeom>
        </p:spPr>
      </p:pic>
    </p:spTree>
    <p:extLst>
      <p:ext uri="{BB962C8B-B14F-4D97-AF65-F5344CB8AC3E}">
        <p14:creationId xmlns:p14="http://schemas.microsoft.com/office/powerpoint/2010/main" val="41657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560-8BD6-2841-AB4E-EC66EED562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00E2C98-B490-7746-ABE5-1C84C5A70C6A}"/>
              </a:ext>
            </a:extLst>
          </p:cNvPr>
          <p:cNvSpPr>
            <a:spLocks noGrp="1"/>
          </p:cNvSpPr>
          <p:nvPr>
            <p:ph idx="1"/>
          </p:nvPr>
        </p:nvSpPr>
        <p:spPr>
          <a:xfrm>
            <a:off x="838200" y="1506970"/>
            <a:ext cx="10515600" cy="4351338"/>
          </a:xfrm>
        </p:spPr>
        <p:txBody>
          <a:bodyPr/>
          <a:lstStyle/>
          <a:p>
            <a:r>
              <a:rPr lang="en-US" dirty="0"/>
              <a:t>Original dataset of bill histories 1998–2014</a:t>
            </a:r>
          </a:p>
          <a:p>
            <a:pPr marL="0" indent="0">
              <a:buNone/>
            </a:pPr>
            <a:r>
              <a:rPr lang="en-US" dirty="0"/>
              <a:t> </a:t>
            </a:r>
            <a:endParaRPr lang="en-US" dirty="0">
              <a:effectLst/>
            </a:endParaRPr>
          </a:p>
          <a:p>
            <a:endParaRPr lang="en-US" dirty="0"/>
          </a:p>
        </p:txBody>
      </p:sp>
      <p:pic>
        <p:nvPicPr>
          <p:cNvPr id="6" name="Picture 5">
            <a:extLst>
              <a:ext uri="{FF2B5EF4-FFF2-40B4-BE49-F238E27FC236}">
                <a16:creationId xmlns:a16="http://schemas.microsoft.com/office/drawing/2014/main" id="{2A97DCB2-51A1-014F-80F9-F1F0F3140BE7}"/>
              </a:ext>
            </a:extLst>
          </p:cNvPr>
          <p:cNvPicPr>
            <a:picLocks noChangeAspect="1"/>
          </p:cNvPicPr>
          <p:nvPr/>
        </p:nvPicPr>
        <p:blipFill>
          <a:blip r:embed="rId3"/>
          <a:stretch>
            <a:fillRect/>
          </a:stretch>
        </p:blipFill>
        <p:spPr>
          <a:xfrm>
            <a:off x="838200" y="2044700"/>
            <a:ext cx="10147300" cy="4813300"/>
          </a:xfrm>
          <a:prstGeom prst="rect">
            <a:avLst/>
          </a:prstGeom>
        </p:spPr>
      </p:pic>
    </p:spTree>
    <p:extLst>
      <p:ext uri="{BB962C8B-B14F-4D97-AF65-F5344CB8AC3E}">
        <p14:creationId xmlns:p14="http://schemas.microsoft.com/office/powerpoint/2010/main" val="103868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560-8BD6-2841-AB4E-EC66EED562D9}"/>
              </a:ext>
            </a:extLst>
          </p:cNvPr>
          <p:cNvSpPr>
            <a:spLocks noGrp="1"/>
          </p:cNvSpPr>
          <p:nvPr>
            <p:ph type="title"/>
          </p:nvPr>
        </p:nvSpPr>
        <p:spPr>
          <a:xfrm>
            <a:off x="838200" y="0"/>
            <a:ext cx="10515600" cy="1325563"/>
          </a:xfrm>
        </p:spPr>
        <p:txBody>
          <a:bodyPr/>
          <a:lstStyle/>
          <a:p>
            <a:r>
              <a:rPr lang="en-US" dirty="0"/>
              <a:t>Data</a:t>
            </a:r>
          </a:p>
        </p:txBody>
      </p:sp>
      <p:sp>
        <p:nvSpPr>
          <p:cNvPr id="3" name="Content Placeholder 2">
            <a:extLst>
              <a:ext uri="{FF2B5EF4-FFF2-40B4-BE49-F238E27FC236}">
                <a16:creationId xmlns:a16="http://schemas.microsoft.com/office/drawing/2014/main" id="{200E2C98-B490-7746-ABE5-1C84C5A70C6A}"/>
              </a:ext>
            </a:extLst>
          </p:cNvPr>
          <p:cNvSpPr>
            <a:spLocks noGrp="1"/>
          </p:cNvSpPr>
          <p:nvPr>
            <p:ph idx="1"/>
          </p:nvPr>
        </p:nvSpPr>
        <p:spPr>
          <a:xfrm>
            <a:off x="838200" y="1151467"/>
            <a:ext cx="10515600" cy="4706841"/>
          </a:xfrm>
        </p:spPr>
        <p:txBody>
          <a:bodyPr/>
          <a:lstStyle/>
          <a:p>
            <a:r>
              <a:rPr lang="en-US" dirty="0"/>
              <a:t>Original dataset of bill histories 1998–2014</a:t>
            </a:r>
          </a:p>
          <a:p>
            <a:pPr marL="0" indent="0">
              <a:buNone/>
            </a:pPr>
            <a:r>
              <a:rPr lang="en-US" dirty="0"/>
              <a:t> </a:t>
            </a:r>
            <a:endParaRPr lang="en-US" dirty="0">
              <a:effectLst/>
            </a:endParaRPr>
          </a:p>
          <a:p>
            <a:endParaRPr lang="en-US" dirty="0"/>
          </a:p>
        </p:txBody>
      </p:sp>
      <p:pic>
        <p:nvPicPr>
          <p:cNvPr id="5" name="Picture 4">
            <a:extLst>
              <a:ext uri="{FF2B5EF4-FFF2-40B4-BE49-F238E27FC236}">
                <a16:creationId xmlns:a16="http://schemas.microsoft.com/office/drawing/2014/main" id="{2917598C-C66A-8240-8FF2-DCB4E51059EB}"/>
              </a:ext>
            </a:extLst>
          </p:cNvPr>
          <p:cNvPicPr>
            <a:picLocks noChangeAspect="1"/>
          </p:cNvPicPr>
          <p:nvPr/>
        </p:nvPicPr>
        <p:blipFill>
          <a:blip r:embed="rId3"/>
          <a:stretch>
            <a:fillRect/>
          </a:stretch>
        </p:blipFill>
        <p:spPr>
          <a:xfrm>
            <a:off x="999067" y="1490133"/>
            <a:ext cx="9859433" cy="5556339"/>
          </a:xfrm>
          <a:prstGeom prst="rect">
            <a:avLst/>
          </a:prstGeom>
        </p:spPr>
      </p:pic>
    </p:spTree>
    <p:extLst>
      <p:ext uri="{BB962C8B-B14F-4D97-AF65-F5344CB8AC3E}">
        <p14:creationId xmlns:p14="http://schemas.microsoft.com/office/powerpoint/2010/main" val="80276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D525-627C-3546-83B6-2D20F02D030B}"/>
              </a:ext>
            </a:extLst>
          </p:cNvPr>
          <p:cNvSpPr>
            <a:spLocks noGrp="1"/>
          </p:cNvSpPr>
          <p:nvPr>
            <p:ph type="title"/>
          </p:nvPr>
        </p:nvSpPr>
        <p:spPr/>
        <p:txBody>
          <a:bodyPr/>
          <a:lstStyle/>
          <a:p>
            <a:r>
              <a:rPr lang="en-US" dirty="0"/>
              <a:t>Types of Urgencies (Outcome Variable)</a:t>
            </a:r>
          </a:p>
        </p:txBody>
      </p:sp>
      <p:pic>
        <p:nvPicPr>
          <p:cNvPr id="9" name="Content Placeholder 8">
            <a:extLst>
              <a:ext uri="{FF2B5EF4-FFF2-40B4-BE49-F238E27FC236}">
                <a16:creationId xmlns:a16="http://schemas.microsoft.com/office/drawing/2014/main" id="{6F097FB8-5A57-864C-8FB9-0C4E4C101A68}"/>
              </a:ext>
            </a:extLst>
          </p:cNvPr>
          <p:cNvPicPr>
            <a:picLocks noGrp="1" noChangeAspect="1"/>
          </p:cNvPicPr>
          <p:nvPr>
            <p:ph idx="1"/>
          </p:nvPr>
        </p:nvPicPr>
        <p:blipFill>
          <a:blip r:embed="rId3"/>
          <a:stretch>
            <a:fillRect/>
          </a:stretch>
        </p:blipFill>
        <p:spPr>
          <a:xfrm>
            <a:off x="838200" y="2046288"/>
            <a:ext cx="10689836" cy="4371445"/>
          </a:xfrm>
        </p:spPr>
      </p:pic>
    </p:spTree>
    <p:extLst>
      <p:ext uri="{BB962C8B-B14F-4D97-AF65-F5344CB8AC3E}">
        <p14:creationId xmlns:p14="http://schemas.microsoft.com/office/powerpoint/2010/main" val="291797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EA7F-48FB-6543-B6E0-1DE5D794BE7B}"/>
              </a:ext>
            </a:extLst>
          </p:cNvPr>
          <p:cNvSpPr>
            <a:spLocks noGrp="1"/>
          </p:cNvSpPr>
          <p:nvPr>
            <p:ph type="title"/>
          </p:nvPr>
        </p:nvSpPr>
        <p:spPr/>
        <p:txBody>
          <a:bodyPr/>
          <a:lstStyle/>
          <a:p>
            <a:r>
              <a:rPr lang="en-US" dirty="0"/>
              <a:t>Main Independent Variable</a:t>
            </a:r>
          </a:p>
        </p:txBody>
      </p:sp>
      <p:pic>
        <p:nvPicPr>
          <p:cNvPr id="5" name="Content Placeholder 4">
            <a:extLst>
              <a:ext uri="{FF2B5EF4-FFF2-40B4-BE49-F238E27FC236}">
                <a16:creationId xmlns:a16="http://schemas.microsoft.com/office/drawing/2014/main" id="{7077A50E-59EE-B44C-8CBD-92BCFA9A100A}"/>
              </a:ext>
            </a:extLst>
          </p:cNvPr>
          <p:cNvPicPr>
            <a:picLocks noGrp="1" noChangeAspect="1"/>
          </p:cNvPicPr>
          <p:nvPr>
            <p:ph idx="1"/>
          </p:nvPr>
        </p:nvPicPr>
        <p:blipFill>
          <a:blip r:embed="rId3"/>
          <a:stretch>
            <a:fillRect/>
          </a:stretch>
        </p:blipFill>
        <p:spPr>
          <a:xfrm>
            <a:off x="1029231" y="2082800"/>
            <a:ext cx="9467319" cy="3053027"/>
          </a:xfrm>
        </p:spPr>
      </p:pic>
    </p:spTree>
    <p:extLst>
      <p:ext uri="{BB962C8B-B14F-4D97-AF65-F5344CB8AC3E}">
        <p14:creationId xmlns:p14="http://schemas.microsoft.com/office/powerpoint/2010/main" val="28824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B035-9C43-7C47-84D3-5A7E4777B437}"/>
              </a:ext>
            </a:extLst>
          </p:cNvPr>
          <p:cNvSpPr>
            <a:spLocks noGrp="1"/>
          </p:cNvSpPr>
          <p:nvPr>
            <p:ph type="title"/>
          </p:nvPr>
        </p:nvSpPr>
        <p:spPr/>
        <p:txBody>
          <a:bodyPr/>
          <a:lstStyle/>
          <a:p>
            <a:r>
              <a:rPr lang="en-US" dirty="0"/>
              <a:t>Control variables</a:t>
            </a:r>
          </a:p>
        </p:txBody>
      </p:sp>
      <p:sp>
        <p:nvSpPr>
          <p:cNvPr id="3" name="Content Placeholder 2">
            <a:extLst>
              <a:ext uri="{FF2B5EF4-FFF2-40B4-BE49-F238E27FC236}">
                <a16:creationId xmlns:a16="http://schemas.microsoft.com/office/drawing/2014/main" id="{79BD42B5-ED64-BB40-8ACF-9402AFB5CE51}"/>
              </a:ext>
            </a:extLst>
          </p:cNvPr>
          <p:cNvSpPr>
            <a:spLocks noGrp="1"/>
          </p:cNvSpPr>
          <p:nvPr>
            <p:ph idx="1"/>
          </p:nvPr>
        </p:nvSpPr>
        <p:spPr/>
        <p:txBody>
          <a:bodyPr/>
          <a:lstStyle/>
          <a:p>
            <a:r>
              <a:rPr lang="en-US" dirty="0"/>
              <a:t>Multiple Referrals</a:t>
            </a:r>
          </a:p>
          <a:p>
            <a:r>
              <a:rPr lang="en-US" dirty="0"/>
              <a:t>Hacienda Referrals</a:t>
            </a:r>
          </a:p>
          <a:p>
            <a:r>
              <a:rPr lang="en-US" dirty="0"/>
              <a:t>Presidential Approval</a:t>
            </a:r>
          </a:p>
          <a:p>
            <a:r>
              <a:rPr lang="en-US" dirty="0"/>
              <a:t>Timing at bill introduction</a:t>
            </a:r>
          </a:p>
          <a:p>
            <a:r>
              <a:rPr lang="en-US" dirty="0"/>
              <a:t>Relax Deadlines</a:t>
            </a:r>
          </a:p>
          <a:p>
            <a:endParaRPr lang="en-US" dirty="0"/>
          </a:p>
          <a:p>
            <a:r>
              <a:rPr lang="en-US" dirty="0"/>
              <a:t>Fixed Effects by Legislature</a:t>
            </a:r>
          </a:p>
          <a:p>
            <a:r>
              <a:rPr lang="en-US" dirty="0"/>
              <a:t>Mixed Effects</a:t>
            </a:r>
          </a:p>
        </p:txBody>
      </p:sp>
    </p:spTree>
    <p:extLst>
      <p:ext uri="{BB962C8B-B14F-4D97-AF65-F5344CB8AC3E}">
        <p14:creationId xmlns:p14="http://schemas.microsoft.com/office/powerpoint/2010/main" val="412551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E5E6-6C59-E24E-AA6D-E3D75CCAA90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EF28392D-5671-B84F-91D4-E124928276AD}"/>
              </a:ext>
            </a:extLst>
          </p:cNvPr>
          <p:cNvPicPr>
            <a:picLocks noGrp="1" noChangeAspect="1"/>
          </p:cNvPicPr>
          <p:nvPr>
            <p:ph idx="1"/>
          </p:nvPr>
        </p:nvPicPr>
        <p:blipFill>
          <a:blip r:embed="rId3"/>
          <a:stretch>
            <a:fillRect/>
          </a:stretch>
        </p:blipFill>
        <p:spPr>
          <a:xfrm>
            <a:off x="3063190" y="0"/>
            <a:ext cx="5674147" cy="6802985"/>
          </a:xfrm>
        </p:spPr>
      </p:pic>
    </p:spTree>
    <p:extLst>
      <p:ext uri="{BB962C8B-B14F-4D97-AF65-F5344CB8AC3E}">
        <p14:creationId xmlns:p14="http://schemas.microsoft.com/office/powerpoint/2010/main" val="227466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CB73-670C-834A-BEE3-E66A0237DB73}"/>
              </a:ext>
            </a:extLst>
          </p:cNvPr>
          <p:cNvSpPr>
            <a:spLocks noGrp="1"/>
          </p:cNvSpPr>
          <p:nvPr>
            <p:ph type="title"/>
          </p:nvPr>
        </p:nvSpPr>
        <p:spPr/>
        <p:txBody>
          <a:bodyPr/>
          <a:lstStyle/>
          <a:p>
            <a:r>
              <a:rPr lang="en-US" dirty="0"/>
              <a:t>What is fast-track authority authority? </a:t>
            </a:r>
            <a:br>
              <a:rPr lang="en-US" dirty="0">
                <a:effectLst/>
              </a:rPr>
            </a:br>
            <a:endParaRPr lang="en-US" dirty="0"/>
          </a:p>
        </p:txBody>
      </p:sp>
      <p:sp>
        <p:nvSpPr>
          <p:cNvPr id="3" name="Content Placeholder 2">
            <a:extLst>
              <a:ext uri="{FF2B5EF4-FFF2-40B4-BE49-F238E27FC236}">
                <a16:creationId xmlns:a16="http://schemas.microsoft.com/office/drawing/2014/main" id="{E2C0B50E-A74E-1448-A900-FF4F276A41B3}"/>
              </a:ext>
            </a:extLst>
          </p:cNvPr>
          <p:cNvSpPr>
            <a:spLocks noGrp="1"/>
          </p:cNvSpPr>
          <p:nvPr>
            <p:ph idx="1"/>
          </p:nvPr>
        </p:nvSpPr>
        <p:spPr/>
        <p:txBody>
          <a:bodyPr/>
          <a:lstStyle/>
          <a:p>
            <a:r>
              <a:rPr lang="en-US" dirty="0"/>
              <a:t>Allows the executive to set the agenda by interfering with legislative scheduling at will (</a:t>
            </a:r>
            <a:r>
              <a:rPr lang="en-US" dirty="0" err="1"/>
              <a:t>Carey&amp;Shugart</a:t>
            </a:r>
            <a:r>
              <a:rPr lang="en-US" dirty="0"/>
              <a:t> 1998, Morgenstern 2002) </a:t>
            </a:r>
          </a:p>
          <a:p>
            <a:endParaRPr lang="en-US" dirty="0">
              <a:effectLst/>
            </a:endParaRPr>
          </a:p>
          <a:p>
            <a:endParaRPr lang="en-US" dirty="0">
              <a:effectLst/>
            </a:endParaRPr>
          </a:p>
          <a:p>
            <a:pPr marL="0" indent="0">
              <a:buNone/>
            </a:pPr>
            <a:endParaRPr lang="en-US" dirty="0"/>
          </a:p>
        </p:txBody>
      </p:sp>
    </p:spTree>
    <p:extLst>
      <p:ext uri="{BB962C8B-B14F-4D97-AF65-F5344CB8AC3E}">
        <p14:creationId xmlns:p14="http://schemas.microsoft.com/office/powerpoint/2010/main" val="219207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3428-128A-2F4B-81B5-B813B7067753}"/>
              </a:ext>
            </a:extLst>
          </p:cNvPr>
          <p:cNvSpPr>
            <a:spLocks noGrp="1"/>
          </p:cNvSpPr>
          <p:nvPr>
            <p:ph type="title"/>
          </p:nvPr>
        </p:nvSpPr>
        <p:spPr/>
        <p:txBody>
          <a:bodyPr/>
          <a:lstStyle/>
          <a:p>
            <a:r>
              <a:rPr lang="en-US" dirty="0"/>
              <a:t>Average Marginal Effect</a:t>
            </a:r>
          </a:p>
        </p:txBody>
      </p:sp>
      <p:pic>
        <p:nvPicPr>
          <p:cNvPr id="5" name="Content Placeholder 4">
            <a:extLst>
              <a:ext uri="{FF2B5EF4-FFF2-40B4-BE49-F238E27FC236}">
                <a16:creationId xmlns:a16="http://schemas.microsoft.com/office/drawing/2014/main" id="{40C2779F-B023-BE41-B274-0F3EDDB0D128}"/>
              </a:ext>
            </a:extLst>
          </p:cNvPr>
          <p:cNvPicPr>
            <a:picLocks noGrp="1" noChangeAspect="1"/>
          </p:cNvPicPr>
          <p:nvPr>
            <p:ph idx="1"/>
          </p:nvPr>
        </p:nvPicPr>
        <p:blipFill>
          <a:blip r:embed="rId3"/>
          <a:stretch>
            <a:fillRect/>
          </a:stretch>
        </p:blipFill>
        <p:spPr>
          <a:xfrm>
            <a:off x="2605469" y="1873739"/>
            <a:ext cx="6981061" cy="4984261"/>
          </a:xfrm>
        </p:spPr>
      </p:pic>
    </p:spTree>
    <p:extLst>
      <p:ext uri="{BB962C8B-B14F-4D97-AF65-F5344CB8AC3E}">
        <p14:creationId xmlns:p14="http://schemas.microsoft.com/office/powerpoint/2010/main" val="184837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A9C5-AFB3-3E44-BB41-EDC489322A96}"/>
              </a:ext>
            </a:extLst>
          </p:cNvPr>
          <p:cNvSpPr>
            <a:spLocks noGrp="1"/>
          </p:cNvSpPr>
          <p:nvPr>
            <p:ph type="title"/>
          </p:nvPr>
        </p:nvSpPr>
        <p:spPr/>
        <p:txBody>
          <a:bodyPr/>
          <a:lstStyle/>
          <a:p>
            <a:r>
              <a:rPr lang="en-US" dirty="0"/>
              <a:t>Predicted Probabilities </a:t>
            </a:r>
          </a:p>
        </p:txBody>
      </p:sp>
      <p:pic>
        <p:nvPicPr>
          <p:cNvPr id="5" name="Content Placeholder 4">
            <a:extLst>
              <a:ext uri="{FF2B5EF4-FFF2-40B4-BE49-F238E27FC236}">
                <a16:creationId xmlns:a16="http://schemas.microsoft.com/office/drawing/2014/main" id="{B24523AA-84CF-704D-B22E-29E6086AEE94}"/>
              </a:ext>
            </a:extLst>
          </p:cNvPr>
          <p:cNvPicPr>
            <a:picLocks noGrp="1" noChangeAspect="1"/>
          </p:cNvPicPr>
          <p:nvPr>
            <p:ph idx="1"/>
          </p:nvPr>
        </p:nvPicPr>
        <p:blipFill>
          <a:blip r:embed="rId3"/>
          <a:stretch>
            <a:fillRect/>
          </a:stretch>
        </p:blipFill>
        <p:spPr>
          <a:xfrm>
            <a:off x="2255710" y="1690688"/>
            <a:ext cx="8466919" cy="4881827"/>
          </a:xfrm>
        </p:spPr>
      </p:pic>
    </p:spTree>
    <p:extLst>
      <p:ext uri="{BB962C8B-B14F-4D97-AF65-F5344CB8AC3E}">
        <p14:creationId xmlns:p14="http://schemas.microsoft.com/office/powerpoint/2010/main" val="19634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5B2E-5BB1-9347-B06B-65A81DE84F0F}"/>
              </a:ext>
            </a:extLst>
          </p:cNvPr>
          <p:cNvSpPr>
            <a:spLocks noGrp="1"/>
          </p:cNvSpPr>
          <p:nvPr>
            <p:ph type="title"/>
          </p:nvPr>
        </p:nvSpPr>
        <p:spPr>
          <a:xfrm>
            <a:off x="702733" y="195792"/>
            <a:ext cx="10515600" cy="1325563"/>
          </a:xfrm>
        </p:spPr>
        <p:txBody>
          <a:bodyPr/>
          <a:lstStyle/>
          <a:p>
            <a:r>
              <a:rPr lang="en-US" dirty="0"/>
              <a:t>Wrap-Up</a:t>
            </a:r>
          </a:p>
        </p:txBody>
      </p:sp>
      <p:sp>
        <p:nvSpPr>
          <p:cNvPr id="3" name="Content Placeholder 2">
            <a:extLst>
              <a:ext uri="{FF2B5EF4-FFF2-40B4-BE49-F238E27FC236}">
                <a16:creationId xmlns:a16="http://schemas.microsoft.com/office/drawing/2014/main" id="{5163CCBE-9CB2-974F-9AB6-DACDB5993F70}"/>
              </a:ext>
            </a:extLst>
          </p:cNvPr>
          <p:cNvSpPr>
            <a:spLocks noGrp="1"/>
          </p:cNvSpPr>
          <p:nvPr>
            <p:ph idx="1"/>
          </p:nvPr>
        </p:nvSpPr>
        <p:spPr>
          <a:xfrm>
            <a:off x="838200" y="1825624"/>
            <a:ext cx="10515600" cy="4727575"/>
          </a:xfrm>
        </p:spPr>
        <p:txBody>
          <a:bodyPr>
            <a:normAutofit/>
          </a:bodyPr>
          <a:lstStyle/>
          <a:p>
            <a:r>
              <a:rPr lang="en-US" dirty="0"/>
              <a:t>Urgency authority = closed rule</a:t>
            </a:r>
          </a:p>
          <a:p>
            <a:pPr lvl="1"/>
            <a:r>
              <a:rPr lang="en-US" dirty="0"/>
              <a:t>Unlike Rules Committee, Chilean </a:t>
            </a:r>
            <a:r>
              <a:rPr lang="en-US" dirty="0" err="1"/>
              <a:t>prez</a:t>
            </a:r>
            <a:r>
              <a:rPr lang="en-US" dirty="0"/>
              <a:t> controls this </a:t>
            </a:r>
          </a:p>
          <a:p>
            <a:pPr lvl="1"/>
            <a:endParaRPr lang="en-US" dirty="0">
              <a:effectLst/>
            </a:endParaRPr>
          </a:p>
          <a:p>
            <a:r>
              <a:rPr lang="en-US" dirty="0"/>
              <a:t>Evidence that president–chair preference similarity → increase urgencies</a:t>
            </a:r>
          </a:p>
          <a:p>
            <a:r>
              <a:rPr lang="en-US" dirty="0"/>
              <a:t>More tests: </a:t>
            </a:r>
          </a:p>
          <a:p>
            <a:pPr lvl="1"/>
            <a:r>
              <a:rPr lang="en-US" dirty="0"/>
              <a:t> Use nominate scores instead of partisan dummies </a:t>
            </a:r>
            <a:endParaRPr lang="en-US" dirty="0">
              <a:effectLst/>
            </a:endParaRPr>
          </a:p>
          <a:p>
            <a:pPr lvl="1"/>
            <a:r>
              <a:rPr lang="en-US" dirty="0"/>
              <a:t>Study amendments, admitted v. not:  </a:t>
            </a:r>
            <a:r>
              <a:rPr lang="en-US" dirty="0" err="1"/>
              <a:t>Corr</a:t>
            </a:r>
            <a:r>
              <a:rPr lang="en-US" dirty="0"/>
              <a:t>(amendments, urgency) &lt; 0? </a:t>
            </a:r>
            <a:endParaRPr lang="en-US" dirty="0">
              <a:effectLst/>
            </a:endParaRPr>
          </a:p>
          <a:p>
            <a:pPr marL="0" indent="0" algn="ctr">
              <a:buNone/>
            </a:pPr>
            <a:endParaRPr lang="en-US"/>
          </a:p>
          <a:p>
            <a:pPr marL="0" indent="0" algn="ctr">
              <a:buNone/>
            </a:pPr>
            <a:r>
              <a:rPr lang="en-US"/>
              <a:t>Thank </a:t>
            </a:r>
            <a:r>
              <a:rPr lang="en-US" dirty="0"/>
              <a:t>you! </a:t>
            </a:r>
            <a:endParaRPr lang="en-US" dirty="0">
              <a:effectLst/>
            </a:endParaRPr>
          </a:p>
          <a:p>
            <a:endParaRPr lang="en-US" dirty="0"/>
          </a:p>
        </p:txBody>
      </p:sp>
    </p:spTree>
    <p:extLst>
      <p:ext uri="{BB962C8B-B14F-4D97-AF65-F5344CB8AC3E}">
        <p14:creationId xmlns:p14="http://schemas.microsoft.com/office/powerpoint/2010/main" val="35236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B53-744C-CF4A-9B3C-722D3D262297}"/>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CC51FD08-45CE-284C-91C8-EB8473491062}"/>
              </a:ext>
            </a:extLst>
          </p:cNvPr>
          <p:cNvPicPr>
            <a:picLocks noGrp="1" noChangeAspect="1"/>
          </p:cNvPicPr>
          <p:nvPr>
            <p:ph idx="1"/>
          </p:nvPr>
        </p:nvPicPr>
        <p:blipFill>
          <a:blip r:embed="rId2"/>
          <a:stretch>
            <a:fillRect/>
          </a:stretch>
        </p:blipFill>
        <p:spPr>
          <a:xfrm>
            <a:off x="541257" y="2455459"/>
            <a:ext cx="11422143" cy="3180556"/>
          </a:xfrm>
        </p:spPr>
      </p:pic>
    </p:spTree>
    <p:extLst>
      <p:ext uri="{BB962C8B-B14F-4D97-AF65-F5344CB8AC3E}">
        <p14:creationId xmlns:p14="http://schemas.microsoft.com/office/powerpoint/2010/main" val="423189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4BE5-0F09-6746-AF34-129A904936DE}"/>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B9AE09D5-8938-ED41-913E-CE98BC5D0D45}"/>
              </a:ext>
            </a:extLst>
          </p:cNvPr>
          <p:cNvPicPr>
            <a:picLocks noGrp="1" noChangeAspect="1"/>
          </p:cNvPicPr>
          <p:nvPr>
            <p:ph idx="1"/>
          </p:nvPr>
        </p:nvPicPr>
        <p:blipFill>
          <a:blip r:embed="rId2"/>
          <a:stretch>
            <a:fillRect/>
          </a:stretch>
        </p:blipFill>
        <p:spPr>
          <a:xfrm>
            <a:off x="1363515" y="1690688"/>
            <a:ext cx="9464969" cy="4764246"/>
          </a:xfrm>
        </p:spPr>
      </p:pic>
    </p:spTree>
    <p:extLst>
      <p:ext uri="{BB962C8B-B14F-4D97-AF65-F5344CB8AC3E}">
        <p14:creationId xmlns:p14="http://schemas.microsoft.com/office/powerpoint/2010/main" val="119929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1F56-1C1C-844D-B419-F913A54A423D}"/>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23046B9A-B05A-384D-8044-B1C3697970D4}"/>
              </a:ext>
            </a:extLst>
          </p:cNvPr>
          <p:cNvPicPr>
            <a:picLocks noGrp="1" noChangeAspect="1"/>
          </p:cNvPicPr>
          <p:nvPr>
            <p:ph idx="1"/>
          </p:nvPr>
        </p:nvPicPr>
        <p:blipFill>
          <a:blip r:embed="rId2"/>
          <a:stretch>
            <a:fillRect/>
          </a:stretch>
        </p:blipFill>
        <p:spPr>
          <a:xfrm>
            <a:off x="161975" y="2071195"/>
            <a:ext cx="11657492" cy="3547231"/>
          </a:xfrm>
        </p:spPr>
      </p:pic>
    </p:spTree>
    <p:extLst>
      <p:ext uri="{BB962C8B-B14F-4D97-AF65-F5344CB8AC3E}">
        <p14:creationId xmlns:p14="http://schemas.microsoft.com/office/powerpoint/2010/main" val="848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CB73-670C-834A-BEE3-E66A0237DB73}"/>
              </a:ext>
            </a:extLst>
          </p:cNvPr>
          <p:cNvSpPr>
            <a:spLocks noGrp="1"/>
          </p:cNvSpPr>
          <p:nvPr>
            <p:ph type="title"/>
          </p:nvPr>
        </p:nvSpPr>
        <p:spPr/>
        <p:txBody>
          <a:bodyPr/>
          <a:lstStyle/>
          <a:p>
            <a:r>
              <a:rPr lang="en-US" dirty="0"/>
              <a:t>What is fast-track authority authority?</a:t>
            </a:r>
            <a:br>
              <a:rPr lang="en-US" dirty="0">
                <a:effectLst/>
              </a:rPr>
            </a:br>
            <a:endParaRPr lang="en-US" dirty="0"/>
          </a:p>
        </p:txBody>
      </p:sp>
      <p:sp>
        <p:nvSpPr>
          <p:cNvPr id="3" name="Content Placeholder 2">
            <a:extLst>
              <a:ext uri="{FF2B5EF4-FFF2-40B4-BE49-F238E27FC236}">
                <a16:creationId xmlns:a16="http://schemas.microsoft.com/office/drawing/2014/main" id="{E2C0B50E-A74E-1448-A900-FF4F276A41B3}"/>
              </a:ext>
            </a:extLst>
          </p:cNvPr>
          <p:cNvSpPr>
            <a:spLocks noGrp="1"/>
          </p:cNvSpPr>
          <p:nvPr>
            <p:ph idx="1"/>
          </p:nvPr>
        </p:nvSpPr>
        <p:spPr>
          <a:xfrm>
            <a:off x="838200" y="1236132"/>
            <a:ext cx="10515600" cy="5418667"/>
          </a:xfrm>
        </p:spPr>
        <p:txBody>
          <a:bodyPr>
            <a:normAutofit/>
          </a:bodyPr>
          <a:lstStyle/>
          <a:p>
            <a:r>
              <a:rPr lang="en-US" dirty="0"/>
              <a:t>Allows the executive to set the agenda by interfering with legislative scheduling at will (</a:t>
            </a:r>
            <a:r>
              <a:rPr lang="en-US" dirty="0" err="1"/>
              <a:t>Carey&amp;Shugart</a:t>
            </a:r>
            <a:r>
              <a:rPr lang="en-US" dirty="0"/>
              <a:t> 1998, Morgenstern 2002) </a:t>
            </a:r>
          </a:p>
          <a:p>
            <a:endParaRPr lang="en-US" dirty="0"/>
          </a:p>
          <a:p>
            <a:pPr marL="0" indent="0">
              <a:buNone/>
            </a:pPr>
            <a:r>
              <a:rPr lang="en-US" dirty="0"/>
              <a:t>When a bill declared urgent:</a:t>
            </a:r>
          </a:p>
          <a:p>
            <a:r>
              <a:rPr lang="en-US" dirty="0"/>
              <a:t>Bill </a:t>
            </a:r>
            <a:r>
              <a:rPr lang="en-US" u="sng" dirty="0"/>
              <a:t>Always Needs Legislature Support</a:t>
            </a:r>
          </a:p>
          <a:p>
            <a:pPr lvl="1"/>
            <a:r>
              <a:rPr lang="en-US" i="1" dirty="0"/>
              <a:t>Colombia and Chile</a:t>
            </a:r>
            <a:r>
              <a:rPr lang="en-US" dirty="0"/>
              <a:t>: No reversion point if Congress does not comply. Any topic </a:t>
            </a:r>
          </a:p>
          <a:p>
            <a:pPr lvl="1"/>
            <a:r>
              <a:rPr lang="en-US" i="1" dirty="0"/>
              <a:t>Brazil</a:t>
            </a:r>
            <a:r>
              <a:rPr lang="en-US" dirty="0"/>
              <a:t>: it goes to the top of the schedule and all voting activity in the floor stops (45 days)</a:t>
            </a:r>
          </a:p>
          <a:p>
            <a:pPr lvl="1"/>
            <a:r>
              <a:rPr lang="en-US" i="1" dirty="0"/>
              <a:t>USA</a:t>
            </a:r>
            <a:r>
              <a:rPr lang="en-US" dirty="0"/>
              <a:t>: International Trade Agreements</a:t>
            </a:r>
          </a:p>
          <a:p>
            <a:pPr lvl="1"/>
            <a:endParaRPr lang="en-US" dirty="0"/>
          </a:p>
          <a:p>
            <a:endParaRPr lang="en-US" dirty="0">
              <a:effectLst/>
            </a:endParaRPr>
          </a:p>
          <a:p>
            <a:pPr marL="0" indent="0">
              <a:buNone/>
            </a:pPr>
            <a:endParaRPr lang="en-US" dirty="0"/>
          </a:p>
        </p:txBody>
      </p:sp>
    </p:spTree>
    <p:extLst>
      <p:ext uri="{BB962C8B-B14F-4D97-AF65-F5344CB8AC3E}">
        <p14:creationId xmlns:p14="http://schemas.microsoft.com/office/powerpoint/2010/main" val="263577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CB73-670C-834A-BEE3-E66A0237DB73}"/>
              </a:ext>
            </a:extLst>
          </p:cNvPr>
          <p:cNvSpPr>
            <a:spLocks noGrp="1"/>
          </p:cNvSpPr>
          <p:nvPr>
            <p:ph type="title"/>
          </p:nvPr>
        </p:nvSpPr>
        <p:spPr/>
        <p:txBody>
          <a:bodyPr/>
          <a:lstStyle/>
          <a:p>
            <a:r>
              <a:rPr lang="en-US" dirty="0"/>
              <a:t>What is fast-track authority authority?</a:t>
            </a:r>
            <a:br>
              <a:rPr lang="en-US" dirty="0">
                <a:effectLst/>
              </a:rPr>
            </a:br>
            <a:endParaRPr lang="en-US" dirty="0"/>
          </a:p>
        </p:txBody>
      </p:sp>
      <p:sp>
        <p:nvSpPr>
          <p:cNvPr id="3" name="Content Placeholder 2">
            <a:extLst>
              <a:ext uri="{FF2B5EF4-FFF2-40B4-BE49-F238E27FC236}">
                <a16:creationId xmlns:a16="http://schemas.microsoft.com/office/drawing/2014/main" id="{E2C0B50E-A74E-1448-A900-FF4F276A41B3}"/>
              </a:ext>
            </a:extLst>
          </p:cNvPr>
          <p:cNvSpPr>
            <a:spLocks noGrp="1"/>
          </p:cNvSpPr>
          <p:nvPr>
            <p:ph idx="1"/>
          </p:nvPr>
        </p:nvSpPr>
        <p:spPr>
          <a:xfrm>
            <a:off x="838200" y="1236132"/>
            <a:ext cx="10515600" cy="5418667"/>
          </a:xfrm>
        </p:spPr>
        <p:txBody>
          <a:bodyPr>
            <a:normAutofit fontScale="92500" lnSpcReduction="20000"/>
          </a:bodyPr>
          <a:lstStyle/>
          <a:p>
            <a:r>
              <a:rPr lang="en-US" dirty="0"/>
              <a:t>Allows the executive to set the agenda by interfering with legislative scheduling at will (</a:t>
            </a:r>
            <a:r>
              <a:rPr lang="en-US" dirty="0" err="1"/>
              <a:t>Carey&amp;Shugart</a:t>
            </a:r>
            <a:r>
              <a:rPr lang="en-US" dirty="0"/>
              <a:t> 1998, Morgenstern 2002) </a:t>
            </a:r>
          </a:p>
          <a:p>
            <a:endParaRPr lang="en-US" dirty="0"/>
          </a:p>
          <a:p>
            <a:pPr marL="0" indent="0">
              <a:buNone/>
            </a:pPr>
            <a:r>
              <a:rPr lang="en-US" dirty="0"/>
              <a:t>When a bill declared urgent:</a:t>
            </a:r>
          </a:p>
          <a:p>
            <a:r>
              <a:rPr lang="en-US" dirty="0"/>
              <a:t>Always </a:t>
            </a:r>
            <a:r>
              <a:rPr lang="en-US" u="sng" dirty="0"/>
              <a:t>Needs Legislature Support</a:t>
            </a:r>
          </a:p>
          <a:p>
            <a:pPr lvl="1"/>
            <a:r>
              <a:rPr lang="en-US" i="1" dirty="0"/>
              <a:t>Colombia and Chile</a:t>
            </a:r>
            <a:r>
              <a:rPr lang="en-US" dirty="0"/>
              <a:t>: No reversion point if Congress does not comply. Any topic </a:t>
            </a:r>
          </a:p>
          <a:p>
            <a:pPr lvl="1"/>
            <a:r>
              <a:rPr lang="en-US" i="1" dirty="0"/>
              <a:t>Brazil</a:t>
            </a:r>
            <a:r>
              <a:rPr lang="en-US" dirty="0"/>
              <a:t>: it goes to the top of the schedule and all voting activity in the floor stops (45 days)</a:t>
            </a:r>
          </a:p>
          <a:p>
            <a:pPr lvl="1"/>
            <a:r>
              <a:rPr lang="en-US" i="1" dirty="0"/>
              <a:t>USA</a:t>
            </a:r>
            <a:r>
              <a:rPr lang="en-US" dirty="0"/>
              <a:t>: International Trade Agreements</a:t>
            </a:r>
          </a:p>
          <a:p>
            <a:pPr lvl="1"/>
            <a:endParaRPr lang="en-US" dirty="0"/>
          </a:p>
          <a:p>
            <a:r>
              <a:rPr lang="en-US" dirty="0"/>
              <a:t>If Legislature does not  act within certain number of days, </a:t>
            </a:r>
            <a:r>
              <a:rPr lang="en-US" u="sng" dirty="0"/>
              <a:t>bill becomes law</a:t>
            </a:r>
          </a:p>
          <a:p>
            <a:pPr lvl="1"/>
            <a:r>
              <a:rPr lang="en-US" i="1" dirty="0"/>
              <a:t>Uruguay</a:t>
            </a:r>
            <a:r>
              <a:rPr lang="en-US" dirty="0"/>
              <a:t>: 3/5 of member can remove “urgency” label, no more than 1 urgent bill at a time</a:t>
            </a:r>
          </a:p>
          <a:p>
            <a:pPr lvl="1"/>
            <a:r>
              <a:rPr lang="en-US" i="1" dirty="0"/>
              <a:t>Ecuador:</a:t>
            </a:r>
            <a:r>
              <a:rPr lang="en-US" dirty="0"/>
              <a:t> economic issues, limit in number of urgent bills at one time</a:t>
            </a:r>
          </a:p>
          <a:p>
            <a:pPr lvl="1"/>
            <a:r>
              <a:rPr lang="en-US" i="1" dirty="0"/>
              <a:t>Paraguay:</a:t>
            </a:r>
            <a:r>
              <a:rPr lang="en-US" dirty="0"/>
              <a:t> any subject</a:t>
            </a:r>
          </a:p>
          <a:p>
            <a:pPr lvl="1"/>
            <a:r>
              <a:rPr lang="en-US" i="1" dirty="0"/>
              <a:t>USA:</a:t>
            </a:r>
            <a:r>
              <a:rPr lang="en-US" dirty="0"/>
              <a:t> Howell &amp; Moe (2017) argue for constitutional reform to grant U.S. presidents universal fast track authority </a:t>
            </a:r>
            <a:endParaRPr lang="en-US" dirty="0">
              <a:effectLst/>
            </a:endParaRPr>
          </a:p>
          <a:p>
            <a:endParaRPr lang="en-US" dirty="0">
              <a:effectLst/>
            </a:endParaRPr>
          </a:p>
          <a:p>
            <a:pPr marL="0" indent="0">
              <a:buNone/>
            </a:pPr>
            <a:endParaRPr lang="en-US" dirty="0"/>
          </a:p>
        </p:txBody>
      </p:sp>
    </p:spTree>
    <p:extLst>
      <p:ext uri="{BB962C8B-B14F-4D97-AF65-F5344CB8AC3E}">
        <p14:creationId xmlns:p14="http://schemas.microsoft.com/office/powerpoint/2010/main" val="20881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99E3-6241-4B4E-9715-ADC2DC16AE4C}"/>
              </a:ext>
            </a:extLst>
          </p:cNvPr>
          <p:cNvSpPr>
            <a:spLocks noGrp="1"/>
          </p:cNvSpPr>
          <p:nvPr>
            <p:ph type="title"/>
          </p:nvPr>
        </p:nvSpPr>
        <p:spPr>
          <a:xfrm>
            <a:off x="838199" y="365125"/>
            <a:ext cx="10979727" cy="1325563"/>
          </a:xfrm>
        </p:spPr>
        <p:txBody>
          <a:bodyPr>
            <a:normAutofit fontScale="90000"/>
          </a:bodyPr>
          <a:lstStyle/>
          <a:p>
            <a:r>
              <a:rPr lang="en-US" dirty="0"/>
              <a:t>Fast-Track authority in Chilean constitution and law </a:t>
            </a:r>
            <a:br>
              <a:rPr lang="en-US" dirty="0">
                <a:effectLst/>
              </a:rPr>
            </a:br>
            <a:endParaRPr lang="en-US" dirty="0"/>
          </a:p>
        </p:txBody>
      </p:sp>
      <p:sp>
        <p:nvSpPr>
          <p:cNvPr id="3" name="Content Placeholder 2">
            <a:extLst>
              <a:ext uri="{FF2B5EF4-FFF2-40B4-BE49-F238E27FC236}">
                <a16:creationId xmlns:a16="http://schemas.microsoft.com/office/drawing/2014/main" id="{218927BA-FD02-7342-9D81-9F649ED4125C}"/>
              </a:ext>
            </a:extLst>
          </p:cNvPr>
          <p:cNvSpPr>
            <a:spLocks noGrp="1"/>
          </p:cNvSpPr>
          <p:nvPr>
            <p:ph idx="1"/>
          </p:nvPr>
        </p:nvSpPr>
        <p:spPr/>
        <p:txBody>
          <a:bodyPr/>
          <a:lstStyle/>
          <a:p>
            <a:r>
              <a:rPr lang="en-US" dirty="0"/>
              <a:t>Any bill at any stage can be declared urgent.</a:t>
            </a:r>
          </a:p>
          <a:p>
            <a:r>
              <a:rPr lang="en-US" dirty="0"/>
              <a:t>Chamber must “discuss and vote” before 30 days </a:t>
            </a:r>
          </a:p>
          <a:p>
            <a:r>
              <a:rPr lang="en-US" dirty="0"/>
              <a:t>Law sets the breadth of the interference</a:t>
            </a:r>
          </a:p>
          <a:p>
            <a:pPr lvl="1"/>
            <a:r>
              <a:rPr lang="en-US" dirty="0"/>
              <a:t>‘act now’ (</a:t>
            </a:r>
            <a:r>
              <a:rPr lang="en-US" dirty="0" err="1"/>
              <a:t>discusion</a:t>
            </a:r>
            <a:r>
              <a:rPr lang="en-US" dirty="0"/>
              <a:t> </a:t>
            </a:r>
            <a:r>
              <a:rPr lang="en-US" dirty="0" err="1"/>
              <a:t>inmediata</a:t>
            </a:r>
            <a:r>
              <a:rPr lang="en-US" dirty="0"/>
              <a:t>, 6 days) </a:t>
            </a:r>
            <a:endParaRPr lang="en-US" dirty="0">
              <a:effectLst/>
            </a:endParaRPr>
          </a:p>
          <a:p>
            <a:pPr lvl="1"/>
            <a:r>
              <a:rPr lang="en-US" dirty="0"/>
              <a:t>‘two weeks’ notice (</a:t>
            </a:r>
            <a:r>
              <a:rPr lang="en-US" dirty="0" err="1"/>
              <a:t>urgencia</a:t>
            </a:r>
            <a:r>
              <a:rPr lang="en-US" dirty="0"/>
              <a:t> </a:t>
            </a:r>
            <a:r>
              <a:rPr lang="en-US" dirty="0" err="1"/>
              <a:t>suma</a:t>
            </a:r>
            <a:r>
              <a:rPr lang="en-US" dirty="0"/>
              <a:t>, 15 days) </a:t>
            </a:r>
            <a:endParaRPr lang="en-US" dirty="0">
              <a:effectLst/>
            </a:endParaRPr>
          </a:p>
          <a:p>
            <a:pPr lvl="1"/>
            <a:r>
              <a:rPr lang="en-US" dirty="0"/>
              <a:t>‘four weeks’ notice (</a:t>
            </a:r>
            <a:r>
              <a:rPr lang="en-US" dirty="0" err="1"/>
              <a:t>urgencia</a:t>
            </a:r>
            <a:r>
              <a:rPr lang="en-US" dirty="0"/>
              <a:t> simple, 30 days) </a:t>
            </a:r>
          </a:p>
          <a:p>
            <a:pPr lvl="1"/>
            <a:endParaRPr lang="en-US" dirty="0">
              <a:effectLst/>
            </a:endParaRPr>
          </a:p>
          <a:p>
            <a:r>
              <a:rPr lang="en-US" dirty="0"/>
              <a:t>Can remove the urgency, with immediate effects </a:t>
            </a:r>
          </a:p>
          <a:p>
            <a:r>
              <a:rPr lang="en-US" i="1" dirty="0"/>
              <a:t>No consequences for non-compliance</a:t>
            </a:r>
            <a:endParaRPr lang="en-US" i="1" dirty="0">
              <a:effectLst/>
            </a:endParaRPr>
          </a:p>
          <a:p>
            <a:endParaRPr lang="en-US" dirty="0"/>
          </a:p>
        </p:txBody>
      </p:sp>
    </p:spTree>
    <p:extLst>
      <p:ext uri="{BB962C8B-B14F-4D97-AF65-F5344CB8AC3E}">
        <p14:creationId xmlns:p14="http://schemas.microsoft.com/office/powerpoint/2010/main" val="145413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8942-85F1-0249-A4EE-5EE9350C6D0A}"/>
              </a:ext>
            </a:extLst>
          </p:cNvPr>
          <p:cNvSpPr>
            <a:spLocks noGrp="1"/>
          </p:cNvSpPr>
          <p:nvPr>
            <p:ph type="title"/>
          </p:nvPr>
        </p:nvSpPr>
        <p:spPr/>
        <p:txBody>
          <a:bodyPr/>
          <a:lstStyle/>
          <a:p>
            <a:r>
              <a:rPr lang="en-US" dirty="0"/>
              <a:t>Cheap talk? </a:t>
            </a:r>
            <a:br>
              <a:rPr lang="en-US" dirty="0">
                <a:effectLst/>
              </a:rPr>
            </a:br>
            <a:endParaRPr lang="en-US" dirty="0"/>
          </a:p>
        </p:txBody>
      </p:sp>
      <p:sp>
        <p:nvSpPr>
          <p:cNvPr id="3" name="Content Placeholder 2">
            <a:extLst>
              <a:ext uri="{FF2B5EF4-FFF2-40B4-BE49-F238E27FC236}">
                <a16:creationId xmlns:a16="http://schemas.microsoft.com/office/drawing/2014/main" id="{AD25BD2B-1618-D346-96B9-6FA6D9883A66}"/>
              </a:ext>
            </a:extLst>
          </p:cNvPr>
          <p:cNvSpPr>
            <a:spLocks noGrp="1"/>
          </p:cNvSpPr>
          <p:nvPr>
            <p:ph idx="1"/>
          </p:nvPr>
        </p:nvSpPr>
        <p:spPr/>
        <p:txBody>
          <a:bodyPr/>
          <a:lstStyle/>
          <a:p>
            <a:r>
              <a:rPr lang="en-US" dirty="0"/>
              <a:t>Speed of consideration (1990–94): </a:t>
            </a:r>
          </a:p>
          <a:p>
            <a:pPr lvl="1"/>
            <a:r>
              <a:rPr lang="en-US" dirty="0"/>
              <a:t>urgent 29.0 weeks 	</a:t>
            </a:r>
          </a:p>
          <a:p>
            <a:pPr lvl="1"/>
            <a:r>
              <a:rPr lang="en-US" dirty="0"/>
              <a:t>rest 29.7 (</a:t>
            </a:r>
            <a:r>
              <a:rPr lang="en-US" dirty="0" err="1"/>
              <a:t>Siavelis</a:t>
            </a:r>
            <a:r>
              <a:rPr lang="en-US" dirty="0"/>
              <a:t> 2002) </a:t>
            </a:r>
          </a:p>
          <a:p>
            <a:pPr lvl="1"/>
            <a:endParaRPr lang="en-US" dirty="0">
              <a:effectLst/>
            </a:endParaRPr>
          </a:p>
          <a:p>
            <a:r>
              <a:rPr lang="en-US" dirty="0"/>
              <a:t>Yet 60 % exec. proposals urgent!</a:t>
            </a:r>
          </a:p>
          <a:p>
            <a:r>
              <a:rPr lang="en-US" dirty="0"/>
              <a:t>And strongly associated with likelihood of passage </a:t>
            </a:r>
            <a:endParaRPr lang="en-US" dirty="0">
              <a:effectLst/>
            </a:endParaRPr>
          </a:p>
          <a:p>
            <a:pPr lvl="1"/>
            <a:endParaRPr lang="en-US" dirty="0"/>
          </a:p>
          <a:p>
            <a:pPr marL="457200" lvl="1" indent="0">
              <a:buNone/>
            </a:pPr>
            <a:r>
              <a:rPr lang="en-US" dirty="0"/>
              <a:t>→ </a:t>
            </a:r>
            <a:r>
              <a:rPr lang="en-US" dirty="0" err="1"/>
              <a:t>Berrıos</a:t>
            </a:r>
            <a:r>
              <a:rPr lang="en-US" dirty="0"/>
              <a:t> &amp; </a:t>
            </a:r>
            <a:r>
              <a:rPr lang="en-US" dirty="0" err="1"/>
              <a:t>Gamboa</a:t>
            </a:r>
            <a:r>
              <a:rPr lang="en-US" dirty="0"/>
              <a:t> (2006), Aleman &amp; </a:t>
            </a:r>
            <a:r>
              <a:rPr lang="en-US" dirty="0" err="1"/>
              <a:t>Navia</a:t>
            </a:r>
            <a:r>
              <a:rPr lang="en-US" dirty="0"/>
              <a:t> (2009): It’s a signaling tool </a:t>
            </a:r>
            <a:endParaRPr lang="en-US" dirty="0">
              <a:effectLst/>
            </a:endParaRPr>
          </a:p>
          <a:p>
            <a:endParaRPr lang="en-US" dirty="0"/>
          </a:p>
        </p:txBody>
      </p:sp>
    </p:spTree>
    <p:extLst>
      <p:ext uri="{BB962C8B-B14F-4D97-AF65-F5344CB8AC3E}">
        <p14:creationId xmlns:p14="http://schemas.microsoft.com/office/powerpoint/2010/main" val="239426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2E78-A7A6-FF47-BD23-C172F91541B0}"/>
              </a:ext>
            </a:extLst>
          </p:cNvPr>
          <p:cNvSpPr>
            <a:spLocks noGrp="1"/>
          </p:cNvSpPr>
          <p:nvPr>
            <p:ph type="title"/>
          </p:nvPr>
        </p:nvSpPr>
        <p:spPr/>
        <p:txBody>
          <a:bodyPr/>
          <a:lstStyle/>
          <a:p>
            <a:r>
              <a:rPr lang="en-US" dirty="0"/>
              <a:t>Our Argument</a:t>
            </a:r>
          </a:p>
        </p:txBody>
      </p:sp>
      <p:sp>
        <p:nvSpPr>
          <p:cNvPr id="3" name="Content Placeholder 2">
            <a:extLst>
              <a:ext uri="{FF2B5EF4-FFF2-40B4-BE49-F238E27FC236}">
                <a16:creationId xmlns:a16="http://schemas.microsoft.com/office/drawing/2014/main" id="{C54BBFAD-C4FA-1B40-BAA1-B73D02833DF6}"/>
              </a:ext>
            </a:extLst>
          </p:cNvPr>
          <p:cNvSpPr>
            <a:spLocks noGrp="1"/>
          </p:cNvSpPr>
          <p:nvPr>
            <p:ph idx="1"/>
          </p:nvPr>
        </p:nvSpPr>
        <p:spPr>
          <a:xfrm>
            <a:off x="838200" y="1825625"/>
            <a:ext cx="10515600" cy="4699866"/>
          </a:xfrm>
        </p:spPr>
        <p:txBody>
          <a:bodyPr/>
          <a:lstStyle/>
          <a:p>
            <a:r>
              <a:rPr lang="en-US" dirty="0"/>
              <a:t>Does NOT expedite legislative process</a:t>
            </a:r>
            <a:endParaRPr lang="en-US" dirty="0">
              <a:effectLst/>
            </a:endParaRPr>
          </a:p>
          <a:p>
            <a:r>
              <a:rPr lang="en-US" dirty="0"/>
              <a:t>NOT a signal</a:t>
            </a:r>
          </a:p>
          <a:p>
            <a:endParaRPr lang="en-US" dirty="0"/>
          </a:p>
          <a:p>
            <a:r>
              <a:rPr lang="en-US" dirty="0"/>
              <a:t>Urgency = cooperation-enhancing mechanism between president and coalition </a:t>
            </a:r>
          </a:p>
          <a:p>
            <a:endParaRPr lang="en-US" dirty="0"/>
          </a:p>
          <a:p>
            <a:r>
              <a:rPr lang="en-US" dirty="0"/>
              <a:t>Urgent bills are much harder to modify in the floor</a:t>
            </a:r>
            <a:br>
              <a:rPr lang="en-US" dirty="0"/>
            </a:br>
            <a:r>
              <a:rPr lang="en-US" dirty="0"/>
              <a:t>→ closed rule protects vote-trading deals made in committee </a:t>
            </a:r>
            <a:endParaRPr lang="en-US" dirty="0">
              <a:effectLst/>
            </a:endParaRPr>
          </a:p>
          <a:p>
            <a:endParaRPr lang="en-US" dirty="0"/>
          </a:p>
        </p:txBody>
      </p:sp>
    </p:spTree>
    <p:extLst>
      <p:ext uri="{BB962C8B-B14F-4D97-AF65-F5344CB8AC3E}">
        <p14:creationId xmlns:p14="http://schemas.microsoft.com/office/powerpoint/2010/main" val="31322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5017-9246-2147-9C97-F522D8048040}"/>
              </a:ext>
            </a:extLst>
          </p:cNvPr>
          <p:cNvSpPr>
            <a:spLocks noGrp="1"/>
          </p:cNvSpPr>
          <p:nvPr>
            <p:ph type="title"/>
          </p:nvPr>
        </p:nvSpPr>
        <p:spPr/>
        <p:txBody>
          <a:bodyPr/>
          <a:lstStyle/>
          <a:p>
            <a:r>
              <a:rPr lang="en-US" dirty="0"/>
              <a:t>Legislative Process in Chile</a:t>
            </a:r>
          </a:p>
        </p:txBody>
      </p:sp>
      <p:sp>
        <p:nvSpPr>
          <p:cNvPr id="3" name="TextBox 2">
            <a:extLst>
              <a:ext uri="{FF2B5EF4-FFF2-40B4-BE49-F238E27FC236}">
                <a16:creationId xmlns:a16="http://schemas.microsoft.com/office/drawing/2014/main" id="{05C33F1C-63EA-124D-95DF-F66A3BA8AC37}"/>
              </a:ext>
            </a:extLst>
          </p:cNvPr>
          <p:cNvSpPr txBox="1"/>
          <p:nvPr/>
        </p:nvSpPr>
        <p:spPr>
          <a:xfrm>
            <a:off x="838200" y="2207430"/>
            <a:ext cx="3186545" cy="461665"/>
          </a:xfrm>
          <a:prstGeom prst="rect">
            <a:avLst/>
          </a:prstGeom>
          <a:noFill/>
        </p:spPr>
        <p:txBody>
          <a:bodyPr wrap="square" rtlCol="0">
            <a:spAutoFit/>
          </a:bodyPr>
          <a:lstStyle/>
          <a:p>
            <a:r>
              <a:rPr lang="en-US" sz="2400" dirty="0"/>
              <a:t>1</a:t>
            </a:r>
            <a:r>
              <a:rPr lang="en-US" sz="2400" baseline="30000" dirty="0"/>
              <a:t>st</a:t>
            </a:r>
            <a:r>
              <a:rPr lang="en-US" sz="2400" dirty="0"/>
              <a:t> Committee Report</a:t>
            </a:r>
          </a:p>
        </p:txBody>
      </p:sp>
      <p:sp>
        <p:nvSpPr>
          <p:cNvPr id="4" name="TextBox 3">
            <a:extLst>
              <a:ext uri="{FF2B5EF4-FFF2-40B4-BE49-F238E27FC236}">
                <a16:creationId xmlns:a16="http://schemas.microsoft.com/office/drawing/2014/main" id="{37EBC529-B775-114A-99C4-F6F5B871A0FB}"/>
              </a:ext>
            </a:extLst>
          </p:cNvPr>
          <p:cNvSpPr txBox="1"/>
          <p:nvPr/>
        </p:nvSpPr>
        <p:spPr>
          <a:xfrm>
            <a:off x="6096000" y="2207430"/>
            <a:ext cx="3463636" cy="461665"/>
          </a:xfrm>
          <a:prstGeom prst="rect">
            <a:avLst/>
          </a:prstGeom>
          <a:noFill/>
        </p:spPr>
        <p:txBody>
          <a:bodyPr wrap="square" rtlCol="0">
            <a:spAutoFit/>
          </a:bodyPr>
          <a:lstStyle/>
          <a:p>
            <a:r>
              <a:rPr lang="en-US" sz="2400" dirty="0"/>
              <a:t>Floor Debate in General</a:t>
            </a:r>
          </a:p>
        </p:txBody>
      </p:sp>
      <p:sp>
        <p:nvSpPr>
          <p:cNvPr id="6" name="TextBox 5">
            <a:extLst>
              <a:ext uri="{FF2B5EF4-FFF2-40B4-BE49-F238E27FC236}">
                <a16:creationId xmlns:a16="http://schemas.microsoft.com/office/drawing/2014/main" id="{1F3FE407-B351-C746-8C63-10B60C516582}"/>
              </a:ext>
            </a:extLst>
          </p:cNvPr>
          <p:cNvSpPr txBox="1"/>
          <p:nvPr/>
        </p:nvSpPr>
        <p:spPr>
          <a:xfrm>
            <a:off x="838200" y="3459033"/>
            <a:ext cx="3435927" cy="461665"/>
          </a:xfrm>
          <a:prstGeom prst="rect">
            <a:avLst/>
          </a:prstGeom>
          <a:noFill/>
        </p:spPr>
        <p:txBody>
          <a:bodyPr wrap="square" rtlCol="0">
            <a:spAutoFit/>
          </a:bodyPr>
          <a:lstStyle/>
          <a:p>
            <a:r>
              <a:rPr lang="en-US" sz="2400" dirty="0"/>
              <a:t>2</a:t>
            </a:r>
            <a:r>
              <a:rPr lang="en-US" sz="2400" baseline="30000" dirty="0"/>
              <a:t>nd</a:t>
            </a:r>
            <a:r>
              <a:rPr lang="en-US" sz="2400" dirty="0"/>
              <a:t>  Committee Report</a:t>
            </a:r>
          </a:p>
        </p:txBody>
      </p:sp>
      <p:sp>
        <p:nvSpPr>
          <p:cNvPr id="7" name="TextBox 6">
            <a:extLst>
              <a:ext uri="{FF2B5EF4-FFF2-40B4-BE49-F238E27FC236}">
                <a16:creationId xmlns:a16="http://schemas.microsoft.com/office/drawing/2014/main" id="{967BE7B0-016E-2A4A-866C-1CD971FAC138}"/>
              </a:ext>
            </a:extLst>
          </p:cNvPr>
          <p:cNvSpPr txBox="1"/>
          <p:nvPr/>
        </p:nvSpPr>
        <p:spPr>
          <a:xfrm>
            <a:off x="6096000" y="3438817"/>
            <a:ext cx="4364182" cy="461665"/>
          </a:xfrm>
          <a:prstGeom prst="rect">
            <a:avLst/>
          </a:prstGeom>
          <a:noFill/>
        </p:spPr>
        <p:txBody>
          <a:bodyPr wrap="square" rtlCol="0">
            <a:spAutoFit/>
          </a:bodyPr>
          <a:lstStyle/>
          <a:p>
            <a:r>
              <a:rPr lang="en-US" sz="2400" dirty="0"/>
              <a:t>Floor Debate, article by article </a:t>
            </a:r>
          </a:p>
        </p:txBody>
      </p:sp>
      <p:sp>
        <p:nvSpPr>
          <p:cNvPr id="8" name="TextBox 7">
            <a:extLst>
              <a:ext uri="{FF2B5EF4-FFF2-40B4-BE49-F238E27FC236}">
                <a16:creationId xmlns:a16="http://schemas.microsoft.com/office/drawing/2014/main" id="{A66E940E-1F90-1B42-8079-3A2D05C53F4B}"/>
              </a:ext>
            </a:extLst>
          </p:cNvPr>
          <p:cNvSpPr txBox="1"/>
          <p:nvPr/>
        </p:nvSpPr>
        <p:spPr>
          <a:xfrm>
            <a:off x="5763491" y="4745608"/>
            <a:ext cx="5590309" cy="830997"/>
          </a:xfrm>
          <a:prstGeom prst="rect">
            <a:avLst/>
          </a:prstGeom>
          <a:noFill/>
        </p:spPr>
        <p:txBody>
          <a:bodyPr wrap="square" rtlCol="0">
            <a:spAutoFit/>
          </a:bodyPr>
          <a:lstStyle/>
          <a:p>
            <a:r>
              <a:rPr lang="en-US" sz="2400" dirty="0"/>
              <a:t>Floor amendments introduced for each article</a:t>
            </a:r>
          </a:p>
        </p:txBody>
      </p:sp>
      <p:cxnSp>
        <p:nvCxnSpPr>
          <p:cNvPr id="10" name="Straight Arrow Connector 9">
            <a:extLst>
              <a:ext uri="{FF2B5EF4-FFF2-40B4-BE49-F238E27FC236}">
                <a16:creationId xmlns:a16="http://schemas.microsoft.com/office/drawing/2014/main" id="{255AFC35-B7EC-CB4A-8C5D-4138525FD2E9}"/>
              </a:ext>
            </a:extLst>
          </p:cNvPr>
          <p:cNvCxnSpPr>
            <a:stCxn id="3" idx="3"/>
          </p:cNvCxnSpPr>
          <p:nvPr/>
        </p:nvCxnSpPr>
        <p:spPr>
          <a:xfrm>
            <a:off x="4024745" y="2438263"/>
            <a:ext cx="1918855" cy="1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9D6A6B-689E-B14E-A539-4F616B29136F}"/>
              </a:ext>
            </a:extLst>
          </p:cNvPr>
          <p:cNvCxnSpPr>
            <a:stCxn id="6" idx="3"/>
          </p:cNvCxnSpPr>
          <p:nvPr/>
        </p:nvCxnSpPr>
        <p:spPr>
          <a:xfrm flipV="1">
            <a:off x="4274127" y="3689865"/>
            <a:ext cx="16694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16EEF7-7A12-8248-B5EA-D2594F91D5A2}"/>
              </a:ext>
            </a:extLst>
          </p:cNvPr>
          <p:cNvCxnSpPr/>
          <p:nvPr/>
        </p:nvCxnSpPr>
        <p:spPr>
          <a:xfrm flipV="1">
            <a:off x="6982691" y="4017818"/>
            <a:ext cx="484909" cy="6234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71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5017-9246-2147-9C97-F522D8048040}"/>
              </a:ext>
            </a:extLst>
          </p:cNvPr>
          <p:cNvSpPr>
            <a:spLocks noGrp="1"/>
          </p:cNvSpPr>
          <p:nvPr>
            <p:ph type="title"/>
          </p:nvPr>
        </p:nvSpPr>
        <p:spPr>
          <a:xfrm>
            <a:off x="401783" y="365125"/>
            <a:ext cx="11499272" cy="1325563"/>
          </a:xfrm>
        </p:spPr>
        <p:txBody>
          <a:bodyPr/>
          <a:lstStyle/>
          <a:p>
            <a:r>
              <a:rPr lang="en-US" dirty="0"/>
              <a:t>Legislative Process in Chile with </a:t>
            </a:r>
            <a:r>
              <a:rPr lang="en-US" dirty="0">
                <a:solidFill>
                  <a:srgbClr val="FF0000"/>
                </a:solidFill>
              </a:rPr>
              <a:t>Urgency Authority</a:t>
            </a:r>
          </a:p>
        </p:txBody>
      </p:sp>
      <p:sp>
        <p:nvSpPr>
          <p:cNvPr id="3" name="TextBox 2">
            <a:extLst>
              <a:ext uri="{FF2B5EF4-FFF2-40B4-BE49-F238E27FC236}">
                <a16:creationId xmlns:a16="http://schemas.microsoft.com/office/drawing/2014/main" id="{05C33F1C-63EA-124D-95DF-F66A3BA8AC37}"/>
              </a:ext>
            </a:extLst>
          </p:cNvPr>
          <p:cNvSpPr txBox="1"/>
          <p:nvPr/>
        </p:nvSpPr>
        <p:spPr>
          <a:xfrm>
            <a:off x="838200" y="2207430"/>
            <a:ext cx="3186545" cy="461665"/>
          </a:xfrm>
          <a:prstGeom prst="rect">
            <a:avLst/>
          </a:prstGeom>
          <a:noFill/>
        </p:spPr>
        <p:txBody>
          <a:bodyPr wrap="square" rtlCol="0">
            <a:spAutoFit/>
          </a:bodyPr>
          <a:lstStyle/>
          <a:p>
            <a:r>
              <a:rPr lang="en-US" sz="2400" dirty="0"/>
              <a:t>1</a:t>
            </a:r>
            <a:r>
              <a:rPr lang="en-US" sz="2400" baseline="30000" dirty="0"/>
              <a:t>st</a:t>
            </a:r>
            <a:r>
              <a:rPr lang="en-US" sz="2400" dirty="0"/>
              <a:t> Committee Report</a:t>
            </a:r>
          </a:p>
        </p:txBody>
      </p:sp>
      <p:sp>
        <p:nvSpPr>
          <p:cNvPr id="4" name="TextBox 3">
            <a:extLst>
              <a:ext uri="{FF2B5EF4-FFF2-40B4-BE49-F238E27FC236}">
                <a16:creationId xmlns:a16="http://schemas.microsoft.com/office/drawing/2014/main" id="{37EBC529-B775-114A-99C4-F6F5B871A0FB}"/>
              </a:ext>
            </a:extLst>
          </p:cNvPr>
          <p:cNvSpPr txBox="1"/>
          <p:nvPr/>
        </p:nvSpPr>
        <p:spPr>
          <a:xfrm>
            <a:off x="6096000" y="2207430"/>
            <a:ext cx="3463636" cy="461665"/>
          </a:xfrm>
          <a:prstGeom prst="rect">
            <a:avLst/>
          </a:prstGeom>
          <a:noFill/>
        </p:spPr>
        <p:txBody>
          <a:bodyPr wrap="square" rtlCol="0">
            <a:spAutoFit/>
          </a:bodyPr>
          <a:lstStyle/>
          <a:p>
            <a:r>
              <a:rPr lang="en-US" sz="2400" dirty="0"/>
              <a:t>Floor Debate in General</a:t>
            </a:r>
          </a:p>
        </p:txBody>
      </p:sp>
      <p:sp>
        <p:nvSpPr>
          <p:cNvPr id="6" name="TextBox 5">
            <a:extLst>
              <a:ext uri="{FF2B5EF4-FFF2-40B4-BE49-F238E27FC236}">
                <a16:creationId xmlns:a16="http://schemas.microsoft.com/office/drawing/2014/main" id="{1F3FE407-B351-C746-8C63-10B60C516582}"/>
              </a:ext>
            </a:extLst>
          </p:cNvPr>
          <p:cNvSpPr txBox="1"/>
          <p:nvPr/>
        </p:nvSpPr>
        <p:spPr>
          <a:xfrm>
            <a:off x="838200" y="3459033"/>
            <a:ext cx="3435927" cy="461665"/>
          </a:xfrm>
          <a:prstGeom prst="rect">
            <a:avLst/>
          </a:prstGeom>
          <a:noFill/>
        </p:spPr>
        <p:txBody>
          <a:bodyPr wrap="square" rtlCol="0">
            <a:spAutoFit/>
          </a:bodyPr>
          <a:lstStyle/>
          <a:p>
            <a:r>
              <a:rPr lang="en-US" sz="2400" dirty="0"/>
              <a:t>2nd Committee Report</a:t>
            </a:r>
          </a:p>
        </p:txBody>
      </p:sp>
      <p:sp>
        <p:nvSpPr>
          <p:cNvPr id="7" name="TextBox 6">
            <a:extLst>
              <a:ext uri="{FF2B5EF4-FFF2-40B4-BE49-F238E27FC236}">
                <a16:creationId xmlns:a16="http://schemas.microsoft.com/office/drawing/2014/main" id="{967BE7B0-016E-2A4A-866C-1CD971FAC138}"/>
              </a:ext>
            </a:extLst>
          </p:cNvPr>
          <p:cNvSpPr txBox="1"/>
          <p:nvPr/>
        </p:nvSpPr>
        <p:spPr>
          <a:xfrm>
            <a:off x="6096000" y="3438817"/>
            <a:ext cx="4364182" cy="461665"/>
          </a:xfrm>
          <a:prstGeom prst="rect">
            <a:avLst/>
          </a:prstGeom>
          <a:noFill/>
        </p:spPr>
        <p:txBody>
          <a:bodyPr wrap="square" rtlCol="0">
            <a:spAutoFit/>
          </a:bodyPr>
          <a:lstStyle/>
          <a:p>
            <a:r>
              <a:rPr lang="en-US" sz="2400" dirty="0"/>
              <a:t>Floor Debate, article by article </a:t>
            </a:r>
          </a:p>
        </p:txBody>
      </p:sp>
      <p:sp>
        <p:nvSpPr>
          <p:cNvPr id="8" name="TextBox 7">
            <a:extLst>
              <a:ext uri="{FF2B5EF4-FFF2-40B4-BE49-F238E27FC236}">
                <a16:creationId xmlns:a16="http://schemas.microsoft.com/office/drawing/2014/main" id="{A66E940E-1F90-1B42-8079-3A2D05C53F4B}"/>
              </a:ext>
            </a:extLst>
          </p:cNvPr>
          <p:cNvSpPr txBox="1"/>
          <p:nvPr/>
        </p:nvSpPr>
        <p:spPr>
          <a:xfrm>
            <a:off x="5763491" y="4745608"/>
            <a:ext cx="5590309" cy="830997"/>
          </a:xfrm>
          <a:prstGeom prst="rect">
            <a:avLst/>
          </a:prstGeom>
          <a:noFill/>
        </p:spPr>
        <p:txBody>
          <a:bodyPr wrap="square" rtlCol="0">
            <a:spAutoFit/>
          </a:bodyPr>
          <a:lstStyle/>
          <a:p>
            <a:r>
              <a:rPr lang="en-US" sz="2400" dirty="0"/>
              <a:t>Floor amendments introduced for each article</a:t>
            </a:r>
          </a:p>
        </p:txBody>
      </p:sp>
      <p:cxnSp>
        <p:nvCxnSpPr>
          <p:cNvPr id="10" name="Straight Arrow Connector 9">
            <a:extLst>
              <a:ext uri="{FF2B5EF4-FFF2-40B4-BE49-F238E27FC236}">
                <a16:creationId xmlns:a16="http://schemas.microsoft.com/office/drawing/2014/main" id="{255AFC35-B7EC-CB4A-8C5D-4138525FD2E9}"/>
              </a:ext>
            </a:extLst>
          </p:cNvPr>
          <p:cNvCxnSpPr>
            <a:stCxn id="3" idx="3"/>
          </p:cNvCxnSpPr>
          <p:nvPr/>
        </p:nvCxnSpPr>
        <p:spPr>
          <a:xfrm>
            <a:off x="4024745" y="2438263"/>
            <a:ext cx="1918855" cy="1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9D6A6B-689E-B14E-A539-4F616B29136F}"/>
              </a:ext>
            </a:extLst>
          </p:cNvPr>
          <p:cNvCxnSpPr>
            <a:stCxn id="6" idx="3"/>
          </p:cNvCxnSpPr>
          <p:nvPr/>
        </p:nvCxnSpPr>
        <p:spPr>
          <a:xfrm flipV="1">
            <a:off x="4274127" y="3689865"/>
            <a:ext cx="166947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16EEF7-7A12-8248-B5EA-D2594F91D5A2}"/>
              </a:ext>
            </a:extLst>
          </p:cNvPr>
          <p:cNvCxnSpPr/>
          <p:nvPr/>
        </p:nvCxnSpPr>
        <p:spPr>
          <a:xfrm flipV="1">
            <a:off x="6982691" y="4017818"/>
            <a:ext cx="484909" cy="6234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DF691B2-B583-0D47-B0E9-1848A71A6ECC}"/>
              </a:ext>
            </a:extLst>
          </p:cNvPr>
          <p:cNvCxnSpPr>
            <a:stCxn id="6" idx="1"/>
          </p:cNvCxnSpPr>
          <p:nvPr/>
        </p:nvCxnSpPr>
        <p:spPr>
          <a:xfrm flipV="1">
            <a:off x="838200" y="3689865"/>
            <a:ext cx="3182112" cy="1"/>
          </a:xfrm>
          <a:prstGeom prst="line">
            <a:avLst/>
          </a:prstGeom>
          <a:ln w="666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D964C3-BEC0-1244-8A01-F4CB209C5D44}"/>
              </a:ext>
            </a:extLst>
          </p:cNvPr>
          <p:cNvCxnSpPr/>
          <p:nvPr/>
        </p:nvCxnSpPr>
        <p:spPr>
          <a:xfrm>
            <a:off x="5763491" y="5015345"/>
            <a:ext cx="511232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A2EDB4-1C3C-8944-BD6A-673336B58D9F}"/>
              </a:ext>
            </a:extLst>
          </p:cNvPr>
          <p:cNvCxnSpPr/>
          <p:nvPr/>
        </p:nvCxnSpPr>
        <p:spPr>
          <a:xfrm>
            <a:off x="5763491" y="5367867"/>
            <a:ext cx="874376"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875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6458</TotalTime>
  <Words>2262</Words>
  <Application>Microsoft Macintosh PowerPoint</Application>
  <PresentationFormat>Widescreen</PresentationFormat>
  <Paragraphs>174</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CMSS10</vt:lpstr>
      <vt:lpstr>Office Theme</vt:lpstr>
      <vt:lpstr>Presidents on the fast track:  Fighting floor amendments in the Chilean Cámara </vt:lpstr>
      <vt:lpstr>What is fast-track authority authority?  </vt:lpstr>
      <vt:lpstr>What is fast-track authority authority? </vt:lpstr>
      <vt:lpstr>What is fast-track authority authority? </vt:lpstr>
      <vt:lpstr>Fast-Track authority in Chilean constitution and law  </vt:lpstr>
      <vt:lpstr>Cheap talk?  </vt:lpstr>
      <vt:lpstr>Our Argument</vt:lpstr>
      <vt:lpstr>Legislative Process in Chile</vt:lpstr>
      <vt:lpstr>Legislative Process in Chile with Urgency Authority</vt:lpstr>
      <vt:lpstr>A game (extends Dion&amp;Huber1996)  </vt:lpstr>
      <vt:lpstr>Data</vt:lpstr>
      <vt:lpstr>Data</vt:lpstr>
      <vt:lpstr>Data</vt:lpstr>
      <vt:lpstr>Data</vt:lpstr>
      <vt:lpstr>Data</vt:lpstr>
      <vt:lpstr>Types of Urgencies (Outcome Variable)</vt:lpstr>
      <vt:lpstr>Main Independent Variable</vt:lpstr>
      <vt:lpstr>Control variables</vt:lpstr>
      <vt:lpstr>PowerPoint Presentation</vt:lpstr>
      <vt:lpstr>Average Marginal Effect</vt:lpstr>
      <vt:lpstr>Predicted Probabilities </vt:lpstr>
      <vt:lpstr>Wrap-Up</vt:lpstr>
      <vt:lpstr>Results</vt:lpstr>
      <vt:lpstr>Results</vt:lpstr>
      <vt:lpstr>Results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Presidents on the fast track:  Fighting floor amendments in the Chilean Cámara </dc:title>
  <dc:creator>Microsoft Office User</dc:creator>
  <cp:lastModifiedBy>Microsoft Office User</cp:lastModifiedBy>
  <cp:revision>35</cp:revision>
  <dcterms:created xsi:type="dcterms:W3CDTF">2018-05-12T02:33:45Z</dcterms:created>
  <dcterms:modified xsi:type="dcterms:W3CDTF">2018-05-16T16:23:16Z</dcterms:modified>
</cp:coreProperties>
</file>