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94" r:id="rId7"/>
    <p:sldId id="260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3" r:id="rId16"/>
    <p:sldId id="274" r:id="rId17"/>
    <p:sldId id="272" r:id="rId18"/>
    <p:sldId id="270" r:id="rId19"/>
    <p:sldId id="271" r:id="rId20"/>
    <p:sldId id="275" r:id="rId21"/>
    <p:sldId id="276" r:id="rId22"/>
    <p:sldId id="277" r:id="rId23"/>
    <p:sldId id="265" r:id="rId24"/>
    <p:sldId id="278" r:id="rId25"/>
    <p:sldId id="280" r:id="rId26"/>
    <p:sldId id="279" r:id="rId27"/>
    <p:sldId id="286" r:id="rId28"/>
    <p:sldId id="293" r:id="rId29"/>
    <p:sldId id="281" r:id="rId30"/>
    <p:sldId id="282" r:id="rId31"/>
    <p:sldId id="283" r:id="rId32"/>
    <p:sldId id="284" r:id="rId33"/>
    <p:sldId id="289" r:id="rId34"/>
    <p:sldId id="285" r:id="rId35"/>
    <p:sldId id="287" r:id="rId36"/>
    <p:sldId id="288" r:id="rId37"/>
    <p:sldId id="291" r:id="rId38"/>
    <p:sldId id="292" r:id="rId39"/>
  </p:sldIdLst>
  <p:sldSz cx="9144000" cy="6858000" type="screen4x3"/>
  <p:notesSz cx="6858000" cy="9144000"/>
  <p:defaultTextStyle>
    <a:defPPr>
      <a:defRPr lang="es-MX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D67865-AFF1-60C3-6595-736EB382A7D8}" v="146" dt="2020-05-06T22:20:40.264"/>
    <p1510:client id="{9D35325E-E653-151E-5510-D0A316574368}" v="2" dt="2021-04-08T00:27:23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AE4B2C18-DE80-47E6-A51F-2CCE65185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931A5-8E0E-455A-96FA-64FAAA3FE918}" type="datetimeFigureOut">
              <a:rPr lang="es-MX"/>
              <a:pPr>
                <a:defRPr/>
              </a:pPr>
              <a:t>07/04/2021</a:t>
            </a:fld>
            <a:endParaRPr lang="es-MX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C0EFEEC6-D587-4A98-BD85-80805D4A4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1692672A-4B4A-481F-A1BF-AA074DF00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AF2130-8BEB-461F-9950-690D36B12B95}" type="slidenum">
              <a:rPr lang="es-MX" altLang="es-ES"/>
              <a:pPr/>
              <a:t>‹Nº›</a:t>
            </a:fld>
            <a:endParaRPr lang="es-MX" altLang="es-ES"/>
          </a:p>
        </p:txBody>
      </p:sp>
    </p:spTree>
    <p:extLst>
      <p:ext uri="{BB962C8B-B14F-4D97-AF65-F5344CB8AC3E}">
        <p14:creationId xmlns:p14="http://schemas.microsoft.com/office/powerpoint/2010/main" val="360398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A83E01E0-7807-4F2F-9F91-E5003F55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55D1C-A9FE-4D00-88BB-E6577EEF01C0}" type="datetimeFigureOut">
              <a:rPr lang="es-MX"/>
              <a:pPr>
                <a:defRPr/>
              </a:pPr>
              <a:t>07/04/2021</a:t>
            </a:fld>
            <a:endParaRPr lang="es-MX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F4BF227E-BB77-4FB8-B2F6-490A9C12B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C27549AE-9953-4C78-8868-F9C1D404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A83B1F-A428-435F-8EFC-92EC4DCC1A4F}" type="slidenum">
              <a:rPr lang="es-MX" altLang="es-ES"/>
              <a:pPr/>
              <a:t>‹Nº›</a:t>
            </a:fld>
            <a:endParaRPr lang="es-MX" altLang="es-ES"/>
          </a:p>
        </p:txBody>
      </p:sp>
    </p:spTree>
    <p:extLst>
      <p:ext uri="{BB962C8B-B14F-4D97-AF65-F5344CB8AC3E}">
        <p14:creationId xmlns:p14="http://schemas.microsoft.com/office/powerpoint/2010/main" val="741654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0CB6B25E-4A4A-45A6-A91C-6DAF253D9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0F5E7-7F34-45AA-A011-CFF7F21F9235}" type="datetimeFigureOut">
              <a:rPr lang="es-MX"/>
              <a:pPr>
                <a:defRPr/>
              </a:pPr>
              <a:t>07/04/2021</a:t>
            </a:fld>
            <a:endParaRPr lang="es-MX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AFBEE56A-57BE-49E9-AB65-6720A4D3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9AC398B2-ED41-4507-AA96-B2D197A50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8334D0-0311-49C4-9945-E16C271EEBE6}" type="slidenum">
              <a:rPr lang="es-MX" altLang="es-ES"/>
              <a:pPr/>
              <a:t>‹Nº›</a:t>
            </a:fld>
            <a:endParaRPr lang="es-MX" altLang="es-ES"/>
          </a:p>
        </p:txBody>
      </p:sp>
    </p:spTree>
    <p:extLst>
      <p:ext uri="{BB962C8B-B14F-4D97-AF65-F5344CB8AC3E}">
        <p14:creationId xmlns:p14="http://schemas.microsoft.com/office/powerpoint/2010/main" val="2022013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FA0E8E35-A99A-411A-9B5A-2F3E43EFE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7098A5-1779-4B17-AE97-EEAA04516816}" type="datetimeFigureOut">
              <a:rPr lang="es-MX"/>
              <a:pPr>
                <a:defRPr/>
              </a:pPr>
              <a:t>07/04/2021</a:t>
            </a:fld>
            <a:endParaRPr lang="es-MX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60404899-CDBA-4B7A-BA3D-80B6A4A82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6BB2FA35-87A2-491F-B257-52B9EEB8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A5183B-1D93-471A-901D-916EE43A6265}" type="slidenum">
              <a:rPr lang="es-MX" altLang="es-ES"/>
              <a:pPr/>
              <a:t>‹Nº›</a:t>
            </a:fld>
            <a:endParaRPr lang="es-MX" altLang="es-ES"/>
          </a:p>
        </p:txBody>
      </p:sp>
    </p:spTree>
    <p:extLst>
      <p:ext uri="{BB962C8B-B14F-4D97-AF65-F5344CB8AC3E}">
        <p14:creationId xmlns:p14="http://schemas.microsoft.com/office/powerpoint/2010/main" val="271635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5A11605A-B757-4A2C-9229-1A23197C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BEA30-FF7E-44A7-BAF4-A018577519CF}" type="datetimeFigureOut">
              <a:rPr lang="es-MX"/>
              <a:pPr>
                <a:defRPr/>
              </a:pPr>
              <a:t>07/04/2021</a:t>
            </a:fld>
            <a:endParaRPr lang="es-MX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30BA429C-6DF8-476A-9D61-4C7BF5355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329EB280-A1FC-4282-854B-678565E33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4082E9-6031-412A-A8AD-AE89192C64A1}" type="slidenum">
              <a:rPr lang="es-MX" altLang="es-ES"/>
              <a:pPr/>
              <a:t>‹Nº›</a:t>
            </a:fld>
            <a:endParaRPr lang="es-MX" altLang="es-ES"/>
          </a:p>
        </p:txBody>
      </p:sp>
    </p:spTree>
    <p:extLst>
      <p:ext uri="{BB962C8B-B14F-4D97-AF65-F5344CB8AC3E}">
        <p14:creationId xmlns:p14="http://schemas.microsoft.com/office/powerpoint/2010/main" val="392642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3 Marcador de fecha">
            <a:extLst>
              <a:ext uri="{FF2B5EF4-FFF2-40B4-BE49-F238E27FC236}">
                <a16:creationId xmlns:a16="http://schemas.microsoft.com/office/drawing/2014/main" id="{2574FDBC-C5E9-4A58-B418-7C045CE87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2248F-E7DB-4CFC-80BF-EA7E4443E9D3}" type="datetimeFigureOut">
              <a:rPr lang="es-MX"/>
              <a:pPr>
                <a:defRPr/>
              </a:pPr>
              <a:t>07/04/2021</a:t>
            </a:fld>
            <a:endParaRPr lang="es-MX"/>
          </a:p>
        </p:txBody>
      </p:sp>
      <p:sp>
        <p:nvSpPr>
          <p:cNvPr id="6" name="4 Marcador de pie de página">
            <a:extLst>
              <a:ext uri="{FF2B5EF4-FFF2-40B4-BE49-F238E27FC236}">
                <a16:creationId xmlns:a16="http://schemas.microsoft.com/office/drawing/2014/main" id="{381360F9-40E2-4C13-B1D9-98ECFC466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5 Marcador de número de diapositiva">
            <a:extLst>
              <a:ext uri="{FF2B5EF4-FFF2-40B4-BE49-F238E27FC236}">
                <a16:creationId xmlns:a16="http://schemas.microsoft.com/office/drawing/2014/main" id="{ED19EE56-FD44-4F41-BDD6-52D59ABAE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6AA79B-B3E1-4ADF-BC04-C5E8BBDFD4EA}" type="slidenum">
              <a:rPr lang="es-MX" altLang="es-ES"/>
              <a:pPr/>
              <a:t>‹Nº›</a:t>
            </a:fld>
            <a:endParaRPr lang="es-MX" altLang="es-ES"/>
          </a:p>
        </p:txBody>
      </p:sp>
    </p:spTree>
    <p:extLst>
      <p:ext uri="{BB962C8B-B14F-4D97-AF65-F5344CB8AC3E}">
        <p14:creationId xmlns:p14="http://schemas.microsoft.com/office/powerpoint/2010/main" val="14803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3 Marcador de fecha">
            <a:extLst>
              <a:ext uri="{FF2B5EF4-FFF2-40B4-BE49-F238E27FC236}">
                <a16:creationId xmlns:a16="http://schemas.microsoft.com/office/drawing/2014/main" id="{FC71E181-8C6B-4A15-B6E7-8B51BB1C8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6AD8B-FED0-4B7A-9148-FF3C7E247DC7}" type="datetimeFigureOut">
              <a:rPr lang="es-MX"/>
              <a:pPr>
                <a:defRPr/>
              </a:pPr>
              <a:t>07/04/2021</a:t>
            </a:fld>
            <a:endParaRPr lang="es-MX"/>
          </a:p>
        </p:txBody>
      </p:sp>
      <p:sp>
        <p:nvSpPr>
          <p:cNvPr id="8" name="4 Marcador de pie de página">
            <a:extLst>
              <a:ext uri="{FF2B5EF4-FFF2-40B4-BE49-F238E27FC236}">
                <a16:creationId xmlns:a16="http://schemas.microsoft.com/office/drawing/2014/main" id="{111B51D0-6093-4506-94E1-7C79B4621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9" name="5 Marcador de número de diapositiva">
            <a:extLst>
              <a:ext uri="{FF2B5EF4-FFF2-40B4-BE49-F238E27FC236}">
                <a16:creationId xmlns:a16="http://schemas.microsoft.com/office/drawing/2014/main" id="{739D4EB1-C9AD-491A-AB3E-9D7E79AD3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5B2B4-D700-4664-A9D0-F07B79FF24C5}" type="slidenum">
              <a:rPr lang="es-MX" altLang="es-ES"/>
              <a:pPr/>
              <a:t>‹Nº›</a:t>
            </a:fld>
            <a:endParaRPr lang="es-MX" altLang="es-ES"/>
          </a:p>
        </p:txBody>
      </p:sp>
    </p:spTree>
    <p:extLst>
      <p:ext uri="{BB962C8B-B14F-4D97-AF65-F5344CB8AC3E}">
        <p14:creationId xmlns:p14="http://schemas.microsoft.com/office/powerpoint/2010/main" val="737807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3 Marcador de fecha">
            <a:extLst>
              <a:ext uri="{FF2B5EF4-FFF2-40B4-BE49-F238E27FC236}">
                <a16:creationId xmlns:a16="http://schemas.microsoft.com/office/drawing/2014/main" id="{999AF6EE-1FF8-410C-97B0-F4A24D00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2FBF0-96C8-45E7-84C3-04A649B58790}" type="datetimeFigureOut">
              <a:rPr lang="es-MX"/>
              <a:pPr>
                <a:defRPr/>
              </a:pPr>
              <a:t>07/04/2021</a:t>
            </a:fld>
            <a:endParaRPr lang="es-MX"/>
          </a:p>
        </p:txBody>
      </p:sp>
      <p:sp>
        <p:nvSpPr>
          <p:cNvPr id="4" name="4 Marcador de pie de página">
            <a:extLst>
              <a:ext uri="{FF2B5EF4-FFF2-40B4-BE49-F238E27FC236}">
                <a16:creationId xmlns:a16="http://schemas.microsoft.com/office/drawing/2014/main" id="{06D843EC-8014-440E-A6DB-3EFB574E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BB1F847B-26B0-4E01-9D14-0BF4D607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5C1965-385E-4667-8067-E57AA5AA6130}" type="slidenum">
              <a:rPr lang="es-MX" altLang="es-ES"/>
              <a:pPr/>
              <a:t>‹Nº›</a:t>
            </a:fld>
            <a:endParaRPr lang="es-MX" altLang="es-ES"/>
          </a:p>
        </p:txBody>
      </p:sp>
    </p:spTree>
    <p:extLst>
      <p:ext uri="{BB962C8B-B14F-4D97-AF65-F5344CB8AC3E}">
        <p14:creationId xmlns:p14="http://schemas.microsoft.com/office/powerpoint/2010/main" val="299164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>
            <a:extLst>
              <a:ext uri="{FF2B5EF4-FFF2-40B4-BE49-F238E27FC236}">
                <a16:creationId xmlns:a16="http://schemas.microsoft.com/office/drawing/2014/main" id="{A2B64F7B-CE3E-4847-9F71-73F9CC86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0488D7-0FA4-44FA-89CD-F1B8CD8D91B9}" type="datetimeFigureOut">
              <a:rPr lang="es-MX"/>
              <a:pPr>
                <a:defRPr/>
              </a:pPr>
              <a:t>07/04/2021</a:t>
            </a:fld>
            <a:endParaRPr lang="es-MX"/>
          </a:p>
        </p:txBody>
      </p:sp>
      <p:sp>
        <p:nvSpPr>
          <p:cNvPr id="3" name="4 Marcador de pie de página">
            <a:extLst>
              <a:ext uri="{FF2B5EF4-FFF2-40B4-BE49-F238E27FC236}">
                <a16:creationId xmlns:a16="http://schemas.microsoft.com/office/drawing/2014/main" id="{FB6B87B9-5CC1-497D-803E-83999CBC8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" name="5 Marcador de número de diapositiva">
            <a:extLst>
              <a:ext uri="{FF2B5EF4-FFF2-40B4-BE49-F238E27FC236}">
                <a16:creationId xmlns:a16="http://schemas.microsoft.com/office/drawing/2014/main" id="{E1807580-1F47-480A-869D-CCE2AEDA3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673742-C271-4246-8791-2B594702D562}" type="slidenum">
              <a:rPr lang="es-MX" altLang="es-ES"/>
              <a:pPr/>
              <a:t>‹Nº›</a:t>
            </a:fld>
            <a:endParaRPr lang="es-MX" altLang="es-ES"/>
          </a:p>
        </p:txBody>
      </p:sp>
    </p:spTree>
    <p:extLst>
      <p:ext uri="{BB962C8B-B14F-4D97-AF65-F5344CB8AC3E}">
        <p14:creationId xmlns:p14="http://schemas.microsoft.com/office/powerpoint/2010/main" val="328308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>
            <a:extLst>
              <a:ext uri="{FF2B5EF4-FFF2-40B4-BE49-F238E27FC236}">
                <a16:creationId xmlns:a16="http://schemas.microsoft.com/office/drawing/2014/main" id="{5BBDB864-D340-4232-B82D-A4A7005F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A7D74A-33CC-4B3C-8F89-FAFDCD7CD96E}" type="datetimeFigureOut">
              <a:rPr lang="es-MX"/>
              <a:pPr>
                <a:defRPr/>
              </a:pPr>
              <a:t>07/04/2021</a:t>
            </a:fld>
            <a:endParaRPr lang="es-MX"/>
          </a:p>
        </p:txBody>
      </p:sp>
      <p:sp>
        <p:nvSpPr>
          <p:cNvPr id="6" name="4 Marcador de pie de página">
            <a:extLst>
              <a:ext uri="{FF2B5EF4-FFF2-40B4-BE49-F238E27FC236}">
                <a16:creationId xmlns:a16="http://schemas.microsoft.com/office/drawing/2014/main" id="{393F1655-F229-4010-B383-5F2957BA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5 Marcador de número de diapositiva">
            <a:extLst>
              <a:ext uri="{FF2B5EF4-FFF2-40B4-BE49-F238E27FC236}">
                <a16:creationId xmlns:a16="http://schemas.microsoft.com/office/drawing/2014/main" id="{1182EE01-C1CC-4D34-8666-AF9543EF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CA927-F4B7-48ED-8475-067995A6D3B4}" type="slidenum">
              <a:rPr lang="es-MX" altLang="es-ES"/>
              <a:pPr/>
              <a:t>‹Nº›</a:t>
            </a:fld>
            <a:endParaRPr lang="es-MX" altLang="es-ES"/>
          </a:p>
        </p:txBody>
      </p:sp>
    </p:spTree>
    <p:extLst>
      <p:ext uri="{BB962C8B-B14F-4D97-AF65-F5344CB8AC3E}">
        <p14:creationId xmlns:p14="http://schemas.microsoft.com/office/powerpoint/2010/main" val="3606426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>
            <a:extLst>
              <a:ext uri="{FF2B5EF4-FFF2-40B4-BE49-F238E27FC236}">
                <a16:creationId xmlns:a16="http://schemas.microsoft.com/office/drawing/2014/main" id="{CFE5C20E-139F-4BA6-BBAE-357A6EB3E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D3C26-99FF-44E2-B3E7-A73F4CFA4628}" type="datetimeFigureOut">
              <a:rPr lang="es-MX"/>
              <a:pPr>
                <a:defRPr/>
              </a:pPr>
              <a:t>07/04/2021</a:t>
            </a:fld>
            <a:endParaRPr lang="es-MX"/>
          </a:p>
        </p:txBody>
      </p:sp>
      <p:sp>
        <p:nvSpPr>
          <p:cNvPr id="6" name="4 Marcador de pie de página">
            <a:extLst>
              <a:ext uri="{FF2B5EF4-FFF2-40B4-BE49-F238E27FC236}">
                <a16:creationId xmlns:a16="http://schemas.microsoft.com/office/drawing/2014/main" id="{DF4E334B-F513-4643-8A0E-B28F75D6C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5 Marcador de número de diapositiva">
            <a:extLst>
              <a:ext uri="{FF2B5EF4-FFF2-40B4-BE49-F238E27FC236}">
                <a16:creationId xmlns:a16="http://schemas.microsoft.com/office/drawing/2014/main" id="{014089EA-CF85-4C94-A8AC-76D7D1236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C2B72A-76D5-4BD2-A054-950793DB20F6}" type="slidenum">
              <a:rPr lang="es-MX" altLang="es-ES"/>
              <a:pPr/>
              <a:t>‹Nº›</a:t>
            </a:fld>
            <a:endParaRPr lang="es-MX" altLang="es-ES"/>
          </a:p>
        </p:txBody>
      </p:sp>
    </p:spTree>
    <p:extLst>
      <p:ext uri="{BB962C8B-B14F-4D97-AF65-F5344CB8AC3E}">
        <p14:creationId xmlns:p14="http://schemas.microsoft.com/office/powerpoint/2010/main" val="203000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>
            <a:extLst>
              <a:ext uri="{FF2B5EF4-FFF2-40B4-BE49-F238E27FC236}">
                <a16:creationId xmlns:a16="http://schemas.microsoft.com/office/drawing/2014/main" id="{FA32F900-AD8C-465C-8A71-1C37A2FD1A8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/>
              <a:t>Haga clic para modificar el estilo de título del patrón</a:t>
            </a:r>
            <a:endParaRPr lang="es-MX" altLang="es-MX"/>
          </a:p>
        </p:txBody>
      </p:sp>
      <p:sp>
        <p:nvSpPr>
          <p:cNvPr id="1027" name="2 Marcador de texto">
            <a:extLst>
              <a:ext uri="{FF2B5EF4-FFF2-40B4-BE49-F238E27FC236}">
                <a16:creationId xmlns:a16="http://schemas.microsoft.com/office/drawing/2014/main" id="{77458B53-26AA-48F3-A34F-18A54D08DD9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/>
              <a:t>Haga clic para modificar el estilo de texto del patrón</a:t>
            </a:r>
          </a:p>
          <a:p>
            <a:pPr lvl="1"/>
            <a:r>
              <a:rPr lang="es-ES" altLang="es-MX"/>
              <a:t>Segundo nivel</a:t>
            </a:r>
          </a:p>
          <a:p>
            <a:pPr lvl="2"/>
            <a:r>
              <a:rPr lang="es-ES" altLang="es-MX"/>
              <a:t>Tercer nivel</a:t>
            </a:r>
          </a:p>
          <a:p>
            <a:pPr lvl="3"/>
            <a:r>
              <a:rPr lang="es-ES" altLang="es-MX"/>
              <a:t>Cuarto nivel</a:t>
            </a:r>
          </a:p>
          <a:p>
            <a:pPr lvl="4"/>
            <a:r>
              <a:rPr lang="es-ES" altLang="es-MX"/>
              <a:t>Quinto nivel</a:t>
            </a:r>
            <a:endParaRPr lang="es-MX" altLang="es-MX"/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D49ECB75-DDAD-4400-B2A6-21AD2A068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43CE62E-ACEC-4DF8-A360-951EED91651A}" type="datetimeFigureOut">
              <a:rPr lang="es-MX"/>
              <a:pPr>
                <a:defRPr/>
              </a:pPr>
              <a:t>07/04/2021</a:t>
            </a:fld>
            <a:endParaRPr lang="es-MX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27231CB5-4534-4845-B768-B7C5BE3574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1BE88BAA-1FC7-4688-A210-D9995DF74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08708561-E440-4CA3-B0D7-78CF40BCD204}" type="slidenum">
              <a:rPr lang="es-MX" altLang="es-ES"/>
              <a:pPr/>
              <a:t>‹Nº›</a:t>
            </a:fld>
            <a:endParaRPr lang="es-MX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1 Título">
            <a:extLst>
              <a:ext uri="{FF2B5EF4-FFF2-40B4-BE49-F238E27FC236}">
                <a16:creationId xmlns:a16="http://schemas.microsoft.com/office/drawing/2014/main" id="{F3585163-F2A5-44D4-BCA0-1C8FC88891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El análisis del </a:t>
            </a:r>
            <a:r>
              <a:rPr lang="es-MX" altLang="es-MX" i="1"/>
              <a:t>ejercicio</a:t>
            </a:r>
            <a:r>
              <a:rPr lang="es-MX" altLang="es-MX"/>
              <a:t> del veto</a:t>
            </a:r>
          </a:p>
        </p:txBody>
      </p:sp>
      <p:sp>
        <p:nvSpPr>
          <p:cNvPr id="3" name="2 Subtítulo">
            <a:extLst>
              <a:ext uri="{FF2B5EF4-FFF2-40B4-BE49-F238E27FC236}">
                <a16:creationId xmlns:a16="http://schemas.microsoft.com/office/drawing/2014/main" id="{BEE7D246-BBE5-43EC-93BD-5DFE38F76C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El obstruccionismo como </a:t>
            </a:r>
            <a:br>
              <a:rPr lang="es-MX" dirty="0"/>
            </a:br>
            <a:r>
              <a:rPr lang="es-MX" dirty="0"/>
              <a:t>estrategia electoral</a:t>
            </a:r>
          </a:p>
          <a:p>
            <a:pPr>
              <a:spcAft>
                <a:spcPts val="0"/>
              </a:spcAft>
              <a:defRPr/>
            </a:pPr>
            <a:br>
              <a:rPr lang="es-MX" sz="3600" dirty="0">
                <a:cs typeface="Calibri"/>
              </a:rPr>
            </a:br>
            <a:r>
              <a:rPr lang="es-MX" sz="3600" dirty="0">
                <a:solidFill>
                  <a:schemeClr val="tx1"/>
                </a:solidFill>
                <a:cs typeface="Calibri"/>
              </a:rPr>
              <a:t>Eric </a:t>
            </a:r>
            <a:r>
              <a:rPr lang="es-MX" sz="3600" dirty="0" err="1">
                <a:solidFill>
                  <a:schemeClr val="tx1"/>
                </a:solidFill>
                <a:cs typeface="Calibri"/>
              </a:rPr>
              <a:t>Magar</a:t>
            </a:r>
            <a:endParaRPr lang="es-MX" sz="3600" dirty="0">
              <a:solidFill>
                <a:schemeClr val="tx1"/>
              </a:solidFill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Título">
            <a:extLst>
              <a:ext uri="{FF2B5EF4-FFF2-40B4-BE49-F238E27FC236}">
                <a16:creationId xmlns:a16="http://schemas.microsoft.com/office/drawing/2014/main" id="{94F5B691-0A63-460F-9743-6496D125DE3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Las maromas publicitarias </a:t>
            </a:r>
            <a:r>
              <a:rPr lang="es-MX" altLang="es-MX" i="1"/>
              <a:t>(Publicity stunts)</a:t>
            </a:r>
            <a:endParaRPr lang="es-MX" altLang="es-MX"/>
          </a:p>
        </p:txBody>
      </p:sp>
      <p:sp>
        <p:nvSpPr>
          <p:cNvPr id="10243" name="2 Marcador de contenido">
            <a:extLst>
              <a:ext uri="{FF2B5EF4-FFF2-40B4-BE49-F238E27FC236}">
                <a16:creationId xmlns:a16="http://schemas.microsoft.com/office/drawing/2014/main" id="{B90A1312-8BB5-437F-B9C0-B2243CC84D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782763"/>
            <a:ext cx="8229600" cy="4525962"/>
          </a:xfrm>
        </p:spPr>
        <p:txBody>
          <a:bodyPr/>
          <a:lstStyle/>
          <a:p>
            <a:pPr eaLnBrk="1" hangingPunct="1"/>
            <a:r>
              <a:rPr lang="es-MX" altLang="es-MX"/>
              <a:t>Son actos para capturar la atención del </a:t>
            </a:r>
            <a:r>
              <a:rPr lang="es-MX" altLang="es-MX" b="1"/>
              <a:t>público distraído</a:t>
            </a:r>
          </a:p>
          <a:p>
            <a:pPr eaLnBrk="1" hangingPunct="1"/>
            <a:r>
              <a:rPr lang="es-MX" altLang="es-MX"/>
              <a:t>Forma </a:t>
            </a:r>
            <a:r>
              <a:rPr lang="es-MX" altLang="es-MX" b="1"/>
              <a:t>inter-temporal</a:t>
            </a:r>
            <a:r>
              <a:rPr lang="es-MX" altLang="es-MX"/>
              <a:t> de negociar: </a:t>
            </a:r>
            <a:br>
              <a:rPr lang="es-MX" altLang="es-MX"/>
            </a:br>
            <a:r>
              <a:rPr lang="es-MX" altLang="es-MX"/>
              <a:t>que sea el electorado quien decida el desenlace de este empate</a:t>
            </a:r>
          </a:p>
          <a:p>
            <a:pPr eaLnBrk="1" hangingPunct="1"/>
            <a:r>
              <a:rPr lang="es-MX" altLang="es-MX">
                <a:solidFill>
                  <a:srgbClr val="FF0000"/>
                </a:solidFill>
              </a:rPr>
              <a:t>Elecciones periódicas</a:t>
            </a:r>
            <a:r>
              <a:rPr lang="es-MX" altLang="es-MX"/>
              <a:t> ofrecen oportunidad para cambiar adversario más conciliador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A6FA9CC4-CDBD-4964-939A-E052A4F8FF6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Votante downsiano</a:t>
            </a:r>
          </a:p>
        </p:txBody>
      </p:sp>
      <p:sp>
        <p:nvSpPr>
          <p:cNvPr id="11267" name="2 Marcador de contenido">
            <a:extLst>
              <a:ext uri="{FF2B5EF4-FFF2-40B4-BE49-F238E27FC236}">
                <a16:creationId xmlns:a16="http://schemas.microsoft.com/office/drawing/2014/main" id="{F754AB4C-7B7A-4B16-8E16-93F0D164AB39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Ante votantes racionalmente ignorantes, conviene tener una </a:t>
            </a:r>
            <a:r>
              <a:rPr lang="es-MX" altLang="es-MX" b="1"/>
              <a:t>coartada</a:t>
            </a:r>
            <a:r>
              <a:rPr lang="es-MX" altLang="es-MX"/>
              <a:t> cuando no puedes dar resultados</a:t>
            </a:r>
          </a:p>
          <a:p>
            <a:pPr eaLnBrk="1" hangingPunct="1"/>
            <a:r>
              <a:rPr lang="es-MX" altLang="es-MX" b="1"/>
              <a:t>Actos</a:t>
            </a:r>
            <a:r>
              <a:rPr lang="es-MX" altLang="es-MX"/>
              <a:t> tienen más significado que las palabras: haz que tu adversario rechace tu propuesta</a:t>
            </a:r>
          </a:p>
          <a:p>
            <a:pPr eaLnBrk="1" hangingPunct="1"/>
            <a:r>
              <a:rPr lang="es-MX" altLang="es-MX" i="1"/>
              <a:t>Position taking</a:t>
            </a:r>
            <a:r>
              <a:rPr lang="es-MX" altLang="es-MX"/>
              <a:t> (Mayhew 1974)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Título">
            <a:extLst>
              <a:ext uri="{FF2B5EF4-FFF2-40B4-BE49-F238E27FC236}">
                <a16:creationId xmlns:a16="http://schemas.microsoft.com/office/drawing/2014/main" id="{17B22934-61F3-4F8B-85AC-3AB3F8DEA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Juego en forma extendida</a:t>
            </a:r>
          </a:p>
        </p:txBody>
      </p:sp>
      <p:sp>
        <p:nvSpPr>
          <p:cNvPr id="12291" name="1 Marcador de contenido">
            <a:extLst>
              <a:ext uri="{FF2B5EF4-FFF2-40B4-BE49-F238E27FC236}">
                <a16:creationId xmlns:a16="http://schemas.microsoft.com/office/drawing/2014/main" id="{152B92BE-E6E7-4481-96E2-3F1A7FA11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altLang="es-MX"/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A4E0D04F-C120-4D77-8DC4-A3BDE5BBF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628775"/>
            <a:ext cx="8151813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>
            <a:extLst>
              <a:ext uri="{FF2B5EF4-FFF2-40B4-BE49-F238E27FC236}">
                <a16:creationId xmlns:a16="http://schemas.microsoft.com/office/drawing/2014/main" id="{75B0B833-0546-43DC-8885-88E233B637B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Pagos</a:t>
            </a:r>
          </a:p>
        </p:txBody>
      </p:sp>
      <p:sp>
        <p:nvSpPr>
          <p:cNvPr id="13315" name="2 Marcador de contenido">
            <a:extLst>
              <a:ext uri="{FF2B5EF4-FFF2-40B4-BE49-F238E27FC236}">
                <a16:creationId xmlns:a16="http://schemas.microsoft.com/office/drawing/2014/main" id="{01CC0A18-56A0-42B7-9EE0-4D569086627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3429000"/>
          </a:xfrm>
        </p:spPr>
        <p:txBody>
          <a:bodyPr/>
          <a:lstStyle/>
          <a:p>
            <a:pPr eaLnBrk="1" hangingPunct="1"/>
            <a:r>
              <a:rPr lang="es-MX" altLang="es-MX"/>
              <a:t>Función de utilidad:</a:t>
            </a:r>
          </a:p>
        </p:txBody>
      </p:sp>
      <p:pic>
        <p:nvPicPr>
          <p:cNvPr id="13316" name="Picture 1024">
            <a:extLst>
              <a:ext uri="{FF2B5EF4-FFF2-40B4-BE49-F238E27FC236}">
                <a16:creationId xmlns:a16="http://schemas.microsoft.com/office/drawing/2014/main" id="{C84DD0F0-07BF-4F48-AF2E-71A318B0D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92388"/>
            <a:ext cx="80772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Text Box 6">
            <a:extLst>
              <a:ext uri="{FF2B5EF4-FFF2-40B4-BE49-F238E27FC236}">
                <a16:creationId xmlns:a16="http://schemas.microsoft.com/office/drawing/2014/main" id="{20193D04-7AE8-4E5E-A1F6-881117AB0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334000"/>
            <a:ext cx="8305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400">
                <a:latin typeface="Times New Roman" panose="02020603050405020304" pitchFamily="18" charset="0"/>
              </a:rPr>
              <a:t> </a:t>
            </a:r>
            <a:r>
              <a:rPr lang="en-US" altLang="es-MX" sz="2800">
                <a:latin typeface="Courier New" panose="02070309020205020404" pitchFamily="49" charset="0"/>
              </a:rPr>
              <a:t>PolicyGain</a:t>
            </a:r>
            <a:r>
              <a:rPr lang="en-US" altLang="es-MX" sz="2800">
                <a:latin typeface="Arial" panose="020B0604020202020204" pitchFamily="34" charset="0"/>
              </a:rPr>
              <a:t> = pago </a:t>
            </a:r>
            <a:r>
              <a:rPr lang="en-US" altLang="es-MX" sz="2800" i="1">
                <a:latin typeface="Arial" panose="020B0604020202020204" pitchFamily="34" charset="0"/>
              </a:rPr>
              <a:t>outcome-contingent</a:t>
            </a:r>
            <a:br>
              <a:rPr lang="en-US" altLang="es-MX" sz="2800">
                <a:latin typeface="Arial" panose="020B0604020202020204" pitchFamily="34" charset="0"/>
              </a:rPr>
            </a:br>
            <a:r>
              <a:rPr lang="en-US" altLang="es-MX" sz="2800">
                <a:latin typeface="Arial" panose="020B0604020202020204" pitchFamily="34" charset="0"/>
              </a:rPr>
              <a:t>  </a:t>
            </a:r>
            <a:r>
              <a:rPr lang="en-US" altLang="es-MX" sz="2800">
                <a:latin typeface="Courier New" panose="02070309020205020404" pitchFamily="49" charset="0"/>
              </a:rPr>
              <a:t>Position</a:t>
            </a:r>
            <a:r>
              <a:rPr lang="en-US" altLang="es-MX" sz="2800">
                <a:latin typeface="Arial" panose="020B0604020202020204" pitchFamily="34" charset="0"/>
              </a:rPr>
              <a:t>     = pago </a:t>
            </a:r>
            <a:r>
              <a:rPr lang="en-US" altLang="es-MX" sz="2800" i="1">
                <a:latin typeface="Arial" panose="020B0604020202020204" pitchFamily="34" charset="0"/>
              </a:rPr>
              <a:t>act-contingent</a:t>
            </a:r>
            <a:endParaRPr lang="en-US" altLang="es-MX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Título">
            <a:extLst>
              <a:ext uri="{FF2B5EF4-FFF2-40B4-BE49-F238E27FC236}">
                <a16:creationId xmlns:a16="http://schemas.microsoft.com/office/drawing/2014/main" id="{436EAAE2-5979-4874-BC19-F84A374EFB8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Tres modos de juego</a:t>
            </a:r>
          </a:p>
        </p:txBody>
      </p:sp>
      <p:sp>
        <p:nvSpPr>
          <p:cNvPr id="14339" name="2 Marcador de contenido">
            <a:extLst>
              <a:ext uri="{FF2B5EF4-FFF2-40B4-BE49-F238E27FC236}">
                <a16:creationId xmlns:a16="http://schemas.microsoft.com/office/drawing/2014/main" id="{2BE0D242-0E6B-4F41-8179-1B2B1FF1BC69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Normal: pi nulo</a:t>
            </a:r>
          </a:p>
          <a:p>
            <a:pPr eaLnBrk="1" hangingPunct="1"/>
            <a:endParaRPr lang="es-MX" altLang="es-MX"/>
          </a:p>
          <a:p>
            <a:pPr eaLnBrk="1" hangingPunct="1"/>
            <a:endParaRPr lang="es-MX" altLang="es-MX"/>
          </a:p>
          <a:p>
            <a:pPr eaLnBrk="1" hangingPunct="1"/>
            <a:r>
              <a:rPr lang="es-MX" altLang="es-MX"/>
              <a:t>Campaña: pi chico</a:t>
            </a:r>
          </a:p>
          <a:p>
            <a:pPr eaLnBrk="1" hangingPunct="1"/>
            <a:endParaRPr lang="es-MX" altLang="es-MX"/>
          </a:p>
          <a:p>
            <a:pPr eaLnBrk="1" hangingPunct="1"/>
            <a:endParaRPr lang="es-MX" altLang="es-MX"/>
          </a:p>
          <a:p>
            <a:pPr eaLnBrk="1" hangingPunct="1"/>
            <a:r>
              <a:rPr lang="es-MX" altLang="es-MX"/>
              <a:t>Maromero: pi grande</a:t>
            </a:r>
          </a:p>
        </p:txBody>
      </p:sp>
      <p:pic>
        <p:nvPicPr>
          <p:cNvPr id="14340" name="Picture 7">
            <a:extLst>
              <a:ext uri="{FF2B5EF4-FFF2-40B4-BE49-F238E27FC236}">
                <a16:creationId xmlns:a16="http://schemas.microsoft.com/office/drawing/2014/main" id="{59AA59B3-33EE-4761-BAE4-2DC9E78E3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963" y="1628775"/>
            <a:ext cx="1617662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8">
            <a:extLst>
              <a:ext uri="{FF2B5EF4-FFF2-40B4-BE49-F238E27FC236}">
                <a16:creationId xmlns:a16="http://schemas.microsoft.com/office/drawing/2014/main" id="{349E82D8-4179-44AD-B6FD-5F5BDEF25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13" y="3319463"/>
            <a:ext cx="264160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9">
            <a:extLst>
              <a:ext uri="{FF2B5EF4-FFF2-40B4-BE49-F238E27FC236}">
                <a16:creationId xmlns:a16="http://schemas.microsoft.com/office/drawing/2014/main" id="{DA212CAB-8A1D-4FE1-B320-5CEADE34F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038" y="5084763"/>
            <a:ext cx="2251075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Título">
            <a:extLst>
              <a:ext uri="{FF2B5EF4-FFF2-40B4-BE49-F238E27FC236}">
                <a16:creationId xmlns:a16="http://schemas.microsoft.com/office/drawing/2014/main" id="{7F647D36-0633-4D2D-A19F-142C62CFA9F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Mapeo de acciones a mensajes</a:t>
            </a:r>
          </a:p>
        </p:txBody>
      </p:sp>
      <p:grpSp>
        <p:nvGrpSpPr>
          <p:cNvPr id="2" name="Group 23">
            <a:extLst>
              <a:ext uri="{FF2B5EF4-FFF2-40B4-BE49-F238E27FC236}">
                <a16:creationId xmlns:a16="http://schemas.microsoft.com/office/drawing/2014/main" id="{BA48F67E-FEAA-4632-905B-DD91A8B5F60F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366838"/>
            <a:ext cx="8458200" cy="528637"/>
            <a:chOff x="240" y="861"/>
            <a:chExt cx="5328" cy="333"/>
          </a:xfrm>
        </p:grpSpPr>
        <p:sp>
          <p:nvSpPr>
            <p:cNvPr id="15379" name="Text Box 3">
              <a:extLst>
                <a:ext uri="{FF2B5EF4-FFF2-40B4-BE49-F238E27FC236}">
                  <a16:creationId xmlns:a16="http://schemas.microsoft.com/office/drawing/2014/main" id="{142B519F-D230-48F6-B148-9163EDA28A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864"/>
              <a:ext cx="96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s-MX" sz="2800" u="sng"/>
                <a:t>Cuando</a:t>
              </a:r>
              <a:endParaRPr lang="en-GB" altLang="es-MX" sz="2800" b="1" u="sng">
                <a:solidFill>
                  <a:srgbClr val="CC3300"/>
                </a:solidFill>
              </a:endParaRPr>
            </a:p>
          </p:txBody>
        </p:sp>
        <p:sp>
          <p:nvSpPr>
            <p:cNvPr id="15380" name="Text Box 5">
              <a:extLst>
                <a:ext uri="{FF2B5EF4-FFF2-40B4-BE49-F238E27FC236}">
                  <a16:creationId xmlns:a16="http://schemas.microsoft.com/office/drawing/2014/main" id="{CF7BDAED-CD59-4B3B-9E4A-EC7E57FAE5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864"/>
              <a:ext cx="15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s-MX" sz="2800" u="sng"/>
                <a:t>elije la acción</a:t>
              </a:r>
              <a:endParaRPr lang="en-GB" altLang="es-MX" sz="2800" b="1" u="sng">
                <a:solidFill>
                  <a:srgbClr val="CC3300"/>
                </a:solidFill>
              </a:endParaRPr>
            </a:p>
          </p:txBody>
        </p:sp>
        <p:sp>
          <p:nvSpPr>
            <p:cNvPr id="15381" name="Text Box 6">
              <a:extLst>
                <a:ext uri="{FF2B5EF4-FFF2-40B4-BE49-F238E27FC236}">
                  <a16:creationId xmlns:a16="http://schemas.microsoft.com/office/drawing/2014/main" id="{F909CEAC-C7B6-4BBB-8DEE-DD7EA12B72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861"/>
              <a:ext cx="24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s-MX" sz="2800" u="sng"/>
                <a:t>la posición publicitada es</a:t>
              </a:r>
              <a:endParaRPr lang="en-GB" altLang="es-MX" sz="2800" b="1" u="sng">
                <a:solidFill>
                  <a:srgbClr val="CC3300"/>
                </a:solidFill>
              </a:endParaRPr>
            </a:p>
          </p:txBody>
        </p:sp>
      </p:grpSp>
      <p:grpSp>
        <p:nvGrpSpPr>
          <p:cNvPr id="3" name="Group 24">
            <a:extLst>
              <a:ext uri="{FF2B5EF4-FFF2-40B4-BE49-F238E27FC236}">
                <a16:creationId xmlns:a16="http://schemas.microsoft.com/office/drawing/2014/main" id="{9FC65B08-E071-4FD9-A6EB-46F64E1E1EE1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057400"/>
            <a:ext cx="8305800" cy="1066800"/>
            <a:chOff x="288" y="1296"/>
            <a:chExt cx="5232" cy="672"/>
          </a:xfrm>
        </p:grpSpPr>
        <p:sp>
          <p:nvSpPr>
            <p:cNvPr id="15373" name="Text Box 4">
              <a:extLst>
                <a:ext uri="{FF2B5EF4-FFF2-40B4-BE49-F238E27FC236}">
                  <a16:creationId xmlns:a16="http://schemas.microsoft.com/office/drawing/2014/main" id="{CF9C9818-C19E-4492-A359-FB607E6A28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305"/>
              <a:ext cx="1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s-MX" sz="2800"/>
                <a:t>L</a:t>
              </a:r>
              <a:endParaRPr lang="en-GB" altLang="es-MX" sz="2800" b="1">
                <a:solidFill>
                  <a:srgbClr val="CC3300"/>
                </a:solidFill>
              </a:endParaRPr>
            </a:p>
          </p:txBody>
        </p:sp>
        <p:sp>
          <p:nvSpPr>
            <p:cNvPr id="15374" name="Text Box 7">
              <a:extLst>
                <a:ext uri="{FF2B5EF4-FFF2-40B4-BE49-F238E27FC236}">
                  <a16:creationId xmlns:a16="http://schemas.microsoft.com/office/drawing/2014/main" id="{043A89B8-3BC0-43FE-AB52-FF49378E49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305"/>
              <a:ext cx="1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s-MX" sz="2800"/>
                <a:t>‘</a:t>
              </a:r>
              <a:r>
                <a:rPr lang="en-GB" altLang="es-MX" sz="2800" i="1"/>
                <a:t>retain</a:t>
              </a:r>
              <a:r>
                <a:rPr lang="en-GB" altLang="es-MX" sz="2800"/>
                <a:t> </a:t>
              </a:r>
              <a:r>
                <a:rPr lang="en-GB" altLang="es-MX" sz="2800" i="1"/>
                <a:t>x</a:t>
              </a:r>
              <a:r>
                <a:rPr lang="en-GB" altLang="es-MX" sz="2800" baseline="-25000"/>
                <a:t>0</a:t>
              </a:r>
              <a:r>
                <a:rPr lang="en-GB" altLang="es-MX" sz="2800"/>
                <a:t>’</a:t>
              </a:r>
              <a:endParaRPr lang="en-GB" altLang="es-MX" sz="2800" b="1">
                <a:solidFill>
                  <a:srgbClr val="CC3300"/>
                </a:solidFill>
              </a:endParaRPr>
            </a:p>
          </p:txBody>
        </p:sp>
        <p:sp>
          <p:nvSpPr>
            <p:cNvPr id="15375" name="Text Box 8">
              <a:extLst>
                <a:ext uri="{FF2B5EF4-FFF2-40B4-BE49-F238E27FC236}">
                  <a16:creationId xmlns:a16="http://schemas.microsoft.com/office/drawing/2014/main" id="{5C6550C7-FABC-49EF-B201-A372E7E0F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296"/>
              <a:ext cx="235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s-MX" sz="2800"/>
                <a:t>“prefiero </a:t>
              </a:r>
              <a:r>
                <a:rPr lang="en-GB" altLang="es-MX" sz="2800" i="1"/>
                <a:t>x</a:t>
              </a:r>
              <a:r>
                <a:rPr lang="en-GB" altLang="es-MX" sz="2800" baseline="-25000"/>
                <a:t>0</a:t>
              </a:r>
              <a:r>
                <a:rPr lang="en-GB" altLang="es-MX" sz="2800"/>
                <a:t> a todo”</a:t>
              </a:r>
              <a:endParaRPr lang="en-GB" altLang="es-MX" sz="2800" b="1">
                <a:solidFill>
                  <a:srgbClr val="CC3300"/>
                </a:solidFill>
              </a:endParaRPr>
            </a:p>
          </p:txBody>
        </p:sp>
        <p:sp>
          <p:nvSpPr>
            <p:cNvPr id="15376" name="Text Box 10">
              <a:extLst>
                <a:ext uri="{FF2B5EF4-FFF2-40B4-BE49-F238E27FC236}">
                  <a16:creationId xmlns:a16="http://schemas.microsoft.com/office/drawing/2014/main" id="{00AE7BDD-2D45-4FA1-8A0E-CAD1567C78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641"/>
              <a:ext cx="23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s-MX" sz="2800"/>
                <a:t>“prefiero  </a:t>
              </a:r>
              <a:r>
                <a:rPr lang="en-GB" altLang="es-MX" sz="2800" i="1"/>
                <a:t>x</a:t>
              </a:r>
              <a:r>
                <a:rPr lang="en-GB" altLang="es-MX" sz="2800"/>
                <a:t>  a  </a:t>
              </a:r>
              <a:r>
                <a:rPr lang="en-GB" altLang="es-MX" sz="2800" i="1"/>
                <a:t>x</a:t>
              </a:r>
              <a:r>
                <a:rPr lang="en-GB" altLang="es-MX" sz="2800" baseline="-25000"/>
                <a:t>0</a:t>
              </a:r>
              <a:r>
                <a:rPr lang="en-GB" altLang="es-MX" sz="2800"/>
                <a:t>”</a:t>
              </a:r>
              <a:endParaRPr lang="en-GB" altLang="es-MX" sz="2800" b="1">
                <a:solidFill>
                  <a:srgbClr val="CC3300"/>
                </a:solidFill>
              </a:endParaRPr>
            </a:p>
          </p:txBody>
        </p:sp>
        <p:sp>
          <p:nvSpPr>
            <p:cNvPr id="15377" name="Text Box 12">
              <a:extLst>
                <a:ext uri="{FF2B5EF4-FFF2-40B4-BE49-F238E27FC236}">
                  <a16:creationId xmlns:a16="http://schemas.microsoft.com/office/drawing/2014/main" id="{A34EA695-1B68-4B2A-8153-E12FF56544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632"/>
              <a:ext cx="1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s-MX" sz="2800"/>
                <a:t>L</a:t>
              </a:r>
              <a:endParaRPr lang="en-GB" altLang="es-MX" sz="2800" b="1">
                <a:solidFill>
                  <a:srgbClr val="CC3300"/>
                </a:solidFill>
              </a:endParaRPr>
            </a:p>
          </p:txBody>
        </p:sp>
        <p:sp>
          <p:nvSpPr>
            <p:cNvPr id="15378" name="Text Box 13">
              <a:extLst>
                <a:ext uri="{FF2B5EF4-FFF2-40B4-BE49-F238E27FC236}">
                  <a16:creationId xmlns:a16="http://schemas.microsoft.com/office/drawing/2014/main" id="{5418EB54-0684-44FB-AC79-B0789460DC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641"/>
              <a:ext cx="1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s-MX" sz="2800"/>
                <a:t>‘</a:t>
              </a:r>
              <a:r>
                <a:rPr lang="en-GB" altLang="es-MX" sz="2800" i="1"/>
                <a:t>propose</a:t>
              </a:r>
              <a:r>
                <a:rPr lang="en-GB" altLang="es-MX" sz="2800"/>
                <a:t> </a:t>
              </a:r>
              <a:r>
                <a:rPr lang="en-GB" altLang="es-MX" sz="2800" i="1"/>
                <a:t>x</a:t>
              </a:r>
              <a:r>
                <a:rPr lang="en-GB" altLang="es-MX" sz="2800"/>
                <a:t>’</a:t>
              </a:r>
              <a:endParaRPr lang="en-GB" altLang="es-MX" sz="2800" b="1">
                <a:solidFill>
                  <a:srgbClr val="CC3300"/>
                </a:solidFill>
              </a:endParaRPr>
            </a:p>
          </p:txBody>
        </p:sp>
      </p:grpSp>
      <p:grpSp>
        <p:nvGrpSpPr>
          <p:cNvPr id="4" name="Group 25">
            <a:extLst>
              <a:ext uri="{FF2B5EF4-FFF2-40B4-BE49-F238E27FC236}">
                <a16:creationId xmlns:a16="http://schemas.microsoft.com/office/drawing/2014/main" id="{A7A113C9-BABC-4D80-A1EA-E04747115E68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505200"/>
            <a:ext cx="8305800" cy="1143000"/>
            <a:chOff x="288" y="2208"/>
            <a:chExt cx="5232" cy="720"/>
          </a:xfrm>
        </p:grpSpPr>
        <p:sp>
          <p:nvSpPr>
            <p:cNvPr id="15367" name="Text Box 14">
              <a:extLst>
                <a:ext uri="{FF2B5EF4-FFF2-40B4-BE49-F238E27FC236}">
                  <a16:creationId xmlns:a16="http://schemas.microsoft.com/office/drawing/2014/main" id="{1F74E4D7-04E2-4322-A1F6-B6290A72B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217"/>
              <a:ext cx="23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s-MX" sz="2800"/>
                <a:t>“prefiero  </a:t>
              </a:r>
              <a:r>
                <a:rPr lang="en-GB" altLang="es-MX" sz="2800" i="1"/>
                <a:t>x</a:t>
              </a:r>
              <a:r>
                <a:rPr lang="en-GB" altLang="es-MX" sz="2800" baseline="-25000"/>
                <a:t>0</a:t>
              </a:r>
              <a:r>
                <a:rPr lang="en-GB" altLang="es-MX" sz="2800"/>
                <a:t> a  </a:t>
              </a:r>
              <a:r>
                <a:rPr lang="en-GB" altLang="es-MX" sz="2800" i="1"/>
                <a:t>x </a:t>
              </a:r>
              <a:r>
                <a:rPr lang="en-GB" altLang="es-MX" sz="2800"/>
                <a:t>”</a:t>
              </a:r>
              <a:endParaRPr lang="en-GB" altLang="es-MX" sz="2800" b="1">
                <a:solidFill>
                  <a:srgbClr val="CC3300"/>
                </a:solidFill>
              </a:endParaRPr>
            </a:p>
          </p:txBody>
        </p:sp>
        <p:sp>
          <p:nvSpPr>
            <p:cNvPr id="15368" name="Text Box 15">
              <a:extLst>
                <a:ext uri="{FF2B5EF4-FFF2-40B4-BE49-F238E27FC236}">
                  <a16:creationId xmlns:a16="http://schemas.microsoft.com/office/drawing/2014/main" id="{47A0EE0A-0DBB-40A4-9FF2-E60218F8DF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208"/>
              <a:ext cx="1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s-MX" sz="2800"/>
                <a:t>E</a:t>
              </a:r>
              <a:endParaRPr lang="en-GB" altLang="es-MX" sz="2800" b="1">
                <a:solidFill>
                  <a:srgbClr val="CC3300"/>
                </a:solidFill>
              </a:endParaRPr>
            </a:p>
          </p:txBody>
        </p:sp>
        <p:sp>
          <p:nvSpPr>
            <p:cNvPr id="15369" name="Text Box 16">
              <a:extLst>
                <a:ext uri="{FF2B5EF4-FFF2-40B4-BE49-F238E27FC236}">
                  <a16:creationId xmlns:a16="http://schemas.microsoft.com/office/drawing/2014/main" id="{4CC4A2C1-8414-4CBA-B3B0-DB9FB4C1F2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217"/>
              <a:ext cx="1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s-MX" sz="2800"/>
                <a:t>‘</a:t>
              </a:r>
              <a:r>
                <a:rPr lang="en-GB" altLang="es-MX" sz="2800" i="1"/>
                <a:t>veto</a:t>
              </a:r>
              <a:r>
                <a:rPr lang="en-GB" altLang="es-MX" sz="2800"/>
                <a:t> </a:t>
              </a:r>
              <a:r>
                <a:rPr lang="en-GB" altLang="es-MX" sz="2800" i="1"/>
                <a:t>x</a:t>
              </a:r>
              <a:r>
                <a:rPr lang="en-GB" altLang="es-MX" sz="2800"/>
                <a:t>’</a:t>
              </a:r>
              <a:endParaRPr lang="en-GB" altLang="es-MX" sz="2800" b="1">
                <a:solidFill>
                  <a:srgbClr val="CC3300"/>
                </a:solidFill>
              </a:endParaRPr>
            </a:p>
          </p:txBody>
        </p:sp>
        <p:sp>
          <p:nvSpPr>
            <p:cNvPr id="15370" name="Text Box 17">
              <a:extLst>
                <a:ext uri="{FF2B5EF4-FFF2-40B4-BE49-F238E27FC236}">
                  <a16:creationId xmlns:a16="http://schemas.microsoft.com/office/drawing/2014/main" id="{01D3EB1F-F48A-480E-9518-1E117AF6A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601"/>
              <a:ext cx="23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s-MX" sz="2800"/>
                <a:t>“prefiero </a:t>
              </a:r>
              <a:r>
                <a:rPr lang="en-GB" altLang="es-MX" sz="2800" i="1"/>
                <a:t>x</a:t>
              </a:r>
              <a:r>
                <a:rPr lang="en-GB" altLang="es-MX" sz="2800"/>
                <a:t>  a  </a:t>
              </a:r>
              <a:r>
                <a:rPr lang="en-GB" altLang="es-MX" sz="2800" i="1"/>
                <a:t>x</a:t>
              </a:r>
              <a:r>
                <a:rPr lang="en-GB" altLang="es-MX" sz="2800" baseline="-25000"/>
                <a:t>0</a:t>
              </a:r>
              <a:r>
                <a:rPr lang="en-GB" altLang="es-MX" sz="2800"/>
                <a:t>”</a:t>
              </a:r>
              <a:endParaRPr lang="en-GB" altLang="es-MX" sz="2800" b="1">
                <a:solidFill>
                  <a:srgbClr val="CC3300"/>
                </a:solidFill>
              </a:endParaRPr>
            </a:p>
          </p:txBody>
        </p:sp>
        <p:sp>
          <p:nvSpPr>
            <p:cNvPr id="15371" name="Text Box 18">
              <a:extLst>
                <a:ext uri="{FF2B5EF4-FFF2-40B4-BE49-F238E27FC236}">
                  <a16:creationId xmlns:a16="http://schemas.microsoft.com/office/drawing/2014/main" id="{5B92257C-5F41-433B-88D7-5E5FB1889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592"/>
              <a:ext cx="1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s-MX" sz="2800"/>
                <a:t>E</a:t>
              </a:r>
              <a:endParaRPr lang="en-GB" altLang="es-MX" sz="2800" b="1">
                <a:solidFill>
                  <a:srgbClr val="CC3300"/>
                </a:solidFill>
              </a:endParaRPr>
            </a:p>
          </p:txBody>
        </p:sp>
        <p:sp>
          <p:nvSpPr>
            <p:cNvPr id="15372" name="Text Box 19">
              <a:extLst>
                <a:ext uri="{FF2B5EF4-FFF2-40B4-BE49-F238E27FC236}">
                  <a16:creationId xmlns:a16="http://schemas.microsoft.com/office/drawing/2014/main" id="{1A21AF50-538F-4FED-AD29-F4D8A2DB17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601"/>
              <a:ext cx="1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s-MX" sz="2800"/>
                <a:t>‘</a:t>
              </a:r>
              <a:r>
                <a:rPr lang="en-GB" altLang="es-MX" sz="2800" i="1"/>
                <a:t>sign</a:t>
              </a:r>
              <a:r>
                <a:rPr lang="en-GB" altLang="es-MX" sz="2800"/>
                <a:t> </a:t>
              </a:r>
              <a:r>
                <a:rPr lang="en-GB" altLang="es-MX" sz="2800" i="1"/>
                <a:t>x</a:t>
              </a:r>
              <a:r>
                <a:rPr lang="en-GB" altLang="es-MX" sz="2800"/>
                <a:t>’</a:t>
              </a:r>
              <a:endParaRPr lang="en-GB" altLang="es-MX" sz="2800" b="1">
                <a:solidFill>
                  <a:srgbClr val="CC3300"/>
                </a:solidFill>
              </a:endParaRPr>
            </a:p>
          </p:txBody>
        </p:sp>
      </p:grpSp>
      <p:sp>
        <p:nvSpPr>
          <p:cNvPr id="24" name="Text Box 20">
            <a:extLst>
              <a:ext uri="{FF2B5EF4-FFF2-40B4-BE49-F238E27FC236}">
                <a16:creationId xmlns:a16="http://schemas.microsoft.com/office/drawing/2014/main" id="{43A86FFB-B8BB-4AE4-B22A-DE536FA87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105400"/>
            <a:ext cx="7467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s-MX" sz="2800"/>
              <a:t>Por def., pi es tal que, en modo campaña, </a:t>
            </a:r>
            <a:br>
              <a:rPr lang="en-GB" altLang="es-MX" sz="2800"/>
            </a:br>
            <a:r>
              <a:rPr lang="en-GB" altLang="es-MX" sz="2800" i="1"/>
              <a:t>act-contingent</a:t>
            </a:r>
            <a:r>
              <a:rPr lang="en-GB" altLang="es-MX" sz="2800"/>
              <a:t> nunca contradice a </a:t>
            </a:r>
            <a:br>
              <a:rPr lang="en-GB" altLang="es-MX" sz="2800"/>
            </a:br>
            <a:r>
              <a:rPr lang="en-GB" altLang="es-MX" sz="2800" i="1"/>
              <a:t>outcome-contingent</a:t>
            </a:r>
            <a:r>
              <a:rPr lang="en-GB" altLang="es-MX" sz="2800"/>
              <a:t> -- sólo rompe empates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Título">
            <a:extLst>
              <a:ext uri="{FF2B5EF4-FFF2-40B4-BE49-F238E27FC236}">
                <a16:creationId xmlns:a16="http://schemas.microsoft.com/office/drawing/2014/main" id="{E876DA22-38EE-4AED-96FD-2EC86BAA77A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MX" altLang="es-MX" sz="4000"/>
              <a:t>Lógica maromera en campaña</a:t>
            </a:r>
          </a:p>
        </p:txBody>
      </p:sp>
      <p:sp>
        <p:nvSpPr>
          <p:cNvPr id="16387" name="2 Marcador de contenido">
            <a:extLst>
              <a:ext uri="{FF2B5EF4-FFF2-40B4-BE49-F238E27FC236}">
                <a16:creationId xmlns:a16="http://schemas.microsoft.com/office/drawing/2014/main" id="{C38BDC53-4E79-4E37-ABBE-4062354E3977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Si hay ganancia en </a:t>
            </a:r>
            <a:r>
              <a:rPr lang="es-MX" altLang="es-MX" i="1"/>
              <a:t>policy</a:t>
            </a:r>
            <a:r>
              <a:rPr lang="es-MX" altLang="es-MX"/>
              <a:t> realizable, captúrala; nunca la sacrifiques por hacer maroma (aun si es infinitesimal)</a:t>
            </a:r>
          </a:p>
          <a:p>
            <a:pPr eaLnBrk="1" hangingPunct="1"/>
            <a:r>
              <a:rPr lang="es-MX" altLang="es-MX"/>
              <a:t>Si ambas acciones conducen al mismo desenlace, haz una maroma</a:t>
            </a:r>
          </a:p>
          <a:p>
            <a:pPr eaLnBrk="1" hangingPunct="1"/>
            <a:endParaRPr lang="es-MX" altLang="es-MX"/>
          </a:p>
          <a:p>
            <a:pPr eaLnBrk="1" hangingPunct="1">
              <a:buFont typeface="Calibri" panose="020F0502020204030204" pitchFamily="34" charset="0"/>
              <a:buAutoNum type="arabicPeriod"/>
            </a:pPr>
            <a:r>
              <a:rPr lang="es-MX" altLang="es-MX" b="1"/>
              <a:t>Micro</a:t>
            </a:r>
            <a:r>
              <a:rPr lang="es-MX" altLang="es-MX"/>
              <a:t>-dosis de </a:t>
            </a:r>
            <a:r>
              <a:rPr lang="es-MX" altLang="es-MX" i="1"/>
              <a:t>position-taking</a:t>
            </a:r>
          </a:p>
          <a:p>
            <a:pPr eaLnBrk="1" hangingPunct="1">
              <a:buFont typeface="Calibri" panose="020F0502020204030204" pitchFamily="34" charset="0"/>
              <a:buAutoNum type="arabicPeriod"/>
            </a:pPr>
            <a:r>
              <a:rPr lang="es-MX" altLang="es-MX"/>
              <a:t>Preserva enseñanzas R+R</a:t>
            </a:r>
          </a:p>
        </p:txBody>
      </p:sp>
      <p:pic>
        <p:nvPicPr>
          <p:cNvPr id="2" name="Imagen 2">
            <a:extLst>
              <a:ext uri="{FF2B5EF4-FFF2-40B4-BE49-F238E27FC236}">
                <a16:creationId xmlns:a16="http://schemas.microsoft.com/office/drawing/2014/main" id="{3B0468CD-2234-41CE-84FE-24B741E38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645" y="3872718"/>
            <a:ext cx="2743200" cy="279316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>
            <a:extLst>
              <a:ext uri="{FF2B5EF4-FFF2-40B4-BE49-F238E27FC236}">
                <a16:creationId xmlns:a16="http://schemas.microsoft.com/office/drawing/2014/main" id="{C74A5D80-BDD8-4E04-BD2D-D00AA3CC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Cómo se ven las maromas</a:t>
            </a:r>
          </a:p>
        </p:txBody>
      </p:sp>
      <p:grpSp>
        <p:nvGrpSpPr>
          <p:cNvPr id="2" name="Group 69">
            <a:extLst>
              <a:ext uri="{FF2B5EF4-FFF2-40B4-BE49-F238E27FC236}">
                <a16:creationId xmlns:a16="http://schemas.microsoft.com/office/drawing/2014/main" id="{7422F1DA-0D10-4F7E-A09F-A8CAE129167E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485900"/>
            <a:ext cx="5133975" cy="1409700"/>
            <a:chOff x="432" y="936"/>
            <a:chExt cx="3234" cy="888"/>
          </a:xfrm>
        </p:grpSpPr>
        <p:grpSp>
          <p:nvGrpSpPr>
            <p:cNvPr id="17486" name="Group 4">
              <a:extLst>
                <a:ext uri="{FF2B5EF4-FFF2-40B4-BE49-F238E27FC236}">
                  <a16:creationId xmlns:a16="http://schemas.microsoft.com/office/drawing/2014/main" id="{1089C987-C8FD-4754-8EAA-299A24F47B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296"/>
              <a:ext cx="3234" cy="336"/>
              <a:chOff x="1296" y="2256"/>
              <a:chExt cx="3234" cy="336"/>
            </a:xfrm>
          </p:grpSpPr>
          <p:grpSp>
            <p:nvGrpSpPr>
              <p:cNvPr id="17511" name="Group 5">
                <a:extLst>
                  <a:ext uri="{FF2B5EF4-FFF2-40B4-BE49-F238E27FC236}">
                    <a16:creationId xmlns:a16="http://schemas.microsoft.com/office/drawing/2014/main" id="{15284E45-65A9-447D-BF1E-5FAB29B455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2256"/>
                <a:ext cx="288" cy="336"/>
                <a:chOff x="1296" y="2256"/>
                <a:chExt cx="288" cy="336"/>
              </a:xfrm>
            </p:grpSpPr>
            <p:sp>
              <p:nvSpPr>
                <p:cNvPr id="17516" name="Line 6">
                  <a:extLst>
                    <a:ext uri="{FF2B5EF4-FFF2-40B4-BE49-F238E27FC236}">
                      <a16:creationId xmlns:a16="http://schemas.microsoft.com/office/drawing/2014/main" id="{08A61EF3-04B3-4106-A799-7CE6AC094F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225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17517" name="Text Box 7">
                  <a:extLst>
                    <a:ext uri="{FF2B5EF4-FFF2-40B4-BE49-F238E27FC236}">
                      <a16:creationId xmlns:a16="http://schemas.microsoft.com/office/drawing/2014/main" id="{D8BBC3A2-4361-4D9B-A254-BFE18A29D07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2304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s-MX" sz="1800"/>
                    <a:t>0</a:t>
                  </a:r>
                </a:p>
              </p:txBody>
            </p:sp>
          </p:grpSp>
          <p:grpSp>
            <p:nvGrpSpPr>
              <p:cNvPr id="17512" name="Group 8">
                <a:extLst>
                  <a:ext uri="{FF2B5EF4-FFF2-40B4-BE49-F238E27FC236}">
                    <a16:creationId xmlns:a16="http://schemas.microsoft.com/office/drawing/2014/main" id="{16E23A85-6E8F-4465-A90F-246434A679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42" y="2256"/>
                <a:ext cx="288" cy="336"/>
                <a:chOff x="4242" y="2256"/>
                <a:chExt cx="288" cy="336"/>
              </a:xfrm>
            </p:grpSpPr>
            <p:sp>
              <p:nvSpPr>
                <p:cNvPr id="17514" name="Line 9">
                  <a:extLst>
                    <a:ext uri="{FF2B5EF4-FFF2-40B4-BE49-F238E27FC236}">
                      <a16:creationId xmlns:a16="http://schemas.microsoft.com/office/drawing/2014/main" id="{FBCA7989-9D7E-4E87-BCBC-42BC21E3E5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8" y="225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17515" name="Text Box 10">
                  <a:extLst>
                    <a:ext uri="{FF2B5EF4-FFF2-40B4-BE49-F238E27FC236}">
                      <a16:creationId xmlns:a16="http://schemas.microsoft.com/office/drawing/2014/main" id="{0360F135-FD17-47FA-83C1-8347AF524B7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42" y="2304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s-MX" sz="1800"/>
                    <a:t>1</a:t>
                  </a:r>
                </a:p>
              </p:txBody>
            </p:sp>
          </p:grpSp>
          <p:sp>
            <p:nvSpPr>
              <p:cNvPr id="17513" name="Line 11">
                <a:extLst>
                  <a:ext uri="{FF2B5EF4-FFF2-40B4-BE49-F238E27FC236}">
                    <a16:creationId xmlns:a16="http://schemas.microsoft.com/office/drawing/2014/main" id="{0674EF05-891D-4E23-9971-F25C233866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304"/>
                <a:ext cx="29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7487" name="Group 12">
              <a:extLst>
                <a:ext uri="{FF2B5EF4-FFF2-40B4-BE49-F238E27FC236}">
                  <a16:creationId xmlns:a16="http://schemas.microsoft.com/office/drawing/2014/main" id="{C55A5F6C-516B-4582-9FCA-003051F71F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1296"/>
              <a:ext cx="288" cy="336"/>
              <a:chOff x="2784" y="2256"/>
              <a:chExt cx="288" cy="336"/>
            </a:xfrm>
          </p:grpSpPr>
          <p:sp>
            <p:nvSpPr>
              <p:cNvPr id="17509" name="Line 13">
                <a:extLst>
                  <a:ext uri="{FF2B5EF4-FFF2-40B4-BE49-F238E27FC236}">
                    <a16:creationId xmlns:a16="http://schemas.microsoft.com/office/drawing/2014/main" id="{56D6645D-7EA6-4CDB-8575-3F3375CE61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7510" name="Text Box 14">
                <a:extLst>
                  <a:ext uri="{FF2B5EF4-FFF2-40B4-BE49-F238E27FC236}">
                    <a16:creationId xmlns:a16="http://schemas.microsoft.com/office/drawing/2014/main" id="{D3661131-83C0-4C19-9EF8-FD716EC080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2304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s-MX" sz="1800" i="1"/>
                  <a:t>V</a:t>
                </a:r>
                <a:endParaRPr lang="en-US" altLang="es-MX" sz="1800"/>
              </a:p>
            </p:txBody>
          </p:sp>
        </p:grpSp>
        <p:grpSp>
          <p:nvGrpSpPr>
            <p:cNvPr id="17488" name="Group 15">
              <a:extLst>
                <a:ext uri="{FF2B5EF4-FFF2-40B4-BE49-F238E27FC236}">
                  <a16:creationId xmlns:a16="http://schemas.microsoft.com/office/drawing/2014/main" id="{9C6628FC-C9AC-4A8F-AE05-CFE4E4C00A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1296"/>
              <a:ext cx="288" cy="336"/>
              <a:chOff x="2784" y="2256"/>
              <a:chExt cx="288" cy="336"/>
            </a:xfrm>
          </p:grpSpPr>
          <p:sp>
            <p:nvSpPr>
              <p:cNvPr id="17507" name="Line 16">
                <a:extLst>
                  <a:ext uri="{FF2B5EF4-FFF2-40B4-BE49-F238E27FC236}">
                    <a16:creationId xmlns:a16="http://schemas.microsoft.com/office/drawing/2014/main" id="{523EB1F1-CE9D-4D2D-B391-9666021513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7508" name="Text Box 17">
                <a:extLst>
                  <a:ext uri="{FF2B5EF4-FFF2-40B4-BE49-F238E27FC236}">
                    <a16:creationId xmlns:a16="http://schemas.microsoft.com/office/drawing/2014/main" id="{55E29871-83FC-46E6-A508-44EF4C349A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2304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s-MX" sz="1800" i="1"/>
                  <a:t>L</a:t>
                </a:r>
                <a:endParaRPr lang="en-US" altLang="es-MX" sz="1800"/>
              </a:p>
            </p:txBody>
          </p:sp>
        </p:grpSp>
        <p:grpSp>
          <p:nvGrpSpPr>
            <p:cNvPr id="17489" name="Group 18">
              <a:extLst>
                <a:ext uri="{FF2B5EF4-FFF2-40B4-BE49-F238E27FC236}">
                  <a16:creationId xmlns:a16="http://schemas.microsoft.com/office/drawing/2014/main" id="{6DD14CD4-E422-4816-A805-EA484312EC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1296"/>
              <a:ext cx="288" cy="336"/>
              <a:chOff x="2784" y="2256"/>
              <a:chExt cx="288" cy="336"/>
            </a:xfrm>
          </p:grpSpPr>
          <p:sp>
            <p:nvSpPr>
              <p:cNvPr id="17505" name="Line 19">
                <a:extLst>
                  <a:ext uri="{FF2B5EF4-FFF2-40B4-BE49-F238E27FC236}">
                    <a16:creationId xmlns:a16="http://schemas.microsoft.com/office/drawing/2014/main" id="{7E3A440E-C56A-45B9-9298-C8782CFF04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7506" name="Text Box 20">
                <a:extLst>
                  <a:ext uri="{FF2B5EF4-FFF2-40B4-BE49-F238E27FC236}">
                    <a16:creationId xmlns:a16="http://schemas.microsoft.com/office/drawing/2014/main" id="{DDFF836B-15EF-433E-A5DE-C7804D7761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2304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s-MX" sz="1800" i="1"/>
                  <a:t>x</a:t>
                </a:r>
                <a:r>
                  <a:rPr lang="en-US" altLang="es-MX" sz="1800" i="1" baseline="-25000"/>
                  <a:t>0</a:t>
                </a:r>
                <a:endParaRPr lang="en-US" altLang="es-MX" sz="1800"/>
              </a:p>
            </p:txBody>
          </p:sp>
        </p:grpSp>
        <p:grpSp>
          <p:nvGrpSpPr>
            <p:cNvPr id="17490" name="Group 21">
              <a:extLst>
                <a:ext uri="{FF2B5EF4-FFF2-40B4-BE49-F238E27FC236}">
                  <a16:creationId xmlns:a16="http://schemas.microsoft.com/office/drawing/2014/main" id="{BE0B4D4E-C514-4C0D-9854-CCAEB82D20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296"/>
              <a:ext cx="288" cy="336"/>
              <a:chOff x="2784" y="2256"/>
              <a:chExt cx="288" cy="336"/>
            </a:xfrm>
          </p:grpSpPr>
          <p:sp>
            <p:nvSpPr>
              <p:cNvPr id="17503" name="Line 22">
                <a:extLst>
                  <a:ext uri="{FF2B5EF4-FFF2-40B4-BE49-F238E27FC236}">
                    <a16:creationId xmlns:a16="http://schemas.microsoft.com/office/drawing/2014/main" id="{6ADDCB59-C359-4F54-9ACB-94B57512D5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7504" name="Text Box 23">
                <a:extLst>
                  <a:ext uri="{FF2B5EF4-FFF2-40B4-BE49-F238E27FC236}">
                    <a16:creationId xmlns:a16="http://schemas.microsoft.com/office/drawing/2014/main" id="{907A177A-1B4D-4708-9393-7FDEB7940A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2304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s-MX" sz="1800" i="1"/>
                  <a:t>E</a:t>
                </a:r>
                <a:endParaRPr lang="en-US" altLang="es-MX" sz="1800"/>
              </a:p>
            </p:txBody>
          </p:sp>
        </p:grpSp>
        <p:grpSp>
          <p:nvGrpSpPr>
            <p:cNvPr id="17491" name="Group 24">
              <a:extLst>
                <a:ext uri="{FF2B5EF4-FFF2-40B4-BE49-F238E27FC236}">
                  <a16:creationId xmlns:a16="http://schemas.microsoft.com/office/drawing/2014/main" id="{0028BFE4-2B59-497A-B8F6-13E3B0F399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936"/>
              <a:ext cx="1152" cy="412"/>
              <a:chOff x="1440" y="3192"/>
              <a:chExt cx="1152" cy="412"/>
            </a:xfrm>
          </p:grpSpPr>
          <p:sp>
            <p:nvSpPr>
              <p:cNvPr id="17500" name="Line 25">
                <a:extLst>
                  <a:ext uri="{FF2B5EF4-FFF2-40B4-BE49-F238E27FC236}">
                    <a16:creationId xmlns:a16="http://schemas.microsoft.com/office/drawing/2014/main" id="{04CF9887-9558-47A3-90D7-D2708653DE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016" y="3192"/>
                <a:ext cx="576" cy="408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7501" name="Line 26">
                <a:extLst>
                  <a:ext uri="{FF2B5EF4-FFF2-40B4-BE49-F238E27FC236}">
                    <a16:creationId xmlns:a16="http://schemas.microsoft.com/office/drawing/2014/main" id="{1872CF3A-DBE1-41AA-A8AB-1A5279ADE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0" y="3192"/>
                <a:ext cx="576" cy="408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7502" name="Line 27">
                <a:extLst>
                  <a:ext uri="{FF2B5EF4-FFF2-40B4-BE49-F238E27FC236}">
                    <a16:creationId xmlns:a16="http://schemas.microsoft.com/office/drawing/2014/main" id="{C819B823-D208-4043-9CF4-622710CDB0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16" y="3474"/>
                <a:ext cx="184" cy="130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7492" name="Group 28">
              <a:extLst>
                <a:ext uri="{FF2B5EF4-FFF2-40B4-BE49-F238E27FC236}">
                  <a16:creationId xmlns:a16="http://schemas.microsoft.com/office/drawing/2014/main" id="{6346EA28-5274-4426-9D35-866EEB66AE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1296"/>
              <a:ext cx="1056" cy="336"/>
              <a:chOff x="1296" y="3552"/>
              <a:chExt cx="1056" cy="336"/>
            </a:xfrm>
          </p:grpSpPr>
          <p:grpSp>
            <p:nvGrpSpPr>
              <p:cNvPr id="17494" name="Group 29">
                <a:extLst>
                  <a:ext uri="{FF2B5EF4-FFF2-40B4-BE49-F238E27FC236}">
                    <a16:creationId xmlns:a16="http://schemas.microsoft.com/office/drawing/2014/main" id="{F86FC657-99EB-45AF-AE6A-DF4D7DA098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4" y="3552"/>
                <a:ext cx="288" cy="336"/>
                <a:chOff x="2064" y="2256"/>
                <a:chExt cx="288" cy="336"/>
              </a:xfrm>
            </p:grpSpPr>
            <p:sp>
              <p:nvSpPr>
                <p:cNvPr id="17498" name="Line 30">
                  <a:extLst>
                    <a:ext uri="{FF2B5EF4-FFF2-40B4-BE49-F238E27FC236}">
                      <a16:creationId xmlns:a16="http://schemas.microsoft.com/office/drawing/2014/main" id="{EC7DB088-C887-4150-9549-1524BD16F9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8" y="225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17499" name="Text Box 31">
                  <a:extLst>
                    <a:ext uri="{FF2B5EF4-FFF2-40B4-BE49-F238E27FC236}">
                      <a16:creationId xmlns:a16="http://schemas.microsoft.com/office/drawing/2014/main" id="{70DA3CCC-A89B-457D-98AB-0C17C4E363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4" y="2304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s-MX" sz="1800" i="1"/>
                    <a:t>e</a:t>
                  </a:r>
                  <a:r>
                    <a:rPr lang="en-US" altLang="es-MX" sz="1800" baseline="-25000"/>
                    <a:t>0</a:t>
                  </a:r>
                  <a:endParaRPr lang="en-US" altLang="es-MX" sz="1800"/>
                </a:p>
              </p:txBody>
            </p:sp>
          </p:grpSp>
          <p:grpSp>
            <p:nvGrpSpPr>
              <p:cNvPr id="17495" name="Group 32">
                <a:extLst>
                  <a:ext uri="{FF2B5EF4-FFF2-40B4-BE49-F238E27FC236}">
                    <a16:creationId xmlns:a16="http://schemas.microsoft.com/office/drawing/2014/main" id="{C06CF7CB-B8D0-48E8-9671-92681D772A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3552"/>
                <a:ext cx="288" cy="336"/>
                <a:chOff x="2064" y="2256"/>
                <a:chExt cx="288" cy="336"/>
              </a:xfrm>
            </p:grpSpPr>
            <p:sp>
              <p:nvSpPr>
                <p:cNvPr id="17496" name="Line 33">
                  <a:extLst>
                    <a:ext uri="{FF2B5EF4-FFF2-40B4-BE49-F238E27FC236}">
                      <a16:creationId xmlns:a16="http://schemas.microsoft.com/office/drawing/2014/main" id="{92689AF4-82AE-44EA-81E6-302406BD44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8" y="225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17497" name="Text Box 34">
                  <a:extLst>
                    <a:ext uri="{FF2B5EF4-FFF2-40B4-BE49-F238E27FC236}">
                      <a16:creationId xmlns:a16="http://schemas.microsoft.com/office/drawing/2014/main" id="{0021F94C-5A36-4DDA-A97F-9BEB2DD26B3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4" y="2304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s-MX" sz="1800" i="1"/>
                    <a:t>v</a:t>
                  </a:r>
                  <a:r>
                    <a:rPr lang="en-US" altLang="es-MX" sz="1800" baseline="-25000"/>
                    <a:t>0</a:t>
                  </a:r>
                  <a:endParaRPr lang="en-US" altLang="es-MX" sz="1800"/>
                </a:p>
              </p:txBody>
            </p:sp>
          </p:grpSp>
        </p:grpSp>
        <p:sp>
          <p:nvSpPr>
            <p:cNvPr id="17493" name="Line 35">
              <a:extLst>
                <a:ext uri="{FF2B5EF4-FFF2-40B4-BE49-F238E27FC236}">
                  <a16:creationId xmlns:a16="http://schemas.microsoft.com/office/drawing/2014/main" id="{4BD2D4FD-ECA9-40BE-8035-F68C151CF1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1632"/>
              <a:ext cx="0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37" name="Text Box 36">
            <a:extLst>
              <a:ext uri="{FF2B5EF4-FFF2-40B4-BE49-F238E27FC236}">
                <a16:creationId xmlns:a16="http://schemas.microsoft.com/office/drawing/2014/main" id="{A1FCA1D0-41FC-45E7-9F57-A3D05FCE6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485900"/>
            <a:ext cx="3200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s-MX" sz="1800"/>
              <a:t>E hace maroma (veta a pesar de que será superado)</a:t>
            </a:r>
          </a:p>
        </p:txBody>
      </p:sp>
      <p:grpSp>
        <p:nvGrpSpPr>
          <p:cNvPr id="14" name="Group 70">
            <a:extLst>
              <a:ext uri="{FF2B5EF4-FFF2-40B4-BE49-F238E27FC236}">
                <a16:creationId xmlns:a16="http://schemas.microsoft.com/office/drawing/2014/main" id="{4607449A-D653-4020-955D-4F0AEB4F1FBA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162300"/>
            <a:ext cx="5133975" cy="1409700"/>
            <a:chOff x="432" y="1752"/>
            <a:chExt cx="3234" cy="888"/>
          </a:xfrm>
        </p:grpSpPr>
        <p:grpSp>
          <p:nvGrpSpPr>
            <p:cNvPr id="17454" name="Group 37">
              <a:extLst>
                <a:ext uri="{FF2B5EF4-FFF2-40B4-BE49-F238E27FC236}">
                  <a16:creationId xmlns:a16="http://schemas.microsoft.com/office/drawing/2014/main" id="{AE33621D-5CF1-467A-B5BD-79B11A679D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112"/>
              <a:ext cx="3234" cy="336"/>
              <a:chOff x="1296" y="2256"/>
              <a:chExt cx="3234" cy="336"/>
            </a:xfrm>
          </p:grpSpPr>
          <p:grpSp>
            <p:nvGrpSpPr>
              <p:cNvPr id="17479" name="Group 38">
                <a:extLst>
                  <a:ext uri="{FF2B5EF4-FFF2-40B4-BE49-F238E27FC236}">
                    <a16:creationId xmlns:a16="http://schemas.microsoft.com/office/drawing/2014/main" id="{46E671BA-3591-4086-8C7C-0B47546DCC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2256"/>
                <a:ext cx="288" cy="336"/>
                <a:chOff x="1296" y="2256"/>
                <a:chExt cx="288" cy="336"/>
              </a:xfrm>
            </p:grpSpPr>
            <p:sp>
              <p:nvSpPr>
                <p:cNvPr id="17484" name="Line 39">
                  <a:extLst>
                    <a:ext uri="{FF2B5EF4-FFF2-40B4-BE49-F238E27FC236}">
                      <a16:creationId xmlns:a16="http://schemas.microsoft.com/office/drawing/2014/main" id="{430A2B57-A55A-477D-A9C7-A82443A162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225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17485" name="Text Box 40">
                  <a:extLst>
                    <a:ext uri="{FF2B5EF4-FFF2-40B4-BE49-F238E27FC236}">
                      <a16:creationId xmlns:a16="http://schemas.microsoft.com/office/drawing/2014/main" id="{81B5EE8E-D865-4024-AC78-787E21623A8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2304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s-MX" sz="1800"/>
                    <a:t>0</a:t>
                  </a:r>
                </a:p>
              </p:txBody>
            </p:sp>
          </p:grpSp>
          <p:grpSp>
            <p:nvGrpSpPr>
              <p:cNvPr id="17480" name="Group 41">
                <a:extLst>
                  <a:ext uri="{FF2B5EF4-FFF2-40B4-BE49-F238E27FC236}">
                    <a16:creationId xmlns:a16="http://schemas.microsoft.com/office/drawing/2014/main" id="{0B0A53F0-18C8-4DA0-93B0-6E7CCE8DBF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42" y="2256"/>
                <a:ext cx="288" cy="336"/>
                <a:chOff x="4242" y="2256"/>
                <a:chExt cx="288" cy="336"/>
              </a:xfrm>
            </p:grpSpPr>
            <p:sp>
              <p:nvSpPr>
                <p:cNvPr id="17482" name="Line 42">
                  <a:extLst>
                    <a:ext uri="{FF2B5EF4-FFF2-40B4-BE49-F238E27FC236}">
                      <a16:creationId xmlns:a16="http://schemas.microsoft.com/office/drawing/2014/main" id="{0ABCA47F-B019-4F07-BBAE-26EA3C7EE0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8" y="225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17483" name="Text Box 43">
                  <a:extLst>
                    <a:ext uri="{FF2B5EF4-FFF2-40B4-BE49-F238E27FC236}">
                      <a16:creationId xmlns:a16="http://schemas.microsoft.com/office/drawing/2014/main" id="{29C3A41F-AC0C-4DB2-B104-C6AB26DAD9A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42" y="2304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s-MX" sz="1800"/>
                    <a:t>1</a:t>
                  </a:r>
                </a:p>
              </p:txBody>
            </p:sp>
          </p:grpSp>
          <p:sp>
            <p:nvSpPr>
              <p:cNvPr id="17481" name="Line 44">
                <a:extLst>
                  <a:ext uri="{FF2B5EF4-FFF2-40B4-BE49-F238E27FC236}">
                    <a16:creationId xmlns:a16="http://schemas.microsoft.com/office/drawing/2014/main" id="{6962271E-D6F7-496E-B1CD-6EB3ACCDEF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304"/>
                <a:ext cx="29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7455" name="Group 45">
              <a:extLst>
                <a:ext uri="{FF2B5EF4-FFF2-40B4-BE49-F238E27FC236}">
                  <a16:creationId xmlns:a16="http://schemas.microsoft.com/office/drawing/2014/main" id="{1665AE92-1AF3-40DD-ACC2-01AE458FE5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2112"/>
              <a:ext cx="288" cy="336"/>
              <a:chOff x="2784" y="2256"/>
              <a:chExt cx="288" cy="336"/>
            </a:xfrm>
          </p:grpSpPr>
          <p:sp>
            <p:nvSpPr>
              <p:cNvPr id="17477" name="Line 46">
                <a:extLst>
                  <a:ext uri="{FF2B5EF4-FFF2-40B4-BE49-F238E27FC236}">
                    <a16:creationId xmlns:a16="http://schemas.microsoft.com/office/drawing/2014/main" id="{76611E70-FC7F-4B1E-B99E-5435E5FAAF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7478" name="Text Box 47">
                <a:extLst>
                  <a:ext uri="{FF2B5EF4-FFF2-40B4-BE49-F238E27FC236}">
                    <a16:creationId xmlns:a16="http://schemas.microsoft.com/office/drawing/2014/main" id="{C453538C-582E-4EA3-9C27-038C999466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2304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s-MX" sz="1800" i="1"/>
                  <a:t>E</a:t>
                </a:r>
                <a:endParaRPr lang="en-US" altLang="es-MX" sz="1800"/>
              </a:p>
            </p:txBody>
          </p:sp>
        </p:grpSp>
        <p:grpSp>
          <p:nvGrpSpPr>
            <p:cNvPr id="17456" name="Group 48">
              <a:extLst>
                <a:ext uri="{FF2B5EF4-FFF2-40B4-BE49-F238E27FC236}">
                  <a16:creationId xmlns:a16="http://schemas.microsoft.com/office/drawing/2014/main" id="{12E2EF26-CD4F-471C-9C15-567AAE75F4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2112"/>
              <a:ext cx="288" cy="336"/>
              <a:chOff x="2784" y="2256"/>
              <a:chExt cx="288" cy="336"/>
            </a:xfrm>
          </p:grpSpPr>
          <p:sp>
            <p:nvSpPr>
              <p:cNvPr id="17475" name="Line 49">
                <a:extLst>
                  <a:ext uri="{FF2B5EF4-FFF2-40B4-BE49-F238E27FC236}">
                    <a16:creationId xmlns:a16="http://schemas.microsoft.com/office/drawing/2014/main" id="{CF578D75-A35C-4DB8-8D18-4EBD086D80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7476" name="Text Box 50">
                <a:extLst>
                  <a:ext uri="{FF2B5EF4-FFF2-40B4-BE49-F238E27FC236}">
                    <a16:creationId xmlns:a16="http://schemas.microsoft.com/office/drawing/2014/main" id="{B11C5F75-4FD6-4E84-ABF0-8CEB5F3F62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2304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s-MX" sz="1800" i="1"/>
                  <a:t>L</a:t>
                </a:r>
                <a:endParaRPr lang="en-US" altLang="es-MX" sz="1800"/>
              </a:p>
            </p:txBody>
          </p:sp>
        </p:grpSp>
        <p:grpSp>
          <p:nvGrpSpPr>
            <p:cNvPr id="17457" name="Group 51">
              <a:extLst>
                <a:ext uri="{FF2B5EF4-FFF2-40B4-BE49-F238E27FC236}">
                  <a16:creationId xmlns:a16="http://schemas.microsoft.com/office/drawing/2014/main" id="{D7C27174-E75C-409E-A8EF-259C36B83D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288" cy="336"/>
              <a:chOff x="2784" y="2256"/>
              <a:chExt cx="288" cy="336"/>
            </a:xfrm>
          </p:grpSpPr>
          <p:sp>
            <p:nvSpPr>
              <p:cNvPr id="17473" name="Line 52">
                <a:extLst>
                  <a:ext uri="{FF2B5EF4-FFF2-40B4-BE49-F238E27FC236}">
                    <a16:creationId xmlns:a16="http://schemas.microsoft.com/office/drawing/2014/main" id="{F28873F5-A634-44B1-B0CC-C649BB7E21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7474" name="Text Box 53">
                <a:extLst>
                  <a:ext uri="{FF2B5EF4-FFF2-40B4-BE49-F238E27FC236}">
                    <a16:creationId xmlns:a16="http://schemas.microsoft.com/office/drawing/2014/main" id="{7B8FBD5F-162D-4C6C-A7F2-658C50EC0B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2304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s-MX" sz="1800" i="1"/>
                  <a:t>x</a:t>
                </a:r>
                <a:r>
                  <a:rPr lang="en-US" altLang="es-MX" sz="1800" i="1" baseline="-25000"/>
                  <a:t>0</a:t>
                </a:r>
                <a:endParaRPr lang="en-US" altLang="es-MX" sz="1800"/>
              </a:p>
            </p:txBody>
          </p:sp>
        </p:grpSp>
        <p:grpSp>
          <p:nvGrpSpPr>
            <p:cNvPr id="17458" name="Group 54">
              <a:extLst>
                <a:ext uri="{FF2B5EF4-FFF2-40B4-BE49-F238E27FC236}">
                  <a16:creationId xmlns:a16="http://schemas.microsoft.com/office/drawing/2014/main" id="{AEA70BEC-176B-4010-B4EB-B60B5FEB0C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2112"/>
              <a:ext cx="288" cy="336"/>
              <a:chOff x="2784" y="2256"/>
              <a:chExt cx="288" cy="336"/>
            </a:xfrm>
          </p:grpSpPr>
          <p:sp>
            <p:nvSpPr>
              <p:cNvPr id="17471" name="Line 55">
                <a:extLst>
                  <a:ext uri="{FF2B5EF4-FFF2-40B4-BE49-F238E27FC236}">
                    <a16:creationId xmlns:a16="http://schemas.microsoft.com/office/drawing/2014/main" id="{3EAEC6E0-E831-4B33-BF94-8DA6BFF6B0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7472" name="Text Box 56">
                <a:extLst>
                  <a:ext uri="{FF2B5EF4-FFF2-40B4-BE49-F238E27FC236}">
                    <a16:creationId xmlns:a16="http://schemas.microsoft.com/office/drawing/2014/main" id="{143CB590-222B-49A4-B423-14F13D376F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2304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s-MX" sz="1800" i="1"/>
                  <a:t>V</a:t>
                </a:r>
                <a:endParaRPr lang="en-US" altLang="es-MX" sz="1800"/>
              </a:p>
            </p:txBody>
          </p:sp>
        </p:grpSp>
        <p:grpSp>
          <p:nvGrpSpPr>
            <p:cNvPr id="17459" name="Group 57">
              <a:extLst>
                <a:ext uri="{FF2B5EF4-FFF2-40B4-BE49-F238E27FC236}">
                  <a16:creationId xmlns:a16="http://schemas.microsoft.com/office/drawing/2014/main" id="{D2FBD876-0CA4-4A50-AC66-0821D7412F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752"/>
              <a:ext cx="1152" cy="412"/>
              <a:chOff x="1440" y="3192"/>
              <a:chExt cx="1152" cy="412"/>
            </a:xfrm>
          </p:grpSpPr>
          <p:sp>
            <p:nvSpPr>
              <p:cNvPr id="17468" name="Line 58">
                <a:extLst>
                  <a:ext uri="{FF2B5EF4-FFF2-40B4-BE49-F238E27FC236}">
                    <a16:creationId xmlns:a16="http://schemas.microsoft.com/office/drawing/2014/main" id="{97FA63B1-70E8-4DED-9074-B8E9A0BAE4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016" y="3192"/>
                <a:ext cx="576" cy="408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7469" name="Line 59">
                <a:extLst>
                  <a:ext uri="{FF2B5EF4-FFF2-40B4-BE49-F238E27FC236}">
                    <a16:creationId xmlns:a16="http://schemas.microsoft.com/office/drawing/2014/main" id="{8A71AF5F-7FF7-43E0-8D30-7E82D72FDD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0" y="3192"/>
                <a:ext cx="576" cy="408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7470" name="Line 60">
                <a:extLst>
                  <a:ext uri="{FF2B5EF4-FFF2-40B4-BE49-F238E27FC236}">
                    <a16:creationId xmlns:a16="http://schemas.microsoft.com/office/drawing/2014/main" id="{1EE9A83E-AF78-4EC2-8960-411D24E3FE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16" y="3474"/>
                <a:ext cx="184" cy="130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7460" name="Group 61">
              <a:extLst>
                <a:ext uri="{FF2B5EF4-FFF2-40B4-BE49-F238E27FC236}">
                  <a16:creationId xmlns:a16="http://schemas.microsoft.com/office/drawing/2014/main" id="{A28BF5BB-F9D4-4F95-B099-ED1A26C896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112"/>
              <a:ext cx="1056" cy="336"/>
              <a:chOff x="1296" y="3552"/>
              <a:chExt cx="1056" cy="336"/>
            </a:xfrm>
          </p:grpSpPr>
          <p:grpSp>
            <p:nvGrpSpPr>
              <p:cNvPr id="17462" name="Group 62">
                <a:extLst>
                  <a:ext uri="{FF2B5EF4-FFF2-40B4-BE49-F238E27FC236}">
                    <a16:creationId xmlns:a16="http://schemas.microsoft.com/office/drawing/2014/main" id="{C6661257-B3A1-46C2-8B01-3C3953711D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4" y="3552"/>
                <a:ext cx="288" cy="336"/>
                <a:chOff x="2064" y="2256"/>
                <a:chExt cx="288" cy="336"/>
              </a:xfrm>
            </p:grpSpPr>
            <p:sp>
              <p:nvSpPr>
                <p:cNvPr id="17466" name="Line 63">
                  <a:extLst>
                    <a:ext uri="{FF2B5EF4-FFF2-40B4-BE49-F238E27FC236}">
                      <a16:creationId xmlns:a16="http://schemas.microsoft.com/office/drawing/2014/main" id="{617318C6-82EF-4E2E-9271-C4605463BB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8" y="225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17467" name="Text Box 64">
                  <a:extLst>
                    <a:ext uri="{FF2B5EF4-FFF2-40B4-BE49-F238E27FC236}">
                      <a16:creationId xmlns:a16="http://schemas.microsoft.com/office/drawing/2014/main" id="{39EC7193-759B-4A63-8254-4C74C079144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4" y="2304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s-MX" sz="1800" i="1"/>
                    <a:t>v</a:t>
                  </a:r>
                  <a:r>
                    <a:rPr lang="en-US" altLang="es-MX" sz="1800" baseline="-25000"/>
                    <a:t>0</a:t>
                  </a:r>
                  <a:endParaRPr lang="en-US" altLang="es-MX" sz="1800"/>
                </a:p>
              </p:txBody>
            </p:sp>
          </p:grpSp>
          <p:grpSp>
            <p:nvGrpSpPr>
              <p:cNvPr id="17463" name="Group 65">
                <a:extLst>
                  <a:ext uri="{FF2B5EF4-FFF2-40B4-BE49-F238E27FC236}">
                    <a16:creationId xmlns:a16="http://schemas.microsoft.com/office/drawing/2014/main" id="{D61B14CE-2596-452B-91A4-A39B11EBD4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3552"/>
                <a:ext cx="288" cy="336"/>
                <a:chOff x="2064" y="2256"/>
                <a:chExt cx="288" cy="336"/>
              </a:xfrm>
            </p:grpSpPr>
            <p:sp>
              <p:nvSpPr>
                <p:cNvPr id="17464" name="Line 66">
                  <a:extLst>
                    <a:ext uri="{FF2B5EF4-FFF2-40B4-BE49-F238E27FC236}">
                      <a16:creationId xmlns:a16="http://schemas.microsoft.com/office/drawing/2014/main" id="{E2CFA615-1B1E-462D-9BBD-BE8CF28473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8" y="225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17465" name="Text Box 67">
                  <a:extLst>
                    <a:ext uri="{FF2B5EF4-FFF2-40B4-BE49-F238E27FC236}">
                      <a16:creationId xmlns:a16="http://schemas.microsoft.com/office/drawing/2014/main" id="{FC3A9554-ACCD-43C9-AE7F-0D228633149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4" y="2304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s-MX" sz="1800" i="1"/>
                    <a:t>e</a:t>
                  </a:r>
                  <a:r>
                    <a:rPr lang="en-US" altLang="es-MX" sz="1800" baseline="-25000"/>
                    <a:t>0</a:t>
                  </a:r>
                  <a:endParaRPr lang="en-US" altLang="es-MX" sz="1800"/>
                </a:p>
              </p:txBody>
            </p:sp>
          </p:grpSp>
        </p:grpSp>
        <p:sp>
          <p:nvSpPr>
            <p:cNvPr id="17461" name="Line 68">
              <a:extLst>
                <a:ext uri="{FF2B5EF4-FFF2-40B4-BE49-F238E27FC236}">
                  <a16:creationId xmlns:a16="http://schemas.microsoft.com/office/drawing/2014/main" id="{7B0A12B9-66EB-46A4-85BA-3DF62CCC2C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2448"/>
              <a:ext cx="0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7414" name="2 Grupo">
            <a:extLst>
              <a:ext uri="{FF2B5EF4-FFF2-40B4-BE49-F238E27FC236}">
                <a16:creationId xmlns:a16="http://schemas.microsoft.com/office/drawing/2014/main" id="{BAE6356C-6C02-4911-9D68-72FEACF9F28B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3197225"/>
            <a:ext cx="3124200" cy="646113"/>
            <a:chOff x="5715000" y="3197225"/>
            <a:chExt cx="3124200" cy="646113"/>
          </a:xfrm>
        </p:grpSpPr>
        <p:sp>
          <p:nvSpPr>
            <p:cNvPr id="17452" name="Text Box 71">
              <a:extLst>
                <a:ext uri="{FF2B5EF4-FFF2-40B4-BE49-F238E27FC236}">
                  <a16:creationId xmlns:a16="http://schemas.microsoft.com/office/drawing/2014/main" id="{A22EB2EE-2007-4612-9E25-A048786E9A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0" y="3197225"/>
              <a:ext cx="31242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s-MX" sz="1800"/>
                <a:t>E no hace maroma aunque ganancia sea tan solo </a:t>
              </a:r>
            </a:p>
          </p:txBody>
        </p:sp>
        <p:graphicFrame>
          <p:nvGraphicFramePr>
            <p:cNvPr id="17453" name="Object 2">
              <a:extLst>
                <a:ext uri="{FF2B5EF4-FFF2-40B4-BE49-F238E27FC236}">
                  <a16:creationId xmlns:a16="http://schemas.microsoft.com/office/drawing/2014/main" id="{9E824E49-538F-4A2F-AE15-A21DB6F38C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893867" y="3527819"/>
            <a:ext cx="250825" cy="277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697" name="Ecuación" r:id="rId3" imgW="126835" imgH="139518" progId="Equation.3">
                    <p:embed/>
                  </p:oleObj>
                </mc:Choice>
                <mc:Fallback>
                  <p:oleObj name="Ecuación" r:id="rId3" imgW="126835" imgH="139518" progId="Equation.3">
                    <p:embed/>
                    <p:pic>
                      <p:nvPicPr>
                        <p:cNvPr id="17453" name="Object 2">
                          <a:extLst>
                            <a:ext uri="{FF2B5EF4-FFF2-40B4-BE49-F238E27FC236}">
                              <a16:creationId xmlns:a16="http://schemas.microsoft.com/office/drawing/2014/main" id="{9E824E49-538F-4A2F-AE15-A21DB6F38CB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93867" y="3527819"/>
                          <a:ext cx="250825" cy="277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Group 138">
            <a:extLst>
              <a:ext uri="{FF2B5EF4-FFF2-40B4-BE49-F238E27FC236}">
                <a16:creationId xmlns:a16="http://schemas.microsoft.com/office/drawing/2014/main" id="{7455830E-370C-40C8-A53A-2D20C5E2027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779963"/>
            <a:ext cx="5133975" cy="1468437"/>
            <a:chOff x="432" y="2531"/>
            <a:chExt cx="3234" cy="925"/>
          </a:xfrm>
        </p:grpSpPr>
        <p:grpSp>
          <p:nvGrpSpPr>
            <p:cNvPr id="17420" name="Group 74">
              <a:extLst>
                <a:ext uri="{FF2B5EF4-FFF2-40B4-BE49-F238E27FC236}">
                  <a16:creationId xmlns:a16="http://schemas.microsoft.com/office/drawing/2014/main" id="{58C57DA4-ECC6-4D33-87E4-DE74D060F0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928"/>
              <a:ext cx="3234" cy="336"/>
              <a:chOff x="1296" y="2256"/>
              <a:chExt cx="3234" cy="336"/>
            </a:xfrm>
          </p:grpSpPr>
          <p:grpSp>
            <p:nvGrpSpPr>
              <p:cNvPr id="17445" name="Group 75">
                <a:extLst>
                  <a:ext uri="{FF2B5EF4-FFF2-40B4-BE49-F238E27FC236}">
                    <a16:creationId xmlns:a16="http://schemas.microsoft.com/office/drawing/2014/main" id="{BB770AFE-73B6-4967-992D-52608F7C95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2256"/>
                <a:ext cx="288" cy="336"/>
                <a:chOff x="1296" y="2256"/>
                <a:chExt cx="288" cy="336"/>
              </a:xfrm>
            </p:grpSpPr>
            <p:sp>
              <p:nvSpPr>
                <p:cNvPr id="17450" name="Line 76">
                  <a:extLst>
                    <a:ext uri="{FF2B5EF4-FFF2-40B4-BE49-F238E27FC236}">
                      <a16:creationId xmlns:a16="http://schemas.microsoft.com/office/drawing/2014/main" id="{A9EDA7F6-77D4-4493-8B0F-8ED7A84AE7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225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17451" name="Text Box 77">
                  <a:extLst>
                    <a:ext uri="{FF2B5EF4-FFF2-40B4-BE49-F238E27FC236}">
                      <a16:creationId xmlns:a16="http://schemas.microsoft.com/office/drawing/2014/main" id="{EC614317-C8C9-4E66-A6CA-C9BF674332E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2304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s-MX" sz="1800"/>
                    <a:t>0</a:t>
                  </a:r>
                </a:p>
              </p:txBody>
            </p:sp>
          </p:grpSp>
          <p:grpSp>
            <p:nvGrpSpPr>
              <p:cNvPr id="17446" name="Group 78">
                <a:extLst>
                  <a:ext uri="{FF2B5EF4-FFF2-40B4-BE49-F238E27FC236}">
                    <a16:creationId xmlns:a16="http://schemas.microsoft.com/office/drawing/2014/main" id="{714CE409-26DC-42E8-B8C3-7F281AA76B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42" y="2256"/>
                <a:ext cx="288" cy="336"/>
                <a:chOff x="4242" y="2256"/>
                <a:chExt cx="288" cy="336"/>
              </a:xfrm>
            </p:grpSpPr>
            <p:sp>
              <p:nvSpPr>
                <p:cNvPr id="17448" name="Line 79">
                  <a:extLst>
                    <a:ext uri="{FF2B5EF4-FFF2-40B4-BE49-F238E27FC236}">
                      <a16:creationId xmlns:a16="http://schemas.microsoft.com/office/drawing/2014/main" id="{F135EE41-9501-4FA3-989C-803DD43C83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8" y="225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17449" name="Text Box 80">
                  <a:extLst>
                    <a:ext uri="{FF2B5EF4-FFF2-40B4-BE49-F238E27FC236}">
                      <a16:creationId xmlns:a16="http://schemas.microsoft.com/office/drawing/2014/main" id="{C62C6A14-DCB7-40C2-82DB-0B7D9A76C0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42" y="2304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s-MX" sz="1800"/>
                    <a:t>1</a:t>
                  </a:r>
                </a:p>
              </p:txBody>
            </p:sp>
          </p:grpSp>
          <p:sp>
            <p:nvSpPr>
              <p:cNvPr id="17447" name="Line 81">
                <a:extLst>
                  <a:ext uri="{FF2B5EF4-FFF2-40B4-BE49-F238E27FC236}">
                    <a16:creationId xmlns:a16="http://schemas.microsoft.com/office/drawing/2014/main" id="{9C8E84EB-3D3C-4F4A-A67C-2DC398879A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304"/>
                <a:ext cx="29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7421" name="Group 82">
              <a:extLst>
                <a:ext uri="{FF2B5EF4-FFF2-40B4-BE49-F238E27FC236}">
                  <a16:creationId xmlns:a16="http://schemas.microsoft.com/office/drawing/2014/main" id="{B4365CCA-A10A-45DB-B517-1E081699B8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2928"/>
              <a:ext cx="288" cy="336"/>
              <a:chOff x="2784" y="2256"/>
              <a:chExt cx="288" cy="336"/>
            </a:xfrm>
          </p:grpSpPr>
          <p:sp>
            <p:nvSpPr>
              <p:cNvPr id="17443" name="Line 83">
                <a:extLst>
                  <a:ext uri="{FF2B5EF4-FFF2-40B4-BE49-F238E27FC236}">
                    <a16:creationId xmlns:a16="http://schemas.microsoft.com/office/drawing/2014/main" id="{90CCE3B7-034F-4FB1-A1C0-906B21CEC1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7444" name="Text Box 84">
                <a:extLst>
                  <a:ext uri="{FF2B5EF4-FFF2-40B4-BE49-F238E27FC236}">
                    <a16:creationId xmlns:a16="http://schemas.microsoft.com/office/drawing/2014/main" id="{89588ADD-932B-41D2-9AB1-C6ACFB83ED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2304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s-MX" sz="1800" i="1"/>
                  <a:t>V</a:t>
                </a:r>
                <a:endParaRPr lang="en-US" altLang="es-MX" sz="1800"/>
              </a:p>
            </p:txBody>
          </p:sp>
        </p:grpSp>
        <p:grpSp>
          <p:nvGrpSpPr>
            <p:cNvPr id="17422" name="Group 85">
              <a:extLst>
                <a:ext uri="{FF2B5EF4-FFF2-40B4-BE49-F238E27FC236}">
                  <a16:creationId xmlns:a16="http://schemas.microsoft.com/office/drawing/2014/main" id="{87DA6475-AA8A-4A3B-A1C2-B5871F6FF7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2928"/>
              <a:ext cx="288" cy="336"/>
              <a:chOff x="2784" y="2256"/>
              <a:chExt cx="288" cy="336"/>
            </a:xfrm>
          </p:grpSpPr>
          <p:sp>
            <p:nvSpPr>
              <p:cNvPr id="17441" name="Line 86">
                <a:extLst>
                  <a:ext uri="{FF2B5EF4-FFF2-40B4-BE49-F238E27FC236}">
                    <a16:creationId xmlns:a16="http://schemas.microsoft.com/office/drawing/2014/main" id="{3AC80741-0D15-4C07-9CB3-CB9D2BFFF0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7442" name="Text Box 87">
                <a:extLst>
                  <a:ext uri="{FF2B5EF4-FFF2-40B4-BE49-F238E27FC236}">
                    <a16:creationId xmlns:a16="http://schemas.microsoft.com/office/drawing/2014/main" id="{5A19E055-67A2-4544-8568-AB9FDDDD28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2304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s-MX" sz="1800" i="1"/>
                  <a:t>L</a:t>
                </a:r>
                <a:endParaRPr lang="en-US" altLang="es-MX" sz="1800"/>
              </a:p>
            </p:txBody>
          </p:sp>
        </p:grpSp>
        <p:grpSp>
          <p:nvGrpSpPr>
            <p:cNvPr id="17423" name="Group 88">
              <a:extLst>
                <a:ext uri="{FF2B5EF4-FFF2-40B4-BE49-F238E27FC236}">
                  <a16:creationId xmlns:a16="http://schemas.microsoft.com/office/drawing/2014/main" id="{4372DEDF-82EC-4F24-AD2A-E2595E1CF3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2928"/>
              <a:ext cx="288" cy="336"/>
              <a:chOff x="2784" y="2256"/>
              <a:chExt cx="288" cy="336"/>
            </a:xfrm>
          </p:grpSpPr>
          <p:sp>
            <p:nvSpPr>
              <p:cNvPr id="17439" name="Line 89">
                <a:extLst>
                  <a:ext uri="{FF2B5EF4-FFF2-40B4-BE49-F238E27FC236}">
                    <a16:creationId xmlns:a16="http://schemas.microsoft.com/office/drawing/2014/main" id="{9FBC1C35-E7F6-439E-935C-625FB24EA8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7440" name="Text Box 90">
                <a:extLst>
                  <a:ext uri="{FF2B5EF4-FFF2-40B4-BE49-F238E27FC236}">
                    <a16:creationId xmlns:a16="http://schemas.microsoft.com/office/drawing/2014/main" id="{72EA8A65-8BB3-47E8-B228-D846AB23F8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2304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s-MX" sz="1800" i="1"/>
                  <a:t>x</a:t>
                </a:r>
                <a:r>
                  <a:rPr lang="en-US" altLang="es-MX" sz="1800" i="1" baseline="-25000"/>
                  <a:t>0</a:t>
                </a:r>
                <a:endParaRPr lang="en-US" altLang="es-MX" sz="1800"/>
              </a:p>
            </p:txBody>
          </p:sp>
        </p:grpSp>
        <p:grpSp>
          <p:nvGrpSpPr>
            <p:cNvPr id="17424" name="Group 91">
              <a:extLst>
                <a:ext uri="{FF2B5EF4-FFF2-40B4-BE49-F238E27FC236}">
                  <a16:creationId xmlns:a16="http://schemas.microsoft.com/office/drawing/2014/main" id="{A21E98A3-CA88-4134-B80A-249B149E51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2928"/>
              <a:ext cx="288" cy="336"/>
              <a:chOff x="2784" y="2256"/>
              <a:chExt cx="288" cy="336"/>
            </a:xfrm>
          </p:grpSpPr>
          <p:sp>
            <p:nvSpPr>
              <p:cNvPr id="17437" name="Line 92">
                <a:extLst>
                  <a:ext uri="{FF2B5EF4-FFF2-40B4-BE49-F238E27FC236}">
                    <a16:creationId xmlns:a16="http://schemas.microsoft.com/office/drawing/2014/main" id="{60C2FDA4-0E3C-444E-884B-5EC7AF4939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7438" name="Text Box 93">
                <a:extLst>
                  <a:ext uri="{FF2B5EF4-FFF2-40B4-BE49-F238E27FC236}">
                    <a16:creationId xmlns:a16="http://schemas.microsoft.com/office/drawing/2014/main" id="{A717BF42-60DC-4F20-A9E3-A0E5C787C6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2304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s-MX" sz="1800" i="1"/>
                  <a:t>E</a:t>
                </a:r>
                <a:endParaRPr lang="en-US" altLang="es-MX" sz="1800"/>
              </a:p>
            </p:txBody>
          </p:sp>
        </p:grpSp>
        <p:grpSp>
          <p:nvGrpSpPr>
            <p:cNvPr id="17425" name="Group 94">
              <a:extLst>
                <a:ext uri="{FF2B5EF4-FFF2-40B4-BE49-F238E27FC236}">
                  <a16:creationId xmlns:a16="http://schemas.microsoft.com/office/drawing/2014/main" id="{9AE5D35A-CF4E-4051-8B88-848E72B7A3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531"/>
              <a:ext cx="1192" cy="449"/>
              <a:chOff x="1824" y="2337"/>
              <a:chExt cx="1192" cy="449"/>
            </a:xfrm>
          </p:grpSpPr>
          <p:sp>
            <p:nvSpPr>
              <p:cNvPr id="17434" name="Line 95">
                <a:extLst>
                  <a:ext uri="{FF2B5EF4-FFF2-40B4-BE49-F238E27FC236}">
                    <a16:creationId xmlns:a16="http://schemas.microsoft.com/office/drawing/2014/main" id="{C12E07CC-15CC-4FD7-919A-DB8FDFE32B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24" y="2337"/>
                <a:ext cx="576" cy="445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7435" name="Line 96">
                <a:extLst>
                  <a:ext uri="{FF2B5EF4-FFF2-40B4-BE49-F238E27FC236}">
                    <a16:creationId xmlns:a16="http://schemas.microsoft.com/office/drawing/2014/main" id="{695CEFFB-EA31-4BB0-B8F2-6AA5837468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392" y="2344"/>
                <a:ext cx="624" cy="442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7436" name="Line 97">
                <a:extLst>
                  <a:ext uri="{FF2B5EF4-FFF2-40B4-BE49-F238E27FC236}">
                    <a16:creationId xmlns:a16="http://schemas.microsoft.com/office/drawing/2014/main" id="{A455CBBD-C933-409D-BC61-D8F7658AF8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008" y="2646"/>
                <a:ext cx="192" cy="136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7426" name="Group 98">
              <a:extLst>
                <a:ext uri="{FF2B5EF4-FFF2-40B4-BE49-F238E27FC236}">
                  <a16:creationId xmlns:a16="http://schemas.microsoft.com/office/drawing/2014/main" id="{7905AB9E-CF70-4800-8BCE-BD353F0991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2928"/>
              <a:ext cx="1104" cy="338"/>
              <a:chOff x="2064" y="2734"/>
              <a:chExt cx="1104" cy="338"/>
            </a:xfrm>
          </p:grpSpPr>
          <p:grpSp>
            <p:nvGrpSpPr>
              <p:cNvPr id="17428" name="Group 99">
                <a:extLst>
                  <a:ext uri="{FF2B5EF4-FFF2-40B4-BE49-F238E27FC236}">
                    <a16:creationId xmlns:a16="http://schemas.microsoft.com/office/drawing/2014/main" id="{F80975B9-39E1-46E0-B938-925E7A5A28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0" y="2734"/>
                <a:ext cx="288" cy="336"/>
                <a:chOff x="2064" y="2256"/>
                <a:chExt cx="288" cy="336"/>
              </a:xfrm>
            </p:grpSpPr>
            <p:sp>
              <p:nvSpPr>
                <p:cNvPr id="17432" name="Line 100">
                  <a:extLst>
                    <a:ext uri="{FF2B5EF4-FFF2-40B4-BE49-F238E27FC236}">
                      <a16:creationId xmlns:a16="http://schemas.microsoft.com/office/drawing/2014/main" id="{B9A46D8E-DEB9-445F-8E83-DEBD01A56F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8" y="225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17433" name="Text Box 101">
                  <a:extLst>
                    <a:ext uri="{FF2B5EF4-FFF2-40B4-BE49-F238E27FC236}">
                      <a16:creationId xmlns:a16="http://schemas.microsoft.com/office/drawing/2014/main" id="{B98D344F-10C6-4CA5-8147-1F1B05A5BA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4" y="2304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s-MX" sz="1800" i="1"/>
                    <a:t>e</a:t>
                  </a:r>
                  <a:r>
                    <a:rPr lang="en-US" altLang="es-MX" sz="1800" baseline="-25000"/>
                    <a:t>0</a:t>
                  </a:r>
                  <a:endParaRPr lang="en-US" altLang="es-MX" sz="1800"/>
                </a:p>
              </p:txBody>
            </p:sp>
          </p:grpSp>
          <p:grpSp>
            <p:nvGrpSpPr>
              <p:cNvPr id="17429" name="Group 102">
                <a:extLst>
                  <a:ext uri="{FF2B5EF4-FFF2-40B4-BE49-F238E27FC236}">
                    <a16:creationId xmlns:a16="http://schemas.microsoft.com/office/drawing/2014/main" id="{008EB021-52D7-44CF-9380-8F8B4C79DB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4" y="2736"/>
                <a:ext cx="288" cy="336"/>
                <a:chOff x="2064" y="2256"/>
                <a:chExt cx="288" cy="336"/>
              </a:xfrm>
            </p:grpSpPr>
            <p:sp>
              <p:nvSpPr>
                <p:cNvPr id="17430" name="Line 103">
                  <a:extLst>
                    <a:ext uri="{FF2B5EF4-FFF2-40B4-BE49-F238E27FC236}">
                      <a16:creationId xmlns:a16="http://schemas.microsoft.com/office/drawing/2014/main" id="{97441BFC-43F8-45BE-A744-AFBDD75235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8" y="225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17431" name="Text Box 104">
                  <a:extLst>
                    <a:ext uri="{FF2B5EF4-FFF2-40B4-BE49-F238E27FC236}">
                      <a16:creationId xmlns:a16="http://schemas.microsoft.com/office/drawing/2014/main" id="{7DB1E965-86AF-4155-823B-955C881525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4" y="2304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s-MX" sz="1800" i="1"/>
                    <a:t>v</a:t>
                  </a:r>
                  <a:r>
                    <a:rPr lang="en-US" altLang="es-MX" sz="1800" baseline="-25000"/>
                    <a:t>0</a:t>
                  </a:r>
                  <a:endParaRPr lang="en-US" altLang="es-MX" sz="1800"/>
                </a:p>
              </p:txBody>
            </p:sp>
          </p:grpSp>
        </p:grpSp>
        <p:sp>
          <p:nvSpPr>
            <p:cNvPr id="17427" name="Line 105">
              <a:extLst>
                <a:ext uri="{FF2B5EF4-FFF2-40B4-BE49-F238E27FC236}">
                  <a16:creationId xmlns:a16="http://schemas.microsoft.com/office/drawing/2014/main" id="{08315CF3-08FF-4F72-A3E0-ED8FBCACB8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40" y="3264"/>
              <a:ext cx="0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07" name="Text Box 139">
            <a:extLst>
              <a:ext uri="{FF2B5EF4-FFF2-40B4-BE49-F238E27FC236}">
                <a16:creationId xmlns:a16="http://schemas.microsoft.com/office/drawing/2014/main" id="{C6C8CF77-31DD-44D3-977D-0D00375A3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876800"/>
            <a:ext cx="3124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s-MX" sz="1800"/>
              <a:t>L hace maroma</a:t>
            </a:r>
            <a:br>
              <a:rPr lang="en-GB" altLang="es-MX" sz="1800"/>
            </a:br>
            <a:r>
              <a:rPr lang="en-GB" altLang="es-MX" sz="1800"/>
              <a:t>(propone a pesar del veto)</a:t>
            </a:r>
          </a:p>
        </p:txBody>
      </p:sp>
      <p:sp>
        <p:nvSpPr>
          <p:cNvPr id="17417" name="Line 35">
            <a:extLst>
              <a:ext uri="{FF2B5EF4-FFF2-40B4-BE49-F238E27FC236}">
                <a16:creationId xmlns:a16="http://schemas.microsoft.com/office/drawing/2014/main" id="{8DE2355B-737E-4632-AA09-EE320189FCC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975" y="1557338"/>
            <a:ext cx="0" cy="322262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7418" name="Line 35">
            <a:extLst>
              <a:ext uri="{FF2B5EF4-FFF2-40B4-BE49-F238E27FC236}">
                <a16:creationId xmlns:a16="http://schemas.microsoft.com/office/drawing/2014/main" id="{1140E68A-4D93-407C-8585-F61FD11A5F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975" y="3251200"/>
            <a:ext cx="0" cy="322263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7419" name="Line 35">
            <a:extLst>
              <a:ext uri="{FF2B5EF4-FFF2-40B4-BE49-F238E27FC236}">
                <a16:creationId xmlns:a16="http://schemas.microsoft.com/office/drawing/2014/main" id="{2CCFDC85-0694-4CB2-B6DE-74F0EA2B67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1050" y="4835525"/>
            <a:ext cx="0" cy="322263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utoUpdateAnimBg="0"/>
      <p:bldP spid="10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025">
            <a:extLst>
              <a:ext uri="{FF2B5EF4-FFF2-40B4-BE49-F238E27FC236}">
                <a16:creationId xmlns:a16="http://schemas.microsoft.com/office/drawing/2014/main" id="{D51F8D1D-3891-4CA2-9325-9BBDE8BCD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050"/>
            <a:ext cx="6248400" cy="681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Título">
            <a:extLst>
              <a:ext uri="{FF2B5EF4-FFF2-40B4-BE49-F238E27FC236}">
                <a16:creationId xmlns:a16="http://schemas.microsoft.com/office/drawing/2014/main" id="{4F7E96CF-7A56-443A-9F7A-8702F62C0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Dos resultados</a:t>
            </a:r>
          </a:p>
        </p:txBody>
      </p:sp>
      <p:pic>
        <p:nvPicPr>
          <p:cNvPr id="19459" name="Picture 2">
            <a:extLst>
              <a:ext uri="{FF2B5EF4-FFF2-40B4-BE49-F238E27FC236}">
                <a16:creationId xmlns:a16="http://schemas.microsoft.com/office/drawing/2014/main" id="{ED2F458A-3F06-4B7D-A21E-B66B59A8D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628775"/>
            <a:ext cx="796290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3">
            <a:extLst>
              <a:ext uri="{FF2B5EF4-FFF2-40B4-BE49-F238E27FC236}">
                <a16:creationId xmlns:a16="http://schemas.microsoft.com/office/drawing/2014/main" id="{FC597BF3-6770-4CE5-A9B9-A2FBF8D71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005263"/>
            <a:ext cx="7921625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BE993023-252D-4B92-9CC2-3391FFBBCC7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altLang="es-MX" sz="4000"/>
              <a:t>¿Qué supone la </a:t>
            </a:r>
            <a:br>
              <a:rPr lang="es-MX" altLang="es-MX" sz="4000"/>
            </a:br>
            <a:r>
              <a:rPr lang="es-MX" altLang="es-MX" sz="4000" i="1"/>
              <a:t>sub-game perfection</a:t>
            </a:r>
            <a:r>
              <a:rPr lang="es-MX" altLang="es-MX" sz="4000"/>
              <a:t>?</a:t>
            </a:r>
          </a:p>
        </p:txBody>
      </p:sp>
      <p:sp>
        <p:nvSpPr>
          <p:cNvPr id="3075" name="2 Marcador de contenido">
            <a:extLst>
              <a:ext uri="{FF2B5EF4-FFF2-40B4-BE49-F238E27FC236}">
                <a16:creationId xmlns:a16="http://schemas.microsoft.com/office/drawing/2014/main" id="{310C0456-0A39-4FC3-AB90-846FE2EF88FE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Concepto de equilibrio de Romer+Rosenthal</a:t>
            </a:r>
          </a:p>
          <a:p>
            <a:pPr eaLnBrk="1" hangingPunct="1"/>
            <a:r>
              <a:rPr lang="es-MX" altLang="es-MX"/>
              <a:t>Evitas amenazas no creíbles</a:t>
            </a:r>
          </a:p>
          <a:p>
            <a:pPr eaLnBrk="1" hangingPunct="1"/>
            <a:r>
              <a:rPr lang="es-MX" altLang="es-MX"/>
              <a:t>Pero supone </a:t>
            </a:r>
            <a:r>
              <a:rPr lang="es-MX" altLang="es-MX">
                <a:solidFill>
                  <a:srgbClr val="558ED5"/>
                </a:solidFill>
              </a:rPr>
              <a:t>razonamiento contra-factual</a:t>
            </a:r>
            <a:r>
              <a:rPr lang="es-MX" altLang="es-MX"/>
              <a:t>: </a:t>
            </a:r>
            <a:br>
              <a:rPr lang="es-MX" altLang="es-MX"/>
            </a:br>
            <a:r>
              <a:rPr lang="es-MX" altLang="es-MX"/>
              <a:t>“si no hubiese optado por </a:t>
            </a:r>
            <a:r>
              <a:rPr lang="es-MX" altLang="es-MX" i="1"/>
              <a:t>x</a:t>
            </a:r>
            <a:r>
              <a:rPr lang="es-MX" altLang="es-MX"/>
              <a:t>, habría ocurrido </a:t>
            </a:r>
            <a:r>
              <a:rPr lang="es-MX" altLang="es-MX" i="1"/>
              <a:t>z</a:t>
            </a:r>
            <a:r>
              <a:rPr lang="es-MX" altLang="es-MX"/>
              <a:t> en vez de </a:t>
            </a:r>
            <a:r>
              <a:rPr lang="es-MX" altLang="es-MX" i="1"/>
              <a:t>y</a:t>
            </a:r>
            <a:r>
              <a:rPr lang="es-MX" altLang="es-MX"/>
              <a:t>”</a:t>
            </a:r>
          </a:p>
          <a:p>
            <a:pPr eaLnBrk="1" hangingPunct="1"/>
            <a:r>
              <a:rPr lang="es-MX" altLang="es-MX"/>
              <a:t>Supuesto </a:t>
            </a:r>
            <a:r>
              <a:rPr lang="es-MX" altLang="es-MX">
                <a:solidFill>
                  <a:srgbClr val="77933C"/>
                </a:solidFill>
              </a:rPr>
              <a:t>razonable</a:t>
            </a:r>
            <a:r>
              <a:rPr lang="es-MX" altLang="es-MX"/>
              <a:t> para políticos (juego </a:t>
            </a:r>
            <a:r>
              <a:rPr lang="es-MX" altLang="es-MX" b="1"/>
              <a:t>iterado</a:t>
            </a:r>
            <a:r>
              <a:rPr lang="es-MX" altLang="es-MX"/>
              <a:t> con reglas </a:t>
            </a:r>
            <a:r>
              <a:rPr lang="es-MX" altLang="es-MX" b="1"/>
              <a:t>conocidas</a:t>
            </a:r>
            <a:r>
              <a:rPr lang="es-MX" altLang="es-MX"/>
              <a:t>)</a:t>
            </a:r>
          </a:p>
          <a:p>
            <a:pPr eaLnBrk="1" hangingPunct="1"/>
            <a:r>
              <a:rPr lang="es-MX" altLang="es-MX">
                <a:solidFill>
                  <a:srgbClr val="FF0000"/>
                </a:solidFill>
              </a:rPr>
              <a:t>¿Razonable</a:t>
            </a:r>
            <a:r>
              <a:rPr lang="es-MX" altLang="es-MX"/>
              <a:t> para votantes desinformados?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>
            <a:extLst>
              <a:ext uri="{FF2B5EF4-FFF2-40B4-BE49-F238E27FC236}">
                <a16:creationId xmlns:a16="http://schemas.microsoft.com/office/drawing/2014/main" id="{0AAA6931-C16F-4AD4-A227-AD668184F8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0063" y="1052513"/>
            <a:ext cx="8143875" cy="2103437"/>
          </a:xfrm>
          <a:noFill/>
        </p:spPr>
      </p:pic>
      <p:pic>
        <p:nvPicPr>
          <p:cNvPr id="20483" name="Picture 4">
            <a:extLst>
              <a:ext uri="{FF2B5EF4-FFF2-40B4-BE49-F238E27FC236}">
                <a16:creationId xmlns:a16="http://schemas.microsoft.com/office/drawing/2014/main" id="{9BAD8C41-B605-4EB5-A2C5-752411937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3714750"/>
            <a:ext cx="8213725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>
            <a:extLst>
              <a:ext uri="{FF2B5EF4-FFF2-40B4-BE49-F238E27FC236}">
                <a16:creationId xmlns:a16="http://schemas.microsoft.com/office/drawing/2014/main" id="{32729E74-082B-4456-B913-5D5850875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3762375"/>
            <a:ext cx="8251825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4">
            <a:extLst>
              <a:ext uri="{FF2B5EF4-FFF2-40B4-BE49-F238E27FC236}">
                <a16:creationId xmlns:a16="http://schemas.microsoft.com/office/drawing/2014/main" id="{DBEE447D-1705-4600-8550-AAD0AA193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692150"/>
            <a:ext cx="612457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>
            <a:extLst>
              <a:ext uri="{FF2B5EF4-FFF2-40B4-BE49-F238E27FC236}">
                <a16:creationId xmlns:a16="http://schemas.microsoft.com/office/drawing/2014/main" id="{CE97A173-D58E-4460-B881-C47DE635F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3" y="541338"/>
            <a:ext cx="80930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>
            <a:extLst>
              <a:ext uri="{FF2B5EF4-FFF2-40B4-BE49-F238E27FC236}">
                <a16:creationId xmlns:a16="http://schemas.microsoft.com/office/drawing/2014/main" id="{7AB5C6CF-33BA-4109-9964-2ABBAFED7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171825"/>
            <a:ext cx="8064500" cy="253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Título">
            <a:extLst>
              <a:ext uri="{FF2B5EF4-FFF2-40B4-BE49-F238E27FC236}">
                <a16:creationId xmlns:a16="http://schemas.microsoft.com/office/drawing/2014/main" id="{80126641-6E55-4299-807C-8F864FA79DB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Separabilidad analítica</a:t>
            </a:r>
          </a:p>
        </p:txBody>
      </p:sp>
      <p:sp>
        <p:nvSpPr>
          <p:cNvPr id="23555" name="2 Marcador de contenido">
            <a:extLst>
              <a:ext uri="{FF2B5EF4-FFF2-40B4-BE49-F238E27FC236}">
                <a16:creationId xmlns:a16="http://schemas.microsoft.com/office/drawing/2014/main" id="{D3682EB1-1C48-4A4F-984A-9ED898EE18E3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s-MX" altLang="es-MX"/>
              <a:t>Para añadirle realismo a R+R: </a:t>
            </a:r>
          </a:p>
          <a:p>
            <a:pPr eaLnBrk="1" hangingPunct="1"/>
            <a:r>
              <a:rPr lang="es-MX" altLang="es-MX"/>
              <a:t>Cameron incorpora información </a:t>
            </a:r>
            <a:r>
              <a:rPr lang="es-MX" altLang="es-MX" b="1"/>
              <a:t>incompleta</a:t>
            </a:r>
          </a:p>
          <a:p>
            <a:pPr eaLnBrk="1" hangingPunct="1"/>
            <a:r>
              <a:rPr lang="es-MX" altLang="es-MX"/>
              <a:t>Yo retomo la información completa, pero cambio jugadores con motivación unívoca por </a:t>
            </a:r>
            <a:r>
              <a:rPr lang="es-MX" altLang="es-MX">
                <a:solidFill>
                  <a:srgbClr val="4F6228"/>
                </a:solidFill>
              </a:rPr>
              <a:t>motivación </a:t>
            </a:r>
            <a:r>
              <a:rPr lang="es-MX" altLang="es-MX" b="1">
                <a:solidFill>
                  <a:srgbClr val="4F6228"/>
                </a:solidFill>
              </a:rPr>
              <a:t>dual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s-MX" altLang="es-MX"/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s-MX" altLang="es-MX"/>
              <a:t>¿Qué explicación tiene mejor récord </a:t>
            </a:r>
            <a:br>
              <a:rPr lang="es-MX" altLang="es-MX"/>
            </a:br>
            <a:r>
              <a:rPr lang="es-MX" altLang="es-MX"/>
              <a:t>de bateo?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>
            <a:extLst>
              <a:ext uri="{FF2B5EF4-FFF2-40B4-BE49-F238E27FC236}">
                <a16:creationId xmlns:a16="http://schemas.microsoft.com/office/drawing/2014/main" id="{B1421D97-C068-4A32-B60A-BFFDBF9FC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" y="1844675"/>
            <a:ext cx="846455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Título">
            <a:extLst>
              <a:ext uri="{FF2B5EF4-FFF2-40B4-BE49-F238E27FC236}">
                <a16:creationId xmlns:a16="http://schemas.microsoft.com/office/drawing/2014/main" id="{F1E6D31C-2C23-47FB-9A68-5BF79BDAA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El veto en EEUU</a:t>
            </a:r>
          </a:p>
        </p:txBody>
      </p:sp>
      <p:pic>
        <p:nvPicPr>
          <p:cNvPr id="25603" name="Picture 3">
            <a:extLst>
              <a:ext uri="{FF2B5EF4-FFF2-40B4-BE49-F238E27FC236}">
                <a16:creationId xmlns:a16="http://schemas.microsoft.com/office/drawing/2014/main" id="{D6145177-6A15-4D85-8153-E0825E544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1341438"/>
            <a:ext cx="9102725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Título">
            <a:extLst>
              <a:ext uri="{FF2B5EF4-FFF2-40B4-BE49-F238E27FC236}">
                <a16:creationId xmlns:a16="http://schemas.microsoft.com/office/drawing/2014/main" id="{00EDBE8B-4701-4768-814C-A39B22B8543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Los estados como laboratorio</a:t>
            </a:r>
          </a:p>
        </p:txBody>
      </p:sp>
      <p:sp>
        <p:nvSpPr>
          <p:cNvPr id="26627" name="2 Marcador de contenido">
            <a:extLst>
              <a:ext uri="{FF2B5EF4-FFF2-40B4-BE49-F238E27FC236}">
                <a16:creationId xmlns:a16="http://schemas.microsoft.com/office/drawing/2014/main" id="{374D11CD-02A2-4FB9-88AC-6499B30F36F6}"/>
              </a:ext>
            </a:extLst>
          </p:cNvPr>
          <p:cNvSpPr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MX" altLang="es-MX"/>
              <a:t>Estrategias empíricas: </a:t>
            </a:r>
          </a:p>
          <a:p>
            <a:pPr eaLnBrk="1" hangingPunct="1"/>
            <a:r>
              <a:rPr lang="es-MX" altLang="es-MX"/>
              <a:t>Vetos memorables en EE.UU., amenazas, resistencias (Gilmour, Neustadt)</a:t>
            </a:r>
          </a:p>
          <a:p>
            <a:pPr eaLnBrk="1" hangingPunct="1"/>
            <a:r>
              <a:rPr lang="es-MX" altLang="es-MX"/>
              <a:t>Estudio sistemático del proceso legistativo de EE.UU. (Lee, Cameron)</a:t>
            </a:r>
          </a:p>
          <a:p>
            <a:pPr eaLnBrk="1" hangingPunct="1"/>
            <a:r>
              <a:rPr lang="es-MX" altLang="es-MX"/>
              <a:t>Estudio panel a nivel sub-nacional</a:t>
            </a:r>
          </a:p>
          <a:p>
            <a:pPr eaLnBrk="1" hangingPunct="1"/>
            <a:endParaRPr lang="es-MX" altLang="es-MX"/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s-MX" altLang="es-MX"/>
              <a:t>Pros/contras de c/u?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Título">
            <a:extLst>
              <a:ext uri="{FF2B5EF4-FFF2-40B4-BE49-F238E27FC236}">
                <a16:creationId xmlns:a16="http://schemas.microsoft.com/office/drawing/2014/main" id="{4B526BB0-7F07-4482-B347-CD5058533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Los datos</a:t>
            </a:r>
          </a:p>
        </p:txBody>
      </p:sp>
      <p:sp>
        <p:nvSpPr>
          <p:cNvPr id="27651" name="2 Marcador de contenido">
            <a:extLst>
              <a:ext uri="{FF2B5EF4-FFF2-40B4-BE49-F238E27FC236}">
                <a16:creationId xmlns:a16="http://schemas.microsoft.com/office/drawing/2014/main" id="{3B073257-F7E9-4D46-B005-CED3C1ABD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Datos </a:t>
            </a:r>
            <a:r>
              <a:rPr lang="es-MX" altLang="es-MX" b="1"/>
              <a:t>agregados</a:t>
            </a:r>
            <a:r>
              <a:rPr lang="es-MX" altLang="es-MX"/>
              <a:t> de sesiones legislativas </a:t>
            </a:r>
            <a:br>
              <a:rPr lang="es-MX" altLang="es-MX"/>
            </a:br>
            <a:r>
              <a:rPr lang="es-MX" altLang="es-MX"/>
              <a:t>1979-99 (como Rohde+Simon 1985)</a:t>
            </a:r>
          </a:p>
          <a:p>
            <a:pPr eaLnBrk="1" hangingPunct="1"/>
            <a:r>
              <a:rPr lang="es-MX" altLang="es-MX"/>
              <a:t>Del </a:t>
            </a:r>
            <a:r>
              <a:rPr lang="es-MX" altLang="es-MX" i="1"/>
              <a:t>Book of the States</a:t>
            </a:r>
          </a:p>
          <a:p>
            <a:pPr eaLnBrk="1" hangingPunct="1"/>
            <a:r>
              <a:rPr lang="es-MX" altLang="es-MX"/>
              <a:t>Nebraska eliminado porque no hay partidos formales; Carolina del Norte antes de 1998 también porque gobernador no tenía veto</a:t>
            </a:r>
          </a:p>
          <a:p>
            <a:pPr eaLnBrk="1" hangingPunct="1"/>
            <a:r>
              <a:rPr lang="es-MX" altLang="es-MX"/>
              <a:t>N = 1,365 sesiones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Título">
            <a:extLst>
              <a:ext uri="{FF2B5EF4-FFF2-40B4-BE49-F238E27FC236}">
                <a16:creationId xmlns:a16="http://schemas.microsoft.com/office/drawing/2014/main" id="{41AE1FF7-E362-4C21-B8F1-9E3B59A4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altLang="es-MX"/>
          </a:p>
        </p:txBody>
      </p:sp>
      <p:sp>
        <p:nvSpPr>
          <p:cNvPr id="28675" name="2 Marcador de contenido">
            <a:extLst>
              <a:ext uri="{FF2B5EF4-FFF2-40B4-BE49-F238E27FC236}">
                <a16:creationId xmlns:a16="http://schemas.microsoft.com/office/drawing/2014/main" id="{7F36359F-C7A6-49DE-926B-3FF67A82F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altLang="es-MX"/>
          </a:p>
        </p:txBody>
      </p:sp>
      <p:pic>
        <p:nvPicPr>
          <p:cNvPr id="28676" name="Picture 2">
            <a:extLst>
              <a:ext uri="{FF2B5EF4-FFF2-40B4-BE49-F238E27FC236}">
                <a16:creationId xmlns:a16="http://schemas.microsoft.com/office/drawing/2014/main" id="{6164E88F-5BC7-4102-9D6A-1087200EF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242888"/>
            <a:ext cx="6915150" cy="637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Título">
            <a:extLst>
              <a:ext uri="{FF2B5EF4-FFF2-40B4-BE49-F238E27FC236}">
                <a16:creationId xmlns:a16="http://schemas.microsoft.com/office/drawing/2014/main" id="{4FCAB4F1-D1C0-422A-AF9D-6722B127D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La variable dependiente</a:t>
            </a:r>
          </a:p>
        </p:txBody>
      </p:sp>
      <p:pic>
        <p:nvPicPr>
          <p:cNvPr id="29699" name="Picture 2">
            <a:extLst>
              <a:ext uri="{FF2B5EF4-FFF2-40B4-BE49-F238E27FC236}">
                <a16:creationId xmlns:a16="http://schemas.microsoft.com/office/drawing/2014/main" id="{AADBB6B0-A269-4AE6-9F09-B2FD87386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268413"/>
            <a:ext cx="6381750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>
            <a:extLst>
              <a:ext uri="{FF2B5EF4-FFF2-40B4-BE49-F238E27FC236}">
                <a16:creationId xmlns:a16="http://schemas.microsoft.com/office/drawing/2014/main" id="{9875EF43-C081-488B-A3F6-974BBB95E62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Lecciones de R+R</a:t>
            </a:r>
          </a:p>
        </p:txBody>
      </p:sp>
      <p:sp>
        <p:nvSpPr>
          <p:cNvPr id="4099" name="2 Marcador de contenido">
            <a:extLst>
              <a:ext uri="{FF2B5EF4-FFF2-40B4-BE49-F238E27FC236}">
                <a16:creationId xmlns:a16="http://schemas.microsoft.com/office/drawing/2014/main" id="{995BB576-4BD9-457B-A7CD-F1F99D3EF1D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534076"/>
            <a:ext cx="8229600" cy="4525963"/>
          </a:xfrm>
        </p:spPr>
        <p:txBody>
          <a:bodyPr/>
          <a:lstStyle/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s-MX" altLang="es-MX" dirty="0"/>
              <a:t>Negociación con poderes separados depende fundamentalmente de x</a:t>
            </a:r>
            <a:r>
              <a:rPr lang="es-MX" altLang="es-MX" baseline="-25000" dirty="0"/>
              <a:t>0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s-MX" altLang="es-MX" dirty="0"/>
              <a:t>Lleva la mano quien prefiera x</a:t>
            </a:r>
            <a:r>
              <a:rPr lang="es-MX" altLang="es-MX" baseline="-25000" dirty="0"/>
              <a:t>0</a:t>
            </a:r>
            <a:endParaRPr lang="es-MX" altLang="es-MX" dirty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s-MX" altLang="es-MX" dirty="0"/>
              <a:t>Poder de agenda otorga </a:t>
            </a:r>
            <a:r>
              <a:rPr lang="es-MX" altLang="es-MX" i="1" dirty="0"/>
              <a:t>piso de influencia</a:t>
            </a:r>
            <a:r>
              <a:rPr lang="es-MX" altLang="es-MX" dirty="0"/>
              <a:t>: </a:t>
            </a:r>
            <a:r>
              <a:rPr lang="es-MX" altLang="es-MX" b="1" dirty="0"/>
              <a:t>siempre</a:t>
            </a:r>
            <a:r>
              <a:rPr lang="es-MX" altLang="es-MX" dirty="0"/>
              <a:t> puedes impedir el cambio. </a:t>
            </a:r>
            <a:br>
              <a:rPr lang="es-MX" altLang="es-MX" dirty="0"/>
            </a:br>
            <a:r>
              <a:rPr lang="es-MX" altLang="es-MX" dirty="0"/>
              <a:t>Y un </a:t>
            </a:r>
            <a:r>
              <a:rPr lang="es-MX" altLang="es-MX" i="1" dirty="0">
                <a:cs typeface="Calibri"/>
              </a:rPr>
              <a:t>plafón</a:t>
            </a:r>
            <a:r>
              <a:rPr lang="es-MX" altLang="es-MX" dirty="0">
                <a:cs typeface="Calibri"/>
              </a:rPr>
              <a:t>: el </a:t>
            </a:r>
            <a:r>
              <a:rPr lang="es-MX" altLang="es-MX" dirty="0" err="1">
                <a:cs typeface="Calibri"/>
              </a:rPr>
              <a:t>vetante</a:t>
            </a:r>
            <a:r>
              <a:rPr lang="es-MX" altLang="es-MX" dirty="0">
                <a:cs typeface="Calibri"/>
              </a:rPr>
              <a:t> </a:t>
            </a:r>
            <a:r>
              <a:rPr lang="es-MX" altLang="es-MX" b="1" dirty="0">
                <a:cs typeface="Calibri"/>
              </a:rPr>
              <a:t>nunca</a:t>
            </a:r>
            <a:r>
              <a:rPr lang="es-MX" altLang="es-MX" dirty="0">
                <a:cs typeface="Calibri"/>
              </a:rPr>
              <a:t> queda peor que x</a:t>
            </a:r>
            <a:r>
              <a:rPr lang="es-MX" altLang="es-MX" baseline="-25000" dirty="0">
                <a:cs typeface="Calibri"/>
              </a:rPr>
              <a:t>0</a:t>
            </a:r>
            <a:endParaRPr lang="es-MX" altLang="es-MX" baseline="-25000">
              <a:cs typeface="Calibri"/>
            </a:endParaRP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s-MX" altLang="es-MX" dirty="0"/>
              <a:t>La negociación sólo fracasa (en silencio) si mundo unidimensional y L&lt;x</a:t>
            </a:r>
            <a:r>
              <a:rPr lang="es-MX" altLang="es-MX" baseline="-25000" dirty="0"/>
              <a:t>0</a:t>
            </a:r>
            <a:r>
              <a:rPr lang="es-MX" altLang="es-MX" dirty="0"/>
              <a:t>&lt;min(E,V)</a:t>
            </a:r>
            <a:endParaRPr lang="es-MX" altLang="es-MX" dirty="0">
              <a:cs typeface="Calibri"/>
            </a:endParaRPr>
          </a:p>
          <a:p>
            <a:pPr marL="0" indent="0" eaLnBrk="1" hangingPunct="1">
              <a:buNone/>
            </a:pPr>
            <a:endParaRPr lang="es-MX" altLang="es-MX"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Título">
            <a:extLst>
              <a:ext uri="{FF2B5EF4-FFF2-40B4-BE49-F238E27FC236}">
                <a16:creationId xmlns:a16="http://schemas.microsoft.com/office/drawing/2014/main" id="{25053669-DAFA-4578-90DE-076BB4EF6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Variables independientes</a:t>
            </a:r>
          </a:p>
        </p:txBody>
      </p:sp>
      <p:sp>
        <p:nvSpPr>
          <p:cNvPr id="30723" name="2 Marcador de contenido">
            <a:extLst>
              <a:ext uri="{FF2B5EF4-FFF2-40B4-BE49-F238E27FC236}">
                <a16:creationId xmlns:a16="http://schemas.microsoft.com/office/drawing/2014/main" id="{F2DA591A-BBFB-4B89-9C95-7900F3012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95425"/>
            <a:ext cx="8229600" cy="4525963"/>
          </a:xfrm>
        </p:spPr>
        <p:txBody>
          <a:bodyPr/>
          <a:lstStyle/>
          <a:p>
            <a:pPr eaLnBrk="1" hangingPunct="1"/>
            <a:r>
              <a:rPr lang="es-MX" altLang="es-MX"/>
              <a:t>Cinco indicadores de status partidista del gobierno (mutuamente excl. y exhaustivos)</a:t>
            </a:r>
          </a:p>
        </p:txBody>
      </p:sp>
      <p:pic>
        <p:nvPicPr>
          <p:cNvPr id="30724" name="Picture 5">
            <a:extLst>
              <a:ext uri="{FF2B5EF4-FFF2-40B4-BE49-F238E27FC236}">
                <a16:creationId xmlns:a16="http://schemas.microsoft.com/office/drawing/2014/main" id="{2C6AA69F-D70F-402E-BCBD-0CB8A9CCC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738438"/>
            <a:ext cx="835342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Título">
            <a:extLst>
              <a:ext uri="{FF2B5EF4-FFF2-40B4-BE49-F238E27FC236}">
                <a16:creationId xmlns:a16="http://schemas.microsoft.com/office/drawing/2014/main" id="{B7D89BB7-F410-4E2C-A0F5-DD4132DB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Variables independientes (2)</a:t>
            </a:r>
          </a:p>
        </p:txBody>
      </p:sp>
      <p:sp>
        <p:nvSpPr>
          <p:cNvPr id="31747" name="2 Marcador de contenido">
            <a:extLst>
              <a:ext uri="{FF2B5EF4-FFF2-40B4-BE49-F238E27FC236}">
                <a16:creationId xmlns:a16="http://schemas.microsoft.com/office/drawing/2014/main" id="{DD3F8564-710A-496C-B3D4-00F6C2ADC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eaLnBrk="1" hangingPunct="1"/>
            <a:r>
              <a:rPr lang="es-MX" altLang="es-MX"/>
              <a:t>Modelo de conteo de eventos (regresión binomial negativa)</a:t>
            </a:r>
          </a:p>
        </p:txBody>
      </p:sp>
      <p:pic>
        <p:nvPicPr>
          <p:cNvPr id="31748" name="Picture 9">
            <a:extLst>
              <a:ext uri="{FF2B5EF4-FFF2-40B4-BE49-F238E27FC236}">
                <a16:creationId xmlns:a16="http://schemas.microsoft.com/office/drawing/2014/main" id="{06AD27E8-F60D-4FB7-A2DA-6553B743D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11400"/>
            <a:ext cx="83820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3">
            <a:extLst>
              <a:ext uri="{FF2B5EF4-FFF2-40B4-BE49-F238E27FC236}">
                <a16:creationId xmlns:a16="http://schemas.microsoft.com/office/drawing/2014/main" id="{CC2F9D08-E027-42E8-819A-63E77884D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196975"/>
            <a:ext cx="8964612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Título">
            <a:extLst>
              <a:ext uri="{FF2B5EF4-FFF2-40B4-BE49-F238E27FC236}">
                <a16:creationId xmlns:a16="http://schemas.microsoft.com/office/drawing/2014/main" id="{7C0183A7-D831-4959-8125-B44462DF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Pruebas de hipótesis</a:t>
            </a:r>
          </a:p>
        </p:txBody>
      </p:sp>
      <p:grpSp>
        <p:nvGrpSpPr>
          <p:cNvPr id="33795" name="Group 17">
            <a:extLst>
              <a:ext uri="{FF2B5EF4-FFF2-40B4-BE49-F238E27FC236}">
                <a16:creationId xmlns:a16="http://schemas.microsoft.com/office/drawing/2014/main" id="{7FD51EED-4EC6-46F8-8214-40338D5A11EF}"/>
              </a:ext>
            </a:extLst>
          </p:cNvPr>
          <p:cNvGrpSpPr>
            <a:grpSpLocks noGrp="1"/>
          </p:cNvGrpSpPr>
          <p:nvPr/>
        </p:nvGrpSpPr>
        <p:grpSpPr bwMode="auto">
          <a:xfrm>
            <a:off x="457200" y="1600200"/>
            <a:ext cx="8229600" cy="4525963"/>
            <a:chOff x="0" y="658"/>
            <a:chExt cx="4614" cy="2015"/>
          </a:xfrm>
        </p:grpSpPr>
        <p:sp>
          <p:nvSpPr>
            <p:cNvPr id="33796" name="Rectangle 3">
              <a:extLst>
                <a:ext uri="{FF2B5EF4-FFF2-40B4-BE49-F238E27FC236}">
                  <a16:creationId xmlns:a16="http://schemas.microsoft.com/office/drawing/2014/main" id="{A3222FB3-ABDC-4F6B-93B6-F635BE9BA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658"/>
              <a:ext cx="2541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s-MX" sz="2000" b="1">
                  <a:cs typeface="Times New Roman" panose="02020603050405020304" pitchFamily="18" charset="0"/>
                </a:rPr>
                <a:t>H1: Divided government surge</a:t>
              </a:r>
              <a:r>
                <a:rPr lang="en-US" altLang="es-MX" sz="2000">
                  <a:cs typeface="Times New Roman" panose="02020603050405020304" pitchFamily="18" charset="0"/>
                </a:rPr>
                <a:t> </a:t>
              </a:r>
              <a:endParaRPr lang="en-US" altLang="es-MX" sz="2000"/>
            </a:p>
          </p:txBody>
        </p:sp>
        <p:sp>
          <p:nvSpPr>
            <p:cNvPr id="33797" name="Rectangle 4">
              <a:extLst>
                <a:ext uri="{FF2B5EF4-FFF2-40B4-BE49-F238E27FC236}">
                  <a16:creationId xmlns:a16="http://schemas.microsoft.com/office/drawing/2014/main" id="{2A3CD26D-B770-420E-B558-A18F55FED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4" y="658"/>
              <a:ext cx="1901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s-MX" sz="2000">
                  <a:cs typeface="Times New Roman" panose="02020603050405020304" pitchFamily="18" charset="0"/>
                </a:rPr>
                <a:t>nula rechazada @ .001</a:t>
              </a:r>
              <a:endParaRPr lang="en-US" altLang="es-MX" sz="2000"/>
            </a:p>
          </p:txBody>
        </p:sp>
        <p:sp>
          <p:nvSpPr>
            <p:cNvPr id="33798" name="Rectangle 5">
              <a:extLst>
                <a:ext uri="{FF2B5EF4-FFF2-40B4-BE49-F238E27FC236}">
                  <a16:creationId xmlns:a16="http://schemas.microsoft.com/office/drawing/2014/main" id="{BFD5E05B-31F3-4B63-BFCD-7C9F77290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1061"/>
              <a:ext cx="2541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s-MX" sz="2000" b="1">
                  <a:cs typeface="Times New Roman" panose="02020603050405020304" pitchFamily="18" charset="0"/>
                </a:rPr>
                <a:t>H2: Supermajority lift</a:t>
              </a:r>
              <a:r>
                <a:rPr lang="en-US" altLang="es-MX" sz="2000">
                  <a:cs typeface="Times New Roman" panose="02020603050405020304" pitchFamily="18" charset="0"/>
                </a:rPr>
                <a:t> </a:t>
              </a:r>
              <a:endParaRPr lang="en-US" altLang="es-MX" sz="2000"/>
            </a:p>
          </p:txBody>
        </p:sp>
        <p:sp>
          <p:nvSpPr>
            <p:cNvPr id="33799" name="Rectangle 6">
              <a:extLst>
                <a:ext uri="{FF2B5EF4-FFF2-40B4-BE49-F238E27FC236}">
                  <a16:creationId xmlns:a16="http://schemas.microsoft.com/office/drawing/2014/main" id="{10E9343D-48E4-43A5-9937-0F1DA7338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4" y="1061"/>
              <a:ext cx="1901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s-MX" sz="2000">
                  <a:cs typeface="Times New Roman" panose="02020603050405020304" pitchFamily="18" charset="0"/>
                </a:rPr>
                <a:t>nula rechazada @ .020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s-MX" sz="2000"/>
            </a:p>
          </p:txBody>
        </p:sp>
        <p:sp>
          <p:nvSpPr>
            <p:cNvPr id="33800" name="Rectangle 7">
              <a:extLst>
                <a:ext uri="{FF2B5EF4-FFF2-40B4-BE49-F238E27FC236}">
                  <a16:creationId xmlns:a16="http://schemas.microsoft.com/office/drawing/2014/main" id="{6B425C57-410D-4A72-AC7F-6C761F1B4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1464"/>
              <a:ext cx="2541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s-MX" sz="2000" b="1">
                  <a:cs typeface="Times New Roman" panose="02020603050405020304" pitchFamily="18" charset="0"/>
                </a:rPr>
                <a:t>H3: Size-and-status interaction</a:t>
              </a:r>
              <a:r>
                <a:rPr lang="en-US" altLang="es-MX" sz="2000">
                  <a:cs typeface="Times New Roman" panose="02020603050405020304" pitchFamily="18" charset="0"/>
                </a:rPr>
                <a:t> </a:t>
              </a:r>
              <a:endParaRPr lang="en-US" altLang="es-MX" sz="2000"/>
            </a:p>
          </p:txBody>
        </p:sp>
        <p:sp>
          <p:nvSpPr>
            <p:cNvPr id="33801" name="Rectangle 8">
              <a:extLst>
                <a:ext uri="{FF2B5EF4-FFF2-40B4-BE49-F238E27FC236}">
                  <a16:creationId xmlns:a16="http://schemas.microsoft.com/office/drawing/2014/main" id="{3FCFEAE1-3613-4116-B2D1-EF2071068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4" y="1464"/>
              <a:ext cx="1901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s-MX" sz="2000">
                  <a:cs typeface="Times New Roman" panose="02020603050405020304" pitchFamily="18" charset="0"/>
                </a:rPr>
                <a:t>nula rechazada @ .019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s-MX" sz="2000"/>
            </a:p>
          </p:txBody>
        </p:sp>
        <p:sp>
          <p:nvSpPr>
            <p:cNvPr id="33802" name="Rectangle 9">
              <a:extLst>
                <a:ext uri="{FF2B5EF4-FFF2-40B4-BE49-F238E27FC236}">
                  <a16:creationId xmlns:a16="http://schemas.microsoft.com/office/drawing/2014/main" id="{1253150C-959C-4C9A-85F0-15EFB6653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1867"/>
              <a:ext cx="2541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s-MX" sz="2000" b="1">
                  <a:cs typeface="Times New Roman" panose="02020603050405020304" pitchFamily="18" charset="0"/>
                </a:rPr>
                <a:t>H4: Divided assembly slump</a:t>
              </a:r>
              <a:r>
                <a:rPr lang="en-US" altLang="es-MX" sz="2000">
                  <a:cs typeface="Times New Roman" panose="02020603050405020304" pitchFamily="18" charset="0"/>
                </a:rPr>
                <a:t> </a:t>
              </a:r>
              <a:endParaRPr lang="en-US" altLang="es-MX" sz="2000"/>
            </a:p>
          </p:txBody>
        </p:sp>
        <p:sp>
          <p:nvSpPr>
            <p:cNvPr id="33803" name="Rectangle 10">
              <a:extLst>
                <a:ext uri="{FF2B5EF4-FFF2-40B4-BE49-F238E27FC236}">
                  <a16:creationId xmlns:a16="http://schemas.microsoft.com/office/drawing/2014/main" id="{62F07EF6-7F1E-4477-9405-1A592E378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4" y="1867"/>
              <a:ext cx="1901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s-MX" sz="2000">
                  <a:cs typeface="Times New Roman" panose="02020603050405020304" pitchFamily="18" charset="0"/>
                </a:rPr>
                <a:t>nula rechazada @ .001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s-MX" sz="2000"/>
            </a:p>
          </p:txBody>
        </p:sp>
        <p:grpSp>
          <p:nvGrpSpPr>
            <p:cNvPr id="33804" name="Group 14">
              <a:extLst>
                <a:ext uri="{FF2B5EF4-FFF2-40B4-BE49-F238E27FC236}">
                  <a16:creationId xmlns:a16="http://schemas.microsoft.com/office/drawing/2014/main" id="{CE92730B-B732-42E6-BD1C-F2D45D5408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270"/>
              <a:ext cx="2627" cy="403"/>
              <a:chOff x="0" y="2270"/>
              <a:chExt cx="2627" cy="403"/>
            </a:xfrm>
          </p:grpSpPr>
          <p:sp>
            <p:nvSpPr>
              <p:cNvPr id="33808" name="Rectangle 11">
                <a:extLst>
                  <a:ext uri="{FF2B5EF4-FFF2-40B4-BE49-F238E27FC236}">
                    <a16:creationId xmlns:a16="http://schemas.microsoft.com/office/drawing/2014/main" id="{9663AB47-9383-4E82-B1A9-8A0EF85050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2270"/>
                <a:ext cx="2541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s-MX" sz="2000" b="1">
                    <a:cs typeface="Times New Roman" panose="02020603050405020304" pitchFamily="18" charset="0"/>
                  </a:rPr>
                  <a:t>H5: Electoral pulse</a:t>
                </a:r>
                <a:r>
                  <a:rPr lang="en-US" altLang="es-MX" sz="2000">
                    <a:cs typeface="Times New Roman" panose="02020603050405020304" pitchFamily="18" charset="0"/>
                  </a:rPr>
                  <a:t> </a:t>
                </a:r>
                <a:endParaRPr lang="en-US" altLang="es-MX" sz="2000"/>
              </a:p>
            </p:txBody>
          </p:sp>
          <p:sp>
            <p:nvSpPr>
              <p:cNvPr id="33809" name="Rectangle 13">
                <a:extLst>
                  <a:ext uri="{FF2B5EF4-FFF2-40B4-BE49-F238E27FC236}">
                    <a16:creationId xmlns:a16="http://schemas.microsoft.com/office/drawing/2014/main" id="{85EECA5D-885C-4524-99FD-44FFB1744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270"/>
                <a:ext cx="2627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</p:grpSp>
        <p:grpSp>
          <p:nvGrpSpPr>
            <p:cNvPr id="33805" name="Group 16">
              <a:extLst>
                <a:ext uri="{FF2B5EF4-FFF2-40B4-BE49-F238E27FC236}">
                  <a16:creationId xmlns:a16="http://schemas.microsoft.com/office/drawing/2014/main" id="{DED17875-B3D6-4C32-8F8B-D863B2231C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27" y="2270"/>
              <a:ext cx="1987" cy="403"/>
              <a:chOff x="2627" y="2270"/>
              <a:chExt cx="1987" cy="403"/>
            </a:xfrm>
          </p:grpSpPr>
          <p:sp>
            <p:nvSpPr>
              <p:cNvPr id="33806" name="Rectangle 12">
                <a:extLst>
                  <a:ext uri="{FF2B5EF4-FFF2-40B4-BE49-F238E27FC236}">
                    <a16:creationId xmlns:a16="http://schemas.microsoft.com/office/drawing/2014/main" id="{F7E43CC4-FD8A-469F-B9CC-E5BD929707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0" y="2270"/>
                <a:ext cx="1901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s-MX" sz="2000">
                    <a:cs typeface="Times New Roman" panose="02020603050405020304" pitchFamily="18" charset="0"/>
                  </a:rPr>
                  <a:t>nula rechazada @ .010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s-MX" sz="2000"/>
              </a:p>
            </p:txBody>
          </p:sp>
          <p:sp>
            <p:nvSpPr>
              <p:cNvPr id="33807" name="Rectangle 15">
                <a:extLst>
                  <a:ext uri="{FF2B5EF4-FFF2-40B4-BE49-F238E27FC236}">
                    <a16:creationId xmlns:a16="http://schemas.microsoft.com/office/drawing/2014/main" id="{8FAD69AF-94D6-412B-8361-8C661D696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" y="2270"/>
                <a:ext cx="1987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</p:grp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Título">
            <a:extLst>
              <a:ext uri="{FF2B5EF4-FFF2-40B4-BE49-F238E27FC236}">
                <a16:creationId xmlns:a16="http://schemas.microsoft.com/office/drawing/2014/main" id="{F710DD81-33D4-4277-8096-E093D20E8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Simulaciones</a:t>
            </a:r>
          </a:p>
        </p:txBody>
      </p:sp>
      <p:pic>
        <p:nvPicPr>
          <p:cNvPr id="34819" name="Picture 4">
            <a:extLst>
              <a:ext uri="{FF2B5EF4-FFF2-40B4-BE49-F238E27FC236}">
                <a16:creationId xmlns:a16="http://schemas.microsoft.com/office/drawing/2014/main" id="{7DCEE72E-3FDB-4E44-9FE6-48574014B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1258888"/>
            <a:ext cx="869632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Título">
            <a:extLst>
              <a:ext uri="{FF2B5EF4-FFF2-40B4-BE49-F238E27FC236}">
                <a16:creationId xmlns:a16="http://schemas.microsoft.com/office/drawing/2014/main" id="{56D991E4-C78B-4D95-B6E7-AFF828C4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Simulaciones: efecto electoral</a:t>
            </a:r>
          </a:p>
        </p:txBody>
      </p:sp>
      <p:sp>
        <p:nvSpPr>
          <p:cNvPr id="35843" name="5 CuadroTexto">
            <a:extLst>
              <a:ext uri="{FF2B5EF4-FFF2-40B4-BE49-F238E27FC236}">
                <a16:creationId xmlns:a16="http://schemas.microsoft.com/office/drawing/2014/main" id="{B3B47F7F-EEA3-44E4-B3D6-2423F0F39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5013325"/>
            <a:ext cx="2519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UnifGov</a:t>
            </a:r>
          </a:p>
        </p:txBody>
      </p:sp>
      <p:sp>
        <p:nvSpPr>
          <p:cNvPr id="35844" name="6 CuadroTexto">
            <a:extLst>
              <a:ext uri="{FF2B5EF4-FFF2-40B4-BE49-F238E27FC236}">
                <a16:creationId xmlns:a16="http://schemas.microsoft.com/office/drawing/2014/main" id="{8E01E2D3-9EC3-41B7-B408-E7C39C2E0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0" y="2636838"/>
            <a:ext cx="2519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PlainDG</a:t>
            </a:r>
          </a:p>
        </p:txBody>
      </p:sp>
      <p:sp>
        <p:nvSpPr>
          <p:cNvPr id="35845" name="1 Marcador de contenido">
            <a:extLst>
              <a:ext uri="{FF2B5EF4-FFF2-40B4-BE49-F238E27FC236}">
                <a16:creationId xmlns:a16="http://schemas.microsoft.com/office/drawing/2014/main" id="{1E7D1004-4FAB-4E7A-970D-A55D7AD12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altLang="es-MX"/>
          </a:p>
        </p:txBody>
      </p:sp>
      <p:pic>
        <p:nvPicPr>
          <p:cNvPr id="35846" name="Picture 6">
            <a:extLst>
              <a:ext uri="{FF2B5EF4-FFF2-40B4-BE49-F238E27FC236}">
                <a16:creationId xmlns:a16="http://schemas.microsoft.com/office/drawing/2014/main" id="{B247CCDC-860C-483F-9005-80578B4D6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412875"/>
            <a:ext cx="638175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Título">
            <a:extLst>
              <a:ext uri="{FF2B5EF4-FFF2-40B4-BE49-F238E27FC236}">
                <a16:creationId xmlns:a16="http://schemas.microsoft.com/office/drawing/2014/main" id="{B4237C5B-5E3F-4139-B51C-44235ADF2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Simulaciones: efecto electoral</a:t>
            </a:r>
          </a:p>
        </p:txBody>
      </p:sp>
      <p:pic>
        <p:nvPicPr>
          <p:cNvPr id="36867" name="Picture 2" descr="tmp">
            <a:extLst>
              <a:ext uri="{FF2B5EF4-FFF2-40B4-BE49-F238E27FC236}">
                <a16:creationId xmlns:a16="http://schemas.microsoft.com/office/drawing/2014/main" id="{603B4F1C-A427-4C1F-A886-EFD6BE4C9D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1484313"/>
            <a:ext cx="7775575" cy="5184775"/>
          </a:xfrm>
          <a:noFill/>
        </p:spPr>
      </p:pic>
      <p:sp>
        <p:nvSpPr>
          <p:cNvPr id="36868" name="4 CuadroTexto">
            <a:extLst>
              <a:ext uri="{FF2B5EF4-FFF2-40B4-BE49-F238E27FC236}">
                <a16:creationId xmlns:a16="http://schemas.microsoft.com/office/drawing/2014/main" id="{C2DA3EC6-DA25-4C33-A9DF-FCF9581CD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5013325"/>
            <a:ext cx="2519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UnifGov</a:t>
            </a:r>
          </a:p>
        </p:txBody>
      </p:sp>
      <p:sp>
        <p:nvSpPr>
          <p:cNvPr id="36869" name="5 CuadroTexto">
            <a:extLst>
              <a:ext uri="{FF2B5EF4-FFF2-40B4-BE49-F238E27FC236}">
                <a16:creationId xmlns:a16="http://schemas.microsoft.com/office/drawing/2014/main" id="{730BC123-6044-4C31-A95B-C836918AF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0" y="2843213"/>
            <a:ext cx="2519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SuperDG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Título">
            <a:extLst>
              <a:ext uri="{FF2B5EF4-FFF2-40B4-BE49-F238E27FC236}">
                <a16:creationId xmlns:a16="http://schemas.microsoft.com/office/drawing/2014/main" id="{467B50D0-8E03-44A9-BAAB-7C7C1CFD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Balance teórico</a:t>
            </a:r>
          </a:p>
        </p:txBody>
      </p:sp>
      <p:pic>
        <p:nvPicPr>
          <p:cNvPr id="37891" name="Picture 2">
            <a:extLst>
              <a:ext uri="{FF2B5EF4-FFF2-40B4-BE49-F238E27FC236}">
                <a16:creationId xmlns:a16="http://schemas.microsoft.com/office/drawing/2014/main" id="{D4A34543-4D1C-4946-952E-B886A3513C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3375" y="1916113"/>
            <a:ext cx="8477250" cy="3173412"/>
          </a:xfrm>
          <a:noFill/>
        </p:spPr>
      </p:pic>
      <p:sp>
        <p:nvSpPr>
          <p:cNvPr id="6" name="5 Cara sonriente">
            <a:extLst>
              <a:ext uri="{FF2B5EF4-FFF2-40B4-BE49-F238E27FC236}">
                <a16:creationId xmlns:a16="http://schemas.microsoft.com/office/drawing/2014/main" id="{D24D47A9-B69A-459F-9156-118B22456BFB}"/>
              </a:ext>
            </a:extLst>
          </p:cNvPr>
          <p:cNvSpPr/>
          <p:nvPr/>
        </p:nvSpPr>
        <p:spPr>
          <a:xfrm>
            <a:off x="4067175" y="3644900"/>
            <a:ext cx="288925" cy="215900"/>
          </a:xfrm>
          <a:prstGeom prst="smileyFac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sz="2000"/>
          </a:p>
        </p:txBody>
      </p:sp>
      <p:sp>
        <p:nvSpPr>
          <p:cNvPr id="7" name="6 Cara sonriente">
            <a:extLst>
              <a:ext uri="{FF2B5EF4-FFF2-40B4-BE49-F238E27FC236}">
                <a16:creationId xmlns:a16="http://schemas.microsoft.com/office/drawing/2014/main" id="{2D81C9C0-8989-409D-BBD0-1096D5E9B60F}"/>
              </a:ext>
            </a:extLst>
          </p:cNvPr>
          <p:cNvSpPr/>
          <p:nvPr/>
        </p:nvSpPr>
        <p:spPr>
          <a:xfrm>
            <a:off x="4067175" y="3933825"/>
            <a:ext cx="288925" cy="215900"/>
          </a:xfrm>
          <a:prstGeom prst="smileyFac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sz="2000"/>
          </a:p>
        </p:txBody>
      </p:sp>
      <p:sp>
        <p:nvSpPr>
          <p:cNvPr id="8" name="7 Cara sonriente">
            <a:extLst>
              <a:ext uri="{FF2B5EF4-FFF2-40B4-BE49-F238E27FC236}">
                <a16:creationId xmlns:a16="http://schemas.microsoft.com/office/drawing/2014/main" id="{57A57046-A808-4E8D-A0A2-040FB4321191}"/>
              </a:ext>
            </a:extLst>
          </p:cNvPr>
          <p:cNvSpPr/>
          <p:nvPr/>
        </p:nvSpPr>
        <p:spPr>
          <a:xfrm>
            <a:off x="4067175" y="4221163"/>
            <a:ext cx="288925" cy="215900"/>
          </a:xfrm>
          <a:prstGeom prst="smileyFac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sz="2000"/>
          </a:p>
        </p:txBody>
      </p:sp>
      <p:sp>
        <p:nvSpPr>
          <p:cNvPr id="9" name="8 Cara sonriente">
            <a:extLst>
              <a:ext uri="{FF2B5EF4-FFF2-40B4-BE49-F238E27FC236}">
                <a16:creationId xmlns:a16="http://schemas.microsoft.com/office/drawing/2014/main" id="{E840E88D-83FC-4AD0-9350-E88D1A3D62F4}"/>
              </a:ext>
            </a:extLst>
          </p:cNvPr>
          <p:cNvSpPr/>
          <p:nvPr/>
        </p:nvSpPr>
        <p:spPr>
          <a:xfrm>
            <a:off x="4067175" y="4537075"/>
            <a:ext cx="288925" cy="215900"/>
          </a:xfrm>
          <a:prstGeom prst="smileyFac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sz="2000"/>
          </a:p>
        </p:txBody>
      </p:sp>
      <p:sp>
        <p:nvSpPr>
          <p:cNvPr id="10" name="9 Cara sonriente">
            <a:extLst>
              <a:ext uri="{FF2B5EF4-FFF2-40B4-BE49-F238E27FC236}">
                <a16:creationId xmlns:a16="http://schemas.microsoft.com/office/drawing/2014/main" id="{428CA069-E102-4535-B51F-AB36EC711F7F}"/>
              </a:ext>
            </a:extLst>
          </p:cNvPr>
          <p:cNvSpPr/>
          <p:nvPr/>
        </p:nvSpPr>
        <p:spPr>
          <a:xfrm>
            <a:off x="8156575" y="3659188"/>
            <a:ext cx="287338" cy="215900"/>
          </a:xfrm>
          <a:prstGeom prst="smileyFac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sz="2000"/>
          </a:p>
        </p:txBody>
      </p:sp>
      <p:sp>
        <p:nvSpPr>
          <p:cNvPr id="11" name="10 Cara sonriente">
            <a:extLst>
              <a:ext uri="{FF2B5EF4-FFF2-40B4-BE49-F238E27FC236}">
                <a16:creationId xmlns:a16="http://schemas.microsoft.com/office/drawing/2014/main" id="{CA0EE020-1BF1-42A9-B1B5-DA24F66346EB}"/>
              </a:ext>
            </a:extLst>
          </p:cNvPr>
          <p:cNvSpPr/>
          <p:nvPr/>
        </p:nvSpPr>
        <p:spPr>
          <a:xfrm>
            <a:off x="8172450" y="4540250"/>
            <a:ext cx="287338" cy="215900"/>
          </a:xfrm>
          <a:prstGeom prst="smileyFac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sz="2000"/>
          </a:p>
        </p:txBody>
      </p:sp>
      <p:sp>
        <p:nvSpPr>
          <p:cNvPr id="37898" name="11 CuadroTexto">
            <a:extLst>
              <a:ext uri="{FF2B5EF4-FFF2-40B4-BE49-F238E27FC236}">
                <a16:creationId xmlns:a16="http://schemas.microsoft.com/office/drawing/2014/main" id="{3D64150B-2BC2-47A0-A597-2835DFBF5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2288" y="3889375"/>
            <a:ext cx="287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20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899" name="12 CuadroTexto">
            <a:extLst>
              <a:ext uri="{FF2B5EF4-FFF2-40B4-BE49-F238E27FC236}">
                <a16:creationId xmlns:a16="http://schemas.microsoft.com/office/drawing/2014/main" id="{08A98CBA-1BE9-4F3C-9697-77ACF112B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2288" y="4195763"/>
            <a:ext cx="287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20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900" name="13 CuadroTexto">
            <a:extLst>
              <a:ext uri="{FF2B5EF4-FFF2-40B4-BE49-F238E27FC236}">
                <a16:creationId xmlns:a16="http://schemas.microsoft.com/office/drawing/2014/main" id="{6F1FD23A-69D6-40C7-8DF4-ECB636FDB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589588"/>
            <a:ext cx="84978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2400"/>
              <a:t>Pero Cameron explica veto chains (imposibles en mi modelo)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1 Título">
            <a:extLst>
              <a:ext uri="{FF2B5EF4-FFF2-40B4-BE49-F238E27FC236}">
                <a16:creationId xmlns:a16="http://schemas.microsoft.com/office/drawing/2014/main" id="{2A75092D-EF0F-48F1-BD1B-0DB668143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Una agenda de investigación</a:t>
            </a:r>
          </a:p>
        </p:txBody>
      </p:sp>
      <p:sp>
        <p:nvSpPr>
          <p:cNvPr id="38915" name="2 Marcador de contenido">
            <a:extLst>
              <a:ext uri="{FF2B5EF4-FFF2-40B4-BE49-F238E27FC236}">
                <a16:creationId xmlns:a16="http://schemas.microsoft.com/office/drawing/2014/main" id="{63A49DF1-2BC0-4030-B1F1-84229C904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La hipótesis de efectos sistemáticos en AmLat</a:t>
            </a:r>
          </a:p>
          <a:p>
            <a:pPr eaLnBrk="1" hangingPunct="1"/>
            <a:r>
              <a:rPr lang="es-MX" altLang="es-MX"/>
              <a:t>¿Cómo se decide en sistemas de poderes separados? ¿Cómo interactúan variaciones?</a:t>
            </a:r>
          </a:p>
          <a:p>
            <a:pPr lvl="1" eaLnBrk="1" hangingPunct="1"/>
            <a:r>
              <a:rPr lang="es-MX" altLang="es-MX"/>
              <a:t>institucional</a:t>
            </a:r>
          </a:p>
          <a:p>
            <a:pPr lvl="1" eaLnBrk="1" hangingPunct="1"/>
            <a:r>
              <a:rPr lang="es-MX" altLang="es-MX"/>
              <a:t>partidos</a:t>
            </a:r>
          </a:p>
          <a:p>
            <a:pPr lvl="1" eaLnBrk="1" hangingPunct="1"/>
            <a:r>
              <a:rPr lang="es-MX" altLang="es-MX"/>
              <a:t>elecciones</a:t>
            </a:r>
          </a:p>
          <a:p>
            <a:pPr eaLnBrk="1" hangingPunct="1"/>
            <a:r>
              <a:rPr lang="es-MX" altLang="es-MX"/>
              <a:t>¿Hasta dónde se sostiene la excepcionalidad americana?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CF16437-F1AA-4FE9-8F12-855F65E9101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En busca de una teoría del veto</a:t>
            </a:r>
          </a:p>
        </p:txBody>
      </p:sp>
      <p:sp>
        <p:nvSpPr>
          <p:cNvPr id="5123" name="2 Marcador de contenido">
            <a:extLst>
              <a:ext uri="{FF2B5EF4-FFF2-40B4-BE49-F238E27FC236}">
                <a16:creationId xmlns:a16="http://schemas.microsoft.com/office/drawing/2014/main" id="{D68992DD-428F-46BC-9473-76AC8BC0B899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s-MX" altLang="es-MX" b="1"/>
              <a:t>No hay</a:t>
            </a:r>
            <a:r>
              <a:rPr lang="es-MX" altLang="es-MX"/>
              <a:t> tal cosa</a:t>
            </a:r>
          </a:p>
          <a:p>
            <a:pPr eaLnBrk="1" hangingPunct="1"/>
            <a:r>
              <a:rPr lang="es-MX" altLang="es-MX"/>
              <a:t>Principal obstáculo (Hicks): </a:t>
            </a:r>
            <a:br>
              <a:rPr lang="es-MX" altLang="es-MX"/>
            </a:br>
            <a:r>
              <a:rPr lang="es-MX" altLang="es-MX"/>
              <a:t>equipados con una teoría que predijera cuándo ocurrirá un veto y con qué desenlace, las partes podrían </a:t>
            </a:r>
            <a:r>
              <a:rPr lang="es-MX" altLang="es-MX" b="1"/>
              <a:t>acordar</a:t>
            </a:r>
            <a:r>
              <a:rPr lang="es-MX" altLang="es-MX"/>
              <a:t> ese punto de antemano---y evitar los costos</a:t>
            </a:r>
          </a:p>
          <a:p>
            <a:pPr eaLnBrk="1" hangingPunct="1"/>
            <a:endParaRPr lang="es-MX" altLang="es-MX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Título">
            <a:extLst>
              <a:ext uri="{FF2B5EF4-FFF2-40B4-BE49-F238E27FC236}">
                <a16:creationId xmlns:a16="http://schemas.microsoft.com/office/drawing/2014/main" id="{388DCEBB-16C5-4122-8BD4-726F895BF9C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Ley de reacciones anticipadas de Carl Friedrich</a:t>
            </a:r>
          </a:p>
        </p:txBody>
      </p:sp>
      <p:grpSp>
        <p:nvGrpSpPr>
          <p:cNvPr id="2" name="Group 112">
            <a:extLst>
              <a:ext uri="{FF2B5EF4-FFF2-40B4-BE49-F238E27FC236}">
                <a16:creationId xmlns:a16="http://schemas.microsoft.com/office/drawing/2014/main" id="{784E8D86-6A66-4758-8BF7-9BBF5CEE0E0B}"/>
              </a:ext>
            </a:extLst>
          </p:cNvPr>
          <p:cNvGrpSpPr>
            <a:grpSpLocks/>
          </p:cNvGrpSpPr>
          <p:nvPr/>
        </p:nvGrpSpPr>
        <p:grpSpPr bwMode="auto">
          <a:xfrm>
            <a:off x="1876425" y="5160963"/>
            <a:ext cx="5133975" cy="1468437"/>
            <a:chOff x="1182" y="2976"/>
            <a:chExt cx="3234" cy="925"/>
          </a:xfrm>
        </p:grpSpPr>
        <p:grpSp>
          <p:nvGrpSpPr>
            <p:cNvPr id="6183" name="Group 25">
              <a:extLst>
                <a:ext uri="{FF2B5EF4-FFF2-40B4-BE49-F238E27FC236}">
                  <a16:creationId xmlns:a16="http://schemas.microsoft.com/office/drawing/2014/main" id="{2D080327-A085-41F8-9847-57B1CB7C82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2" y="3373"/>
              <a:ext cx="3234" cy="279"/>
              <a:chOff x="1296" y="2256"/>
              <a:chExt cx="3234" cy="279"/>
            </a:xfrm>
          </p:grpSpPr>
          <p:grpSp>
            <p:nvGrpSpPr>
              <p:cNvPr id="6208" name="Group 26">
                <a:extLst>
                  <a:ext uri="{FF2B5EF4-FFF2-40B4-BE49-F238E27FC236}">
                    <a16:creationId xmlns:a16="http://schemas.microsoft.com/office/drawing/2014/main" id="{2DE5226D-8D09-4C9B-8F13-330081C8B4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2256"/>
                <a:ext cx="288" cy="279"/>
                <a:chOff x="1296" y="2256"/>
                <a:chExt cx="288" cy="279"/>
              </a:xfrm>
            </p:grpSpPr>
            <p:sp>
              <p:nvSpPr>
                <p:cNvPr id="6213" name="Line 27">
                  <a:extLst>
                    <a:ext uri="{FF2B5EF4-FFF2-40B4-BE49-F238E27FC236}">
                      <a16:creationId xmlns:a16="http://schemas.microsoft.com/office/drawing/2014/main" id="{BE65BABD-ECB3-4129-9EA6-1244ED0AF8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225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6214" name="Text Box 28">
                  <a:extLst>
                    <a:ext uri="{FF2B5EF4-FFF2-40B4-BE49-F238E27FC236}">
                      <a16:creationId xmlns:a16="http://schemas.microsoft.com/office/drawing/2014/main" id="{9A176C71-64C7-4137-8168-CB072809E07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2304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s-MX" sz="1800"/>
                    <a:t>0</a:t>
                  </a:r>
                </a:p>
              </p:txBody>
            </p:sp>
          </p:grpSp>
          <p:grpSp>
            <p:nvGrpSpPr>
              <p:cNvPr id="6209" name="Group 29">
                <a:extLst>
                  <a:ext uri="{FF2B5EF4-FFF2-40B4-BE49-F238E27FC236}">
                    <a16:creationId xmlns:a16="http://schemas.microsoft.com/office/drawing/2014/main" id="{A3E20E65-0234-4CB8-9072-20F849D8B4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42" y="2256"/>
                <a:ext cx="288" cy="279"/>
                <a:chOff x="4242" y="2256"/>
                <a:chExt cx="288" cy="279"/>
              </a:xfrm>
            </p:grpSpPr>
            <p:sp>
              <p:nvSpPr>
                <p:cNvPr id="6211" name="Line 30">
                  <a:extLst>
                    <a:ext uri="{FF2B5EF4-FFF2-40B4-BE49-F238E27FC236}">
                      <a16:creationId xmlns:a16="http://schemas.microsoft.com/office/drawing/2014/main" id="{E45B874B-E9FD-4118-955A-15CD0FC1EB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8" y="225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6212" name="Text Box 31">
                  <a:extLst>
                    <a:ext uri="{FF2B5EF4-FFF2-40B4-BE49-F238E27FC236}">
                      <a16:creationId xmlns:a16="http://schemas.microsoft.com/office/drawing/2014/main" id="{0A54CD37-4EC4-4079-A7E2-72E969B0DD1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42" y="2304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s-MX" sz="1800"/>
                    <a:t>1</a:t>
                  </a:r>
                </a:p>
              </p:txBody>
            </p:sp>
          </p:grpSp>
          <p:sp>
            <p:nvSpPr>
              <p:cNvPr id="6210" name="Line 32">
                <a:extLst>
                  <a:ext uri="{FF2B5EF4-FFF2-40B4-BE49-F238E27FC236}">
                    <a16:creationId xmlns:a16="http://schemas.microsoft.com/office/drawing/2014/main" id="{98E6D3DA-FB4B-4676-80C2-7BACC90740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304"/>
                <a:ext cx="29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6184" name="Group 53">
              <a:extLst>
                <a:ext uri="{FF2B5EF4-FFF2-40B4-BE49-F238E27FC236}">
                  <a16:creationId xmlns:a16="http://schemas.microsoft.com/office/drawing/2014/main" id="{AB8DC850-5339-41CE-9654-641338C61B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0" y="3373"/>
              <a:ext cx="288" cy="279"/>
              <a:chOff x="2784" y="2256"/>
              <a:chExt cx="288" cy="279"/>
            </a:xfrm>
          </p:grpSpPr>
          <p:sp>
            <p:nvSpPr>
              <p:cNvPr id="6206" name="Line 54">
                <a:extLst>
                  <a:ext uri="{FF2B5EF4-FFF2-40B4-BE49-F238E27FC236}">
                    <a16:creationId xmlns:a16="http://schemas.microsoft.com/office/drawing/2014/main" id="{A15E999F-84A5-48CB-9BF5-FC721D7C7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207" name="Text Box 55">
                <a:extLst>
                  <a:ext uri="{FF2B5EF4-FFF2-40B4-BE49-F238E27FC236}">
                    <a16:creationId xmlns:a16="http://schemas.microsoft.com/office/drawing/2014/main" id="{386436E4-55E4-41D7-BB5B-3417EE5B2D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2304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s-MX" sz="1800" i="1"/>
                  <a:t>V</a:t>
                </a:r>
                <a:endParaRPr lang="en-US" altLang="es-MX" sz="1800"/>
              </a:p>
            </p:txBody>
          </p:sp>
        </p:grpSp>
        <p:grpSp>
          <p:nvGrpSpPr>
            <p:cNvPr id="6185" name="Group 56">
              <a:extLst>
                <a:ext uri="{FF2B5EF4-FFF2-40B4-BE49-F238E27FC236}">
                  <a16:creationId xmlns:a16="http://schemas.microsoft.com/office/drawing/2014/main" id="{DABEFC3D-2E2D-421F-AD20-8DCEDC4204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02" y="3373"/>
              <a:ext cx="288" cy="279"/>
              <a:chOff x="2784" y="2256"/>
              <a:chExt cx="288" cy="279"/>
            </a:xfrm>
          </p:grpSpPr>
          <p:sp>
            <p:nvSpPr>
              <p:cNvPr id="6204" name="Line 57">
                <a:extLst>
                  <a:ext uri="{FF2B5EF4-FFF2-40B4-BE49-F238E27FC236}">
                    <a16:creationId xmlns:a16="http://schemas.microsoft.com/office/drawing/2014/main" id="{5F592A36-E495-4AEA-B5E6-7A07AC9ACA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205" name="Text Box 58">
                <a:extLst>
                  <a:ext uri="{FF2B5EF4-FFF2-40B4-BE49-F238E27FC236}">
                    <a16:creationId xmlns:a16="http://schemas.microsoft.com/office/drawing/2014/main" id="{BB065199-CCC9-441B-A567-CFB072B30E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2304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s-MX" sz="1800" i="1"/>
                  <a:t>L</a:t>
                </a:r>
                <a:endParaRPr lang="en-US" altLang="es-MX" sz="1800"/>
              </a:p>
            </p:txBody>
          </p:sp>
        </p:grpSp>
        <p:grpSp>
          <p:nvGrpSpPr>
            <p:cNvPr id="6186" name="Group 59">
              <a:extLst>
                <a:ext uri="{FF2B5EF4-FFF2-40B4-BE49-F238E27FC236}">
                  <a16:creationId xmlns:a16="http://schemas.microsoft.com/office/drawing/2014/main" id="{176264B3-A65D-498A-96DE-11D548F12C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8" y="3373"/>
              <a:ext cx="288" cy="279"/>
              <a:chOff x="2784" y="2256"/>
              <a:chExt cx="288" cy="279"/>
            </a:xfrm>
          </p:grpSpPr>
          <p:sp>
            <p:nvSpPr>
              <p:cNvPr id="6202" name="Line 60">
                <a:extLst>
                  <a:ext uri="{FF2B5EF4-FFF2-40B4-BE49-F238E27FC236}">
                    <a16:creationId xmlns:a16="http://schemas.microsoft.com/office/drawing/2014/main" id="{774565A8-9CBB-4A35-A4B4-92147EBF10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203" name="Text Box 61">
                <a:extLst>
                  <a:ext uri="{FF2B5EF4-FFF2-40B4-BE49-F238E27FC236}">
                    <a16:creationId xmlns:a16="http://schemas.microsoft.com/office/drawing/2014/main" id="{AFEA5F3D-9636-4E2A-B29A-B1B8900F20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2304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s-MX" sz="1800" i="1"/>
                  <a:t>x</a:t>
                </a:r>
                <a:r>
                  <a:rPr lang="en-US" altLang="es-MX" sz="1800" i="1" baseline="-25000"/>
                  <a:t>0</a:t>
                </a:r>
                <a:endParaRPr lang="en-US" altLang="es-MX" sz="1800"/>
              </a:p>
            </p:txBody>
          </p:sp>
        </p:grpSp>
        <p:grpSp>
          <p:nvGrpSpPr>
            <p:cNvPr id="6187" name="Group 62">
              <a:extLst>
                <a:ext uri="{FF2B5EF4-FFF2-40B4-BE49-F238E27FC236}">
                  <a16:creationId xmlns:a16="http://schemas.microsoft.com/office/drawing/2014/main" id="{1E768927-C442-4015-BD93-F403AC8095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4" y="3373"/>
              <a:ext cx="288" cy="279"/>
              <a:chOff x="2784" y="2256"/>
              <a:chExt cx="288" cy="279"/>
            </a:xfrm>
          </p:grpSpPr>
          <p:sp>
            <p:nvSpPr>
              <p:cNvPr id="6200" name="Line 63">
                <a:extLst>
                  <a:ext uri="{FF2B5EF4-FFF2-40B4-BE49-F238E27FC236}">
                    <a16:creationId xmlns:a16="http://schemas.microsoft.com/office/drawing/2014/main" id="{B5FBAABE-CDF2-43A4-8DE7-3E7605DFC2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201" name="Text Box 64">
                <a:extLst>
                  <a:ext uri="{FF2B5EF4-FFF2-40B4-BE49-F238E27FC236}">
                    <a16:creationId xmlns:a16="http://schemas.microsoft.com/office/drawing/2014/main" id="{2E8A8E29-1CC3-44DE-838B-0F18476401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2304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s-MX" sz="1800" i="1"/>
                  <a:t>E</a:t>
                </a:r>
                <a:endParaRPr lang="en-US" altLang="es-MX" sz="1800"/>
              </a:p>
            </p:txBody>
          </p:sp>
        </p:grpSp>
        <p:grpSp>
          <p:nvGrpSpPr>
            <p:cNvPr id="6188" name="Group 85">
              <a:extLst>
                <a:ext uri="{FF2B5EF4-FFF2-40B4-BE49-F238E27FC236}">
                  <a16:creationId xmlns:a16="http://schemas.microsoft.com/office/drawing/2014/main" id="{4CE03B80-DE55-4E88-BDA7-851C033860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22" y="2976"/>
              <a:ext cx="1192" cy="449"/>
              <a:chOff x="1824" y="2337"/>
              <a:chExt cx="1192" cy="449"/>
            </a:xfrm>
          </p:grpSpPr>
          <p:sp>
            <p:nvSpPr>
              <p:cNvPr id="6197" name="Line 86">
                <a:extLst>
                  <a:ext uri="{FF2B5EF4-FFF2-40B4-BE49-F238E27FC236}">
                    <a16:creationId xmlns:a16="http://schemas.microsoft.com/office/drawing/2014/main" id="{2CA65F66-7891-467D-A9D5-7B60B807FE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24" y="2337"/>
                <a:ext cx="576" cy="445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198" name="Line 87">
                <a:extLst>
                  <a:ext uri="{FF2B5EF4-FFF2-40B4-BE49-F238E27FC236}">
                    <a16:creationId xmlns:a16="http://schemas.microsoft.com/office/drawing/2014/main" id="{84E9C95A-2153-4475-9A6A-1690D1E7BB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392" y="2344"/>
                <a:ext cx="624" cy="442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199" name="Line 88">
                <a:extLst>
                  <a:ext uri="{FF2B5EF4-FFF2-40B4-BE49-F238E27FC236}">
                    <a16:creationId xmlns:a16="http://schemas.microsoft.com/office/drawing/2014/main" id="{E62C7786-2CC1-4687-87C5-90D5E27BFF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008" y="2646"/>
                <a:ext cx="192" cy="136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6189" name="Group 89">
              <a:extLst>
                <a:ext uri="{FF2B5EF4-FFF2-40B4-BE49-F238E27FC236}">
                  <a16:creationId xmlns:a16="http://schemas.microsoft.com/office/drawing/2014/main" id="{BBE7C64B-A3E6-4A64-85D1-8EDDB74D2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2" y="3373"/>
              <a:ext cx="1104" cy="281"/>
              <a:chOff x="2064" y="2734"/>
              <a:chExt cx="1104" cy="281"/>
            </a:xfrm>
          </p:grpSpPr>
          <p:grpSp>
            <p:nvGrpSpPr>
              <p:cNvPr id="6191" name="Group 90">
                <a:extLst>
                  <a:ext uri="{FF2B5EF4-FFF2-40B4-BE49-F238E27FC236}">
                    <a16:creationId xmlns:a16="http://schemas.microsoft.com/office/drawing/2014/main" id="{284E47AD-2C18-4ACA-91E1-61EF4BA85D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0" y="2734"/>
                <a:ext cx="288" cy="279"/>
                <a:chOff x="2064" y="2256"/>
                <a:chExt cx="288" cy="279"/>
              </a:xfrm>
            </p:grpSpPr>
            <p:sp>
              <p:nvSpPr>
                <p:cNvPr id="6195" name="Line 91">
                  <a:extLst>
                    <a:ext uri="{FF2B5EF4-FFF2-40B4-BE49-F238E27FC236}">
                      <a16:creationId xmlns:a16="http://schemas.microsoft.com/office/drawing/2014/main" id="{1D30F10B-8842-4718-8CD7-AB75970F0D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8" y="225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6196" name="Text Box 92">
                  <a:extLst>
                    <a:ext uri="{FF2B5EF4-FFF2-40B4-BE49-F238E27FC236}">
                      <a16:creationId xmlns:a16="http://schemas.microsoft.com/office/drawing/2014/main" id="{453F6E5A-509B-4B90-B691-A8CA0FBF7E8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4" y="2304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s-MX" sz="1800" i="1"/>
                    <a:t>e</a:t>
                  </a:r>
                  <a:r>
                    <a:rPr lang="en-US" altLang="es-MX" sz="1800" baseline="-25000"/>
                    <a:t>0</a:t>
                  </a:r>
                  <a:endParaRPr lang="en-US" altLang="es-MX" sz="1800"/>
                </a:p>
              </p:txBody>
            </p:sp>
          </p:grpSp>
          <p:grpSp>
            <p:nvGrpSpPr>
              <p:cNvPr id="6192" name="Group 93">
                <a:extLst>
                  <a:ext uri="{FF2B5EF4-FFF2-40B4-BE49-F238E27FC236}">
                    <a16:creationId xmlns:a16="http://schemas.microsoft.com/office/drawing/2014/main" id="{FBCD03FE-7C0E-4FB5-AD7A-5E07A817AF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4" y="2736"/>
                <a:ext cx="288" cy="279"/>
                <a:chOff x="2064" y="2256"/>
                <a:chExt cx="288" cy="279"/>
              </a:xfrm>
            </p:grpSpPr>
            <p:sp>
              <p:nvSpPr>
                <p:cNvPr id="6193" name="Line 94">
                  <a:extLst>
                    <a:ext uri="{FF2B5EF4-FFF2-40B4-BE49-F238E27FC236}">
                      <a16:creationId xmlns:a16="http://schemas.microsoft.com/office/drawing/2014/main" id="{C56DB8BD-20DE-4711-A9FA-69A5F7086F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8" y="225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6194" name="Text Box 95">
                  <a:extLst>
                    <a:ext uri="{FF2B5EF4-FFF2-40B4-BE49-F238E27FC236}">
                      <a16:creationId xmlns:a16="http://schemas.microsoft.com/office/drawing/2014/main" id="{A7076FF2-5202-404C-8B04-0B6B7223A7C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4" y="2304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s-MX" sz="1800" i="1"/>
                    <a:t>v</a:t>
                  </a:r>
                  <a:r>
                    <a:rPr lang="en-US" altLang="es-MX" sz="1800" baseline="-25000"/>
                    <a:t>0</a:t>
                  </a:r>
                  <a:endParaRPr lang="en-US" altLang="es-MX" sz="1800"/>
                </a:p>
              </p:txBody>
            </p:sp>
          </p:grpSp>
        </p:grpSp>
        <p:sp>
          <p:nvSpPr>
            <p:cNvPr id="6190" name="Line 96">
              <a:extLst>
                <a:ext uri="{FF2B5EF4-FFF2-40B4-BE49-F238E27FC236}">
                  <a16:creationId xmlns:a16="http://schemas.microsoft.com/office/drawing/2014/main" id="{1C8E25ED-8057-4BF4-974B-58B7E7DE96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0" y="3709"/>
              <a:ext cx="0" cy="19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4" name="Group 111">
            <a:extLst>
              <a:ext uri="{FF2B5EF4-FFF2-40B4-BE49-F238E27FC236}">
                <a16:creationId xmlns:a16="http://schemas.microsoft.com/office/drawing/2014/main" id="{3086B2E9-4C25-40A2-BFE6-25D4FCE0C1B1}"/>
              </a:ext>
            </a:extLst>
          </p:cNvPr>
          <p:cNvGrpSpPr>
            <a:grpSpLocks/>
          </p:cNvGrpSpPr>
          <p:nvPr/>
        </p:nvGrpSpPr>
        <p:grpSpPr bwMode="auto">
          <a:xfrm>
            <a:off x="1876425" y="2836863"/>
            <a:ext cx="5133975" cy="1409700"/>
            <a:chOff x="1182" y="1512"/>
            <a:chExt cx="3234" cy="888"/>
          </a:xfrm>
        </p:grpSpPr>
        <p:grpSp>
          <p:nvGrpSpPr>
            <p:cNvPr id="6151" name="Group 33">
              <a:extLst>
                <a:ext uri="{FF2B5EF4-FFF2-40B4-BE49-F238E27FC236}">
                  <a16:creationId xmlns:a16="http://schemas.microsoft.com/office/drawing/2014/main" id="{C055EA48-544F-4034-A475-DD2E4B4F97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2" y="1872"/>
              <a:ext cx="3234" cy="279"/>
              <a:chOff x="1296" y="2256"/>
              <a:chExt cx="3234" cy="279"/>
            </a:xfrm>
          </p:grpSpPr>
          <p:grpSp>
            <p:nvGrpSpPr>
              <p:cNvPr id="6176" name="Group 34">
                <a:extLst>
                  <a:ext uri="{FF2B5EF4-FFF2-40B4-BE49-F238E27FC236}">
                    <a16:creationId xmlns:a16="http://schemas.microsoft.com/office/drawing/2014/main" id="{5A69E1A4-058D-49C7-A99B-1BCB5262B0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2256"/>
                <a:ext cx="288" cy="279"/>
                <a:chOff x="1296" y="2256"/>
                <a:chExt cx="288" cy="279"/>
              </a:xfrm>
            </p:grpSpPr>
            <p:sp>
              <p:nvSpPr>
                <p:cNvPr id="6181" name="Line 35">
                  <a:extLst>
                    <a:ext uri="{FF2B5EF4-FFF2-40B4-BE49-F238E27FC236}">
                      <a16:creationId xmlns:a16="http://schemas.microsoft.com/office/drawing/2014/main" id="{48CD9C0D-4273-4A48-B877-7CF2A2160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225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6182" name="Text Box 36">
                  <a:extLst>
                    <a:ext uri="{FF2B5EF4-FFF2-40B4-BE49-F238E27FC236}">
                      <a16:creationId xmlns:a16="http://schemas.microsoft.com/office/drawing/2014/main" id="{57F6AD7C-B65A-4087-9138-497C9946847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2304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s-MX" sz="1800"/>
                    <a:t>0</a:t>
                  </a:r>
                </a:p>
              </p:txBody>
            </p:sp>
          </p:grpSp>
          <p:grpSp>
            <p:nvGrpSpPr>
              <p:cNvPr id="6177" name="Group 37">
                <a:extLst>
                  <a:ext uri="{FF2B5EF4-FFF2-40B4-BE49-F238E27FC236}">
                    <a16:creationId xmlns:a16="http://schemas.microsoft.com/office/drawing/2014/main" id="{AADA2851-3BBA-40D9-9E7A-4ECC7F2AFF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42" y="2256"/>
                <a:ext cx="288" cy="279"/>
                <a:chOff x="4242" y="2256"/>
                <a:chExt cx="288" cy="279"/>
              </a:xfrm>
            </p:grpSpPr>
            <p:sp>
              <p:nvSpPr>
                <p:cNvPr id="6179" name="Line 38">
                  <a:extLst>
                    <a:ext uri="{FF2B5EF4-FFF2-40B4-BE49-F238E27FC236}">
                      <a16:creationId xmlns:a16="http://schemas.microsoft.com/office/drawing/2014/main" id="{81418FB2-1B73-4FA1-BEBD-F3CEB65270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8" y="225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6180" name="Text Box 39">
                  <a:extLst>
                    <a:ext uri="{FF2B5EF4-FFF2-40B4-BE49-F238E27FC236}">
                      <a16:creationId xmlns:a16="http://schemas.microsoft.com/office/drawing/2014/main" id="{144A3C49-9CA0-4322-8226-302A415428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42" y="2304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s-MX" sz="1800"/>
                    <a:t>1</a:t>
                  </a:r>
                </a:p>
              </p:txBody>
            </p:sp>
          </p:grpSp>
          <p:sp>
            <p:nvSpPr>
              <p:cNvPr id="6178" name="Line 40">
                <a:extLst>
                  <a:ext uri="{FF2B5EF4-FFF2-40B4-BE49-F238E27FC236}">
                    <a16:creationId xmlns:a16="http://schemas.microsoft.com/office/drawing/2014/main" id="{53526456-6347-46AC-B068-2638075F10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304"/>
                <a:ext cx="29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6152" name="Group 65">
              <a:extLst>
                <a:ext uri="{FF2B5EF4-FFF2-40B4-BE49-F238E27FC236}">
                  <a16:creationId xmlns:a16="http://schemas.microsoft.com/office/drawing/2014/main" id="{2F2F8506-A15D-4860-9919-64BFEE075A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0" y="1872"/>
              <a:ext cx="288" cy="279"/>
              <a:chOff x="2784" y="2256"/>
              <a:chExt cx="288" cy="279"/>
            </a:xfrm>
          </p:grpSpPr>
          <p:sp>
            <p:nvSpPr>
              <p:cNvPr id="6174" name="Line 66">
                <a:extLst>
                  <a:ext uri="{FF2B5EF4-FFF2-40B4-BE49-F238E27FC236}">
                    <a16:creationId xmlns:a16="http://schemas.microsoft.com/office/drawing/2014/main" id="{0B1CBBE1-6E21-43F0-B326-0AE035A296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175" name="Text Box 67">
                <a:extLst>
                  <a:ext uri="{FF2B5EF4-FFF2-40B4-BE49-F238E27FC236}">
                    <a16:creationId xmlns:a16="http://schemas.microsoft.com/office/drawing/2014/main" id="{291753C3-F444-4F86-8B1E-24F52CCC2D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2304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s-MX" sz="1800" i="1"/>
                  <a:t>V</a:t>
                </a:r>
                <a:endParaRPr lang="en-US" altLang="es-MX" sz="1800"/>
              </a:p>
            </p:txBody>
          </p:sp>
        </p:grpSp>
        <p:grpSp>
          <p:nvGrpSpPr>
            <p:cNvPr id="6153" name="Group 68">
              <a:extLst>
                <a:ext uri="{FF2B5EF4-FFF2-40B4-BE49-F238E27FC236}">
                  <a16:creationId xmlns:a16="http://schemas.microsoft.com/office/drawing/2014/main" id="{63C87282-2C34-4245-86D0-F208B32011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02" y="1872"/>
              <a:ext cx="288" cy="279"/>
              <a:chOff x="2784" y="2256"/>
              <a:chExt cx="288" cy="279"/>
            </a:xfrm>
          </p:grpSpPr>
          <p:sp>
            <p:nvSpPr>
              <p:cNvPr id="6172" name="Line 69">
                <a:extLst>
                  <a:ext uri="{FF2B5EF4-FFF2-40B4-BE49-F238E27FC236}">
                    <a16:creationId xmlns:a16="http://schemas.microsoft.com/office/drawing/2014/main" id="{C057F6B2-91E9-4407-8D83-234769E7C7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173" name="Text Box 70">
                <a:extLst>
                  <a:ext uri="{FF2B5EF4-FFF2-40B4-BE49-F238E27FC236}">
                    <a16:creationId xmlns:a16="http://schemas.microsoft.com/office/drawing/2014/main" id="{0687AD3F-F71B-410E-B810-110EC59089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2304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s-MX" sz="1800" i="1"/>
                  <a:t>L</a:t>
                </a:r>
                <a:endParaRPr lang="en-US" altLang="es-MX" sz="1800"/>
              </a:p>
            </p:txBody>
          </p:sp>
        </p:grpSp>
        <p:grpSp>
          <p:nvGrpSpPr>
            <p:cNvPr id="6154" name="Group 71">
              <a:extLst>
                <a:ext uri="{FF2B5EF4-FFF2-40B4-BE49-F238E27FC236}">
                  <a16:creationId xmlns:a16="http://schemas.microsoft.com/office/drawing/2014/main" id="{43EE7CBD-C934-4F20-9020-FCEFD0B6E0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6" y="1872"/>
              <a:ext cx="288" cy="279"/>
              <a:chOff x="2784" y="2256"/>
              <a:chExt cx="288" cy="279"/>
            </a:xfrm>
          </p:grpSpPr>
          <p:sp>
            <p:nvSpPr>
              <p:cNvPr id="6170" name="Line 72">
                <a:extLst>
                  <a:ext uri="{FF2B5EF4-FFF2-40B4-BE49-F238E27FC236}">
                    <a16:creationId xmlns:a16="http://schemas.microsoft.com/office/drawing/2014/main" id="{3678B708-24BB-4BA4-8633-716EE094BC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171" name="Text Box 73">
                <a:extLst>
                  <a:ext uri="{FF2B5EF4-FFF2-40B4-BE49-F238E27FC236}">
                    <a16:creationId xmlns:a16="http://schemas.microsoft.com/office/drawing/2014/main" id="{CFD30ADA-DB19-423C-9132-D7239B5318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2304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s-MX" sz="1800" i="1"/>
                  <a:t>x</a:t>
                </a:r>
                <a:r>
                  <a:rPr lang="en-US" altLang="es-MX" sz="1800" i="1" baseline="-25000"/>
                  <a:t>0</a:t>
                </a:r>
                <a:endParaRPr lang="en-US" altLang="es-MX" sz="1800"/>
              </a:p>
            </p:txBody>
          </p:sp>
        </p:grpSp>
        <p:grpSp>
          <p:nvGrpSpPr>
            <p:cNvPr id="6155" name="Group 74">
              <a:extLst>
                <a:ext uri="{FF2B5EF4-FFF2-40B4-BE49-F238E27FC236}">
                  <a16:creationId xmlns:a16="http://schemas.microsoft.com/office/drawing/2014/main" id="{3EFBE92C-2FA6-4FCD-9CCF-76E674CECE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4" y="1872"/>
              <a:ext cx="288" cy="279"/>
              <a:chOff x="2784" y="2256"/>
              <a:chExt cx="288" cy="279"/>
            </a:xfrm>
          </p:grpSpPr>
          <p:sp>
            <p:nvSpPr>
              <p:cNvPr id="6168" name="Line 75">
                <a:extLst>
                  <a:ext uri="{FF2B5EF4-FFF2-40B4-BE49-F238E27FC236}">
                    <a16:creationId xmlns:a16="http://schemas.microsoft.com/office/drawing/2014/main" id="{68DFD1BC-1D7E-47D6-8D2E-CDFDE7278F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169" name="Text Box 76">
                <a:extLst>
                  <a:ext uri="{FF2B5EF4-FFF2-40B4-BE49-F238E27FC236}">
                    <a16:creationId xmlns:a16="http://schemas.microsoft.com/office/drawing/2014/main" id="{5237BB2D-6EDC-4B16-B1EA-47F4838F73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2304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s-MX" sz="1800" i="1"/>
                  <a:t>E</a:t>
                </a:r>
                <a:endParaRPr lang="en-US" altLang="es-MX" sz="1800"/>
              </a:p>
            </p:txBody>
          </p:sp>
        </p:grpSp>
        <p:grpSp>
          <p:nvGrpSpPr>
            <p:cNvPr id="6156" name="Group 97">
              <a:extLst>
                <a:ext uri="{FF2B5EF4-FFF2-40B4-BE49-F238E27FC236}">
                  <a16:creationId xmlns:a16="http://schemas.microsoft.com/office/drawing/2014/main" id="{1889EDCE-AA54-4C7D-B3AB-AAFF57DEEE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38" y="1512"/>
              <a:ext cx="1152" cy="412"/>
              <a:chOff x="1440" y="3192"/>
              <a:chExt cx="1152" cy="412"/>
            </a:xfrm>
          </p:grpSpPr>
          <p:sp>
            <p:nvSpPr>
              <p:cNvPr id="6165" name="Line 98">
                <a:extLst>
                  <a:ext uri="{FF2B5EF4-FFF2-40B4-BE49-F238E27FC236}">
                    <a16:creationId xmlns:a16="http://schemas.microsoft.com/office/drawing/2014/main" id="{7B885872-F8AA-492A-94DF-2E3BB8148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016" y="3192"/>
                <a:ext cx="576" cy="408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166" name="Line 99">
                <a:extLst>
                  <a:ext uri="{FF2B5EF4-FFF2-40B4-BE49-F238E27FC236}">
                    <a16:creationId xmlns:a16="http://schemas.microsoft.com/office/drawing/2014/main" id="{1852C322-843B-479D-B4DF-7AE13C5A46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0" y="3192"/>
                <a:ext cx="576" cy="408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167" name="Line 100">
                <a:extLst>
                  <a:ext uri="{FF2B5EF4-FFF2-40B4-BE49-F238E27FC236}">
                    <a16:creationId xmlns:a16="http://schemas.microsoft.com/office/drawing/2014/main" id="{8233FFAD-E215-4F13-871C-F68E6C53B9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16" y="3474"/>
                <a:ext cx="184" cy="130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6157" name="Group 101">
              <a:extLst>
                <a:ext uri="{FF2B5EF4-FFF2-40B4-BE49-F238E27FC236}">
                  <a16:creationId xmlns:a16="http://schemas.microsoft.com/office/drawing/2014/main" id="{DA12075E-8664-424E-B1C5-EF32B6BFCB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4" y="1872"/>
              <a:ext cx="1056" cy="279"/>
              <a:chOff x="1296" y="3552"/>
              <a:chExt cx="1056" cy="279"/>
            </a:xfrm>
          </p:grpSpPr>
          <p:grpSp>
            <p:nvGrpSpPr>
              <p:cNvPr id="6159" name="Group 102">
                <a:extLst>
                  <a:ext uri="{FF2B5EF4-FFF2-40B4-BE49-F238E27FC236}">
                    <a16:creationId xmlns:a16="http://schemas.microsoft.com/office/drawing/2014/main" id="{946EA106-2200-4512-BA07-D98E34AFD2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4" y="3552"/>
                <a:ext cx="288" cy="279"/>
                <a:chOff x="2064" y="2256"/>
                <a:chExt cx="288" cy="279"/>
              </a:xfrm>
            </p:grpSpPr>
            <p:sp>
              <p:nvSpPr>
                <p:cNvPr id="6163" name="Line 103">
                  <a:extLst>
                    <a:ext uri="{FF2B5EF4-FFF2-40B4-BE49-F238E27FC236}">
                      <a16:creationId xmlns:a16="http://schemas.microsoft.com/office/drawing/2014/main" id="{33997404-705C-4056-95F8-6DA4E3E8AA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8" y="225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6164" name="Text Box 104">
                  <a:extLst>
                    <a:ext uri="{FF2B5EF4-FFF2-40B4-BE49-F238E27FC236}">
                      <a16:creationId xmlns:a16="http://schemas.microsoft.com/office/drawing/2014/main" id="{5C1DA40D-606E-4593-A012-FD74A2A1215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4" y="2304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s-MX" sz="1800" i="1"/>
                    <a:t>e</a:t>
                  </a:r>
                  <a:r>
                    <a:rPr lang="en-US" altLang="es-MX" sz="1800" baseline="-25000"/>
                    <a:t>0</a:t>
                  </a:r>
                  <a:endParaRPr lang="en-US" altLang="es-MX" sz="1800"/>
                </a:p>
              </p:txBody>
            </p:sp>
          </p:grpSp>
          <p:grpSp>
            <p:nvGrpSpPr>
              <p:cNvPr id="6160" name="Group 105">
                <a:extLst>
                  <a:ext uri="{FF2B5EF4-FFF2-40B4-BE49-F238E27FC236}">
                    <a16:creationId xmlns:a16="http://schemas.microsoft.com/office/drawing/2014/main" id="{26263676-F662-4A22-B341-B6D4C2F436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3552"/>
                <a:ext cx="288" cy="279"/>
                <a:chOff x="2064" y="2256"/>
                <a:chExt cx="288" cy="279"/>
              </a:xfrm>
            </p:grpSpPr>
            <p:sp>
              <p:nvSpPr>
                <p:cNvPr id="6161" name="Line 106">
                  <a:extLst>
                    <a:ext uri="{FF2B5EF4-FFF2-40B4-BE49-F238E27FC236}">
                      <a16:creationId xmlns:a16="http://schemas.microsoft.com/office/drawing/2014/main" id="{0A71BFC6-4D0D-4D04-99AB-0363EE80FA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8" y="225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6162" name="Text Box 107">
                  <a:extLst>
                    <a:ext uri="{FF2B5EF4-FFF2-40B4-BE49-F238E27FC236}">
                      <a16:creationId xmlns:a16="http://schemas.microsoft.com/office/drawing/2014/main" id="{CD8C7D84-3FE9-4E2F-890D-5BF58D7704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4" y="2304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s-MX" sz="1800" i="1"/>
                    <a:t>v</a:t>
                  </a:r>
                  <a:r>
                    <a:rPr lang="en-US" altLang="es-MX" sz="1800" baseline="-25000"/>
                    <a:t>0</a:t>
                  </a:r>
                  <a:endParaRPr lang="en-US" altLang="es-MX" sz="1800"/>
                </a:p>
              </p:txBody>
            </p:sp>
          </p:grpSp>
        </p:grpSp>
        <p:sp>
          <p:nvSpPr>
            <p:cNvPr id="6158" name="Line 108">
              <a:extLst>
                <a:ext uri="{FF2B5EF4-FFF2-40B4-BE49-F238E27FC236}">
                  <a16:creationId xmlns:a16="http://schemas.microsoft.com/office/drawing/2014/main" id="{B3FC1887-B8CC-4345-B75C-AD4610E547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8" y="2208"/>
              <a:ext cx="0" cy="19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38" name="Text Box 109">
            <a:extLst>
              <a:ext uri="{FF2B5EF4-FFF2-40B4-BE49-F238E27FC236}">
                <a16:creationId xmlns:a16="http://schemas.microsoft.com/office/drawing/2014/main" id="{87ADAC7A-57FA-4B32-824B-829971DFB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884363"/>
            <a:ext cx="708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s-MX" sz="2400"/>
              <a:t>Caso 1: </a:t>
            </a:r>
            <a:r>
              <a:rPr lang="en-GB" altLang="es-MX" sz="2400" i="1"/>
              <a:t>E</a:t>
            </a:r>
            <a:r>
              <a:rPr lang="en-GB" altLang="es-MX" sz="2400"/>
              <a:t> acepta rechinando dientes</a:t>
            </a:r>
          </a:p>
        </p:txBody>
      </p:sp>
      <p:sp>
        <p:nvSpPr>
          <p:cNvPr id="139" name="Text Box 110">
            <a:extLst>
              <a:ext uri="{FF2B5EF4-FFF2-40B4-BE49-F238E27FC236}">
                <a16:creationId xmlns:a16="http://schemas.microsoft.com/office/drawing/2014/main" id="{C521010D-88A0-4269-B7E2-57982462A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475163"/>
            <a:ext cx="708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s-MX" sz="2400"/>
              <a:t>Caso 2: </a:t>
            </a:r>
            <a:r>
              <a:rPr lang="en-GB" altLang="es-MX" sz="2400" i="1"/>
              <a:t>L</a:t>
            </a:r>
            <a:r>
              <a:rPr lang="en-GB" altLang="es-MX" sz="2400"/>
              <a:t> proteje el status quo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utoUpdateAnimBg="0"/>
      <p:bldP spid="13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>
            <a:extLst>
              <a:ext uri="{FF2B5EF4-FFF2-40B4-BE49-F238E27FC236}">
                <a16:creationId xmlns:a16="http://schemas.microsoft.com/office/drawing/2014/main" id="{59838136-ACCA-4547-9969-D490D3EFDD53}"/>
              </a:ext>
            </a:extLst>
          </p:cNvPr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MX" altLang="es-MX" dirty="0"/>
              <a:t>Paradoja empírica</a:t>
            </a:r>
            <a:endParaRPr lang="es-ES" dirty="0"/>
          </a:p>
        </p:txBody>
      </p:sp>
      <p:sp>
        <p:nvSpPr>
          <p:cNvPr id="5" name="Text Box 109">
            <a:extLst>
              <a:ext uri="{FF2B5EF4-FFF2-40B4-BE49-F238E27FC236}">
                <a16:creationId xmlns:a16="http://schemas.microsoft.com/office/drawing/2014/main" id="{DBCB881B-0357-4D15-BA45-9FC1142AC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459280"/>
            <a:ext cx="708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en-GB" altLang="es-MX" sz="2400" dirty="0">
                <a:latin typeface="Calibri"/>
                <a:cs typeface="Calibri"/>
              </a:rPr>
              <a:t>El veto es una </a:t>
            </a:r>
            <a:r>
              <a:rPr lang="en-GB" altLang="es-MX" sz="2400" dirty="0" err="1">
                <a:latin typeface="Calibri"/>
                <a:cs typeface="Calibri"/>
              </a:rPr>
              <a:t>ocurrencia</a:t>
            </a:r>
            <a:r>
              <a:rPr lang="en-GB" altLang="es-MX" sz="2400" dirty="0">
                <a:latin typeface="Calibri"/>
                <a:cs typeface="Calibri"/>
              </a:rPr>
              <a:t> </a:t>
            </a:r>
            <a:r>
              <a:rPr lang="en-GB" altLang="es-MX" sz="2400" dirty="0" err="1">
                <a:latin typeface="Calibri"/>
                <a:cs typeface="Calibri"/>
              </a:rPr>
              <a:t>común</a:t>
            </a:r>
            <a:endParaRPr lang="es-ES" dirty="0" err="1"/>
          </a:p>
        </p:txBody>
      </p:sp>
      <p:pic>
        <p:nvPicPr>
          <p:cNvPr id="6" name="Imagen 6">
            <a:extLst>
              <a:ext uri="{FF2B5EF4-FFF2-40B4-BE49-F238E27FC236}">
                <a16:creationId xmlns:a16="http://schemas.microsoft.com/office/drawing/2014/main" id="{84477E6C-E023-474E-B06F-91E8E5A38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96" y="2056271"/>
            <a:ext cx="7230181" cy="463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4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Título">
            <a:extLst>
              <a:ext uri="{FF2B5EF4-FFF2-40B4-BE49-F238E27FC236}">
                <a16:creationId xmlns:a16="http://schemas.microsoft.com/office/drawing/2014/main" id="{962CD6D3-5D35-4830-A54F-30C9365DE99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Dos explicaciones del veto</a:t>
            </a:r>
          </a:p>
        </p:txBody>
      </p:sp>
      <p:sp>
        <p:nvSpPr>
          <p:cNvPr id="7171" name="2 Marcador de contenido">
            <a:extLst>
              <a:ext uri="{FF2B5EF4-FFF2-40B4-BE49-F238E27FC236}">
                <a16:creationId xmlns:a16="http://schemas.microsoft.com/office/drawing/2014/main" id="{F49DA66A-113A-44BC-8800-CC3E79A1760C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Ambas sugieren que el veto </a:t>
            </a:r>
            <a:r>
              <a:rPr lang="es-MX" altLang="es-MX" b="1"/>
              <a:t>no es tanto un fracaso</a:t>
            </a:r>
            <a:r>
              <a:rPr lang="es-MX" altLang="es-MX"/>
              <a:t> en la negociación como un indicador de </a:t>
            </a:r>
            <a:r>
              <a:rPr lang="es-MX" altLang="es-MX" b="1"/>
              <a:t>negociación heterodoxa</a:t>
            </a:r>
          </a:p>
          <a:p>
            <a:pPr eaLnBrk="1" hangingPunct="1">
              <a:buFont typeface="Calibri" panose="020F0502020204030204" pitchFamily="34" charset="0"/>
              <a:buAutoNum type="arabicPeriod"/>
            </a:pPr>
            <a:r>
              <a:rPr lang="es-MX" altLang="es-MX">
                <a:solidFill>
                  <a:srgbClr val="31859C"/>
                </a:solidFill>
              </a:rPr>
              <a:t>Estratagema negociador</a:t>
            </a:r>
            <a:r>
              <a:rPr lang="es-MX" altLang="es-MX"/>
              <a:t> entre políticos miopes – desconocen frontera exacta entre aceptable/inaceptable (Cameron 2000)</a:t>
            </a:r>
          </a:p>
          <a:p>
            <a:pPr eaLnBrk="1" hangingPunct="1">
              <a:buFont typeface="Calibri" panose="020F0502020204030204" pitchFamily="34" charset="0"/>
              <a:buAutoNum type="arabicPeriod"/>
            </a:pPr>
            <a:r>
              <a:rPr lang="es-MX" altLang="es-MX">
                <a:solidFill>
                  <a:srgbClr val="953735"/>
                </a:solidFill>
              </a:rPr>
              <a:t>Maromas publicitarias </a:t>
            </a:r>
            <a:r>
              <a:rPr lang="es-MX" altLang="es-MX"/>
              <a:t>para captar la atención de votantes distraídos</a:t>
            </a:r>
          </a:p>
          <a:p>
            <a:pPr eaLnBrk="1" hangingPunct="1"/>
            <a:endParaRPr lang="es-MX" altLang="es-MX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Título">
            <a:extLst>
              <a:ext uri="{FF2B5EF4-FFF2-40B4-BE49-F238E27FC236}">
                <a16:creationId xmlns:a16="http://schemas.microsoft.com/office/drawing/2014/main" id="{ACEBEA9F-B736-4D70-A038-91D6BB1EC75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MX" altLang="es-MX" i="1"/>
              <a:t>Bargaining ploys</a:t>
            </a:r>
            <a:endParaRPr lang="es-MX" altLang="es-MX"/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5D09289C-81F2-4DA4-9CEC-325FABD5A676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s-MX" altLang="es-MX"/>
              <a:t>Dos tipos de vetos emergen con incertidumbre</a:t>
            </a:r>
          </a:p>
          <a:p>
            <a:pPr eaLnBrk="1" hangingPunct="1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es-MX" altLang="es-MX" b="1"/>
              <a:t>Errores</a:t>
            </a:r>
            <a:r>
              <a:rPr lang="es-MX" altLang="es-MX"/>
              <a:t>:  ¿se superará en veto del presidente?</a:t>
            </a:r>
          </a:p>
          <a:p>
            <a:pPr eaLnBrk="1" hangingPunct="1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es-MX" altLang="es-MX" b="1" i="1"/>
              <a:t>Bluff</a:t>
            </a:r>
            <a:r>
              <a:rPr lang="es-MX" altLang="es-MX"/>
              <a:t>: ¿me veo suficientemente rudo?</a:t>
            </a:r>
          </a:p>
          <a:p>
            <a:pPr eaLnBrk="1" hangingPunct="1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endParaRPr lang="es-MX" altLang="es-MX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s-MX" altLang="es-MX"/>
              <a:t>Heterodoxia: aparentas romper la negociación en busca de más concesiones </a:t>
            </a:r>
            <a:br>
              <a:rPr lang="es-MX" altLang="es-MX"/>
            </a:br>
            <a:r>
              <a:rPr lang="es-MX" altLang="es-MX"/>
              <a:t>(tomas de tribuna, abandonas la mesa...)</a:t>
            </a:r>
          </a:p>
        </p:txBody>
      </p:sp>
      <p:pic>
        <p:nvPicPr>
          <p:cNvPr id="1026" name="Picture 2" descr="http://omegaman.co.za/articles/images/alpha.jpg">
            <a:extLst>
              <a:ext uri="{FF2B5EF4-FFF2-40B4-BE49-F238E27FC236}">
                <a16:creationId xmlns:a16="http://schemas.microsoft.com/office/drawing/2014/main" id="{FB238C4F-51F9-40EA-A205-88718CB0E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4078288"/>
            <a:ext cx="2924175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://2.bp.blogspot.com/__2eJIHIF-6Q/S5xUQZiS-DI/AAAAAAAAAUQ/m7I2a3leKC8/S660/Ares.jpg">
            <a:extLst>
              <a:ext uri="{FF2B5EF4-FFF2-40B4-BE49-F238E27FC236}">
                <a16:creationId xmlns:a16="http://schemas.microsoft.com/office/drawing/2014/main" id="{7CC78EBA-B66F-43B3-BFA6-123A69A36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450" y="3951288"/>
            <a:ext cx="1955800" cy="264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http://t3.gstatic.com/images?q=tbn:ANd9GcR3wkp0qULnPRHF3goM2sgDMydtA85pfxDzqWgbDylPKJn-fDsy0OtXWreMDw">
            <a:extLst>
              <a:ext uri="{FF2B5EF4-FFF2-40B4-BE49-F238E27FC236}">
                <a16:creationId xmlns:a16="http://schemas.microsoft.com/office/drawing/2014/main" id="{34DD44CD-41BD-4BE8-BBCB-332DA97D4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4392613"/>
            <a:ext cx="28098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Título">
            <a:extLst>
              <a:ext uri="{FF2B5EF4-FFF2-40B4-BE49-F238E27FC236}">
                <a16:creationId xmlns:a16="http://schemas.microsoft.com/office/drawing/2014/main" id="{587319B5-D398-44B1-8FC1-596F21302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La visibilidad del pleito</a:t>
            </a:r>
          </a:p>
        </p:txBody>
      </p:sp>
      <p:sp>
        <p:nvSpPr>
          <p:cNvPr id="9219" name="2 Marcador de contenido">
            <a:extLst>
              <a:ext uri="{FF2B5EF4-FFF2-40B4-BE49-F238E27FC236}">
                <a16:creationId xmlns:a16="http://schemas.microsoft.com/office/drawing/2014/main" id="{BEBAB6BE-AD55-45CE-812D-815A3DB5A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s-MX" altLang="es-MX"/>
              <a:t>“Toda pelea consiste de dos partes: </a:t>
            </a:r>
            <a:br>
              <a:rPr lang="es-MX" altLang="es-MX"/>
            </a:br>
            <a:r>
              <a:rPr lang="es-MX" altLang="es-MX"/>
              <a:t>(1) los pocos que están activamente involucrados al centro y </a:t>
            </a:r>
            <a:br>
              <a:rPr lang="es-MX" altLang="es-MX"/>
            </a:br>
            <a:r>
              <a:rPr lang="es-MX" altLang="es-MX"/>
              <a:t>(2) la multitud que es irresistiblemente atraída a la escena”</a:t>
            </a:r>
          </a:p>
          <a:p>
            <a:pPr algn="r" eaLnBrk="1" hangingPunct="1">
              <a:buFont typeface="Arial" panose="020B0604020202020204" pitchFamily="34" charset="0"/>
              <a:buNone/>
            </a:pPr>
            <a:r>
              <a:rPr lang="es-MX" altLang="es-MX"/>
              <a:t> – Schattschneider (1960)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712</Words>
  <Application>Microsoft Office PowerPoint</Application>
  <PresentationFormat>Presentación en pantalla (4:3)</PresentationFormat>
  <Paragraphs>173</Paragraphs>
  <Slides>38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39" baseType="lpstr">
      <vt:lpstr>Tema de Office</vt:lpstr>
      <vt:lpstr>El análisis del ejercicio del veto</vt:lpstr>
      <vt:lpstr>¿Qué supone la  sub-game perfection?</vt:lpstr>
      <vt:lpstr>Lecciones de R+R</vt:lpstr>
      <vt:lpstr>En busca de una teoría del veto</vt:lpstr>
      <vt:lpstr>Ley de reacciones anticipadas de Carl Friedrich</vt:lpstr>
      <vt:lpstr>Presentación de PowerPoint</vt:lpstr>
      <vt:lpstr>Dos explicaciones del veto</vt:lpstr>
      <vt:lpstr>Bargaining ploys</vt:lpstr>
      <vt:lpstr>La visibilidad del pleito</vt:lpstr>
      <vt:lpstr>Las maromas publicitarias (Publicity stunts)</vt:lpstr>
      <vt:lpstr>Votante downsiano</vt:lpstr>
      <vt:lpstr>Juego en forma extendida</vt:lpstr>
      <vt:lpstr>Pagos</vt:lpstr>
      <vt:lpstr>Tres modos de juego</vt:lpstr>
      <vt:lpstr>Mapeo de acciones a mensajes</vt:lpstr>
      <vt:lpstr>Lógica maromera en campaña</vt:lpstr>
      <vt:lpstr>Cómo se ven las maromas</vt:lpstr>
      <vt:lpstr>Presentación de PowerPoint</vt:lpstr>
      <vt:lpstr>Dos resultados</vt:lpstr>
      <vt:lpstr>Presentación de PowerPoint</vt:lpstr>
      <vt:lpstr>Presentación de PowerPoint</vt:lpstr>
      <vt:lpstr>Presentación de PowerPoint</vt:lpstr>
      <vt:lpstr>Separabilidad analítica</vt:lpstr>
      <vt:lpstr>Presentación de PowerPoint</vt:lpstr>
      <vt:lpstr>El veto en EEUU</vt:lpstr>
      <vt:lpstr>Los estados como laboratorio</vt:lpstr>
      <vt:lpstr>Los datos</vt:lpstr>
      <vt:lpstr>Presentación de PowerPoint</vt:lpstr>
      <vt:lpstr>La variable dependiente</vt:lpstr>
      <vt:lpstr>Variables independientes</vt:lpstr>
      <vt:lpstr>Variables independientes (2)</vt:lpstr>
      <vt:lpstr>Presentación de PowerPoint</vt:lpstr>
      <vt:lpstr>Pruebas de hipótesis</vt:lpstr>
      <vt:lpstr>Simulaciones</vt:lpstr>
      <vt:lpstr>Simulaciones: efecto electoral</vt:lpstr>
      <vt:lpstr>Simulaciones: efecto electoral</vt:lpstr>
      <vt:lpstr>Balance teórico</vt:lpstr>
      <vt:lpstr>Una agenda de investigación</vt:lpstr>
    </vt:vector>
  </TitlesOfParts>
  <Company>I.T.A.M.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análisis del ejercicio del veto</dc:title>
  <dc:creator>EMAGARM</dc:creator>
  <cp:lastModifiedBy>ERIC MAGAR MEURS</cp:lastModifiedBy>
  <cp:revision>125</cp:revision>
  <dcterms:created xsi:type="dcterms:W3CDTF">2011-11-08T19:17:32Z</dcterms:created>
  <dcterms:modified xsi:type="dcterms:W3CDTF">2021-04-08T00:28:36Z</dcterms:modified>
</cp:coreProperties>
</file>