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23.png" ContentType="image/png"/>
  <Override PartName="/ppt/media/image22.png" ContentType="image/png"/>
  <Override PartName="/ppt/media/image21.png" ContentType="image/png"/>
  <Override PartName="/ppt/media/image6.png" ContentType="image/png"/>
  <Override PartName="/ppt/media/image29.png" ContentType="image/png"/>
  <Override PartName="/ppt/media/image7.png" ContentType="image/png"/>
  <Override PartName="/ppt/media/image32.png" ContentType="image/png"/>
  <Override PartName="/ppt/media/image11.wmf" ContentType="image/x-wmf"/>
  <Override PartName="/ppt/media/image26.png" ContentType="image/png"/>
  <Override PartName="/ppt/media/image27.png" ContentType="image/png"/>
  <Override PartName="/ppt/media/image12.wmf" ContentType="image/x-wmf"/>
  <Override PartName="/ppt/media/image8.png" ContentType="image/png"/>
  <Override PartName="/ppt/media/image13.png" ContentType="image/png"/>
  <Override PartName="/ppt/media/image9.png" ContentType="image/png"/>
  <Override PartName="/ppt/media/image5.png" ContentType="image/png"/>
  <Override PartName="/ppt/media/image28.png" ContentType="image/png"/>
  <Override PartName="/ppt/media/image31.wmf" ContentType="image/x-wmf"/>
  <Override PartName="/ppt/media/image4.jpeg" ContentType="image/jpeg"/>
  <Override PartName="/ppt/media/image25.png" ContentType="image/png"/>
  <Override PartName="/ppt/media/image30.png" ContentType="image/png"/>
  <Override PartName="/ppt/media/image3.jpeg" ContentType="image/jpeg"/>
  <Override PartName="/ppt/media/image15.png" ContentType="image/png"/>
  <Override PartName="/ppt/media/image1.png" ContentType="image/png"/>
  <Override PartName="/ppt/media/image24.png" ContentType="image/png"/>
  <Override PartName="/ppt/media/image10.jpeg" ContentType="image/jpeg"/>
  <Override PartName="/ppt/media/image14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20.png" ContentType="image/png"/>
  <Override PartName="/ppt/media/image2.jpeg" ContentType="image/jpeg"/>
  <Override PartName="/ppt/media/image19.png" ContentType="image/png"/>
  <Override PartName="/ppt/embeddings/oleObject1.bin" ContentType="application/vnd.openxmlformats-officedocument.oleObject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E3C42D-CB3B-47AC-B680-08E8D0292F1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94C559A-579A-4BAF-8B9A-DD28E9F4C3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0F56AEA-6C28-46FF-8A29-B198D3221CA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995B1A-13D8-4275-B891-8BD09235DD44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9DD1371-7F90-48A0-81E6-07CDECB791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D21187-A7AB-4537-87CE-8213D2614CD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7D336A-F2B1-4AB2-BAEC-9D5DC545F9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C7189D3-9FCD-498B-8234-B6BD5DE9DC5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C6C579-F4EE-4737-8571-FBA0B4EC9A4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4889EB-EEE2-456E-A494-A0EDCC5C63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C01F557-147B-41C8-987A-B71727F181A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9710D30-F906-43C4-89CB-8C0C6247C7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7293C07-5B35-446F-85EA-705DBF2684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5687BC9-FC5C-48AB-9868-9D5E2E45F82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E130E6-5484-4611-9EF0-D9577D1B8C2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173D0C-D197-4B65-8A30-3E3AF9D18B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F8B846B-7B7F-41D2-8B1F-0E2E0BBB94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4758CF3-F90E-413F-96CA-548156BB21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92609D-0EF6-477D-9A28-266A24C6250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F94F3E-1B0D-4D4E-929B-F4EC5DCDA2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01822D0-55B8-4724-A35A-C59E7FE57B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B647A4-DE48-417E-AB7E-BCA2A408BB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B5DA1D0-6377-44E8-A64B-389ACDBEE3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D268DD-91A9-4514-B352-755EC962C3C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A980159-B25E-49D6-8F71-9CCAB75632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3EA2290-24AF-4057-BF1B-1C87662FC91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4D3D8F6-CA75-4F27-ADB8-476E7D805AD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DD572AC-ECEE-4492-9CDF-38A1AD6774C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A32EAA9-7981-408F-A4C6-68FABB46EA8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605CCED-6E82-4093-93D5-D014D31FBFA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5E8B10-9C1D-41F3-8C15-80E4E9D2C86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804730-B41D-41FB-9FF5-FFD4AFB966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9A45E10-3FE2-419A-BCAB-AA5D0C2C6DE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483ACD-AE5F-47EC-86F1-4E0CE35014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F5480F-B468-48A6-8CD2-D2C51F7CD59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92AD73-A73D-4153-B17C-21C52D4308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í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ó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n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 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 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5F602B7C-5D7A-43A8-BEB7-9320DEE40889}" type="slidenum">
              <a:rPr b="0" lang="es-MX" sz="1200" spc="-1" strike="noStrike">
                <a:solidFill>
                  <a:srgbClr val="898989"/>
                </a:solidFill>
                <a:latin typeface="Calibri"/>
              </a:rPr>
              <a:t>38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837D1C-C7CA-4E0A-A38E-0FCC0C24EF4C}" type="slidenum">
              <a:rPr b="0" lang="es-MX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s-MX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MX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ce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Haga clic para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modificar el estilo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de título del </a:t>
            </a:r>
            <a:r>
              <a:rPr b="0" lang="es-ES" sz="4400" spc="-1" strike="noStrike">
                <a:solidFill>
                  <a:srgbClr val="000000"/>
                </a:solidFill>
                <a:latin typeface="Calibri"/>
              </a:rPr>
              <a:t>patrón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3200" spc="-1" strike="noStrike">
                <a:solidFill>
                  <a:srgbClr val="000000"/>
                </a:solidFill>
                <a:latin typeface="Calibri"/>
              </a:rPr>
              <a:t>Haga clic para modificar el estilo de texto del patrón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800" spc="-1" strike="noStrike">
                <a:solidFill>
                  <a:srgbClr val="000000"/>
                </a:solidFill>
                <a:latin typeface="Calibri"/>
              </a:rPr>
              <a:t>Segundo nivel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s-ES" sz="2400" spc="-1" strike="noStrike">
                <a:solidFill>
                  <a:srgbClr val="000000"/>
                </a:solidFill>
                <a:latin typeface="Calibri"/>
              </a:rPr>
              <a:t>Tercer nivel</a:t>
            </a:r>
            <a:endParaRPr b="0" lang="es-MX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Cuarto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s-ES" sz="2000" spc="-1" strike="noStrike">
                <a:solidFill>
                  <a:srgbClr val="000000"/>
                </a:solidFill>
                <a:latin typeface="Calibri"/>
              </a:rPr>
              <a:t>Quinto nivel</a:t>
            </a:r>
            <a:endParaRPr b="0" lang="es-MX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s-MX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s-MX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12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algn="r">
              <a:lnSpc>
                <a:spcPct val="100000"/>
              </a:lnSpc>
              <a:buNone/>
              <a:defRPr b="0" lang="es-MX" sz="1200" spc="-1" strike="noStrike">
                <a:solidFill>
                  <a:srgbClr val="898989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5421BF8-741B-4D33-8440-67070D40A435}" type="slidenum">
              <a:rPr b="0" lang="es-MX" sz="1200" spc="-1" strike="noStrike">
                <a:solidFill>
                  <a:srgbClr val="898989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1.wmf"/><Relationship Id="rId3" Type="http://schemas.openxmlformats.org/officeDocument/2006/relationships/image" Target="../media/image12.wmf"/><Relationship Id="rId4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2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31.wmf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á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j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v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76000"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l 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b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s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tr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u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ci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n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is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m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 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m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 </a:t>
            </a:r>
            <a:br>
              <a:rPr sz="3200"/>
            </a:b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s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tr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g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i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a 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l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e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c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t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o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r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a</a:t>
            </a:r>
            <a:r>
              <a:rPr b="0" lang="es-MX" sz="3200" spc="-1" strike="noStrike">
                <a:solidFill>
                  <a:srgbClr val="8b8b8b"/>
                </a:solidFill>
                <a:latin typeface="Calibri"/>
              </a:rPr>
              <a:t>l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br>
              <a:rPr sz="3600"/>
            </a:b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ri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c 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36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en-US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Las maromas publicitarias </a:t>
            </a: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(Publicity stunts)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457200" y="178272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Son actos para capturar la atención del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público distraído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Forma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inter-temporal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de negociar: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que sea el electorado quien decida el desenlace de este empate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ff0000"/>
                </a:solidFill>
                <a:latin typeface="Calibri"/>
              </a:rPr>
              <a:t>Elecciones periódicas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ofrecen oportunidad para cambiar adversario más conciliador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Votante downsiano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Ante votantes racionalmente ignorantes, conviene tener una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coartada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cuando no puedes dar resultados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Actos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tienen más significado que las palabras: haz que tu adversario rechace tu propuesta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Position taking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(Mayhew 1974)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Juego en forma extendida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18" name="Picture 4" descr=""/>
          <p:cNvPicPr/>
          <p:nvPr/>
        </p:nvPicPr>
        <p:blipFill>
          <a:blip r:embed="rId1"/>
          <a:stretch/>
        </p:blipFill>
        <p:spPr>
          <a:xfrm>
            <a:off x="523800" y="1628640"/>
            <a:ext cx="8151480" cy="4392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Pagos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3428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Función de utilidad: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1" name="Picture 1024" descr=""/>
          <p:cNvPicPr/>
          <p:nvPr/>
        </p:nvPicPr>
        <p:blipFill>
          <a:blip r:embed="rId1"/>
          <a:stretch/>
        </p:blipFill>
        <p:spPr>
          <a:xfrm>
            <a:off x="533520" y="2592360"/>
            <a:ext cx="8076960" cy="2276280"/>
          </a:xfrm>
          <a:prstGeom prst="rect">
            <a:avLst/>
          </a:prstGeom>
          <a:ln w="0">
            <a:noFill/>
          </a:ln>
        </p:spPr>
      </p:pic>
      <p:sp>
        <p:nvSpPr>
          <p:cNvPr id="222" name="Text Box 6"/>
          <p:cNvSpPr/>
          <p:nvPr/>
        </p:nvSpPr>
        <p:spPr>
          <a:xfrm>
            <a:off x="380880" y="5334120"/>
            <a:ext cx="8305560" cy="94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PolicyGain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= pago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outcome-contingent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Position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 = pago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act-contingent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Tres modos de juego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Normal: pi nulo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Campaña: pi chico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Maromero: pi grande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25" name="Picture 7" descr=""/>
          <p:cNvPicPr/>
          <p:nvPr/>
        </p:nvPicPr>
        <p:blipFill>
          <a:blip r:embed="rId1"/>
          <a:stretch/>
        </p:blipFill>
        <p:spPr>
          <a:xfrm>
            <a:off x="6049800" y="1628640"/>
            <a:ext cx="1617480" cy="650520"/>
          </a:xfrm>
          <a:prstGeom prst="rect">
            <a:avLst/>
          </a:prstGeom>
          <a:ln w="0">
            <a:noFill/>
          </a:ln>
        </p:spPr>
      </p:pic>
      <p:pic>
        <p:nvPicPr>
          <p:cNvPr id="226" name="Picture 8" descr=""/>
          <p:cNvPicPr/>
          <p:nvPr/>
        </p:nvPicPr>
        <p:blipFill>
          <a:blip r:embed="rId2"/>
          <a:stretch/>
        </p:blipFill>
        <p:spPr>
          <a:xfrm>
            <a:off x="5459400" y="3319560"/>
            <a:ext cx="2641320" cy="61416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9" descr=""/>
          <p:cNvPicPr/>
          <p:nvPr/>
        </p:nvPicPr>
        <p:blipFill>
          <a:blip r:embed="rId3"/>
          <a:stretch/>
        </p:blipFill>
        <p:spPr>
          <a:xfrm>
            <a:off x="5634000" y="5084640"/>
            <a:ext cx="2250720" cy="595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Mapeo de acciones a mensajes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9" name="Group 23"/>
          <p:cNvGrpSpPr/>
          <p:nvPr/>
        </p:nvGrpSpPr>
        <p:grpSpPr>
          <a:xfrm>
            <a:off x="380880" y="1366920"/>
            <a:ext cx="8457840" cy="520920"/>
            <a:chOff x="380880" y="1366920"/>
            <a:chExt cx="8457840" cy="520920"/>
          </a:xfrm>
        </p:grpSpPr>
        <p:sp>
          <p:nvSpPr>
            <p:cNvPr id="230" name="Text Box 3"/>
            <p:cNvSpPr/>
            <p:nvPr/>
          </p:nvSpPr>
          <p:spPr>
            <a:xfrm>
              <a:off x="380880" y="1371600"/>
              <a:ext cx="152676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 u="sng">
                  <a:solidFill>
                    <a:srgbClr val="000000"/>
                  </a:solidFill>
                  <a:uFillTx/>
                  <a:latin typeface="Calibri"/>
                </a:rPr>
                <a:t>Cuando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1" name="Text Box 5"/>
            <p:cNvSpPr/>
            <p:nvPr/>
          </p:nvSpPr>
          <p:spPr>
            <a:xfrm>
              <a:off x="2514600" y="1371600"/>
              <a:ext cx="25142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 u="sng">
                  <a:solidFill>
                    <a:srgbClr val="000000"/>
                  </a:solidFill>
                  <a:uFillTx/>
                  <a:latin typeface="Calibri"/>
                </a:rPr>
                <a:t>elije la acción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2" name="Text Box 6"/>
            <p:cNvSpPr/>
            <p:nvPr/>
          </p:nvSpPr>
          <p:spPr>
            <a:xfrm>
              <a:off x="4952880" y="1366920"/>
              <a:ext cx="38858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 u="sng">
                  <a:solidFill>
                    <a:srgbClr val="000000"/>
                  </a:solidFill>
                  <a:uFillTx/>
                  <a:latin typeface="Calibri"/>
                </a:rPr>
                <a:t>la posición publicitada es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33" name="Group 24"/>
          <p:cNvGrpSpPr/>
          <p:nvPr/>
        </p:nvGrpSpPr>
        <p:grpSpPr>
          <a:xfrm>
            <a:off x="457200" y="2057400"/>
            <a:ext cx="8305560" cy="1122840"/>
            <a:chOff x="457200" y="2057400"/>
            <a:chExt cx="8305560" cy="1122840"/>
          </a:xfrm>
        </p:grpSpPr>
        <p:sp>
          <p:nvSpPr>
            <p:cNvPr id="234" name="Text Box 4"/>
            <p:cNvSpPr/>
            <p:nvPr/>
          </p:nvSpPr>
          <p:spPr>
            <a:xfrm>
              <a:off x="457200" y="207180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L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5" name="Text Box 7"/>
            <p:cNvSpPr/>
            <p:nvPr/>
          </p:nvSpPr>
          <p:spPr>
            <a:xfrm>
              <a:off x="2666880" y="2071800"/>
              <a:ext cx="205704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‘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retain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’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6" name="Text Box 8"/>
            <p:cNvSpPr/>
            <p:nvPr/>
          </p:nvSpPr>
          <p:spPr>
            <a:xfrm>
              <a:off x="5029200" y="2057400"/>
              <a:ext cx="3733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prefiero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a todo”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7" name="Text Box 10"/>
            <p:cNvSpPr/>
            <p:nvPr/>
          </p:nvSpPr>
          <p:spPr>
            <a:xfrm>
              <a:off x="5029200" y="2604960"/>
              <a:ext cx="3733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prefiero 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 a 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”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8" name="Text Box 12"/>
            <p:cNvSpPr/>
            <p:nvPr/>
          </p:nvSpPr>
          <p:spPr>
            <a:xfrm>
              <a:off x="457200" y="259092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L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39" name="Text Box 13"/>
            <p:cNvSpPr/>
            <p:nvPr/>
          </p:nvSpPr>
          <p:spPr>
            <a:xfrm>
              <a:off x="2666880" y="260496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‘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propose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’</a:t>
              </a:r>
              <a:endParaRPr b="0" lang="en-US" sz="2800" spc="-1" strike="noStrike">
                <a:latin typeface="Arial"/>
              </a:endParaRPr>
            </a:p>
          </p:txBody>
        </p:sp>
      </p:grpSp>
      <p:grpSp>
        <p:nvGrpSpPr>
          <p:cNvPr id="240" name="Group 25"/>
          <p:cNvGrpSpPr/>
          <p:nvPr/>
        </p:nvGrpSpPr>
        <p:grpSpPr>
          <a:xfrm>
            <a:off x="457200" y="3505320"/>
            <a:ext cx="8305560" cy="1199160"/>
            <a:chOff x="457200" y="3505320"/>
            <a:chExt cx="8305560" cy="1199160"/>
          </a:xfrm>
        </p:grpSpPr>
        <p:sp>
          <p:nvSpPr>
            <p:cNvPr id="241" name="Text Box 14"/>
            <p:cNvSpPr/>
            <p:nvPr/>
          </p:nvSpPr>
          <p:spPr>
            <a:xfrm>
              <a:off x="5029200" y="3519360"/>
              <a:ext cx="3733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prefiero 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a 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 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”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42" name="Text Box 15"/>
            <p:cNvSpPr/>
            <p:nvPr/>
          </p:nvSpPr>
          <p:spPr>
            <a:xfrm>
              <a:off x="457200" y="350532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43" name="Text Box 16"/>
            <p:cNvSpPr/>
            <p:nvPr/>
          </p:nvSpPr>
          <p:spPr>
            <a:xfrm>
              <a:off x="2666880" y="351936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‘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veto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’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44" name="Text Box 17"/>
            <p:cNvSpPr/>
            <p:nvPr/>
          </p:nvSpPr>
          <p:spPr>
            <a:xfrm>
              <a:off x="5029200" y="4129200"/>
              <a:ext cx="3733560" cy="575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“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prefiero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 a 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 baseline="-25000">
                  <a:solidFill>
                    <a:srgbClr val="000000"/>
                  </a:solidFill>
                  <a:latin typeface="Calibri"/>
                </a:rPr>
                <a:t>0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”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45" name="Text Box 18"/>
            <p:cNvSpPr/>
            <p:nvPr/>
          </p:nvSpPr>
          <p:spPr>
            <a:xfrm>
              <a:off x="457200" y="411480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E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246" name="Text Box 19"/>
            <p:cNvSpPr/>
            <p:nvPr/>
          </p:nvSpPr>
          <p:spPr>
            <a:xfrm>
              <a:off x="2666880" y="4129200"/>
              <a:ext cx="2057040" cy="5162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1400"/>
                </a:spcBef>
                <a:buNone/>
              </a:pP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‘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sign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r>
                <a:rPr b="0" i="1" lang="en-GB" sz="2800" spc="-1" strike="noStrike">
                  <a:solidFill>
                    <a:srgbClr val="000000"/>
                  </a:solidFill>
                  <a:latin typeface="Calibri"/>
                </a:rPr>
                <a:t>x</a:t>
              </a:r>
              <a:r>
                <a:rPr b="0" lang="en-GB" sz="2800" spc="-1" strike="noStrike">
                  <a:solidFill>
                    <a:srgbClr val="000000"/>
                  </a:solidFill>
                  <a:latin typeface="Calibri"/>
                </a:rPr>
                <a:t>’</a:t>
              </a:r>
              <a:endParaRPr b="0" lang="en-US" sz="2800" spc="-1" strike="noStrike">
                <a:latin typeface="Arial"/>
              </a:endParaRPr>
            </a:p>
          </p:txBody>
        </p:sp>
      </p:grpSp>
      <p:sp>
        <p:nvSpPr>
          <p:cNvPr id="247" name="Text Box 20"/>
          <p:cNvSpPr/>
          <p:nvPr/>
        </p:nvSpPr>
        <p:spPr>
          <a:xfrm>
            <a:off x="838080" y="5105520"/>
            <a:ext cx="746712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00"/>
              </a:spcBef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Por def., pi es tal que, en modo campaña, </a:t>
            </a:r>
            <a:br>
              <a:rPr sz="2800"/>
            </a:b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act-contingent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nunca contradice a </a:t>
            </a:r>
            <a:br>
              <a:rPr sz="2800"/>
            </a:br>
            <a:r>
              <a:rPr b="0" i="1" lang="en-GB" sz="2800" spc="-1" strike="noStrike">
                <a:solidFill>
                  <a:srgbClr val="000000"/>
                </a:solidFill>
                <a:latin typeface="Calibri"/>
              </a:rPr>
              <a:t>outcome-contingent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-- sólo rompe empates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8" dur="indefinite" restart="never" nodeType="tmRoot">
          <p:childTnLst>
            <p:seq>
              <p:cTn id="59" dur="indefinite" nodeType="mainSeq">
                <p:childTnLst>
                  <p:par>
                    <p:cTn id="60" nodeType="clickEffect" fill="hold">
                      <p:stCondLst>
                        <p:cond delay="indefinite"/>
                      </p:stCondLst>
                      <p:childTnLst>
                        <p:par>
                          <p:cTn id="6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nodeType="clickEffect" fill="hold">
                      <p:stCondLst>
                        <p:cond delay="indefinite"/>
                      </p:stCondLst>
                      <p:childTnLst>
                        <p:par>
                          <p:cTn id="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nodeType="clickEffect" fill="hold">
                      <p:stCondLst>
                        <p:cond delay="indefinite"/>
                      </p:stCondLst>
                      <p:childTnLst>
                        <p:par>
                          <p:cTn id="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nodeType="clickEffect" fill="hold">
                      <p:stCondLst>
                        <p:cond delay="indefinite"/>
                      </p:stCondLst>
                      <p:childTnLst>
                        <p:par>
                          <p:cTn id="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Lógica maromera en campaña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Si hay ganancia en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policy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realizable, captúrala; nunca la sacrifiques por hacer maroma (aun si es infinitesimal)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Si ambas acciones conducen al mismo desenlace, haz una maroma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Micro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-dosis de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position-taking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Preserva enseñanzas R+R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0" name="Imagen 2" descr=""/>
          <p:cNvPicPr/>
          <p:nvPr/>
        </p:nvPicPr>
        <p:blipFill>
          <a:blip r:embed="rId1"/>
          <a:stretch/>
        </p:blipFill>
        <p:spPr>
          <a:xfrm>
            <a:off x="6219720" y="3872880"/>
            <a:ext cx="2742840" cy="279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Cómo se ven las maromas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52" name="Group 69"/>
          <p:cNvGrpSpPr/>
          <p:nvPr/>
        </p:nvGrpSpPr>
        <p:grpSpPr>
          <a:xfrm>
            <a:off x="685800" y="1485720"/>
            <a:ext cx="5133600" cy="1409760"/>
            <a:chOff x="685800" y="1485720"/>
            <a:chExt cx="5133600" cy="1409760"/>
          </a:xfrm>
        </p:grpSpPr>
        <p:grpSp>
          <p:nvGrpSpPr>
            <p:cNvPr id="253" name="Group 4"/>
            <p:cNvGrpSpPr/>
            <p:nvPr/>
          </p:nvGrpSpPr>
          <p:grpSpPr>
            <a:xfrm>
              <a:off x="685800" y="2057400"/>
              <a:ext cx="5133600" cy="440280"/>
              <a:chOff x="685800" y="2057400"/>
              <a:chExt cx="5133600" cy="440280"/>
            </a:xfrm>
          </p:grpSpPr>
          <p:grpSp>
            <p:nvGrpSpPr>
              <p:cNvPr id="254" name="Group 5"/>
              <p:cNvGrpSpPr/>
              <p:nvPr/>
            </p:nvGrpSpPr>
            <p:grpSpPr>
              <a:xfrm>
                <a:off x="685800" y="2057400"/>
                <a:ext cx="456840" cy="440280"/>
                <a:chOff x="685800" y="2057400"/>
                <a:chExt cx="456840" cy="440280"/>
              </a:xfrm>
            </p:grpSpPr>
            <p:sp>
              <p:nvSpPr>
                <p:cNvPr id="255" name="Line 6"/>
                <p:cNvSpPr/>
                <p:nvPr/>
              </p:nvSpPr>
              <p:spPr>
                <a:xfrm>
                  <a:off x="914400" y="205740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6" name="Text Box 7"/>
                <p:cNvSpPr/>
                <p:nvPr/>
              </p:nvSpPr>
              <p:spPr>
                <a:xfrm>
                  <a:off x="685800" y="213372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57" name="Group 8"/>
              <p:cNvGrpSpPr/>
              <p:nvPr/>
            </p:nvGrpSpPr>
            <p:grpSpPr>
              <a:xfrm>
                <a:off x="5362560" y="2057400"/>
                <a:ext cx="456840" cy="440280"/>
                <a:chOff x="5362560" y="2057400"/>
                <a:chExt cx="456840" cy="440280"/>
              </a:xfrm>
            </p:grpSpPr>
            <p:sp>
              <p:nvSpPr>
                <p:cNvPr id="258" name="Line 9"/>
                <p:cNvSpPr/>
                <p:nvPr/>
              </p:nvSpPr>
              <p:spPr>
                <a:xfrm>
                  <a:off x="5562360" y="205740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59" name="Text Box 10"/>
                <p:cNvSpPr/>
                <p:nvPr/>
              </p:nvSpPr>
              <p:spPr>
                <a:xfrm>
                  <a:off x="5362560" y="213372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60" name="Line 11"/>
              <p:cNvSpPr/>
              <p:nvPr/>
            </p:nvSpPr>
            <p:spPr>
              <a:xfrm>
                <a:off x="914400" y="2133360"/>
                <a:ext cx="464796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61" name="Group 12"/>
            <p:cNvGrpSpPr/>
            <p:nvPr/>
          </p:nvGrpSpPr>
          <p:grpSpPr>
            <a:xfrm>
              <a:off x="3048120" y="2057400"/>
              <a:ext cx="456840" cy="440280"/>
              <a:chOff x="3048120" y="2057400"/>
              <a:chExt cx="456840" cy="440280"/>
            </a:xfrm>
          </p:grpSpPr>
          <p:sp>
            <p:nvSpPr>
              <p:cNvPr id="262" name="Line 13"/>
              <p:cNvSpPr/>
              <p:nvPr/>
            </p:nvSpPr>
            <p:spPr>
              <a:xfrm>
                <a:off x="3276360" y="205740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3" name="Text Box 14"/>
              <p:cNvSpPr/>
              <p:nvPr/>
            </p:nvSpPr>
            <p:spPr>
              <a:xfrm>
                <a:off x="3048120" y="213372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64" name="Group 15"/>
            <p:cNvGrpSpPr/>
            <p:nvPr/>
          </p:nvGrpSpPr>
          <p:grpSpPr>
            <a:xfrm>
              <a:off x="1828800" y="2057400"/>
              <a:ext cx="456840" cy="440280"/>
              <a:chOff x="1828800" y="2057400"/>
              <a:chExt cx="456840" cy="440280"/>
            </a:xfrm>
          </p:grpSpPr>
          <p:sp>
            <p:nvSpPr>
              <p:cNvPr id="265" name="Line 16"/>
              <p:cNvSpPr/>
              <p:nvPr/>
            </p:nvSpPr>
            <p:spPr>
              <a:xfrm>
                <a:off x="2057400" y="205740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6" name="Text Box 17"/>
              <p:cNvSpPr/>
              <p:nvPr/>
            </p:nvSpPr>
            <p:spPr>
              <a:xfrm>
                <a:off x="1828800" y="213372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67" name="Group 18"/>
            <p:cNvGrpSpPr/>
            <p:nvPr/>
          </p:nvGrpSpPr>
          <p:grpSpPr>
            <a:xfrm>
              <a:off x="3962520" y="2057400"/>
              <a:ext cx="456840" cy="477720"/>
              <a:chOff x="3962520" y="2057400"/>
              <a:chExt cx="456840" cy="477720"/>
            </a:xfrm>
          </p:grpSpPr>
          <p:sp>
            <p:nvSpPr>
              <p:cNvPr id="268" name="Line 19"/>
              <p:cNvSpPr/>
              <p:nvPr/>
            </p:nvSpPr>
            <p:spPr>
              <a:xfrm>
                <a:off x="4190760" y="205740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69" name="Text Box 20"/>
              <p:cNvSpPr/>
              <p:nvPr/>
            </p:nvSpPr>
            <p:spPr>
              <a:xfrm>
                <a:off x="3962520" y="2133720"/>
                <a:ext cx="456840" cy="40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x</a:t>
                </a:r>
                <a:r>
                  <a:rPr b="0" i="1" lang="en-US" sz="1800" spc="-1" strike="noStrike" baseline="-25000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70" name="Group 21"/>
            <p:cNvGrpSpPr/>
            <p:nvPr/>
          </p:nvGrpSpPr>
          <p:grpSpPr>
            <a:xfrm>
              <a:off x="3657600" y="2057400"/>
              <a:ext cx="456840" cy="440280"/>
              <a:chOff x="3657600" y="2057400"/>
              <a:chExt cx="456840" cy="440280"/>
            </a:xfrm>
          </p:grpSpPr>
          <p:sp>
            <p:nvSpPr>
              <p:cNvPr id="271" name="Line 22"/>
              <p:cNvSpPr/>
              <p:nvPr/>
            </p:nvSpPr>
            <p:spPr>
              <a:xfrm>
                <a:off x="3886200" y="205740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2" name="Text Box 23"/>
              <p:cNvSpPr/>
              <p:nvPr/>
            </p:nvSpPr>
            <p:spPr>
              <a:xfrm>
                <a:off x="3657600" y="213372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73" name="Group 24"/>
            <p:cNvGrpSpPr/>
            <p:nvPr/>
          </p:nvGrpSpPr>
          <p:grpSpPr>
            <a:xfrm>
              <a:off x="2361960" y="1485720"/>
              <a:ext cx="1828800" cy="654120"/>
              <a:chOff x="2361960" y="1485720"/>
              <a:chExt cx="1828800" cy="654120"/>
            </a:xfrm>
          </p:grpSpPr>
          <p:sp>
            <p:nvSpPr>
              <p:cNvPr id="274" name="Line 25"/>
              <p:cNvSpPr/>
              <p:nvPr/>
            </p:nvSpPr>
            <p:spPr>
              <a:xfrm flipH="1" flipV="1">
                <a:off x="3276360" y="148572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5" name="Line 26"/>
              <p:cNvSpPr/>
              <p:nvPr/>
            </p:nvSpPr>
            <p:spPr>
              <a:xfrm flipV="1">
                <a:off x="2361960" y="148572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76" name="Line 27"/>
              <p:cNvSpPr/>
              <p:nvPr/>
            </p:nvSpPr>
            <p:spPr>
              <a:xfrm flipV="1">
                <a:off x="3593880" y="1933560"/>
                <a:ext cx="292320" cy="20628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77" name="Group 28"/>
            <p:cNvGrpSpPr/>
            <p:nvPr/>
          </p:nvGrpSpPr>
          <p:grpSpPr>
            <a:xfrm>
              <a:off x="2133720" y="2057400"/>
              <a:ext cx="1675800" cy="477720"/>
              <a:chOff x="2133720" y="2057400"/>
              <a:chExt cx="1675800" cy="477720"/>
            </a:xfrm>
          </p:grpSpPr>
          <p:grpSp>
            <p:nvGrpSpPr>
              <p:cNvPr id="278" name="Group 29"/>
              <p:cNvGrpSpPr/>
              <p:nvPr/>
            </p:nvGrpSpPr>
            <p:grpSpPr>
              <a:xfrm>
                <a:off x="3352680" y="2057400"/>
                <a:ext cx="456840" cy="477720"/>
                <a:chOff x="3352680" y="2057400"/>
                <a:chExt cx="456840" cy="477720"/>
              </a:xfrm>
            </p:grpSpPr>
            <p:sp>
              <p:nvSpPr>
                <p:cNvPr id="279" name="Line 30"/>
                <p:cNvSpPr/>
                <p:nvPr/>
              </p:nvSpPr>
              <p:spPr>
                <a:xfrm>
                  <a:off x="3581280" y="205740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0" name="Text Box 31"/>
                <p:cNvSpPr/>
                <p:nvPr/>
              </p:nvSpPr>
              <p:spPr>
                <a:xfrm>
                  <a:off x="3352680" y="213372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81" name="Group 32"/>
              <p:cNvGrpSpPr/>
              <p:nvPr/>
            </p:nvGrpSpPr>
            <p:grpSpPr>
              <a:xfrm>
                <a:off x="2133720" y="2057400"/>
                <a:ext cx="456840" cy="477720"/>
                <a:chOff x="2133720" y="2057400"/>
                <a:chExt cx="456840" cy="477720"/>
              </a:xfrm>
            </p:grpSpPr>
            <p:sp>
              <p:nvSpPr>
                <p:cNvPr id="282" name="Line 33"/>
                <p:cNvSpPr/>
                <p:nvPr/>
              </p:nvSpPr>
              <p:spPr>
                <a:xfrm>
                  <a:off x="2361960" y="205740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83" name="Text Box 34"/>
                <p:cNvSpPr/>
                <p:nvPr/>
              </p:nvSpPr>
              <p:spPr>
                <a:xfrm>
                  <a:off x="2133720" y="213372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v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284" name="Line 35"/>
            <p:cNvSpPr/>
            <p:nvPr/>
          </p:nvSpPr>
          <p:spPr>
            <a:xfrm flipV="1">
              <a:off x="2361960" y="2590560"/>
              <a:ext cx="360" cy="304920"/>
            </a:xfrm>
            <a:prstGeom prst="line">
              <a:avLst/>
            </a:prstGeom>
            <a:ln w="381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5" name="Text Box 36"/>
          <p:cNvSpPr/>
          <p:nvPr/>
        </p:nvSpPr>
        <p:spPr>
          <a:xfrm>
            <a:off x="5715000" y="1486080"/>
            <a:ext cx="320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E hace maroma (veta a pesar de que será superado)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286" name="Group 70"/>
          <p:cNvGrpSpPr/>
          <p:nvPr/>
        </p:nvGrpSpPr>
        <p:grpSpPr>
          <a:xfrm>
            <a:off x="685800" y="3162240"/>
            <a:ext cx="5133600" cy="1409760"/>
            <a:chOff x="685800" y="3162240"/>
            <a:chExt cx="5133600" cy="1409760"/>
          </a:xfrm>
        </p:grpSpPr>
        <p:grpSp>
          <p:nvGrpSpPr>
            <p:cNvPr id="287" name="Group 37"/>
            <p:cNvGrpSpPr/>
            <p:nvPr/>
          </p:nvGrpSpPr>
          <p:grpSpPr>
            <a:xfrm>
              <a:off x="685800" y="3733560"/>
              <a:ext cx="5133600" cy="440280"/>
              <a:chOff x="685800" y="3733560"/>
              <a:chExt cx="5133600" cy="440280"/>
            </a:xfrm>
          </p:grpSpPr>
          <p:grpSp>
            <p:nvGrpSpPr>
              <p:cNvPr id="288" name="Group 38"/>
              <p:cNvGrpSpPr/>
              <p:nvPr/>
            </p:nvGrpSpPr>
            <p:grpSpPr>
              <a:xfrm>
                <a:off x="685800" y="3733560"/>
                <a:ext cx="456840" cy="440280"/>
                <a:chOff x="685800" y="3733560"/>
                <a:chExt cx="456840" cy="440280"/>
              </a:xfrm>
            </p:grpSpPr>
            <p:sp>
              <p:nvSpPr>
                <p:cNvPr id="289" name="Line 39"/>
                <p:cNvSpPr/>
                <p:nvPr/>
              </p:nvSpPr>
              <p:spPr>
                <a:xfrm>
                  <a:off x="914400" y="37335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0" name="Text Box 40"/>
                <p:cNvSpPr/>
                <p:nvPr/>
              </p:nvSpPr>
              <p:spPr>
                <a:xfrm>
                  <a:off x="685800" y="380988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291" name="Group 41"/>
              <p:cNvGrpSpPr/>
              <p:nvPr/>
            </p:nvGrpSpPr>
            <p:grpSpPr>
              <a:xfrm>
                <a:off x="5362560" y="3733560"/>
                <a:ext cx="456840" cy="440280"/>
                <a:chOff x="5362560" y="3733560"/>
                <a:chExt cx="456840" cy="440280"/>
              </a:xfrm>
            </p:grpSpPr>
            <p:sp>
              <p:nvSpPr>
                <p:cNvPr id="292" name="Line 42"/>
                <p:cNvSpPr/>
                <p:nvPr/>
              </p:nvSpPr>
              <p:spPr>
                <a:xfrm>
                  <a:off x="5562360" y="37335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293" name="Text Box 43"/>
                <p:cNvSpPr/>
                <p:nvPr/>
              </p:nvSpPr>
              <p:spPr>
                <a:xfrm>
                  <a:off x="5362560" y="380988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294" name="Line 44"/>
              <p:cNvSpPr/>
              <p:nvPr/>
            </p:nvSpPr>
            <p:spPr>
              <a:xfrm>
                <a:off x="914400" y="3809880"/>
                <a:ext cx="464796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295" name="Group 45"/>
            <p:cNvGrpSpPr/>
            <p:nvPr/>
          </p:nvGrpSpPr>
          <p:grpSpPr>
            <a:xfrm>
              <a:off x="3048120" y="3733560"/>
              <a:ext cx="456840" cy="440280"/>
              <a:chOff x="3048120" y="3733560"/>
              <a:chExt cx="456840" cy="440280"/>
            </a:xfrm>
          </p:grpSpPr>
          <p:sp>
            <p:nvSpPr>
              <p:cNvPr id="296" name="Line 46"/>
              <p:cNvSpPr/>
              <p:nvPr/>
            </p:nvSpPr>
            <p:spPr>
              <a:xfrm>
                <a:off x="3276360" y="37335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297" name="Text Box 47"/>
              <p:cNvSpPr/>
              <p:nvPr/>
            </p:nvSpPr>
            <p:spPr>
              <a:xfrm>
                <a:off x="3048120" y="38098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298" name="Group 48"/>
            <p:cNvGrpSpPr/>
            <p:nvPr/>
          </p:nvGrpSpPr>
          <p:grpSpPr>
            <a:xfrm>
              <a:off x="1828800" y="3733560"/>
              <a:ext cx="456840" cy="440280"/>
              <a:chOff x="1828800" y="3733560"/>
              <a:chExt cx="456840" cy="440280"/>
            </a:xfrm>
          </p:grpSpPr>
          <p:sp>
            <p:nvSpPr>
              <p:cNvPr id="299" name="Line 49"/>
              <p:cNvSpPr/>
              <p:nvPr/>
            </p:nvSpPr>
            <p:spPr>
              <a:xfrm>
                <a:off x="2057400" y="37335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0" name="Text Box 50"/>
              <p:cNvSpPr/>
              <p:nvPr/>
            </p:nvSpPr>
            <p:spPr>
              <a:xfrm>
                <a:off x="1828800" y="38098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01" name="Group 51"/>
            <p:cNvGrpSpPr/>
            <p:nvPr/>
          </p:nvGrpSpPr>
          <p:grpSpPr>
            <a:xfrm>
              <a:off x="3962520" y="3733560"/>
              <a:ext cx="456840" cy="477720"/>
              <a:chOff x="3962520" y="3733560"/>
              <a:chExt cx="456840" cy="477720"/>
            </a:xfrm>
          </p:grpSpPr>
          <p:sp>
            <p:nvSpPr>
              <p:cNvPr id="302" name="Line 52"/>
              <p:cNvSpPr/>
              <p:nvPr/>
            </p:nvSpPr>
            <p:spPr>
              <a:xfrm>
                <a:off x="4190760" y="37335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3" name="Text Box 53"/>
              <p:cNvSpPr/>
              <p:nvPr/>
            </p:nvSpPr>
            <p:spPr>
              <a:xfrm>
                <a:off x="3962520" y="3809880"/>
                <a:ext cx="456840" cy="40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x</a:t>
                </a:r>
                <a:r>
                  <a:rPr b="0" i="1" lang="en-US" sz="1800" spc="-1" strike="noStrike" baseline="-25000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04" name="Group 54"/>
            <p:cNvGrpSpPr/>
            <p:nvPr/>
          </p:nvGrpSpPr>
          <p:grpSpPr>
            <a:xfrm>
              <a:off x="3657600" y="3733560"/>
              <a:ext cx="456840" cy="440280"/>
              <a:chOff x="3657600" y="3733560"/>
              <a:chExt cx="456840" cy="440280"/>
            </a:xfrm>
          </p:grpSpPr>
          <p:sp>
            <p:nvSpPr>
              <p:cNvPr id="305" name="Line 55"/>
              <p:cNvSpPr/>
              <p:nvPr/>
            </p:nvSpPr>
            <p:spPr>
              <a:xfrm>
                <a:off x="3886200" y="37335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6" name="Text Box 56"/>
              <p:cNvSpPr/>
              <p:nvPr/>
            </p:nvSpPr>
            <p:spPr>
              <a:xfrm>
                <a:off x="3657600" y="38098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07" name="Group 57"/>
            <p:cNvGrpSpPr/>
            <p:nvPr/>
          </p:nvGrpSpPr>
          <p:grpSpPr>
            <a:xfrm>
              <a:off x="2361960" y="3162240"/>
              <a:ext cx="1828800" cy="653760"/>
              <a:chOff x="2361960" y="3162240"/>
              <a:chExt cx="1828800" cy="653760"/>
            </a:xfrm>
          </p:grpSpPr>
          <p:sp>
            <p:nvSpPr>
              <p:cNvPr id="308" name="Line 58"/>
              <p:cNvSpPr/>
              <p:nvPr/>
            </p:nvSpPr>
            <p:spPr>
              <a:xfrm flipH="1" flipV="1">
                <a:off x="3276360" y="316224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09" name="Line 59"/>
              <p:cNvSpPr/>
              <p:nvPr/>
            </p:nvSpPr>
            <p:spPr>
              <a:xfrm flipV="1">
                <a:off x="2361960" y="316224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10" name="Line 60"/>
              <p:cNvSpPr/>
              <p:nvPr/>
            </p:nvSpPr>
            <p:spPr>
              <a:xfrm flipV="1">
                <a:off x="3593880" y="3609720"/>
                <a:ext cx="292320" cy="20628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11" name="Group 61"/>
            <p:cNvGrpSpPr/>
            <p:nvPr/>
          </p:nvGrpSpPr>
          <p:grpSpPr>
            <a:xfrm>
              <a:off x="2133720" y="3733560"/>
              <a:ext cx="1675800" cy="477720"/>
              <a:chOff x="2133720" y="3733560"/>
              <a:chExt cx="1675800" cy="477720"/>
            </a:xfrm>
          </p:grpSpPr>
          <p:grpSp>
            <p:nvGrpSpPr>
              <p:cNvPr id="312" name="Group 62"/>
              <p:cNvGrpSpPr/>
              <p:nvPr/>
            </p:nvGrpSpPr>
            <p:grpSpPr>
              <a:xfrm>
                <a:off x="3352680" y="3733560"/>
                <a:ext cx="456840" cy="477720"/>
                <a:chOff x="3352680" y="3733560"/>
                <a:chExt cx="456840" cy="477720"/>
              </a:xfrm>
            </p:grpSpPr>
            <p:sp>
              <p:nvSpPr>
                <p:cNvPr id="313" name="Line 63"/>
                <p:cNvSpPr/>
                <p:nvPr/>
              </p:nvSpPr>
              <p:spPr>
                <a:xfrm>
                  <a:off x="3581280" y="37335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4" name="Text Box 64"/>
                <p:cNvSpPr/>
                <p:nvPr/>
              </p:nvSpPr>
              <p:spPr>
                <a:xfrm>
                  <a:off x="3352680" y="380988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v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315" name="Group 65"/>
              <p:cNvGrpSpPr/>
              <p:nvPr/>
            </p:nvGrpSpPr>
            <p:grpSpPr>
              <a:xfrm>
                <a:off x="2133720" y="3733560"/>
                <a:ext cx="456840" cy="477720"/>
                <a:chOff x="2133720" y="3733560"/>
                <a:chExt cx="456840" cy="477720"/>
              </a:xfrm>
            </p:grpSpPr>
            <p:sp>
              <p:nvSpPr>
                <p:cNvPr id="316" name="Line 66"/>
                <p:cNvSpPr/>
                <p:nvPr/>
              </p:nvSpPr>
              <p:spPr>
                <a:xfrm>
                  <a:off x="2361960" y="37335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17" name="Text Box 67"/>
                <p:cNvSpPr/>
                <p:nvPr/>
              </p:nvSpPr>
              <p:spPr>
                <a:xfrm>
                  <a:off x="2133720" y="380988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18" name="Line 68"/>
            <p:cNvSpPr/>
            <p:nvPr/>
          </p:nvSpPr>
          <p:spPr>
            <a:xfrm flipV="1">
              <a:off x="2361960" y="4267080"/>
              <a:ext cx="360" cy="304920"/>
            </a:xfrm>
            <a:prstGeom prst="line">
              <a:avLst/>
            </a:prstGeom>
            <a:ln w="381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319" name="2 Grupo"/>
          <p:cNvGrpSpPr/>
          <p:nvPr/>
        </p:nvGrpSpPr>
        <p:grpSpPr>
          <a:xfrm>
            <a:off x="5715000" y="3197160"/>
            <a:ext cx="3123720" cy="638280"/>
            <a:chOff x="5715000" y="3197160"/>
            <a:chExt cx="3123720" cy="638280"/>
          </a:xfrm>
        </p:grpSpPr>
        <p:sp>
          <p:nvSpPr>
            <p:cNvPr id="320" name="Text Box 71"/>
            <p:cNvSpPr/>
            <p:nvPr/>
          </p:nvSpPr>
          <p:spPr>
            <a:xfrm>
              <a:off x="5715000" y="3197160"/>
              <a:ext cx="3123720" cy="638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spcBef>
                  <a:spcPts val="901"/>
                </a:spcBef>
                <a:buNone/>
              </a:pPr>
              <a:r>
                <a:rPr b="0" lang="en-GB" sz="1800" spc="-1" strike="noStrike">
                  <a:solidFill>
                    <a:srgbClr val="000000"/>
                  </a:solidFill>
                  <a:latin typeface="Calibri"/>
                </a:rPr>
                <a:t>E no hace maroma aunque ganancia sea tan solo </a:t>
              </a:r>
              <a:endParaRPr b="0" lang="en-US" sz="1800" spc="-1" strike="noStrike">
                <a:latin typeface="Arial"/>
              </a:endParaRPr>
            </a:p>
          </p:txBody>
        </p:sp>
        <p:graphicFrame>
          <p:nvGraphicFramePr>
            <p:cNvPr id="321" name="Object 2"/>
            <p:cNvGraphicFramePr/>
            <p:nvPr/>
          </p:nvGraphicFramePr>
          <p:xfrm>
            <a:off x="7893720" y="3527640"/>
            <a:ext cx="250560" cy="277560"/>
          </p:xfrm>
          <a:graphic>
            <a:graphicData uri="http://schemas.openxmlformats.org/presentationml/2006/ole">
              <p:oleObj progId="Equation.3" r:id="rId1" spid="">
                <p:embed/>
                <p:pic>
                  <p:nvPicPr>
                    <p:cNvPr id="322" name="Object 2" descr=""/>
                    <p:cNvPicPr/>
                    <p:nvPr/>
                  </p:nvPicPr>
                  <p:blipFill>
                    <a:blip r:embed="rId2"/>
                    <a:stretch/>
                  </p:blipFill>
                  <p:spPr>
                    <a:xfrm>
                      <a:off x="7893720" y="3527640"/>
                      <a:ext cx="250560" cy="277560"/>
                    </a:xfrm>
                    <a:prstGeom prst="rect">
                      <a:avLst/>
                    </a:prstGeom>
                    <a:ln w="0">
                      <a:noFill/>
                    </a:ln>
                  </p:spPr>
                </p:pic>
              </p:oleObj>
            </a:graphicData>
          </a:graphic>
        </p:graphicFrame>
      </p:grpSp>
      <p:grpSp>
        <p:nvGrpSpPr>
          <p:cNvPr id="323" name="Group 138"/>
          <p:cNvGrpSpPr/>
          <p:nvPr/>
        </p:nvGrpSpPr>
        <p:grpSpPr>
          <a:xfrm>
            <a:off x="685800" y="4779720"/>
            <a:ext cx="5133600" cy="1468440"/>
            <a:chOff x="685800" y="4779720"/>
            <a:chExt cx="5133600" cy="1468440"/>
          </a:xfrm>
        </p:grpSpPr>
        <p:grpSp>
          <p:nvGrpSpPr>
            <p:cNvPr id="324" name="Group 74"/>
            <p:cNvGrpSpPr/>
            <p:nvPr/>
          </p:nvGrpSpPr>
          <p:grpSpPr>
            <a:xfrm>
              <a:off x="685800" y="5410080"/>
              <a:ext cx="5133600" cy="440280"/>
              <a:chOff x="685800" y="5410080"/>
              <a:chExt cx="5133600" cy="440280"/>
            </a:xfrm>
          </p:grpSpPr>
          <p:grpSp>
            <p:nvGrpSpPr>
              <p:cNvPr id="325" name="Group 75"/>
              <p:cNvGrpSpPr/>
              <p:nvPr/>
            </p:nvGrpSpPr>
            <p:grpSpPr>
              <a:xfrm>
                <a:off x="685800" y="5410080"/>
                <a:ext cx="456840" cy="440280"/>
                <a:chOff x="685800" y="5410080"/>
                <a:chExt cx="456840" cy="440280"/>
              </a:xfrm>
            </p:grpSpPr>
            <p:sp>
              <p:nvSpPr>
                <p:cNvPr id="326" name="Line 76"/>
                <p:cNvSpPr/>
                <p:nvPr/>
              </p:nvSpPr>
              <p:spPr>
                <a:xfrm>
                  <a:off x="914400" y="541008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27" name="Text Box 77"/>
                <p:cNvSpPr/>
                <p:nvPr/>
              </p:nvSpPr>
              <p:spPr>
                <a:xfrm>
                  <a:off x="685800" y="548640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328" name="Group 78"/>
              <p:cNvGrpSpPr/>
              <p:nvPr/>
            </p:nvGrpSpPr>
            <p:grpSpPr>
              <a:xfrm>
                <a:off x="5362560" y="5410080"/>
                <a:ext cx="456840" cy="440280"/>
                <a:chOff x="5362560" y="5410080"/>
                <a:chExt cx="456840" cy="440280"/>
              </a:xfrm>
            </p:grpSpPr>
            <p:sp>
              <p:nvSpPr>
                <p:cNvPr id="329" name="Line 79"/>
                <p:cNvSpPr/>
                <p:nvPr/>
              </p:nvSpPr>
              <p:spPr>
                <a:xfrm>
                  <a:off x="5562360" y="541008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30" name="Text Box 80"/>
                <p:cNvSpPr/>
                <p:nvPr/>
              </p:nvSpPr>
              <p:spPr>
                <a:xfrm>
                  <a:off x="5362560" y="548640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331" name="Line 81"/>
              <p:cNvSpPr/>
              <p:nvPr/>
            </p:nvSpPr>
            <p:spPr>
              <a:xfrm>
                <a:off x="914400" y="5486400"/>
                <a:ext cx="464796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32" name="Group 82"/>
            <p:cNvGrpSpPr/>
            <p:nvPr/>
          </p:nvGrpSpPr>
          <p:grpSpPr>
            <a:xfrm>
              <a:off x="3048120" y="5410080"/>
              <a:ext cx="456840" cy="440280"/>
              <a:chOff x="3048120" y="5410080"/>
              <a:chExt cx="456840" cy="440280"/>
            </a:xfrm>
          </p:grpSpPr>
          <p:sp>
            <p:nvSpPr>
              <p:cNvPr id="333" name="Line 83"/>
              <p:cNvSpPr/>
              <p:nvPr/>
            </p:nvSpPr>
            <p:spPr>
              <a:xfrm>
                <a:off x="3276360" y="541008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4" name="Text Box 84"/>
              <p:cNvSpPr/>
              <p:nvPr/>
            </p:nvSpPr>
            <p:spPr>
              <a:xfrm>
                <a:off x="3048120" y="548640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35" name="Group 85"/>
            <p:cNvGrpSpPr/>
            <p:nvPr/>
          </p:nvGrpSpPr>
          <p:grpSpPr>
            <a:xfrm>
              <a:off x="1828800" y="5410080"/>
              <a:ext cx="456840" cy="440280"/>
              <a:chOff x="1828800" y="5410080"/>
              <a:chExt cx="456840" cy="440280"/>
            </a:xfrm>
          </p:grpSpPr>
          <p:sp>
            <p:nvSpPr>
              <p:cNvPr id="336" name="Line 86"/>
              <p:cNvSpPr/>
              <p:nvPr/>
            </p:nvSpPr>
            <p:spPr>
              <a:xfrm>
                <a:off x="2057400" y="541008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37" name="Text Box 87"/>
              <p:cNvSpPr/>
              <p:nvPr/>
            </p:nvSpPr>
            <p:spPr>
              <a:xfrm>
                <a:off x="1828800" y="548640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38" name="Group 88"/>
            <p:cNvGrpSpPr/>
            <p:nvPr/>
          </p:nvGrpSpPr>
          <p:grpSpPr>
            <a:xfrm>
              <a:off x="2743200" y="5410080"/>
              <a:ext cx="456840" cy="477720"/>
              <a:chOff x="2743200" y="5410080"/>
              <a:chExt cx="456840" cy="477720"/>
            </a:xfrm>
          </p:grpSpPr>
          <p:sp>
            <p:nvSpPr>
              <p:cNvPr id="339" name="Line 89"/>
              <p:cNvSpPr/>
              <p:nvPr/>
            </p:nvSpPr>
            <p:spPr>
              <a:xfrm>
                <a:off x="2971800" y="541008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0" name="Text Box 90"/>
              <p:cNvSpPr/>
              <p:nvPr/>
            </p:nvSpPr>
            <p:spPr>
              <a:xfrm>
                <a:off x="2743200" y="5486400"/>
                <a:ext cx="456840" cy="40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x</a:t>
                </a:r>
                <a:r>
                  <a:rPr b="0" i="1" lang="en-US" sz="1800" spc="-1" strike="noStrike" baseline="-25000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41" name="Group 91"/>
            <p:cNvGrpSpPr/>
            <p:nvPr/>
          </p:nvGrpSpPr>
          <p:grpSpPr>
            <a:xfrm>
              <a:off x="3657600" y="5410080"/>
              <a:ext cx="456840" cy="440280"/>
              <a:chOff x="3657600" y="5410080"/>
              <a:chExt cx="456840" cy="440280"/>
            </a:xfrm>
          </p:grpSpPr>
          <p:sp>
            <p:nvSpPr>
              <p:cNvPr id="342" name="Line 92"/>
              <p:cNvSpPr/>
              <p:nvPr/>
            </p:nvSpPr>
            <p:spPr>
              <a:xfrm>
                <a:off x="3886200" y="5410080"/>
                <a:ext cx="360" cy="15228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3" name="Text Box 93"/>
              <p:cNvSpPr/>
              <p:nvPr/>
            </p:nvSpPr>
            <p:spPr>
              <a:xfrm>
                <a:off x="3657600" y="548640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344" name="Group 94"/>
            <p:cNvGrpSpPr/>
            <p:nvPr/>
          </p:nvGrpSpPr>
          <p:grpSpPr>
            <a:xfrm>
              <a:off x="2971800" y="4779720"/>
              <a:ext cx="1892160" cy="712800"/>
              <a:chOff x="2971800" y="4779720"/>
              <a:chExt cx="1892160" cy="712800"/>
            </a:xfrm>
          </p:grpSpPr>
          <p:sp>
            <p:nvSpPr>
              <p:cNvPr id="345" name="Line 95"/>
              <p:cNvSpPr/>
              <p:nvPr/>
            </p:nvSpPr>
            <p:spPr>
              <a:xfrm flipV="1">
                <a:off x="2971800" y="4779720"/>
                <a:ext cx="914400" cy="70668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6" name="Line 96"/>
              <p:cNvSpPr/>
              <p:nvPr/>
            </p:nvSpPr>
            <p:spPr>
              <a:xfrm flipH="1" flipV="1">
                <a:off x="3873240" y="4790880"/>
                <a:ext cx="990720" cy="701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47" name="Line 97"/>
              <p:cNvSpPr/>
              <p:nvPr/>
            </p:nvSpPr>
            <p:spPr>
              <a:xfrm flipH="1" flipV="1">
                <a:off x="3263760" y="5270400"/>
                <a:ext cx="304920" cy="21600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348" name="Group 98"/>
            <p:cNvGrpSpPr/>
            <p:nvPr/>
          </p:nvGrpSpPr>
          <p:grpSpPr>
            <a:xfrm>
              <a:off x="3352680" y="5410080"/>
              <a:ext cx="1752480" cy="480960"/>
              <a:chOff x="3352680" y="5410080"/>
              <a:chExt cx="1752480" cy="480960"/>
            </a:xfrm>
          </p:grpSpPr>
          <p:grpSp>
            <p:nvGrpSpPr>
              <p:cNvPr id="349" name="Group 99"/>
              <p:cNvGrpSpPr/>
              <p:nvPr/>
            </p:nvGrpSpPr>
            <p:grpSpPr>
              <a:xfrm>
                <a:off x="4648320" y="5410080"/>
                <a:ext cx="456840" cy="477720"/>
                <a:chOff x="4648320" y="5410080"/>
                <a:chExt cx="456840" cy="477720"/>
              </a:xfrm>
            </p:grpSpPr>
            <p:sp>
              <p:nvSpPr>
                <p:cNvPr id="350" name="Line 100"/>
                <p:cNvSpPr/>
                <p:nvPr/>
              </p:nvSpPr>
              <p:spPr>
                <a:xfrm>
                  <a:off x="4876560" y="541008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1" name="Text Box 101"/>
                <p:cNvSpPr/>
                <p:nvPr/>
              </p:nvSpPr>
              <p:spPr>
                <a:xfrm>
                  <a:off x="4648320" y="548640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352" name="Group 102"/>
              <p:cNvGrpSpPr/>
              <p:nvPr/>
            </p:nvGrpSpPr>
            <p:grpSpPr>
              <a:xfrm>
                <a:off x="3352680" y="5413320"/>
                <a:ext cx="456840" cy="477720"/>
                <a:chOff x="3352680" y="5413320"/>
                <a:chExt cx="456840" cy="477720"/>
              </a:xfrm>
            </p:grpSpPr>
            <p:sp>
              <p:nvSpPr>
                <p:cNvPr id="353" name="Line 103"/>
                <p:cNvSpPr/>
                <p:nvPr/>
              </p:nvSpPr>
              <p:spPr>
                <a:xfrm>
                  <a:off x="3581280" y="541332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354" name="Text Box 104"/>
                <p:cNvSpPr/>
                <p:nvPr/>
              </p:nvSpPr>
              <p:spPr>
                <a:xfrm>
                  <a:off x="3352680" y="548964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v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355" name="Line 105"/>
            <p:cNvSpPr/>
            <p:nvPr/>
          </p:nvSpPr>
          <p:spPr>
            <a:xfrm flipV="1">
              <a:off x="2920680" y="5943600"/>
              <a:ext cx="360" cy="304560"/>
            </a:xfrm>
            <a:prstGeom prst="line">
              <a:avLst/>
            </a:prstGeom>
            <a:ln w="38100">
              <a:solidFill>
                <a:srgbClr val="ff00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356" name="Text Box 139"/>
          <p:cNvSpPr/>
          <p:nvPr/>
        </p:nvSpPr>
        <p:spPr>
          <a:xfrm>
            <a:off x="5715000" y="4876920"/>
            <a:ext cx="312372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L hace maroma</a:t>
            </a:r>
            <a:br>
              <a:rPr sz="1800"/>
            </a:b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(propone a pesar del veto)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7" name="Line 35"/>
          <p:cNvSpPr/>
          <p:nvPr/>
        </p:nvSpPr>
        <p:spPr>
          <a:xfrm>
            <a:off x="2339640" y="1557000"/>
            <a:ext cx="360" cy="322560"/>
          </a:xfrm>
          <a:prstGeom prst="line">
            <a:avLst/>
          </a:prstGeom>
          <a:ln w="38100">
            <a:solidFill>
              <a:srgbClr val="00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8" name="Line 35"/>
          <p:cNvSpPr/>
          <p:nvPr/>
        </p:nvSpPr>
        <p:spPr>
          <a:xfrm>
            <a:off x="2339640" y="3251160"/>
            <a:ext cx="360" cy="322200"/>
          </a:xfrm>
          <a:prstGeom prst="line">
            <a:avLst/>
          </a:prstGeom>
          <a:ln w="38100">
            <a:solidFill>
              <a:srgbClr val="00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359" name="Line 35"/>
          <p:cNvSpPr/>
          <p:nvPr/>
        </p:nvSpPr>
        <p:spPr>
          <a:xfrm>
            <a:off x="2050920" y="4835520"/>
            <a:ext cx="360" cy="322200"/>
          </a:xfrm>
          <a:prstGeom prst="line">
            <a:avLst/>
          </a:prstGeom>
          <a:ln w="38100">
            <a:solidFill>
              <a:srgbClr val="0099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360" name="" descr=""/>
          <p:cNvPicPr/>
          <p:nvPr/>
        </p:nvPicPr>
        <p:blipFill>
          <a:blip r:embed="rId3"/>
          <a:stretch/>
        </p:blipFill>
        <p:spPr>
          <a:xfrm>
            <a:off x="7886880" y="3517920"/>
            <a:ext cx="241200" cy="266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" dur="indefinite" restart="never" nodeType="tmRoot">
          <p:childTnLst>
            <p:seq>
              <p:cTn id="77" dur="indefinite" nodeType="mainSeq">
                <p:childTnLst>
                  <p:par>
                    <p:cTn id="78" nodeType="clickEffect" fill="hold">
                      <p:stCondLst>
                        <p:cond delay="indefinite"/>
                      </p:stCondLst>
                      <p:childTnLst>
                        <p:par>
                          <p:cTn id="7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nodeType="clickEffect" fill="hold">
                      <p:stCondLst>
                        <p:cond delay="indefinite"/>
                      </p:stCondLst>
                      <p:childTnLst>
                        <p:par>
                          <p:cTn id="8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nodeType="clickEffect" fill="hold">
                      <p:stCondLst>
                        <p:cond delay="indefinite"/>
                      </p:stCondLst>
                      <p:childTnLst>
                        <p:par>
                          <p:cTn id="8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nodeType="clickEffect" fill="hold">
                      <p:stCondLst>
                        <p:cond delay="indefinite"/>
                      </p:stCondLst>
                      <p:childTnLst>
                        <p:par>
                          <p:cTn id="9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nodeType="clickEffect" fill="hold">
                      <p:stCondLst>
                        <p:cond delay="indefinite"/>
                      </p:stCondLst>
                      <p:childTnLst>
                        <p:par>
                          <p:cTn id="9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Picture 1025" descr=""/>
          <p:cNvPicPr/>
          <p:nvPr/>
        </p:nvPicPr>
        <p:blipFill>
          <a:blip r:embed="rId1"/>
          <a:stretch/>
        </p:blipFill>
        <p:spPr>
          <a:xfrm>
            <a:off x="1447920" y="19080"/>
            <a:ext cx="6248160" cy="6819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Dos resultados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3" name="Picture 2" descr=""/>
          <p:cNvPicPr/>
          <p:nvPr/>
        </p:nvPicPr>
        <p:blipFill>
          <a:blip r:embed="rId1"/>
          <a:stretch/>
        </p:blipFill>
        <p:spPr>
          <a:xfrm>
            <a:off x="590400" y="1628640"/>
            <a:ext cx="7962480" cy="2160360"/>
          </a:xfrm>
          <a:prstGeom prst="rect">
            <a:avLst/>
          </a:prstGeom>
          <a:ln w="0">
            <a:noFill/>
          </a:ln>
        </p:spPr>
      </p:pic>
      <p:pic>
        <p:nvPicPr>
          <p:cNvPr id="364" name="Picture 3" descr=""/>
          <p:cNvPicPr/>
          <p:nvPr/>
        </p:nvPicPr>
        <p:blipFill>
          <a:blip r:embed="rId2"/>
          <a:stretch/>
        </p:blipFill>
        <p:spPr>
          <a:xfrm>
            <a:off x="611280" y="4005360"/>
            <a:ext cx="7921440" cy="2063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 fontScale="86000"/>
          </a:bodyPr>
          <a:p>
            <a:pPr algn="ctr">
              <a:lnSpc>
                <a:spcPct val="100000"/>
              </a:lnSpc>
              <a:buNone/>
            </a:pP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¿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Q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é 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a </a:t>
            </a:r>
            <a:br>
              <a:rPr sz="4000"/>
            </a:b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s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u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b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g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m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i="1" lang="es-MX" sz="40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000" spc="-1" strike="noStrike">
                <a:solidFill>
                  <a:srgbClr val="000000"/>
                </a:solidFill>
                <a:latin typeface="Calibri"/>
              </a:rPr>
              <a:t>?</a:t>
            </a:r>
            <a:endParaRPr b="0" lang="es-MX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Concepto de equilibrio de Romer+Rosenthal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Evitas amenazas no creíbles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Pero supone </a:t>
            </a:r>
            <a:r>
              <a:rPr b="0" lang="es-MX" sz="3200" spc="-1" strike="noStrike">
                <a:solidFill>
                  <a:srgbClr val="558ed5"/>
                </a:solidFill>
                <a:latin typeface="Calibri"/>
              </a:rPr>
              <a:t>razonamiento contra-factual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: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“si no hubiese optado por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x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, habría ocurrido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z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en vez de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”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Supuesto </a:t>
            </a:r>
            <a:r>
              <a:rPr b="0" lang="es-MX" sz="3200" spc="-1" strike="noStrike">
                <a:solidFill>
                  <a:srgbClr val="77933c"/>
                </a:solidFill>
                <a:latin typeface="Calibri"/>
              </a:rPr>
              <a:t>razonable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para políticos (juego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iterado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con reglas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conocidas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ff0000"/>
                </a:solidFill>
                <a:latin typeface="Calibri"/>
              </a:rPr>
              <a:t>¿Razonable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para votantes desinformados?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Picture 2" descr=""/>
          <p:cNvPicPr/>
          <p:nvPr/>
        </p:nvPicPr>
        <p:blipFill>
          <a:blip r:embed="rId1"/>
          <a:stretch/>
        </p:blipFill>
        <p:spPr>
          <a:xfrm>
            <a:off x="500040" y="1052640"/>
            <a:ext cx="8143560" cy="2103120"/>
          </a:xfrm>
          <a:prstGeom prst="rect">
            <a:avLst/>
          </a:prstGeom>
          <a:ln w="0">
            <a:noFill/>
          </a:ln>
        </p:spPr>
      </p:pic>
      <p:pic>
        <p:nvPicPr>
          <p:cNvPr id="366" name="Picture 4" descr=""/>
          <p:cNvPicPr/>
          <p:nvPr/>
        </p:nvPicPr>
        <p:blipFill>
          <a:blip r:embed="rId2"/>
          <a:stretch/>
        </p:blipFill>
        <p:spPr>
          <a:xfrm>
            <a:off x="465120" y="3714840"/>
            <a:ext cx="8213400" cy="221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Picture 2" descr=""/>
          <p:cNvPicPr/>
          <p:nvPr/>
        </p:nvPicPr>
        <p:blipFill>
          <a:blip r:embed="rId1"/>
          <a:stretch/>
        </p:blipFill>
        <p:spPr>
          <a:xfrm>
            <a:off x="446040" y="3762360"/>
            <a:ext cx="8251560" cy="218736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4" descr=""/>
          <p:cNvPicPr/>
          <p:nvPr/>
        </p:nvPicPr>
        <p:blipFill>
          <a:blip r:embed="rId2"/>
          <a:stretch/>
        </p:blipFill>
        <p:spPr>
          <a:xfrm>
            <a:off x="1509840" y="692280"/>
            <a:ext cx="6124320" cy="259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Picture 2" descr=""/>
          <p:cNvPicPr/>
          <p:nvPr/>
        </p:nvPicPr>
        <p:blipFill>
          <a:blip r:embed="rId1"/>
          <a:stretch/>
        </p:blipFill>
        <p:spPr>
          <a:xfrm>
            <a:off x="525600" y="541440"/>
            <a:ext cx="8092800" cy="1847520"/>
          </a:xfrm>
          <a:prstGeom prst="rect">
            <a:avLst/>
          </a:prstGeom>
          <a:ln w="0">
            <a:noFill/>
          </a:ln>
        </p:spPr>
      </p:pic>
      <p:pic>
        <p:nvPicPr>
          <p:cNvPr id="370" name="Picture 3" descr=""/>
          <p:cNvPicPr/>
          <p:nvPr/>
        </p:nvPicPr>
        <p:blipFill>
          <a:blip r:embed="rId2"/>
          <a:stretch/>
        </p:blipFill>
        <p:spPr>
          <a:xfrm>
            <a:off x="539640" y="3171960"/>
            <a:ext cx="8064000" cy="253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Separabilidad analítica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Para añadirle realismo a R+R: 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Cameron incorpora información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incompleta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Retomo info completa, pero cambio motivación unívoca por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motivación dual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¿Qué explicación tiene mejor récord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de bateo?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3" name="Picture 2" descr=""/>
          <p:cNvPicPr/>
          <p:nvPr/>
        </p:nvPicPr>
        <p:blipFill>
          <a:blip r:embed="rId1"/>
          <a:stretch/>
        </p:blipFill>
        <p:spPr>
          <a:xfrm>
            <a:off x="339840" y="1844640"/>
            <a:ext cx="8464320" cy="3168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El veto en EEUU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5" name="Picture 3" descr=""/>
          <p:cNvPicPr/>
          <p:nvPr/>
        </p:nvPicPr>
        <p:blipFill>
          <a:blip r:embed="rId1"/>
          <a:stretch/>
        </p:blipFill>
        <p:spPr>
          <a:xfrm>
            <a:off x="20520" y="1341360"/>
            <a:ext cx="9102240" cy="48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Los estados como laboratorio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2 Marcador de contenido"/>
          <p:cNvSpPr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Estrategias empíricas: 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Vetos memorables en EE.UU., amenazas, resistencias (Gilmour, Neustadt)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Estudio sistemático del proceso legistativo de EE.UU. (Lee, Cameron)</a:t>
            </a:r>
            <a:endParaRPr b="0" lang="en-US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Estudio panel a nivel sub-nacional</a:t>
            </a:r>
            <a:endParaRPr b="0" lang="en-US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3080" indent="-34308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Pros/contras de c/u?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Los datos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Datos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agregados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de sesiones legislativas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1979-99 (como Rohde+Simon 1985)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Del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Book of the States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Nebraska eliminado porque no hay partidos formales; Carolina del Norte antes de 1998 también porque gobernador no tenía veto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N = 1,365 sesiones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2" name="Picture 2" descr=""/>
          <p:cNvPicPr/>
          <p:nvPr/>
        </p:nvPicPr>
        <p:blipFill>
          <a:blip r:embed="rId1"/>
          <a:stretch/>
        </p:blipFill>
        <p:spPr>
          <a:xfrm>
            <a:off x="1114560" y="243000"/>
            <a:ext cx="6914880" cy="63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La variable dependiente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4" name="Picture 2" descr=""/>
          <p:cNvPicPr/>
          <p:nvPr/>
        </p:nvPicPr>
        <p:blipFill>
          <a:blip r:embed="rId1"/>
          <a:stretch/>
        </p:blipFill>
        <p:spPr>
          <a:xfrm>
            <a:off x="1380960" y="1268280"/>
            <a:ext cx="6381360" cy="5328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53396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Negociación con poderes separados depende fundamentalmente de x</a:t>
            </a:r>
            <a:r>
              <a:rPr b="0" lang="es-MX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Lleva la mano quien prefiera x</a:t>
            </a:r>
            <a:r>
              <a:rPr b="0" lang="es-MX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Poder de agenda otorga 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piso de influencia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: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siempre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puedes impedir el cambio.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Y un </a:t>
            </a:r>
            <a:r>
              <a:rPr b="0" i="1" lang="es-MX" sz="3200" spc="-1" strike="noStrike">
                <a:solidFill>
                  <a:srgbClr val="000000"/>
                </a:solidFill>
                <a:latin typeface="Calibri"/>
              </a:rPr>
              <a:t>plafón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: el vetante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nunca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queda peor que x</a:t>
            </a:r>
            <a:r>
              <a:rPr b="0" lang="es-MX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La negociación sólo fracasa (en silencio) si mundo unidimensional y L&lt;x</a:t>
            </a:r>
            <a:r>
              <a:rPr b="0" lang="es-MX" sz="3200" spc="-1" strike="noStrike" baseline="-25000">
                <a:solidFill>
                  <a:srgbClr val="000000"/>
                </a:solidFill>
                <a:latin typeface="Calibri"/>
              </a:rPr>
              <a:t>0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&lt;min(E,V)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Variables independientes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457200" y="14954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Cinco indicadores de status partidista del gobierno (mutuamente excl. y exhaustivos)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7" name="Picture 5" descr=""/>
          <p:cNvPicPr/>
          <p:nvPr/>
        </p:nvPicPr>
        <p:blipFill>
          <a:blip r:embed="rId1"/>
          <a:stretch/>
        </p:blipFill>
        <p:spPr>
          <a:xfrm>
            <a:off x="395280" y="2738520"/>
            <a:ext cx="8353080" cy="3714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Variables independientes (2)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682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Modelo de conteo de eventos (regresión binomial negativa)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0" name="Picture 9" descr=""/>
          <p:cNvPicPr/>
          <p:nvPr/>
        </p:nvPicPr>
        <p:blipFill>
          <a:blip r:embed="rId1"/>
          <a:stretch/>
        </p:blipFill>
        <p:spPr>
          <a:xfrm>
            <a:off x="380880" y="2311560"/>
            <a:ext cx="8381520" cy="428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1" name="Picture 3" descr=""/>
          <p:cNvPicPr/>
          <p:nvPr/>
        </p:nvPicPr>
        <p:blipFill>
          <a:blip r:embed="rId1"/>
          <a:stretch/>
        </p:blipFill>
        <p:spPr>
          <a:xfrm>
            <a:off x="71280" y="1197000"/>
            <a:ext cx="8964360" cy="446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Pruebas de hipótesis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93" name="Group 17"/>
          <p:cNvGrpSpPr/>
          <p:nvPr/>
        </p:nvGrpSpPr>
        <p:grpSpPr>
          <a:xfrm>
            <a:off x="457200" y="1600200"/>
            <a:ext cx="8229240" cy="4525560"/>
            <a:chOff x="457200" y="1600200"/>
            <a:chExt cx="8229240" cy="4525560"/>
          </a:xfrm>
        </p:grpSpPr>
        <p:sp>
          <p:nvSpPr>
            <p:cNvPr id="394" name="Rectangle 3"/>
            <p:cNvSpPr/>
            <p:nvPr/>
          </p:nvSpPr>
          <p:spPr>
            <a:xfrm>
              <a:off x="533880" y="1600200"/>
              <a:ext cx="453168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H1: Divided government surge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95" name="Rectangle 4"/>
            <p:cNvSpPr/>
            <p:nvPr/>
          </p:nvSpPr>
          <p:spPr>
            <a:xfrm>
              <a:off x="5065920" y="1600200"/>
              <a:ext cx="339012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nula rechazada @ .001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96" name="Rectangle 5"/>
            <p:cNvSpPr/>
            <p:nvPr/>
          </p:nvSpPr>
          <p:spPr>
            <a:xfrm>
              <a:off x="533880" y="2505240"/>
              <a:ext cx="453168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H2: Supermajority lift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97" name="Rectangle 6"/>
            <p:cNvSpPr/>
            <p:nvPr/>
          </p:nvSpPr>
          <p:spPr>
            <a:xfrm>
              <a:off x="5065920" y="2505240"/>
              <a:ext cx="339012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nula rechazada @ .020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98" name="Rectangle 7"/>
            <p:cNvSpPr/>
            <p:nvPr/>
          </p:nvSpPr>
          <p:spPr>
            <a:xfrm>
              <a:off x="533880" y="3410640"/>
              <a:ext cx="453168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H3: Size-and-status interaction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399" name="Rectangle 8"/>
            <p:cNvSpPr/>
            <p:nvPr/>
          </p:nvSpPr>
          <p:spPr>
            <a:xfrm>
              <a:off x="5065920" y="3410640"/>
              <a:ext cx="339012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nula rechazada @ .019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00" name="Rectangle 9"/>
            <p:cNvSpPr/>
            <p:nvPr/>
          </p:nvSpPr>
          <p:spPr>
            <a:xfrm>
              <a:off x="533880" y="4315680"/>
              <a:ext cx="453168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1" lang="en-US" sz="2000" spc="-1" strike="noStrike">
                  <a:solidFill>
                    <a:srgbClr val="000000"/>
                  </a:solidFill>
                  <a:latin typeface="Calibri"/>
                </a:rPr>
                <a:t>H4: Divided assembly slump</a:t>
              </a: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 </a:t>
              </a:r>
              <a:endParaRPr b="0" lang="en-US" sz="2000" spc="-1" strike="noStrike">
                <a:latin typeface="Arial"/>
              </a:endParaRPr>
            </a:p>
          </p:txBody>
        </p:sp>
        <p:sp>
          <p:nvSpPr>
            <p:cNvPr id="401" name="Rectangle 10"/>
            <p:cNvSpPr/>
            <p:nvPr/>
          </p:nvSpPr>
          <p:spPr>
            <a:xfrm>
              <a:off x="5065920" y="4315680"/>
              <a:ext cx="3390120" cy="904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buNone/>
              </a:pPr>
              <a:r>
                <a:rPr b="0" lang="en-US" sz="2000" spc="-1" strike="noStrike">
                  <a:solidFill>
                    <a:srgbClr val="000000"/>
                  </a:solidFill>
                  <a:latin typeface="Calibri"/>
                </a:rPr>
                <a:t>nula rechazada @ .001</a:t>
              </a:r>
              <a:endParaRPr b="0" lang="en-US" sz="20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buNone/>
              </a:pPr>
              <a:endParaRPr b="0" lang="en-US" sz="2000" spc="-1" strike="noStrike">
                <a:latin typeface="Arial"/>
              </a:endParaRPr>
            </a:p>
          </p:txBody>
        </p:sp>
        <p:grpSp>
          <p:nvGrpSpPr>
            <p:cNvPr id="402" name="Group 14"/>
            <p:cNvGrpSpPr/>
            <p:nvPr/>
          </p:nvGrpSpPr>
          <p:grpSpPr>
            <a:xfrm>
              <a:off x="457200" y="5221080"/>
              <a:ext cx="4685040" cy="904680"/>
              <a:chOff x="457200" y="5221080"/>
              <a:chExt cx="4685040" cy="904680"/>
            </a:xfrm>
          </p:grpSpPr>
          <p:sp>
            <p:nvSpPr>
              <p:cNvPr id="403" name="Rectangle 11"/>
              <p:cNvSpPr/>
              <p:nvPr/>
            </p:nvSpPr>
            <p:spPr>
              <a:xfrm>
                <a:off x="533880" y="5221080"/>
                <a:ext cx="4531680" cy="90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1" lang="en-US" sz="2000" spc="-1" strike="noStrike">
                    <a:solidFill>
                      <a:srgbClr val="000000"/>
                    </a:solidFill>
                    <a:latin typeface="Calibri"/>
                  </a:rPr>
                  <a:t>H5: Electoral pulse</a:t>
                </a: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 </a:t>
                </a: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04" name="Rectangle 13"/>
              <p:cNvSpPr/>
              <p:nvPr/>
            </p:nvSpPr>
            <p:spPr>
              <a:xfrm>
                <a:off x="457200" y="5221080"/>
                <a:ext cx="4685040" cy="9046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05" name="Group 16"/>
            <p:cNvGrpSpPr/>
            <p:nvPr/>
          </p:nvGrpSpPr>
          <p:grpSpPr>
            <a:xfrm>
              <a:off x="5142600" y="5221080"/>
              <a:ext cx="3543840" cy="904680"/>
              <a:chOff x="5142600" y="5221080"/>
              <a:chExt cx="3543840" cy="904680"/>
            </a:xfrm>
          </p:grpSpPr>
          <p:sp>
            <p:nvSpPr>
              <p:cNvPr id="406" name="Rectangle 12"/>
              <p:cNvSpPr/>
              <p:nvPr/>
            </p:nvSpPr>
            <p:spPr>
              <a:xfrm>
                <a:off x="5219280" y="5221080"/>
                <a:ext cx="3390120" cy="9046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ctr">
                <a:noAutofit/>
              </a:bodyPr>
              <a:p>
                <a:pPr>
                  <a:lnSpc>
                    <a:spcPct val="100000"/>
                  </a:lnSpc>
                  <a:buNone/>
                </a:pPr>
                <a:r>
                  <a:rPr b="0" lang="en-US" sz="2000" spc="-1" strike="noStrike">
                    <a:solidFill>
                      <a:srgbClr val="000000"/>
                    </a:solidFill>
                    <a:latin typeface="Calibri"/>
                  </a:rPr>
                  <a:t>nula rechazada @ .010</a:t>
                </a:r>
                <a:endParaRPr b="0" lang="en-US" sz="2000" spc="-1" strike="noStrike">
                  <a:latin typeface="Arial"/>
                </a:endParaRPr>
              </a:p>
              <a:p>
                <a:pPr>
                  <a:lnSpc>
                    <a:spcPct val="100000"/>
                  </a:lnSpc>
                  <a:buNone/>
                </a:pPr>
                <a:endParaRPr b="0" lang="en-US" sz="2000" spc="-1" strike="noStrike">
                  <a:latin typeface="Arial"/>
                </a:endParaRPr>
              </a:p>
            </p:txBody>
          </p:sp>
          <p:sp>
            <p:nvSpPr>
              <p:cNvPr id="407" name="Rectangle 15"/>
              <p:cNvSpPr/>
              <p:nvPr/>
            </p:nvSpPr>
            <p:spPr>
              <a:xfrm>
                <a:off x="5142600" y="5221080"/>
                <a:ext cx="3543840" cy="904680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Simulaciones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9" name="Picture 4" descr=""/>
          <p:cNvPicPr/>
          <p:nvPr/>
        </p:nvPicPr>
        <p:blipFill>
          <a:blip r:embed="rId1"/>
          <a:stretch/>
        </p:blipFill>
        <p:spPr>
          <a:xfrm>
            <a:off x="223920" y="1258920"/>
            <a:ext cx="8695800" cy="5409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Simulaciones: efecto electoral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5 CuadroTexto"/>
          <p:cNvSpPr/>
          <p:nvPr/>
        </p:nvSpPr>
        <p:spPr>
          <a:xfrm>
            <a:off x="4356000" y="5013360"/>
            <a:ext cx="251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UnifGov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2" name="6 CuadroTexto"/>
          <p:cNvSpPr/>
          <p:nvPr/>
        </p:nvSpPr>
        <p:spPr>
          <a:xfrm>
            <a:off x="4508640" y="2637000"/>
            <a:ext cx="251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PlainDG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4" name="Picture 6" descr=""/>
          <p:cNvPicPr/>
          <p:nvPr/>
        </p:nvPicPr>
        <p:blipFill>
          <a:blip r:embed="rId1"/>
          <a:stretch/>
        </p:blipFill>
        <p:spPr>
          <a:xfrm>
            <a:off x="1380960" y="1413000"/>
            <a:ext cx="6381360" cy="5184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Simulaciones: efecto electoral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Picture 2" descr="tmp"/>
          <p:cNvPicPr/>
          <p:nvPr/>
        </p:nvPicPr>
        <p:blipFill>
          <a:blip r:embed="rId1"/>
          <a:stretch/>
        </p:blipFill>
        <p:spPr>
          <a:xfrm>
            <a:off x="684360" y="1484280"/>
            <a:ext cx="7775280" cy="5184360"/>
          </a:xfrm>
          <a:prstGeom prst="rect">
            <a:avLst/>
          </a:prstGeom>
          <a:ln w="0">
            <a:noFill/>
          </a:ln>
        </p:spPr>
      </p:pic>
      <p:sp>
        <p:nvSpPr>
          <p:cNvPr id="417" name="4 CuadroTexto"/>
          <p:cNvSpPr/>
          <p:nvPr/>
        </p:nvSpPr>
        <p:spPr>
          <a:xfrm>
            <a:off x="4356000" y="5013360"/>
            <a:ext cx="251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UnifGov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8" name="5 CuadroTexto"/>
          <p:cNvSpPr/>
          <p:nvPr/>
        </p:nvSpPr>
        <p:spPr>
          <a:xfrm>
            <a:off x="4508640" y="2843280"/>
            <a:ext cx="2518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1800" spc="-1" strike="noStrike">
                <a:solidFill>
                  <a:srgbClr val="000000"/>
                </a:solidFill>
                <a:latin typeface="Calibri"/>
              </a:rPr>
              <a:t>SuperDG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Balance teórico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20" name="Picture 2" descr=""/>
          <p:cNvPicPr/>
          <p:nvPr/>
        </p:nvPicPr>
        <p:blipFill>
          <a:blip r:embed="rId1"/>
          <a:stretch/>
        </p:blipFill>
        <p:spPr>
          <a:xfrm>
            <a:off x="333360" y="1916280"/>
            <a:ext cx="8476920" cy="3173040"/>
          </a:xfrm>
          <a:prstGeom prst="rect">
            <a:avLst/>
          </a:prstGeom>
          <a:ln w="0">
            <a:noFill/>
          </a:ln>
        </p:spPr>
      </p:pic>
      <p:sp>
        <p:nvSpPr>
          <p:cNvPr id="421" name="5 Cara sonriente"/>
          <p:cNvSpPr/>
          <p:nvPr/>
        </p:nvSpPr>
        <p:spPr>
          <a:xfrm>
            <a:off x="4067280" y="3645000"/>
            <a:ext cx="2887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6 Cara sonriente"/>
          <p:cNvSpPr/>
          <p:nvPr/>
        </p:nvSpPr>
        <p:spPr>
          <a:xfrm>
            <a:off x="4067280" y="3933720"/>
            <a:ext cx="2887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7 Cara sonriente"/>
          <p:cNvSpPr/>
          <p:nvPr/>
        </p:nvSpPr>
        <p:spPr>
          <a:xfrm>
            <a:off x="4067280" y="4221000"/>
            <a:ext cx="2887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4" name="8 Cara sonriente"/>
          <p:cNvSpPr/>
          <p:nvPr/>
        </p:nvSpPr>
        <p:spPr>
          <a:xfrm>
            <a:off x="4067280" y="4537080"/>
            <a:ext cx="2887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5" name="9 Cara sonriente"/>
          <p:cNvSpPr/>
          <p:nvPr/>
        </p:nvSpPr>
        <p:spPr>
          <a:xfrm>
            <a:off x="8156520" y="3659040"/>
            <a:ext cx="2869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10 Cara sonriente"/>
          <p:cNvSpPr/>
          <p:nvPr/>
        </p:nvSpPr>
        <p:spPr>
          <a:xfrm>
            <a:off x="8172360" y="4540320"/>
            <a:ext cx="286920" cy="215640"/>
          </a:xfrm>
          <a:prstGeom prst="smileyFace">
            <a:avLst>
              <a:gd name="adj" fmla="val 4653"/>
            </a:avLst>
          </a:prstGeom>
          <a:solidFill>
            <a:srgbClr val="4f81bd"/>
          </a:solidFill>
          <a:ln>
            <a:solidFill>
              <a:srgbClr val="92d05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11 CuadroTexto"/>
          <p:cNvSpPr/>
          <p:nvPr/>
        </p:nvSpPr>
        <p:spPr>
          <a:xfrm>
            <a:off x="8142120" y="3889440"/>
            <a:ext cx="286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MX" sz="20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8" name="12 CuadroTexto"/>
          <p:cNvSpPr/>
          <p:nvPr/>
        </p:nvSpPr>
        <p:spPr>
          <a:xfrm>
            <a:off x="8142120" y="4195800"/>
            <a:ext cx="286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s-MX" sz="2000" spc="-1" strike="noStrike">
                <a:solidFill>
                  <a:srgbClr val="ff0000"/>
                </a:solidFill>
                <a:latin typeface="Calibri"/>
              </a:rPr>
              <a:t>X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9" name="13 CuadroTexto"/>
          <p:cNvSpPr/>
          <p:nvPr/>
        </p:nvSpPr>
        <p:spPr>
          <a:xfrm>
            <a:off x="250920" y="5589720"/>
            <a:ext cx="84974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s-MX" sz="2400" spc="-1" strike="noStrike">
                <a:solidFill>
                  <a:srgbClr val="000000"/>
                </a:solidFill>
                <a:latin typeface="Calibri"/>
              </a:rPr>
              <a:t>Pero Cameron explica veto chains (imposibles en mi modelo)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Una agenda de investigación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La hipótesis de efectos sistemáticos en AmLat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¿Cómo se decide en sistemas de poderes separados? ¿Cómo interactúan variaciones?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institucional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partidos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s-MX" sz="2800" spc="-1" strike="noStrike">
                <a:solidFill>
                  <a:srgbClr val="000000"/>
                </a:solidFill>
                <a:latin typeface="Calibri"/>
              </a:rPr>
              <a:t>elecciones</a:t>
            </a:r>
            <a:endParaRPr b="0" lang="es-MX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¿Hasta dónde se sostiene la excepcionalidad americana?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En busca de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una teoría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del veto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No hay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tal cosa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Principal obstáculo (Hicks):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equipados con una teoría que predijera cuándo ocurrirá un veto y con qué desenlace, las partes podrían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acordar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ese punto de antemano---y evitar los costos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y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o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n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t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p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s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a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 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F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i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c</a:t>
            </a: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h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2" name="Group 112"/>
          <p:cNvGrpSpPr/>
          <p:nvPr/>
        </p:nvGrpSpPr>
        <p:grpSpPr>
          <a:xfrm>
            <a:off x="1876320" y="5160960"/>
            <a:ext cx="5133600" cy="1468440"/>
            <a:chOff x="1876320" y="5160960"/>
            <a:chExt cx="5133600" cy="1468440"/>
          </a:xfrm>
        </p:grpSpPr>
        <p:grpSp>
          <p:nvGrpSpPr>
            <p:cNvPr id="133" name="Group 25"/>
            <p:cNvGrpSpPr/>
            <p:nvPr/>
          </p:nvGrpSpPr>
          <p:grpSpPr>
            <a:xfrm>
              <a:off x="1876320" y="5790960"/>
              <a:ext cx="5133600" cy="440280"/>
              <a:chOff x="1876320" y="5790960"/>
              <a:chExt cx="5133600" cy="440280"/>
            </a:xfrm>
          </p:grpSpPr>
          <p:grpSp>
            <p:nvGrpSpPr>
              <p:cNvPr id="134" name="Group 26"/>
              <p:cNvGrpSpPr/>
              <p:nvPr/>
            </p:nvGrpSpPr>
            <p:grpSpPr>
              <a:xfrm>
                <a:off x="1876320" y="5790960"/>
                <a:ext cx="456840" cy="440280"/>
                <a:chOff x="1876320" y="5790960"/>
                <a:chExt cx="456840" cy="440280"/>
              </a:xfrm>
            </p:grpSpPr>
            <p:sp>
              <p:nvSpPr>
                <p:cNvPr id="135" name="Line 27"/>
                <p:cNvSpPr/>
                <p:nvPr/>
              </p:nvSpPr>
              <p:spPr>
                <a:xfrm>
                  <a:off x="2104920" y="57909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6" name="Text Box 28"/>
                <p:cNvSpPr/>
                <p:nvPr/>
              </p:nvSpPr>
              <p:spPr>
                <a:xfrm>
                  <a:off x="1876320" y="586728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37" name="Group 29"/>
              <p:cNvGrpSpPr/>
              <p:nvPr/>
            </p:nvGrpSpPr>
            <p:grpSpPr>
              <a:xfrm>
                <a:off x="6553080" y="5790960"/>
                <a:ext cx="456840" cy="440280"/>
                <a:chOff x="6553080" y="5790960"/>
                <a:chExt cx="456840" cy="440280"/>
              </a:xfrm>
            </p:grpSpPr>
            <p:sp>
              <p:nvSpPr>
                <p:cNvPr id="138" name="Line 30"/>
                <p:cNvSpPr/>
                <p:nvPr/>
              </p:nvSpPr>
              <p:spPr>
                <a:xfrm>
                  <a:off x="6752880" y="57909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39" name="Text Box 31"/>
                <p:cNvSpPr/>
                <p:nvPr/>
              </p:nvSpPr>
              <p:spPr>
                <a:xfrm>
                  <a:off x="6553080" y="586728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140" name="Line 32"/>
              <p:cNvSpPr/>
              <p:nvPr/>
            </p:nvSpPr>
            <p:spPr>
              <a:xfrm>
                <a:off x="2104920" y="5867280"/>
                <a:ext cx="464796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41" name="Group 53"/>
            <p:cNvGrpSpPr/>
            <p:nvPr/>
          </p:nvGrpSpPr>
          <p:grpSpPr>
            <a:xfrm>
              <a:off x="4238640" y="5790960"/>
              <a:ext cx="456840" cy="440280"/>
              <a:chOff x="4238640" y="5790960"/>
              <a:chExt cx="456840" cy="440280"/>
            </a:xfrm>
          </p:grpSpPr>
          <p:sp>
            <p:nvSpPr>
              <p:cNvPr id="142" name="Line 54"/>
              <p:cNvSpPr/>
              <p:nvPr/>
            </p:nvSpPr>
            <p:spPr>
              <a:xfrm>
                <a:off x="4466880" y="57909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3" name="Text Box 55"/>
              <p:cNvSpPr/>
              <p:nvPr/>
            </p:nvSpPr>
            <p:spPr>
              <a:xfrm>
                <a:off x="4238640" y="58672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4" name="Group 56"/>
            <p:cNvGrpSpPr/>
            <p:nvPr/>
          </p:nvGrpSpPr>
          <p:grpSpPr>
            <a:xfrm>
              <a:off x="3019320" y="5790960"/>
              <a:ext cx="456840" cy="440280"/>
              <a:chOff x="3019320" y="5790960"/>
              <a:chExt cx="456840" cy="440280"/>
            </a:xfrm>
          </p:grpSpPr>
          <p:sp>
            <p:nvSpPr>
              <p:cNvPr id="145" name="Line 57"/>
              <p:cNvSpPr/>
              <p:nvPr/>
            </p:nvSpPr>
            <p:spPr>
              <a:xfrm>
                <a:off x="3247920" y="57909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6" name="Text Box 58"/>
              <p:cNvSpPr/>
              <p:nvPr/>
            </p:nvSpPr>
            <p:spPr>
              <a:xfrm>
                <a:off x="3019320" y="58672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47" name="Group 59"/>
            <p:cNvGrpSpPr/>
            <p:nvPr/>
          </p:nvGrpSpPr>
          <p:grpSpPr>
            <a:xfrm>
              <a:off x="3933720" y="5790960"/>
              <a:ext cx="456840" cy="477720"/>
              <a:chOff x="3933720" y="5790960"/>
              <a:chExt cx="456840" cy="477720"/>
            </a:xfrm>
          </p:grpSpPr>
          <p:sp>
            <p:nvSpPr>
              <p:cNvPr id="148" name="Line 60"/>
              <p:cNvSpPr/>
              <p:nvPr/>
            </p:nvSpPr>
            <p:spPr>
              <a:xfrm>
                <a:off x="4162320" y="57909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49" name="Text Box 61"/>
              <p:cNvSpPr/>
              <p:nvPr/>
            </p:nvSpPr>
            <p:spPr>
              <a:xfrm>
                <a:off x="3933720" y="5867280"/>
                <a:ext cx="456840" cy="40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x</a:t>
                </a:r>
                <a:r>
                  <a:rPr b="0" i="1" lang="en-US" sz="1800" spc="-1" strike="noStrike" baseline="-25000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50" name="Group 62"/>
            <p:cNvGrpSpPr/>
            <p:nvPr/>
          </p:nvGrpSpPr>
          <p:grpSpPr>
            <a:xfrm>
              <a:off x="4848120" y="5790960"/>
              <a:ext cx="456840" cy="440280"/>
              <a:chOff x="4848120" y="5790960"/>
              <a:chExt cx="456840" cy="440280"/>
            </a:xfrm>
          </p:grpSpPr>
          <p:sp>
            <p:nvSpPr>
              <p:cNvPr id="151" name="Line 63"/>
              <p:cNvSpPr/>
              <p:nvPr/>
            </p:nvSpPr>
            <p:spPr>
              <a:xfrm>
                <a:off x="5076720" y="579096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2" name="Text Box 64"/>
              <p:cNvSpPr/>
              <p:nvPr/>
            </p:nvSpPr>
            <p:spPr>
              <a:xfrm>
                <a:off x="4848120" y="586728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53" name="Group 85"/>
            <p:cNvGrpSpPr/>
            <p:nvPr/>
          </p:nvGrpSpPr>
          <p:grpSpPr>
            <a:xfrm>
              <a:off x="4162320" y="5160960"/>
              <a:ext cx="1892160" cy="712440"/>
              <a:chOff x="4162320" y="5160960"/>
              <a:chExt cx="1892160" cy="712440"/>
            </a:xfrm>
          </p:grpSpPr>
          <p:sp>
            <p:nvSpPr>
              <p:cNvPr id="154" name="Line 86"/>
              <p:cNvSpPr/>
              <p:nvPr/>
            </p:nvSpPr>
            <p:spPr>
              <a:xfrm flipV="1">
                <a:off x="4162320" y="5160960"/>
                <a:ext cx="914400" cy="70632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5" name="Line 87"/>
              <p:cNvSpPr/>
              <p:nvPr/>
            </p:nvSpPr>
            <p:spPr>
              <a:xfrm flipH="1" flipV="1">
                <a:off x="5064120" y="5171760"/>
                <a:ext cx="990360" cy="701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56" name="Line 88"/>
              <p:cNvSpPr/>
              <p:nvPr/>
            </p:nvSpPr>
            <p:spPr>
              <a:xfrm flipH="1" flipV="1">
                <a:off x="4454280" y="5651280"/>
                <a:ext cx="304920" cy="21600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57" name="Group 89"/>
            <p:cNvGrpSpPr/>
            <p:nvPr/>
          </p:nvGrpSpPr>
          <p:grpSpPr>
            <a:xfrm>
              <a:off x="4543560" y="5790960"/>
              <a:ext cx="1752120" cy="480960"/>
              <a:chOff x="4543560" y="5790960"/>
              <a:chExt cx="1752120" cy="480960"/>
            </a:xfrm>
          </p:grpSpPr>
          <p:grpSp>
            <p:nvGrpSpPr>
              <p:cNvPr id="158" name="Group 90"/>
              <p:cNvGrpSpPr/>
              <p:nvPr/>
            </p:nvGrpSpPr>
            <p:grpSpPr>
              <a:xfrm>
                <a:off x="5838840" y="5790960"/>
                <a:ext cx="456840" cy="477720"/>
                <a:chOff x="5838840" y="5790960"/>
                <a:chExt cx="456840" cy="477720"/>
              </a:xfrm>
            </p:grpSpPr>
            <p:sp>
              <p:nvSpPr>
                <p:cNvPr id="159" name="Line 91"/>
                <p:cNvSpPr/>
                <p:nvPr/>
              </p:nvSpPr>
              <p:spPr>
                <a:xfrm>
                  <a:off x="6067080" y="579096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0" name="Text Box 92"/>
                <p:cNvSpPr/>
                <p:nvPr/>
              </p:nvSpPr>
              <p:spPr>
                <a:xfrm>
                  <a:off x="5838840" y="586728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61" name="Group 93"/>
              <p:cNvGrpSpPr/>
              <p:nvPr/>
            </p:nvGrpSpPr>
            <p:grpSpPr>
              <a:xfrm>
                <a:off x="4543560" y="5794200"/>
                <a:ext cx="456840" cy="477720"/>
                <a:chOff x="4543560" y="5794200"/>
                <a:chExt cx="456840" cy="477720"/>
              </a:xfrm>
            </p:grpSpPr>
            <p:sp>
              <p:nvSpPr>
                <p:cNvPr id="162" name="Line 94"/>
                <p:cNvSpPr/>
                <p:nvPr/>
              </p:nvSpPr>
              <p:spPr>
                <a:xfrm>
                  <a:off x="4771800" y="5794200"/>
                  <a:ext cx="360" cy="15228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3" name="Text Box 95"/>
                <p:cNvSpPr/>
                <p:nvPr/>
              </p:nvSpPr>
              <p:spPr>
                <a:xfrm>
                  <a:off x="4543560" y="587052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v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64" name="Line 96"/>
            <p:cNvSpPr/>
            <p:nvPr/>
          </p:nvSpPr>
          <p:spPr>
            <a:xfrm flipV="1">
              <a:off x="4111560" y="6324480"/>
              <a:ext cx="360" cy="304920"/>
            </a:xfrm>
            <a:prstGeom prst="line">
              <a:avLst/>
            </a:prstGeom>
            <a:ln w="38100">
              <a:solidFill>
                <a:srgbClr val="0099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65" name="Group 111"/>
          <p:cNvGrpSpPr/>
          <p:nvPr/>
        </p:nvGrpSpPr>
        <p:grpSpPr>
          <a:xfrm>
            <a:off x="1876320" y="2836800"/>
            <a:ext cx="5133600" cy="1409760"/>
            <a:chOff x="1876320" y="2836800"/>
            <a:chExt cx="5133600" cy="1409760"/>
          </a:xfrm>
        </p:grpSpPr>
        <p:grpSp>
          <p:nvGrpSpPr>
            <p:cNvPr id="166" name="Group 33"/>
            <p:cNvGrpSpPr/>
            <p:nvPr/>
          </p:nvGrpSpPr>
          <p:grpSpPr>
            <a:xfrm>
              <a:off x="1876320" y="3408120"/>
              <a:ext cx="5133600" cy="440280"/>
              <a:chOff x="1876320" y="3408120"/>
              <a:chExt cx="5133600" cy="440280"/>
            </a:xfrm>
          </p:grpSpPr>
          <p:grpSp>
            <p:nvGrpSpPr>
              <p:cNvPr id="167" name="Group 34"/>
              <p:cNvGrpSpPr/>
              <p:nvPr/>
            </p:nvGrpSpPr>
            <p:grpSpPr>
              <a:xfrm>
                <a:off x="1876320" y="3408120"/>
                <a:ext cx="456840" cy="440280"/>
                <a:chOff x="1876320" y="3408120"/>
                <a:chExt cx="456840" cy="440280"/>
              </a:xfrm>
            </p:grpSpPr>
            <p:sp>
              <p:nvSpPr>
                <p:cNvPr id="168" name="Line 35"/>
                <p:cNvSpPr/>
                <p:nvPr/>
              </p:nvSpPr>
              <p:spPr>
                <a:xfrm>
                  <a:off x="2104920" y="340812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69" name="Text Box 36"/>
                <p:cNvSpPr/>
                <p:nvPr/>
              </p:nvSpPr>
              <p:spPr>
                <a:xfrm>
                  <a:off x="1876320" y="348444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70" name="Group 37"/>
              <p:cNvGrpSpPr/>
              <p:nvPr/>
            </p:nvGrpSpPr>
            <p:grpSpPr>
              <a:xfrm>
                <a:off x="6553080" y="3408120"/>
                <a:ext cx="456840" cy="440280"/>
                <a:chOff x="6553080" y="3408120"/>
                <a:chExt cx="456840" cy="440280"/>
              </a:xfrm>
            </p:grpSpPr>
            <p:sp>
              <p:nvSpPr>
                <p:cNvPr id="171" name="Line 38"/>
                <p:cNvSpPr/>
                <p:nvPr/>
              </p:nvSpPr>
              <p:spPr>
                <a:xfrm>
                  <a:off x="6752880" y="340812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72" name="Text Box 39"/>
                <p:cNvSpPr/>
                <p:nvPr/>
              </p:nvSpPr>
              <p:spPr>
                <a:xfrm>
                  <a:off x="6553080" y="3484440"/>
                  <a:ext cx="456840" cy="36396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1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sp>
            <p:nvSpPr>
              <p:cNvPr id="173" name="Line 40"/>
              <p:cNvSpPr/>
              <p:nvPr/>
            </p:nvSpPr>
            <p:spPr>
              <a:xfrm>
                <a:off x="2104920" y="3484440"/>
                <a:ext cx="4647960" cy="360"/>
              </a:xfrm>
              <a:prstGeom prst="line">
                <a:avLst/>
              </a:prstGeom>
              <a:ln w="1905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74" name="Group 65"/>
            <p:cNvGrpSpPr/>
            <p:nvPr/>
          </p:nvGrpSpPr>
          <p:grpSpPr>
            <a:xfrm>
              <a:off x="4238640" y="3408120"/>
              <a:ext cx="456840" cy="440280"/>
              <a:chOff x="4238640" y="3408120"/>
              <a:chExt cx="456840" cy="440280"/>
            </a:xfrm>
          </p:grpSpPr>
          <p:sp>
            <p:nvSpPr>
              <p:cNvPr id="175" name="Line 66"/>
              <p:cNvSpPr/>
              <p:nvPr/>
            </p:nvSpPr>
            <p:spPr>
              <a:xfrm>
                <a:off x="4466880" y="340812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6" name="Text Box 67"/>
              <p:cNvSpPr/>
              <p:nvPr/>
            </p:nvSpPr>
            <p:spPr>
              <a:xfrm>
                <a:off x="4238640" y="348444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V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77" name="Group 68"/>
            <p:cNvGrpSpPr/>
            <p:nvPr/>
          </p:nvGrpSpPr>
          <p:grpSpPr>
            <a:xfrm>
              <a:off x="3019320" y="3408120"/>
              <a:ext cx="456840" cy="440280"/>
              <a:chOff x="3019320" y="3408120"/>
              <a:chExt cx="456840" cy="440280"/>
            </a:xfrm>
          </p:grpSpPr>
          <p:sp>
            <p:nvSpPr>
              <p:cNvPr id="178" name="Line 69"/>
              <p:cNvSpPr/>
              <p:nvPr/>
            </p:nvSpPr>
            <p:spPr>
              <a:xfrm>
                <a:off x="3247920" y="340812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79" name="Text Box 70"/>
              <p:cNvSpPr/>
              <p:nvPr/>
            </p:nvSpPr>
            <p:spPr>
              <a:xfrm>
                <a:off x="3019320" y="348444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L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0" name="Group 71"/>
            <p:cNvGrpSpPr/>
            <p:nvPr/>
          </p:nvGrpSpPr>
          <p:grpSpPr>
            <a:xfrm>
              <a:off x="5153040" y="3408120"/>
              <a:ext cx="456840" cy="477720"/>
              <a:chOff x="5153040" y="3408120"/>
              <a:chExt cx="456840" cy="477720"/>
            </a:xfrm>
          </p:grpSpPr>
          <p:sp>
            <p:nvSpPr>
              <p:cNvPr id="181" name="Line 72"/>
              <p:cNvSpPr/>
              <p:nvPr/>
            </p:nvSpPr>
            <p:spPr>
              <a:xfrm>
                <a:off x="5381280" y="340812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2" name="Text Box 73"/>
              <p:cNvSpPr/>
              <p:nvPr/>
            </p:nvSpPr>
            <p:spPr>
              <a:xfrm>
                <a:off x="5153040" y="3484440"/>
                <a:ext cx="456840" cy="40140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x</a:t>
                </a:r>
                <a:r>
                  <a:rPr b="0" i="1" lang="en-US" sz="1800" spc="-1" strike="noStrike" baseline="-25000">
                    <a:solidFill>
                      <a:srgbClr val="000000"/>
                    </a:solidFill>
                    <a:latin typeface="Calibri"/>
                  </a:rPr>
                  <a:t>0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3" name="Group 74"/>
            <p:cNvGrpSpPr/>
            <p:nvPr/>
          </p:nvGrpSpPr>
          <p:grpSpPr>
            <a:xfrm>
              <a:off x="4848120" y="3408120"/>
              <a:ext cx="456840" cy="440280"/>
              <a:chOff x="4848120" y="3408120"/>
              <a:chExt cx="456840" cy="440280"/>
            </a:xfrm>
          </p:grpSpPr>
          <p:sp>
            <p:nvSpPr>
              <p:cNvPr id="184" name="Line 75"/>
              <p:cNvSpPr/>
              <p:nvPr/>
            </p:nvSpPr>
            <p:spPr>
              <a:xfrm>
                <a:off x="5076720" y="3408120"/>
                <a:ext cx="360" cy="152640"/>
              </a:xfrm>
              <a:prstGeom prst="line">
                <a:avLst/>
              </a:prstGeom>
              <a:ln w="9525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5" name="Text Box 76"/>
              <p:cNvSpPr/>
              <p:nvPr/>
            </p:nvSpPr>
            <p:spPr>
              <a:xfrm>
                <a:off x="4848120" y="3484440"/>
                <a:ext cx="456840" cy="36396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>
                  <a:lnSpc>
                    <a:spcPct val="100000"/>
                  </a:lnSpc>
                  <a:spcBef>
                    <a:spcPts val="901"/>
                  </a:spcBef>
                  <a:buNone/>
                </a:pPr>
                <a:r>
                  <a:rPr b="0" i="1" lang="en-US" sz="1800" spc="-1" strike="noStrike">
                    <a:solidFill>
                      <a:srgbClr val="000000"/>
                    </a:solidFill>
                    <a:latin typeface="Calibri"/>
                  </a:rPr>
                  <a:t>E</a:t>
                </a:r>
                <a:endParaRPr b="0" lang="en-US" sz="1800" spc="-1" strike="noStrike">
                  <a:latin typeface="Arial"/>
                </a:endParaRPr>
              </a:p>
            </p:txBody>
          </p:sp>
        </p:grpSp>
        <p:grpSp>
          <p:nvGrpSpPr>
            <p:cNvPr id="186" name="Group 97"/>
            <p:cNvGrpSpPr/>
            <p:nvPr/>
          </p:nvGrpSpPr>
          <p:grpSpPr>
            <a:xfrm>
              <a:off x="3552480" y="2836800"/>
              <a:ext cx="1828800" cy="653760"/>
              <a:chOff x="3552480" y="2836800"/>
              <a:chExt cx="1828800" cy="653760"/>
            </a:xfrm>
          </p:grpSpPr>
          <p:sp>
            <p:nvSpPr>
              <p:cNvPr id="187" name="Line 98"/>
              <p:cNvSpPr/>
              <p:nvPr/>
            </p:nvSpPr>
            <p:spPr>
              <a:xfrm flipH="1" flipV="1">
                <a:off x="4466880" y="283680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8" name="Line 99"/>
              <p:cNvSpPr/>
              <p:nvPr/>
            </p:nvSpPr>
            <p:spPr>
              <a:xfrm flipV="1">
                <a:off x="3552480" y="2836800"/>
                <a:ext cx="914400" cy="64764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89" name="Line 100"/>
              <p:cNvSpPr/>
              <p:nvPr/>
            </p:nvSpPr>
            <p:spPr>
              <a:xfrm flipV="1">
                <a:off x="4784400" y="3284280"/>
                <a:ext cx="292320" cy="206280"/>
              </a:xfrm>
              <a:prstGeom prst="line">
                <a:avLst/>
              </a:prstGeom>
              <a:ln w="28575">
                <a:solidFill>
                  <a:srgbClr val="cc33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90" name="Group 101"/>
            <p:cNvGrpSpPr/>
            <p:nvPr/>
          </p:nvGrpSpPr>
          <p:grpSpPr>
            <a:xfrm>
              <a:off x="3324240" y="3408120"/>
              <a:ext cx="1676160" cy="477720"/>
              <a:chOff x="3324240" y="3408120"/>
              <a:chExt cx="1676160" cy="477720"/>
            </a:xfrm>
          </p:grpSpPr>
          <p:grpSp>
            <p:nvGrpSpPr>
              <p:cNvPr id="191" name="Group 102"/>
              <p:cNvGrpSpPr/>
              <p:nvPr/>
            </p:nvGrpSpPr>
            <p:grpSpPr>
              <a:xfrm>
                <a:off x="4543560" y="3408120"/>
                <a:ext cx="456840" cy="477720"/>
                <a:chOff x="4543560" y="3408120"/>
                <a:chExt cx="456840" cy="477720"/>
              </a:xfrm>
            </p:grpSpPr>
            <p:sp>
              <p:nvSpPr>
                <p:cNvPr id="192" name="Line 103"/>
                <p:cNvSpPr/>
                <p:nvPr/>
              </p:nvSpPr>
              <p:spPr>
                <a:xfrm>
                  <a:off x="4771800" y="340812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3" name="Text Box 104"/>
                <p:cNvSpPr/>
                <p:nvPr/>
              </p:nvSpPr>
              <p:spPr>
                <a:xfrm>
                  <a:off x="4543560" y="348444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e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  <p:grpSp>
            <p:nvGrpSpPr>
              <p:cNvPr id="194" name="Group 105"/>
              <p:cNvGrpSpPr/>
              <p:nvPr/>
            </p:nvGrpSpPr>
            <p:grpSpPr>
              <a:xfrm>
                <a:off x="3324240" y="3408120"/>
                <a:ext cx="456840" cy="477720"/>
                <a:chOff x="3324240" y="3408120"/>
                <a:chExt cx="456840" cy="477720"/>
              </a:xfrm>
            </p:grpSpPr>
            <p:sp>
              <p:nvSpPr>
                <p:cNvPr id="195" name="Line 106"/>
                <p:cNvSpPr/>
                <p:nvPr/>
              </p:nvSpPr>
              <p:spPr>
                <a:xfrm>
                  <a:off x="3552480" y="3408120"/>
                  <a:ext cx="360" cy="152640"/>
                </a:xfrm>
                <a:prstGeom prst="line">
                  <a:avLst/>
                </a:prstGeom>
                <a:ln w="9525">
                  <a:solidFill>
                    <a:srgbClr val="000000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196" name="Text Box 107"/>
                <p:cNvSpPr/>
                <p:nvPr/>
              </p:nvSpPr>
              <p:spPr>
                <a:xfrm>
                  <a:off x="3324240" y="3484440"/>
                  <a:ext cx="456840" cy="401400"/>
                </a:xfrm>
                <a:prstGeom prst="rect">
                  <a:avLst/>
                </a:prstGeom>
                <a:noFill/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spAutoFit/>
                </a:bodyPr>
                <a:p>
                  <a:pPr>
                    <a:lnSpc>
                      <a:spcPct val="100000"/>
                    </a:lnSpc>
                    <a:spcBef>
                      <a:spcPts val="901"/>
                    </a:spcBef>
                    <a:buNone/>
                  </a:pPr>
                  <a:r>
                    <a:rPr b="0" i="1" lang="en-US" sz="1800" spc="-1" strike="noStrike">
                      <a:solidFill>
                        <a:srgbClr val="000000"/>
                      </a:solidFill>
                      <a:latin typeface="Calibri"/>
                    </a:rPr>
                    <a:t>v</a:t>
                  </a:r>
                  <a:r>
                    <a:rPr b="0" lang="en-US" sz="1800" spc="-1" strike="noStrike" baseline="-25000">
                      <a:solidFill>
                        <a:srgbClr val="000000"/>
                      </a:solidFill>
                      <a:latin typeface="Calibri"/>
                    </a:rPr>
                    <a:t>0</a:t>
                  </a:r>
                  <a:endParaRPr b="0" lang="en-US" sz="1800" spc="-1" strike="noStrike">
                    <a:latin typeface="Arial"/>
                  </a:endParaRPr>
                </a:p>
              </p:txBody>
            </p:sp>
          </p:grpSp>
        </p:grpSp>
        <p:sp>
          <p:nvSpPr>
            <p:cNvPr id="197" name="Line 108"/>
            <p:cNvSpPr/>
            <p:nvPr/>
          </p:nvSpPr>
          <p:spPr>
            <a:xfrm flipV="1">
              <a:off x="3552480" y="3941640"/>
              <a:ext cx="360" cy="304920"/>
            </a:xfrm>
            <a:prstGeom prst="line">
              <a:avLst/>
            </a:prstGeom>
            <a:ln w="38100">
              <a:solidFill>
                <a:srgbClr val="009900"/>
              </a:solidFill>
              <a:round/>
              <a:tailEnd len="med" type="triangle" w="med"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8" name="Text Box 109"/>
          <p:cNvSpPr/>
          <p:nvPr/>
        </p:nvSpPr>
        <p:spPr>
          <a:xfrm>
            <a:off x="1066680" y="1884240"/>
            <a:ext cx="7086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Caso 1: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E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acepta rechinando dientes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99" name="Text Box 110"/>
          <p:cNvSpPr/>
          <p:nvPr/>
        </p:nvSpPr>
        <p:spPr>
          <a:xfrm>
            <a:off x="1066680" y="4475160"/>
            <a:ext cx="7086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Caso 2: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L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proteje el status quo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nodeType="clickEffect" fill="hold">
                      <p:stCondLst>
                        <p:cond delay="indefinite"/>
                      </p:stCondLst>
                      <p:childTnLst>
                        <p:par>
                          <p:cTn id="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nodeType="clickEffect" fill="hold">
                      <p:stCondLst>
                        <p:cond delay="indefinite"/>
                      </p:stCondLst>
                      <p:childTnLst>
                        <p:par>
                          <p:cTn id="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1 Título"/>
          <p:cNvSpPr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Paradoja empírica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1" name="Text Box 109"/>
          <p:cNvSpPr/>
          <p:nvPr/>
        </p:nvSpPr>
        <p:spPr>
          <a:xfrm>
            <a:off x="1066680" y="1459440"/>
            <a:ext cx="70862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9"/>
              </a:spcBef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El veto es una ocurrencia común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02" name="Imagen 6" descr=""/>
          <p:cNvPicPr/>
          <p:nvPr/>
        </p:nvPicPr>
        <p:blipFill>
          <a:blip r:embed="rId1"/>
          <a:stretch/>
        </p:blipFill>
        <p:spPr>
          <a:xfrm>
            <a:off x="1056240" y="2056320"/>
            <a:ext cx="7229880" cy="4634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>
                <p:childTnLst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Dos explicaciones del veto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Ambas sugieren que el veto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no es tanto un fracaso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en la negociación como un indicador de </a:t>
            </a: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negociación heterodoxa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31859c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31859c"/>
                </a:solidFill>
                <a:latin typeface="Calibri"/>
              </a:rPr>
              <a:t>Estratagema negociador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entre políticos miopes – desconocen frontera exacta entre aceptable/inaceptable (Cameron 2000)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953735"/>
              </a:buClr>
              <a:buFont typeface="Calibri"/>
              <a:buAutoNum type="arabicPeriod"/>
            </a:pPr>
            <a:r>
              <a:rPr b="0" lang="es-MX" sz="3200" spc="-1" strike="noStrike">
                <a:solidFill>
                  <a:srgbClr val="953735"/>
                </a:solidFill>
                <a:latin typeface="Calibri"/>
              </a:rPr>
              <a:t>Maromas publicitarias 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para captar la atención de votantes distraídos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i="1" lang="es-MX" sz="4400" spc="-1" strike="noStrike">
                <a:solidFill>
                  <a:srgbClr val="000000"/>
                </a:solidFill>
                <a:latin typeface="Calibri"/>
              </a:rPr>
              <a:t>Bargaining ploys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Dos tipos de vetos emergen con incertidumbre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lang="es-MX" sz="3200" spc="-1" strike="noStrike">
                <a:solidFill>
                  <a:srgbClr val="000000"/>
                </a:solidFill>
                <a:latin typeface="Calibri"/>
              </a:rPr>
              <a:t>Errores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:  ¿se superará en veto del presidente?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Clr>
                <a:srgbClr val="000000"/>
              </a:buClr>
              <a:buFont typeface="Calibri"/>
              <a:buAutoNum type="arabicPeriod"/>
              <a:tabLst>
                <a:tab algn="l" pos="0"/>
              </a:tabLst>
            </a:pPr>
            <a:r>
              <a:rPr b="1" i="1" lang="es-MX" sz="3200" spc="-1" strike="noStrike">
                <a:solidFill>
                  <a:srgbClr val="000000"/>
                </a:solidFill>
                <a:latin typeface="Calibri"/>
              </a:rPr>
              <a:t>Bluff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: ¿me veo suficientemente rudo?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Heterodoxia: aparentas romper la negociación en busca de más concesiones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(tomas de tribuna, abandonas la mesa...)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7" name="Picture 2" descr="http://omegaman.co.za/articles/images/alpha.jpg"/>
          <p:cNvPicPr/>
          <p:nvPr/>
        </p:nvPicPr>
        <p:blipFill>
          <a:blip r:embed="rId1"/>
          <a:stretch/>
        </p:blipFill>
        <p:spPr>
          <a:xfrm>
            <a:off x="352440" y="4078440"/>
            <a:ext cx="2923920" cy="2374560"/>
          </a:xfrm>
          <a:prstGeom prst="rect">
            <a:avLst/>
          </a:prstGeom>
          <a:ln w="0">
            <a:noFill/>
          </a:ln>
        </p:spPr>
      </p:pic>
      <p:pic>
        <p:nvPicPr>
          <p:cNvPr id="208" name="Picture 4" descr="http://2.bp.blogspot.com/__2eJIHIF-6Q/S5xUQZiS-DI/AAAAAAAAAUQ/m7I2a3leKC8/S660/Ares.jpg"/>
          <p:cNvPicPr/>
          <p:nvPr/>
        </p:nvPicPr>
        <p:blipFill>
          <a:blip r:embed="rId2"/>
          <a:stretch/>
        </p:blipFill>
        <p:spPr>
          <a:xfrm>
            <a:off x="6648480" y="3951360"/>
            <a:ext cx="1955520" cy="2646000"/>
          </a:xfrm>
          <a:prstGeom prst="rect">
            <a:avLst/>
          </a:prstGeom>
          <a:ln w="0">
            <a:noFill/>
          </a:ln>
        </p:spPr>
      </p:pic>
      <p:pic>
        <p:nvPicPr>
          <p:cNvPr id="209" name="Picture 6" descr="http://t3.gstatic.com/images?q=tbn:ANd9GcR3wkp0qULnPRHF3goM2sgDMydtA85pfxDzqWgbDylPKJn-fDsy0OtXWreMDw"/>
          <p:cNvPicPr/>
          <p:nvPr/>
        </p:nvPicPr>
        <p:blipFill>
          <a:blip r:embed="rId3"/>
          <a:stretch/>
        </p:blipFill>
        <p:spPr>
          <a:xfrm>
            <a:off x="3562200" y="4392720"/>
            <a:ext cx="2809440" cy="162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>
                <p:childTnLst>
                  <p:par>
                    <p:cTn id="27" nodeType="clickEffect" fill="hold">
                      <p:stCondLst>
                        <p:cond delay="indefinite"/>
                      </p:stCondLst>
                      <p:childTnLst>
                        <p:par>
                          <p:cTn id="2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nodeType="clickEffect" fill="hold">
                      <p:stCondLst>
                        <p:cond delay="indefinite"/>
                      </p:stCondLst>
                      <p:childTnLst>
                        <p:par>
                          <p:cTn id="3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41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nodeType="withEffect" fill="hold" presetClass="exit" presetID="3" presetSubtype="10">
                                  <p:stCondLst>
                                    <p:cond delay="0"/>
                                  </p:stCondLst>
                                  <p:childTnLst>
                                    <p:animEffect filter="blinds(horizontal)" transition="out">
                                      <p:cBhvr additive="repl">
                                        <p:cTn id="4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4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ox(in)" transition="in">
                                      <p:cBhvr additive="repl">
                                        <p:cTn id="51" dur="500"/>
                                        <p:tgtEl>
                                          <p:spTgt spid="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s-MX" sz="4400" spc="-1" strike="noStrike">
                <a:solidFill>
                  <a:srgbClr val="000000"/>
                </a:solidFill>
                <a:latin typeface="Calibri"/>
              </a:rPr>
              <a:t>La visibilidad del pleito</a:t>
            </a:r>
            <a:endParaRPr b="0" lang="es-MX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Toda pelea consiste de dos partes: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(1) los pocos que están activamente involucrados al centro y </a:t>
            </a:r>
            <a:br>
              <a:rPr sz="3200"/>
            </a:b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(2) la multitud que es irresistiblemente atraída a la escena”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 algn="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 – </a:t>
            </a:r>
            <a:r>
              <a:rPr b="0" lang="es-MX" sz="3200" spc="-1" strike="noStrike">
                <a:solidFill>
                  <a:srgbClr val="000000"/>
                </a:solidFill>
                <a:latin typeface="Calibri"/>
              </a:rPr>
              <a:t>Schattschneider (1960) </a:t>
            </a:r>
            <a:endParaRPr b="0" lang="es-MX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626</TotalTime>
  <Application>LibreOffice/7.3.7.2$Linux_X86_64 LibreOffice_project/30$Build-2</Application>
  <AppVersion>15.0000</AppVersion>
  <Words>712</Words>
  <Paragraphs>173</Paragraphs>
  <Company>I.T.A.M.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2011-11-08T19:17:32Z</dcterms:created>
  <dc:creator>EMAGARM</dc:creator>
  <dc:description/>
  <dc:language>en-US</dc:language>
  <cp:lastModifiedBy/>
  <dcterms:modified xsi:type="dcterms:W3CDTF">2025-04-02T05:54:47Z</dcterms:modified>
  <cp:revision>126</cp:revision>
  <dc:subject/>
  <dc:title>El análisis del ejercicio del veto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38</vt:i4>
  </property>
</Properties>
</file>