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77" r:id="rId3"/>
    <p:sldId id="278" r:id="rId4"/>
    <p:sldId id="279" r:id="rId5"/>
    <p:sldId id="280" r:id="rId6"/>
    <p:sldId id="257" r:id="rId7"/>
    <p:sldId id="281" r:id="rId8"/>
    <p:sldId id="289" r:id="rId9"/>
    <p:sldId id="259" r:id="rId10"/>
    <p:sldId id="290" r:id="rId11"/>
    <p:sldId id="283" r:id="rId12"/>
    <p:sldId id="291" r:id="rId13"/>
    <p:sldId id="295" r:id="rId14"/>
    <p:sldId id="368" r:id="rId15"/>
    <p:sldId id="296" r:id="rId16"/>
    <p:sldId id="297" r:id="rId17"/>
    <p:sldId id="300" r:id="rId18"/>
    <p:sldId id="339" r:id="rId19"/>
    <p:sldId id="369" r:id="rId20"/>
    <p:sldId id="340" r:id="rId21"/>
    <p:sldId id="338" r:id="rId22"/>
    <p:sldId id="302" r:id="rId23"/>
    <p:sldId id="303" r:id="rId24"/>
    <p:sldId id="341" r:id="rId25"/>
    <p:sldId id="304" r:id="rId26"/>
    <p:sldId id="381" r:id="rId27"/>
    <p:sldId id="377" r:id="rId28"/>
    <p:sldId id="307" r:id="rId29"/>
    <p:sldId id="343" r:id="rId30"/>
    <p:sldId id="342"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87" r:id="rId51"/>
    <p:sldId id="364" r:id="rId52"/>
    <p:sldId id="386" r:id="rId53"/>
    <p:sldId id="374" r:id="rId54"/>
    <p:sldId id="376" r:id="rId55"/>
    <p:sldId id="378" r:id="rId56"/>
    <p:sldId id="375" r:id="rId57"/>
    <p:sldId id="382" r:id="rId58"/>
    <p:sldId id="309" r:id="rId59"/>
    <p:sldId id="317" r:id="rId60"/>
    <p:sldId id="384" r:id="rId61"/>
    <p:sldId id="385" r:id="rId62"/>
    <p:sldId id="380" r:id="rId63"/>
    <p:sldId id="383" r:id="rId64"/>
    <p:sldId id="379" r:id="rId65"/>
    <p:sldId id="310" r:id="rId66"/>
    <p:sldId id="311" r:id="rId67"/>
    <p:sldId id="325" r:id="rId68"/>
    <p:sldId id="326" r:id="rId69"/>
    <p:sldId id="327" r:id="rId70"/>
    <p:sldId id="328" r:id="rId71"/>
    <p:sldId id="332" r:id="rId72"/>
    <p:sldId id="334" r:id="rId73"/>
    <p:sldId id="335" r:id="rId74"/>
    <p:sldId id="323" r:id="rId75"/>
    <p:sldId id="322" r:id="rId76"/>
    <p:sldId id="337" r:id="rId77"/>
    <p:sldId id="370" r:id="rId78"/>
    <p:sldId id="371" r:id="rId79"/>
    <p:sldId id="372" r:id="rId80"/>
    <p:sldId id="373" r:id="rId81"/>
  </p:sldIdLst>
  <p:sldSz cx="9144000" cy="6858000" type="screen4x3"/>
  <p:notesSz cx="6858000" cy="9144000"/>
  <p:defaultTextStyle>
    <a:defPPr>
      <a:defRPr lang="es-ES"/>
    </a:defPPr>
    <a:lvl1pPr algn="ctr" rtl="0" fontAlgn="base">
      <a:spcBef>
        <a:spcPct val="0"/>
      </a:spcBef>
      <a:spcAft>
        <a:spcPct val="0"/>
      </a:spcAft>
      <a:defRPr sz="2400" u="sng" kern="1200">
        <a:solidFill>
          <a:schemeClr val="tx1"/>
        </a:solidFill>
        <a:latin typeface="Times New Roman" charset="0"/>
        <a:ea typeface="+mn-ea"/>
        <a:cs typeface="+mn-cs"/>
      </a:defRPr>
    </a:lvl1pPr>
    <a:lvl2pPr marL="457200" algn="ctr" rtl="0" fontAlgn="base">
      <a:spcBef>
        <a:spcPct val="0"/>
      </a:spcBef>
      <a:spcAft>
        <a:spcPct val="0"/>
      </a:spcAft>
      <a:defRPr sz="2400" u="sng" kern="1200">
        <a:solidFill>
          <a:schemeClr val="tx1"/>
        </a:solidFill>
        <a:latin typeface="Times New Roman" charset="0"/>
        <a:ea typeface="+mn-ea"/>
        <a:cs typeface="+mn-cs"/>
      </a:defRPr>
    </a:lvl2pPr>
    <a:lvl3pPr marL="914400" algn="ctr" rtl="0" fontAlgn="base">
      <a:spcBef>
        <a:spcPct val="0"/>
      </a:spcBef>
      <a:spcAft>
        <a:spcPct val="0"/>
      </a:spcAft>
      <a:defRPr sz="2400" u="sng" kern="1200">
        <a:solidFill>
          <a:schemeClr val="tx1"/>
        </a:solidFill>
        <a:latin typeface="Times New Roman" charset="0"/>
        <a:ea typeface="+mn-ea"/>
        <a:cs typeface="+mn-cs"/>
      </a:defRPr>
    </a:lvl3pPr>
    <a:lvl4pPr marL="1371600" algn="ctr" rtl="0" fontAlgn="base">
      <a:spcBef>
        <a:spcPct val="0"/>
      </a:spcBef>
      <a:spcAft>
        <a:spcPct val="0"/>
      </a:spcAft>
      <a:defRPr sz="2400" u="sng" kern="1200">
        <a:solidFill>
          <a:schemeClr val="tx1"/>
        </a:solidFill>
        <a:latin typeface="Times New Roman" charset="0"/>
        <a:ea typeface="+mn-ea"/>
        <a:cs typeface="+mn-cs"/>
      </a:defRPr>
    </a:lvl4pPr>
    <a:lvl5pPr marL="1828800" algn="ctr" rtl="0" fontAlgn="base">
      <a:spcBef>
        <a:spcPct val="0"/>
      </a:spcBef>
      <a:spcAft>
        <a:spcPct val="0"/>
      </a:spcAft>
      <a:defRPr sz="2400" u="sng" kern="1200">
        <a:solidFill>
          <a:schemeClr val="tx1"/>
        </a:solidFill>
        <a:latin typeface="Times New Roman" charset="0"/>
        <a:ea typeface="+mn-ea"/>
        <a:cs typeface="+mn-cs"/>
      </a:defRPr>
    </a:lvl5pPr>
    <a:lvl6pPr marL="2286000" algn="l" defTabSz="914400" rtl="0" eaLnBrk="1" latinLnBrk="0" hangingPunct="1">
      <a:defRPr sz="2400" u="sng" kern="1200">
        <a:solidFill>
          <a:schemeClr val="tx1"/>
        </a:solidFill>
        <a:latin typeface="Times New Roman" charset="0"/>
        <a:ea typeface="+mn-ea"/>
        <a:cs typeface="+mn-cs"/>
      </a:defRPr>
    </a:lvl6pPr>
    <a:lvl7pPr marL="2743200" algn="l" defTabSz="914400" rtl="0" eaLnBrk="1" latinLnBrk="0" hangingPunct="1">
      <a:defRPr sz="2400" u="sng" kern="1200">
        <a:solidFill>
          <a:schemeClr val="tx1"/>
        </a:solidFill>
        <a:latin typeface="Times New Roman" charset="0"/>
        <a:ea typeface="+mn-ea"/>
        <a:cs typeface="+mn-cs"/>
      </a:defRPr>
    </a:lvl7pPr>
    <a:lvl8pPr marL="3200400" algn="l" defTabSz="914400" rtl="0" eaLnBrk="1" latinLnBrk="0" hangingPunct="1">
      <a:defRPr sz="2400" u="sng" kern="1200">
        <a:solidFill>
          <a:schemeClr val="tx1"/>
        </a:solidFill>
        <a:latin typeface="Times New Roman" charset="0"/>
        <a:ea typeface="+mn-ea"/>
        <a:cs typeface="+mn-cs"/>
      </a:defRPr>
    </a:lvl8pPr>
    <a:lvl9pPr marL="3657600" algn="l" defTabSz="914400" rtl="0" eaLnBrk="1" latinLnBrk="0" hangingPunct="1">
      <a:defRPr sz="2400" u="sng"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99CC"/>
    <a:srgbClr val="990000"/>
    <a:srgbClr val="CC0000"/>
    <a:srgbClr val="99CC00"/>
    <a:srgbClr val="FFCC66"/>
    <a:srgbClr val="0099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606" y="-816"/>
      </p:cViewPr>
      <p:guideLst>
        <p:guide orient="horz" pos="3408"/>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u="none">
                <a:latin typeface="Times New Roman" pitchFamily="18" charset="0"/>
              </a:defRPr>
            </a:lvl1pPr>
          </a:lstStyle>
          <a:p>
            <a:pPr>
              <a:defRPr/>
            </a:pPr>
            <a:endParaRPr lang="es-ES"/>
          </a:p>
        </p:txBody>
      </p:sp>
      <p:sp>
        <p:nvSpPr>
          <p:cNvPr id="1218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latin typeface="Times New Roman" pitchFamily="18" charset="0"/>
              </a:defRPr>
            </a:lvl1pPr>
          </a:lstStyle>
          <a:p>
            <a:pPr>
              <a:defRPr/>
            </a:pPr>
            <a:endParaRPr lang="es-ES"/>
          </a:p>
        </p:txBody>
      </p:sp>
      <p:sp>
        <p:nvSpPr>
          <p:cNvPr id="798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218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u="none">
                <a:latin typeface="Times New Roman" pitchFamily="18" charset="0"/>
              </a:defRPr>
            </a:lvl1pPr>
          </a:lstStyle>
          <a:p>
            <a:pPr>
              <a:defRPr/>
            </a:pPr>
            <a:endParaRPr lang="es-ES"/>
          </a:p>
        </p:txBody>
      </p:sp>
      <p:sp>
        <p:nvSpPr>
          <p:cNvPr id="1218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Times New Roman" pitchFamily="18" charset="0"/>
              </a:defRPr>
            </a:lvl1pPr>
          </a:lstStyle>
          <a:p>
            <a:pPr>
              <a:defRPr/>
            </a:pPr>
            <a:fld id="{E5741977-4F0C-4125-823B-139A880CBA1C}" type="slidenum">
              <a:rPr lang="es-ES"/>
              <a:pPr>
                <a:defRPr/>
              </a:pPr>
              <a:t>‹Nº›</a:t>
            </a:fld>
            <a:endParaRPr lang="es-ES"/>
          </a:p>
        </p:txBody>
      </p:sp>
    </p:spTree>
    <p:extLst>
      <p:ext uri="{BB962C8B-B14F-4D97-AF65-F5344CB8AC3E}">
        <p14:creationId xmlns:p14="http://schemas.microsoft.com/office/powerpoint/2010/main" val="9685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27983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90086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95932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14569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98821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364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08436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290053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35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71662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38850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0"/>
          </a:xfrm>
          <a:prstGeom prst="rect">
            <a:avLst/>
          </a:prstGeom>
          <a:solidFill>
            <a:srgbClr val="DDDDDD"/>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defRPr/>
            </a:pPr>
            <a:endParaRPr lang="es-MX" altLang="es-MX" smtClean="0"/>
          </a:p>
        </p:txBody>
      </p:sp>
      <p:sp>
        <p:nvSpPr>
          <p:cNvPr id="1032" name="Text Box 8"/>
          <p:cNvSpPr txBox="1">
            <a:spLocks noChangeArrowheads="1"/>
          </p:cNvSpPr>
          <p:nvPr userDrawn="1"/>
        </p:nvSpPr>
        <p:spPr bwMode="auto">
          <a:xfrm>
            <a:off x="3657600" y="6553200"/>
            <a:ext cx="1905000" cy="336550"/>
          </a:xfrm>
          <a:prstGeom prst="rect">
            <a:avLst/>
          </a:prstGeom>
          <a:noFill/>
          <a:ln w="9525">
            <a:noFill/>
            <a:miter lim="800000"/>
            <a:headEnd/>
            <a:tailEnd/>
          </a:ln>
          <a:effec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defRPr/>
            </a:pPr>
            <a:r>
              <a:rPr lang="es-MX" altLang="es-MX" sz="1600" u="none" smtClean="0">
                <a:solidFill>
                  <a:schemeClr val="folHlink"/>
                </a:solidFill>
                <a:latin typeface="Calibri" pitchFamily="34" charset="0"/>
              </a:rPr>
              <a:t>pc2 itam 17-9-13</a:t>
            </a:r>
            <a:endParaRPr lang="es-ES" altLang="es-MX" sz="1600" u="none" smtClean="0">
              <a:solidFill>
                <a:schemeClr val="folHlink"/>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671638" y="746125"/>
            <a:ext cx="58674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6000" u="none">
                <a:latin typeface="Calibri" pitchFamily="34" charset="0"/>
              </a:rPr>
              <a:t>Clase 5</a:t>
            </a:r>
            <a:br>
              <a:rPr lang="es-MX" altLang="es-MX" sz="6000" u="none">
                <a:latin typeface="Calibri" pitchFamily="34" charset="0"/>
              </a:rPr>
            </a:br>
            <a:r>
              <a:rPr lang="es-MX" altLang="es-MX" sz="6000" u="none">
                <a:latin typeface="Calibri" pitchFamily="34" charset="0"/>
              </a:rPr>
              <a:t/>
            </a:r>
            <a:br>
              <a:rPr lang="es-MX" altLang="es-MX" sz="6000" u="none">
                <a:latin typeface="Calibri" pitchFamily="34" charset="0"/>
              </a:rPr>
            </a:br>
            <a:r>
              <a:rPr lang="es-MX" altLang="es-MX" sz="6000" u="none">
                <a:latin typeface="Calibri" pitchFamily="34" charset="0"/>
              </a:rPr>
              <a:t>Sistemas presidenciales</a:t>
            </a:r>
          </a:p>
          <a:p>
            <a:pPr eaLnBrk="1" hangingPunct="1">
              <a:spcBef>
                <a:spcPct val="50000"/>
              </a:spcBef>
            </a:pPr>
            <a:r>
              <a:rPr lang="es-MX" altLang="es-MX" sz="6000" u="none">
                <a:latin typeface="Calibri" pitchFamily="34" charset="0"/>
              </a:rPr>
              <a:t>EEUU</a:t>
            </a:r>
            <a:endParaRPr lang="es-ES" altLang="es-MX" sz="6000" u="none">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25525" y="304800"/>
            <a:ext cx="70866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Variaciones dentro del presidencialismo</a:t>
            </a:r>
            <a:endParaRPr lang="es-ES" altLang="es-MX" sz="3200" u="none">
              <a:solidFill>
                <a:schemeClr val="tx2"/>
              </a:solidFill>
              <a:latin typeface="Calibri" pitchFamily="34" charset="0"/>
            </a:endParaRPr>
          </a:p>
        </p:txBody>
      </p:sp>
      <p:sp>
        <p:nvSpPr>
          <p:cNvPr id="37891" name="Text Box 3"/>
          <p:cNvSpPr txBox="1">
            <a:spLocks noChangeArrowheads="1"/>
          </p:cNvSpPr>
          <p:nvPr/>
        </p:nvSpPr>
        <p:spPr bwMode="auto">
          <a:xfrm>
            <a:off x="584200" y="1136650"/>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b="1" u="none">
                <a:latin typeface="Calibri" pitchFamily="34" charset="0"/>
              </a:rPr>
              <a:t>Poderes legislativos del presidente</a:t>
            </a:r>
            <a:r>
              <a:rPr lang="es-MX" altLang="es-MX" sz="3200" u="none">
                <a:latin typeface="Calibri" pitchFamily="34" charset="0"/>
              </a:rPr>
              <a:t>:</a:t>
            </a:r>
            <a:endParaRPr lang="es-ES" altLang="es-MX" sz="3200" u="none">
              <a:latin typeface="Calibri" pitchFamily="34" charset="0"/>
            </a:endParaRPr>
          </a:p>
        </p:txBody>
      </p:sp>
      <p:sp>
        <p:nvSpPr>
          <p:cNvPr id="37892" name="Text Box 4"/>
          <p:cNvSpPr txBox="1">
            <a:spLocks noChangeArrowheads="1"/>
          </p:cNvSpPr>
          <p:nvPr/>
        </p:nvSpPr>
        <p:spPr bwMode="auto">
          <a:xfrm>
            <a:off x="588963" y="4267200"/>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b="1" u="none">
                <a:latin typeface="Calibri" pitchFamily="34" charset="0"/>
              </a:rPr>
              <a:t>Poderes no-legislativos</a:t>
            </a:r>
            <a:r>
              <a:rPr lang="es-MX" altLang="es-MX" sz="3200" u="none">
                <a:latin typeface="Calibri" pitchFamily="34" charset="0"/>
              </a:rPr>
              <a:t>:</a:t>
            </a:r>
            <a:endParaRPr lang="es-ES" altLang="es-MX" sz="3200" u="none">
              <a:latin typeface="Calibri" pitchFamily="34" charset="0"/>
            </a:endParaRPr>
          </a:p>
        </p:txBody>
      </p:sp>
      <p:sp>
        <p:nvSpPr>
          <p:cNvPr id="37893" name="Text Box 5"/>
          <p:cNvSpPr txBox="1">
            <a:spLocks noChangeArrowheads="1"/>
          </p:cNvSpPr>
          <p:nvPr/>
        </p:nvSpPr>
        <p:spPr bwMode="auto">
          <a:xfrm>
            <a:off x="584200" y="1631950"/>
            <a:ext cx="810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rgbClr val="CC0000"/>
                </a:solidFill>
                <a:latin typeface="Calibri" pitchFamily="34" charset="0"/>
              </a:rPr>
              <a:t>veto</a:t>
            </a:r>
            <a:r>
              <a:rPr lang="es-MX" altLang="es-MX" sz="3200" u="none">
                <a:latin typeface="Calibri" pitchFamily="34" charset="0"/>
              </a:rPr>
              <a:t> (superable, parcial/total, enmendativo)</a:t>
            </a:r>
            <a:endParaRPr lang="es-ES" altLang="es-MX" sz="3200" u="none">
              <a:latin typeface="Calibri" pitchFamily="34" charset="0"/>
            </a:endParaRPr>
          </a:p>
        </p:txBody>
      </p:sp>
      <p:sp>
        <p:nvSpPr>
          <p:cNvPr id="37894" name="Text Box 6"/>
          <p:cNvSpPr txBox="1">
            <a:spLocks noChangeArrowheads="1"/>
          </p:cNvSpPr>
          <p:nvPr/>
        </p:nvSpPr>
        <p:spPr bwMode="auto">
          <a:xfrm>
            <a:off x="584200" y="2132013"/>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rgbClr val="009900"/>
                </a:solidFill>
                <a:latin typeface="Calibri" pitchFamily="34" charset="0"/>
              </a:rPr>
              <a:t>decreto</a:t>
            </a:r>
            <a:endParaRPr lang="es-ES" altLang="es-MX" sz="3200" u="none">
              <a:solidFill>
                <a:srgbClr val="009900"/>
              </a:solidFill>
              <a:latin typeface="Calibri" pitchFamily="34" charset="0"/>
            </a:endParaRPr>
          </a:p>
        </p:txBody>
      </p:sp>
      <p:sp>
        <p:nvSpPr>
          <p:cNvPr id="37895" name="Text Box 7"/>
          <p:cNvSpPr txBox="1">
            <a:spLocks noChangeArrowheads="1"/>
          </p:cNvSpPr>
          <p:nvPr/>
        </p:nvSpPr>
        <p:spPr bwMode="auto">
          <a:xfrm>
            <a:off x="584200" y="2619375"/>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chemeClr val="accent2"/>
                </a:solidFill>
                <a:latin typeface="Calibri" pitchFamily="34" charset="0"/>
              </a:rPr>
              <a:t>iniciativa exclusiva</a:t>
            </a:r>
            <a:endParaRPr lang="es-ES" altLang="es-MX" sz="3200" u="none">
              <a:solidFill>
                <a:schemeClr val="accent2"/>
              </a:solidFill>
              <a:latin typeface="Calibri" pitchFamily="34" charset="0"/>
            </a:endParaRPr>
          </a:p>
        </p:txBody>
      </p:sp>
      <p:sp>
        <p:nvSpPr>
          <p:cNvPr id="37896" name="Text Box 8"/>
          <p:cNvSpPr txBox="1">
            <a:spLocks noChangeArrowheads="1"/>
          </p:cNvSpPr>
          <p:nvPr/>
        </p:nvSpPr>
        <p:spPr bwMode="auto">
          <a:xfrm>
            <a:off x="584200" y="3106738"/>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-someter legislación a </a:t>
            </a:r>
            <a:r>
              <a:rPr lang="es-MX" altLang="es-MX" sz="3200" u="none">
                <a:solidFill>
                  <a:srgbClr val="FF00FF"/>
                </a:solidFill>
                <a:latin typeface="Calibri" pitchFamily="34" charset="0"/>
              </a:rPr>
              <a:t>referéndum</a:t>
            </a:r>
            <a:endParaRPr lang="es-ES" altLang="es-MX" sz="3200" u="none">
              <a:solidFill>
                <a:srgbClr val="FF00FF"/>
              </a:solidFill>
              <a:latin typeface="Calibri" pitchFamily="34" charset="0"/>
            </a:endParaRPr>
          </a:p>
        </p:txBody>
      </p:sp>
      <p:sp>
        <p:nvSpPr>
          <p:cNvPr id="37897" name="Text Box 9"/>
          <p:cNvSpPr txBox="1">
            <a:spLocks noChangeArrowheads="1"/>
          </p:cNvSpPr>
          <p:nvPr/>
        </p:nvSpPr>
        <p:spPr bwMode="auto">
          <a:xfrm>
            <a:off x="581025" y="3594100"/>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rgbClr val="663300"/>
                </a:solidFill>
                <a:latin typeface="Calibri" pitchFamily="34" charset="0"/>
              </a:rPr>
              <a:t>urgencia / iniciativa preferencial</a:t>
            </a:r>
            <a:endParaRPr lang="es-ES" altLang="es-MX" sz="3200" u="none">
              <a:latin typeface="Calibri" pitchFamily="34" charset="0"/>
            </a:endParaRPr>
          </a:p>
        </p:txBody>
      </p:sp>
      <p:sp>
        <p:nvSpPr>
          <p:cNvPr id="37898" name="Text Box 10"/>
          <p:cNvSpPr txBox="1">
            <a:spLocks noChangeArrowheads="1"/>
          </p:cNvSpPr>
          <p:nvPr/>
        </p:nvSpPr>
        <p:spPr bwMode="auto">
          <a:xfrm>
            <a:off x="596900" y="4773613"/>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-formación del </a:t>
            </a:r>
            <a:r>
              <a:rPr lang="es-MX" altLang="es-MX" sz="3200" u="none">
                <a:solidFill>
                  <a:srgbClr val="009900"/>
                </a:solidFill>
                <a:latin typeface="Calibri" pitchFamily="34" charset="0"/>
              </a:rPr>
              <a:t>gabinete</a:t>
            </a:r>
            <a:r>
              <a:rPr lang="es-MX" altLang="es-MX" sz="3200" u="none">
                <a:latin typeface="Calibri" pitchFamily="34" charset="0"/>
              </a:rPr>
              <a:t> (suplentes?)</a:t>
            </a:r>
            <a:endParaRPr lang="es-ES" altLang="es-MX" sz="3200" u="none">
              <a:latin typeface="Calibri" pitchFamily="34" charset="0"/>
            </a:endParaRPr>
          </a:p>
        </p:txBody>
      </p:sp>
      <p:sp>
        <p:nvSpPr>
          <p:cNvPr id="37899" name="Text Box 11"/>
          <p:cNvSpPr txBox="1">
            <a:spLocks noChangeArrowheads="1"/>
          </p:cNvSpPr>
          <p:nvPr/>
        </p:nvSpPr>
        <p:spPr bwMode="auto">
          <a:xfrm>
            <a:off x="596900" y="5260975"/>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endParaRPr lang="es-ES" altLang="es-MX" sz="3200" u="none">
              <a:latin typeface="Calibri" pitchFamily="34" charset="0"/>
            </a:endParaRPr>
          </a:p>
        </p:txBody>
      </p:sp>
      <p:sp>
        <p:nvSpPr>
          <p:cNvPr id="37900" name="Text Box 12"/>
          <p:cNvSpPr txBox="1">
            <a:spLocks noChangeArrowheads="1"/>
          </p:cNvSpPr>
          <p:nvPr/>
        </p:nvSpPr>
        <p:spPr bwMode="auto">
          <a:xfrm>
            <a:off x="593725" y="5257800"/>
            <a:ext cx="7966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chemeClr val="accent2"/>
                </a:solidFill>
                <a:latin typeface="Calibri" pitchFamily="34" charset="0"/>
              </a:rPr>
              <a:t>censurable</a:t>
            </a:r>
            <a:r>
              <a:rPr lang="es-MX" altLang="es-MX" sz="3200" u="none">
                <a:latin typeface="Calibri" pitchFamily="34" charset="0"/>
              </a:rPr>
              <a:t> o no</a:t>
            </a:r>
            <a:br>
              <a:rPr lang="es-MX" altLang="es-MX" sz="3200" u="none">
                <a:latin typeface="Calibri" pitchFamily="34" charset="0"/>
              </a:rPr>
            </a:br>
            <a:r>
              <a:rPr lang="es-MX" altLang="es-MX" sz="3200" u="none">
                <a:latin typeface="Calibri" pitchFamily="34" charset="0"/>
              </a:rPr>
              <a:t>-</a:t>
            </a:r>
            <a:r>
              <a:rPr lang="es-MX" altLang="es-MX" sz="3200" u="none">
                <a:solidFill>
                  <a:srgbClr val="CC0000"/>
                </a:solidFill>
                <a:latin typeface="Calibri" pitchFamily="34" charset="0"/>
              </a:rPr>
              <a:t>disolución</a:t>
            </a:r>
            <a:r>
              <a:rPr lang="es-MX" altLang="es-MX" sz="3200" u="none">
                <a:latin typeface="Calibri" pitchFamily="34" charset="0"/>
              </a:rPr>
              <a:t> de la asamblea</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8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utoUpdateAnimBg="0"/>
      <p:bldP spid="37895" grpId="0" autoUpdateAnimBg="0"/>
      <p:bldP spid="37896" grpId="0" autoUpdateAnimBg="0"/>
      <p:bldP spid="37897" grpId="0" autoUpdateAnimBg="0"/>
      <p:bldP spid="37898" grpId="0" autoUpdateAnimBg="0"/>
      <p:bldP spid="37899" grpId="0" autoUpdateAnimBg="0"/>
      <p:bldP spid="3790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355850" y="304800"/>
            <a:ext cx="4425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tiranía de la mayoría</a:t>
            </a:r>
            <a:endParaRPr lang="es-ES" altLang="es-MX" sz="3200" u="none">
              <a:solidFill>
                <a:schemeClr val="tx2"/>
              </a:solidFill>
              <a:latin typeface="Calibri" pitchFamily="34" charset="0"/>
            </a:endParaRPr>
          </a:p>
        </p:txBody>
      </p:sp>
      <p:sp>
        <p:nvSpPr>
          <p:cNvPr id="30723" name="Text Box 3"/>
          <p:cNvSpPr txBox="1">
            <a:spLocks noChangeArrowheads="1"/>
          </p:cNvSpPr>
          <p:nvPr/>
        </p:nvSpPr>
        <p:spPr bwMode="auto">
          <a:xfrm>
            <a:off x="533400" y="1890713"/>
            <a:ext cx="8153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Calibri" pitchFamily="34" charset="0"/>
              </a:rPr>
              <a:t>No necesariamente</a:t>
            </a:r>
            <a:r>
              <a:rPr lang="en-US" altLang="es-MX" sz="3200" u="none">
                <a:latin typeface="Calibri" pitchFamily="34" charset="0"/>
              </a:rPr>
              <a:t/>
            </a:r>
            <a:br>
              <a:rPr lang="en-US" altLang="es-MX" sz="3200" u="none">
                <a:latin typeface="Calibri" pitchFamily="34" charset="0"/>
              </a:rPr>
            </a:br>
            <a:r>
              <a:rPr lang="en-US" altLang="es-MX" sz="3200" u="none">
                <a:latin typeface="Calibri" pitchFamily="34" charset="0"/>
              </a:rPr>
              <a:t>Mecanismo mayoritario, a diferencia de la democracia representativa, no establece “filtros” (puntos de veto) para la protección de intereses minoritarios</a:t>
            </a:r>
          </a:p>
        </p:txBody>
      </p:sp>
      <p:sp>
        <p:nvSpPr>
          <p:cNvPr id="30724" name="Text Box 4"/>
          <p:cNvSpPr txBox="1">
            <a:spLocks noChangeArrowheads="1"/>
          </p:cNvSpPr>
          <p:nvPr/>
        </p:nvSpPr>
        <p:spPr bwMode="auto">
          <a:xfrm>
            <a:off x="492125" y="4784725"/>
            <a:ext cx="8153400" cy="15700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Calibri" pitchFamily="34" charset="0"/>
              </a:rPr>
              <a:t>P.ej. Iniciativa popular enmendó constitución California para invalidar matrimonios gays en 2008 </a:t>
            </a:r>
            <a:r>
              <a:rPr lang="en-US" altLang="es-MX" sz="3200" u="none">
                <a:solidFill>
                  <a:srgbClr val="99CC00"/>
                </a:solidFill>
                <a:latin typeface="Calibri" pitchFamily="34" charset="0"/>
              </a:rPr>
              <a:t>(garantía?)</a:t>
            </a:r>
            <a:r>
              <a:rPr lang="en-US" altLang="es-MX" sz="3200" u="none">
                <a:solidFill>
                  <a:srgbClr val="FFCC66"/>
                </a:solidFill>
                <a:latin typeface="Calibri" pitchFamily="34" charset="0"/>
              </a:rPr>
              <a:t> </a:t>
            </a:r>
          </a:p>
        </p:txBody>
      </p:sp>
      <p:sp>
        <p:nvSpPr>
          <p:cNvPr id="30725" name="Text Box 5"/>
          <p:cNvSpPr txBox="1">
            <a:spLocks noChangeArrowheads="1"/>
          </p:cNvSpPr>
          <p:nvPr/>
        </p:nvSpPr>
        <p:spPr bwMode="auto">
          <a:xfrm>
            <a:off x="311150" y="1219200"/>
            <a:ext cx="8375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¿Es mejor una decisión tomada por referéndum?</a:t>
            </a:r>
            <a:endParaRPr lang="es-ES" altLang="es-MX" sz="3200" u="none">
              <a:solidFill>
                <a:schemeClr val="tx2"/>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4" grpId="0" animBg="1" autoUpdateAnimBg="0"/>
      <p:bldP spid="307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670050" y="304800"/>
            <a:ext cx="5797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iniciativa popular en EUA</a:t>
            </a:r>
            <a:endParaRPr lang="es-ES" altLang="es-MX" sz="3200" u="none">
              <a:solidFill>
                <a:schemeClr val="tx2"/>
              </a:solidFill>
              <a:latin typeface="Calibri" pitchFamily="34" charset="0"/>
            </a:endParaRPr>
          </a:p>
        </p:txBody>
      </p:sp>
      <p:sp>
        <p:nvSpPr>
          <p:cNvPr id="38915" name="Text Box 3"/>
          <p:cNvSpPr txBox="1">
            <a:spLocks noChangeArrowheads="1"/>
          </p:cNvSpPr>
          <p:nvPr/>
        </p:nvSpPr>
        <p:spPr bwMode="auto">
          <a:xfrm>
            <a:off x="533400" y="1295400"/>
            <a:ext cx="8153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23 estados de EEUU permiten proponer y votar directamente iniciativas de ley en referéndum </a:t>
            </a:r>
            <a:br>
              <a:rPr lang="en-US" altLang="es-MX" sz="3200" u="none">
                <a:latin typeface="Calibri" pitchFamily="34" charset="0"/>
              </a:rPr>
            </a:br>
            <a:r>
              <a:rPr lang="en-US" altLang="es-MX" sz="3200" u="none">
                <a:latin typeface="Calibri" pitchFamily="34" charset="0"/>
              </a:rPr>
              <a:t>¿Cómo cambia el juego del Congreso?</a:t>
            </a:r>
          </a:p>
        </p:txBody>
      </p:sp>
      <p:sp>
        <p:nvSpPr>
          <p:cNvPr id="38916" name="Text Box 4"/>
          <p:cNvSpPr txBox="1">
            <a:spLocks noChangeArrowheads="1"/>
          </p:cNvSpPr>
          <p:nvPr/>
        </p:nvSpPr>
        <p:spPr bwMode="auto">
          <a:xfrm>
            <a:off x="533400" y="3276600"/>
            <a:ext cx="8305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Efectos </a:t>
            </a:r>
            <a:r>
              <a:rPr lang="en-US" altLang="es-MX" sz="3200" b="1" u="none">
                <a:latin typeface="Calibri" pitchFamily="34" charset="0"/>
              </a:rPr>
              <a:t>directos</a:t>
            </a:r>
            <a:r>
              <a:rPr lang="en-US" altLang="es-MX" sz="3200" u="none">
                <a:latin typeface="Calibri" pitchFamily="34" charset="0"/>
              </a:rPr>
              <a:t> (se obtienen leyes sin intervención de la asamblea) e </a:t>
            </a:r>
            <a:r>
              <a:rPr lang="en-US" altLang="es-MX" sz="3200" b="1" u="none">
                <a:latin typeface="Calibri" pitchFamily="34" charset="0"/>
              </a:rPr>
              <a:t>indirectos</a:t>
            </a:r>
            <a:r>
              <a:rPr lang="en-US" altLang="es-MX" sz="3200" u="none">
                <a:latin typeface="Calibri" pitchFamily="34" charset="0"/>
              </a:rPr>
              <a:t> (los legisladores anticipan esto y cambian conducta)</a:t>
            </a:r>
          </a:p>
        </p:txBody>
      </p:sp>
      <p:sp>
        <p:nvSpPr>
          <p:cNvPr id="38917" name="Text Box 5"/>
          <p:cNvSpPr txBox="1">
            <a:spLocks noChangeArrowheads="1"/>
          </p:cNvSpPr>
          <p:nvPr/>
        </p:nvSpPr>
        <p:spPr bwMode="auto">
          <a:xfrm>
            <a:off x="533400" y="5211763"/>
            <a:ext cx="8153400" cy="15700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Calibri" pitchFamily="34" charset="0"/>
              </a:rPr>
              <a:t>Tonos de gris: </a:t>
            </a:r>
            <a:br>
              <a:rPr lang="en-US" altLang="es-MX" sz="3200" u="none">
                <a:solidFill>
                  <a:srgbClr val="FFCC66"/>
                </a:solidFill>
                <a:latin typeface="Calibri" pitchFamily="34" charset="0"/>
              </a:rPr>
            </a:br>
            <a:r>
              <a:rPr lang="en-US" altLang="es-MX" sz="3200" u="none">
                <a:solidFill>
                  <a:srgbClr val="FFCC66"/>
                </a:solidFill>
                <a:latin typeface="Calibri" pitchFamily="34" charset="0"/>
              </a:rPr>
              <a:t>mal = impulsos mayoritarios</a:t>
            </a:r>
            <a:br>
              <a:rPr lang="en-US" altLang="es-MX" sz="3200" u="none">
                <a:solidFill>
                  <a:srgbClr val="FFCC66"/>
                </a:solidFill>
                <a:latin typeface="Calibri" pitchFamily="34" charset="0"/>
              </a:rPr>
            </a:br>
            <a:r>
              <a:rPr lang="en-US" altLang="es-MX" sz="3200" u="none">
                <a:solidFill>
                  <a:srgbClr val="FFCC66"/>
                </a:solidFill>
                <a:latin typeface="Calibri" pitchFamily="34" charset="0"/>
              </a:rPr>
              <a:t>bien = garantía contra “partidocracia”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98450" y="304800"/>
            <a:ext cx="8540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t>
            </a:r>
            <a:r>
              <a:rPr lang="es-MX" altLang="es-MX" sz="3200" i="1" u="none">
                <a:solidFill>
                  <a:schemeClr val="tx2"/>
                </a:solidFill>
                <a:latin typeface="Calibri" pitchFamily="34" charset="0"/>
              </a:rPr>
              <a:t>Federalista</a:t>
            </a:r>
            <a:r>
              <a:rPr lang="es-MX" altLang="es-MX" sz="3200" u="none">
                <a:solidFill>
                  <a:schemeClr val="tx2"/>
                </a:solidFill>
                <a:latin typeface="Calibri" pitchFamily="34" charset="0"/>
              </a:rPr>
              <a:t>: defensa de la separación del poder</a:t>
            </a:r>
            <a:endParaRPr lang="es-ES" altLang="es-MX" sz="3200" u="none">
              <a:solidFill>
                <a:schemeClr val="tx2"/>
              </a:solidFill>
              <a:latin typeface="Calibri" pitchFamily="34" charset="0"/>
            </a:endParaRPr>
          </a:p>
        </p:txBody>
      </p:sp>
      <p:sp>
        <p:nvSpPr>
          <p:cNvPr id="43011" name="Text Box 3"/>
          <p:cNvSpPr txBox="1">
            <a:spLocks noChangeArrowheads="1"/>
          </p:cNvSpPr>
          <p:nvPr/>
        </p:nvSpPr>
        <p:spPr bwMode="auto">
          <a:xfrm>
            <a:off x="492125" y="1295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13 colonias se independizaron en 1776 de GB</a:t>
            </a:r>
          </a:p>
        </p:txBody>
      </p:sp>
      <p:grpSp>
        <p:nvGrpSpPr>
          <p:cNvPr id="2" name="Group 12"/>
          <p:cNvGrpSpPr>
            <a:grpSpLocks/>
          </p:cNvGrpSpPr>
          <p:nvPr/>
        </p:nvGrpSpPr>
        <p:grpSpPr bwMode="auto">
          <a:xfrm>
            <a:off x="3124200" y="1905000"/>
            <a:ext cx="5791200" cy="4038600"/>
            <a:chOff x="1872" y="1536"/>
            <a:chExt cx="3648" cy="2544"/>
          </a:xfrm>
        </p:grpSpPr>
        <p:pic>
          <p:nvPicPr>
            <p:cNvPr id="14343" name="Picture 10" descr="C:\Documents and Settings\emagar\Mis documentos\Mis imágenes\13_colon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536"/>
              <a:ext cx="3600" cy="2473"/>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11"/>
            <p:cNvSpPr>
              <a:spLocks noChangeArrowheads="1"/>
            </p:cNvSpPr>
            <p:nvPr/>
          </p:nvSpPr>
          <p:spPr bwMode="auto">
            <a:xfrm>
              <a:off x="1872" y="2160"/>
              <a:ext cx="1776" cy="192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43013" name="Text Box 5"/>
          <p:cNvSpPr txBox="1">
            <a:spLocks noChangeArrowheads="1"/>
          </p:cNvSpPr>
          <p:nvPr/>
        </p:nvSpPr>
        <p:spPr bwMode="auto">
          <a:xfrm>
            <a:off x="457200" y="2073275"/>
            <a:ext cx="52578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Surgió la </a:t>
            </a:r>
            <a:br>
              <a:rPr lang="en-US" altLang="es-MX" sz="3200" u="none">
                <a:latin typeface="Calibri" pitchFamily="34" charset="0"/>
              </a:rPr>
            </a:br>
            <a:r>
              <a:rPr lang="en-US" altLang="es-MX" sz="3200" i="1" u="none">
                <a:latin typeface="Calibri" pitchFamily="34" charset="0"/>
              </a:rPr>
              <a:t>Confederación</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Problemas de acción colectiva amenazaban con una reconquista GB</a:t>
            </a:r>
          </a:p>
        </p:txBody>
      </p:sp>
      <p:sp>
        <p:nvSpPr>
          <p:cNvPr id="43021" name="Text Box 13"/>
          <p:cNvSpPr txBox="1">
            <a:spLocks noChangeArrowheads="1"/>
          </p:cNvSpPr>
          <p:nvPr/>
        </p:nvSpPr>
        <p:spPr bwMode="auto">
          <a:xfrm>
            <a:off x="457200" y="4876800"/>
            <a:ext cx="8458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En mayo 1787 se convocó a </a:t>
            </a:r>
            <a:br>
              <a:rPr lang="en-US" altLang="es-MX" sz="3200" u="none">
                <a:latin typeface="Calibri" pitchFamily="34" charset="0"/>
              </a:rPr>
            </a:br>
            <a:r>
              <a:rPr lang="en-US" altLang="es-MX" sz="3200" u="none">
                <a:latin typeface="Calibri" pitchFamily="34" charset="0"/>
              </a:rPr>
              <a:t>una Convención en </a:t>
            </a:r>
            <a:r>
              <a:rPr lang="en-US" altLang="es-MX" sz="3200" b="1" u="none">
                <a:latin typeface="Calibri" pitchFamily="34" charset="0"/>
              </a:rPr>
              <a:t>Filadelfia</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para retocar los artículos de la Confederación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5" fill="hold" nodeType="afterEffect">
                                  <p:stCondLst>
                                    <p:cond delay="2000"/>
                                  </p:stCondLst>
                                  <p:childTnLst>
                                    <p:set>
                                      <p:cBhvr>
                                        <p:cTn id="9" dur="1" fill="hold">
                                          <p:stCondLst>
                                            <p:cond delay="0"/>
                                          </p:stCondLst>
                                        </p:cTn>
                                        <p:tgtEl>
                                          <p:spTgt spid="2"/>
                                        </p:tgtEl>
                                        <p:attrNameLst>
                                          <p:attrName>style.visibility</p:attrName>
                                        </p:attrNameLst>
                                      </p:cBhvr>
                                      <p:to>
                                        <p:strVal val="visible"/>
                                      </p:to>
                                    </p:set>
                                    <p:animEffect transition="in" filter="blinds(vertic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3" grpId="0" autoUpdateAnimBg="0"/>
      <p:bldP spid="4302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050"/>
          <p:cNvSpPr txBox="1">
            <a:spLocks noChangeArrowheads="1"/>
          </p:cNvSpPr>
          <p:nvPr/>
        </p:nvSpPr>
        <p:spPr bwMode="auto">
          <a:xfrm>
            <a:off x="2813050" y="304800"/>
            <a:ext cx="3511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t>
            </a:r>
            <a:r>
              <a:rPr lang="es-MX" altLang="es-MX" sz="3200" i="1" u="none">
                <a:solidFill>
                  <a:schemeClr val="tx2"/>
                </a:solidFill>
                <a:latin typeface="Calibri" pitchFamily="34" charset="0"/>
              </a:rPr>
              <a:t>Federalista</a:t>
            </a:r>
            <a:r>
              <a:rPr lang="es-MX" altLang="es-MX" sz="3200" u="none">
                <a:solidFill>
                  <a:schemeClr val="tx2"/>
                </a:solidFill>
                <a:latin typeface="Calibri" pitchFamily="34" charset="0"/>
              </a:rPr>
              <a:t> (2)</a:t>
            </a:r>
            <a:endParaRPr lang="es-ES" altLang="es-MX" sz="3200" u="none">
              <a:solidFill>
                <a:schemeClr val="tx2"/>
              </a:solidFill>
              <a:latin typeface="Calibri" pitchFamily="34" charset="0"/>
            </a:endParaRPr>
          </a:p>
        </p:txBody>
      </p:sp>
      <p:sp>
        <p:nvSpPr>
          <p:cNvPr id="15363" name="Text Box 2051"/>
          <p:cNvSpPr txBox="1">
            <a:spLocks noChangeArrowheads="1"/>
          </p:cNvSpPr>
          <p:nvPr/>
        </p:nvSpPr>
        <p:spPr bwMode="auto">
          <a:xfrm>
            <a:off x="492125" y="15240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85 ensayos escritos de oct. 1787 a mayo 1788 </a:t>
            </a:r>
            <a:br>
              <a:rPr lang="en-US" altLang="es-MX" sz="3200" u="none">
                <a:latin typeface="Calibri" pitchFamily="34" charset="0"/>
              </a:rPr>
            </a:br>
            <a:r>
              <a:rPr lang="en-US" altLang="es-MX" sz="3200" u="none">
                <a:latin typeface="Calibri" pitchFamily="34" charset="0"/>
              </a:rPr>
              <a:t>  Anónimos (Publius) en diarios de NY </a:t>
            </a:r>
          </a:p>
        </p:txBody>
      </p:sp>
      <p:sp>
        <p:nvSpPr>
          <p:cNvPr id="262148" name="Text Box 2052"/>
          <p:cNvSpPr txBox="1">
            <a:spLocks noChangeArrowheads="1"/>
          </p:cNvSpPr>
          <p:nvPr/>
        </p:nvSpPr>
        <p:spPr bwMode="auto">
          <a:xfrm>
            <a:off x="457200" y="2835275"/>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Convención de Filadelfia se extralimitó, </a:t>
            </a:r>
            <a:br>
              <a:rPr lang="en-US" altLang="es-MX" sz="3200" u="none">
                <a:latin typeface="Calibri" pitchFamily="34" charset="0"/>
              </a:rPr>
            </a:br>
            <a:r>
              <a:rPr lang="en-US" altLang="es-MX" sz="3200" u="none">
                <a:latin typeface="Calibri" pitchFamily="34" charset="0"/>
              </a:rPr>
              <a:t>  sólo 39 de 55 delegados firmaron constitución</a:t>
            </a:r>
          </a:p>
        </p:txBody>
      </p:sp>
      <p:sp>
        <p:nvSpPr>
          <p:cNvPr id="262149" name="Text Box 2053"/>
          <p:cNvSpPr txBox="1">
            <a:spLocks noChangeArrowheads="1"/>
          </p:cNvSpPr>
          <p:nvPr/>
        </p:nvSpPr>
        <p:spPr bwMode="auto">
          <a:xfrm>
            <a:off x="457200" y="4191000"/>
            <a:ext cx="8382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Acordaron que si 9+ de 13 edos la ratificaban, </a:t>
            </a:r>
            <a:br>
              <a:rPr lang="en-US" altLang="es-MX" sz="3200" u="none">
                <a:latin typeface="Calibri" pitchFamily="34" charset="0"/>
              </a:rPr>
            </a:br>
            <a:r>
              <a:rPr lang="en-US" altLang="es-MX" sz="3200" u="none">
                <a:latin typeface="Calibri" pitchFamily="34" charset="0"/>
              </a:rPr>
              <a:t>  la constitución entraría en vigor. </a:t>
            </a:r>
            <a:br>
              <a:rPr lang="en-US" altLang="es-MX" sz="3200" u="none">
                <a:latin typeface="Calibri" pitchFamily="34" charset="0"/>
              </a:rPr>
            </a:br>
            <a:r>
              <a:rPr lang="en-US" altLang="es-MX" sz="3200" u="none">
                <a:latin typeface="Calibri" pitchFamily="34" charset="0"/>
              </a:rPr>
              <a:t>  </a:t>
            </a:r>
            <a:r>
              <a:rPr lang="en-US" altLang="es-MX" sz="3200" i="1" u="none">
                <a:latin typeface="Calibri" pitchFamily="34" charset="0"/>
              </a:rPr>
              <a:t>El Federalista</a:t>
            </a:r>
            <a:r>
              <a:rPr lang="en-US" altLang="es-MX" sz="3200" u="none">
                <a:latin typeface="Calibri" pitchFamily="34" charset="0"/>
              </a:rPr>
              <a:t> fue parte de la campaña en pro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2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utoUpdateAnimBg="0"/>
      <p:bldP spid="26214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889250" y="304800"/>
            <a:ext cx="33591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t>
            </a:r>
            <a:r>
              <a:rPr lang="es-MX" altLang="es-MX" sz="3200" i="1" u="none">
                <a:solidFill>
                  <a:schemeClr val="tx2"/>
                </a:solidFill>
                <a:latin typeface="Calibri" pitchFamily="34" charset="0"/>
              </a:rPr>
              <a:t>Federalista</a:t>
            </a:r>
            <a:r>
              <a:rPr lang="es-MX" altLang="es-MX" sz="3200" u="none">
                <a:solidFill>
                  <a:schemeClr val="tx2"/>
                </a:solidFill>
                <a:latin typeface="Calibri" pitchFamily="34" charset="0"/>
              </a:rPr>
              <a:t> (2)</a:t>
            </a:r>
            <a:endParaRPr lang="es-ES" altLang="es-MX" sz="3200" u="none">
              <a:solidFill>
                <a:schemeClr val="tx2"/>
              </a:solidFill>
              <a:latin typeface="Calibri" pitchFamily="34" charset="0"/>
            </a:endParaRPr>
          </a:p>
        </p:txBody>
      </p:sp>
      <p:sp>
        <p:nvSpPr>
          <p:cNvPr id="16387" name="Text Box 3"/>
          <p:cNvSpPr txBox="1">
            <a:spLocks noChangeArrowheads="1"/>
          </p:cNvSpPr>
          <p:nvPr/>
        </p:nvSpPr>
        <p:spPr bwMode="auto">
          <a:xfrm>
            <a:off x="492125" y="13716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Madison escribió los más importantes. Siempre reitera un aspecto del mismo argumento:</a:t>
            </a:r>
          </a:p>
        </p:txBody>
      </p:sp>
      <p:sp>
        <p:nvSpPr>
          <p:cNvPr id="44036" name="Text Box 4"/>
          <p:cNvSpPr txBox="1">
            <a:spLocks noChangeArrowheads="1"/>
          </p:cNvSpPr>
          <p:nvPr/>
        </p:nvSpPr>
        <p:spPr bwMode="auto">
          <a:xfrm>
            <a:off x="477838" y="27432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(1) Ni la democracia directa, ni la oligarquía son formas de gobierno aceptables. Soberanía popular sin excesos</a:t>
            </a:r>
          </a:p>
        </p:txBody>
      </p:sp>
      <p:sp>
        <p:nvSpPr>
          <p:cNvPr id="44038" name="Text Box 6"/>
          <p:cNvSpPr txBox="1">
            <a:spLocks noChangeArrowheads="1"/>
          </p:cNvSpPr>
          <p:nvPr/>
        </p:nvSpPr>
        <p:spPr bwMode="auto">
          <a:xfrm>
            <a:off x="477838" y="3830638"/>
            <a:ext cx="83613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(2) El hombre es falible, no somos ángeles. Se requieren frenos y contrapesos para contener el interés individual y de facción, protegiendo así el bien común </a:t>
            </a:r>
          </a:p>
        </p:txBody>
      </p:sp>
      <p:sp>
        <p:nvSpPr>
          <p:cNvPr id="44039" name="Text Box 7"/>
          <p:cNvSpPr txBox="1">
            <a:spLocks noChangeArrowheads="1"/>
          </p:cNvSpPr>
          <p:nvPr/>
        </p:nvSpPr>
        <p:spPr bwMode="auto">
          <a:xfrm>
            <a:off x="477838" y="5292725"/>
            <a:ext cx="83613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(3) Una república más grande es mejor, más amplio abanico de intereses. Esto reduce el riesgo de que siempre gane el mismo grupo; otros podrán coaligarse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8" grpId="0" autoUpdateAnimBg="0"/>
      <p:bldP spid="440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50850" y="304800"/>
            <a:ext cx="8235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Resultado: los Estados </a:t>
            </a:r>
            <a:r>
              <a:rPr lang="es-MX" altLang="es-MX" sz="3200" b="1" u="none">
                <a:solidFill>
                  <a:schemeClr val="tx2"/>
                </a:solidFill>
                <a:latin typeface="Calibri" pitchFamily="34" charset="0"/>
              </a:rPr>
              <a:t>Unidos</a:t>
            </a:r>
            <a:r>
              <a:rPr lang="es-MX" altLang="es-MX" sz="3200" u="none">
                <a:solidFill>
                  <a:schemeClr val="tx2"/>
                </a:solidFill>
                <a:latin typeface="Calibri" pitchFamily="34" charset="0"/>
              </a:rPr>
              <a:t> de América</a:t>
            </a:r>
            <a:endParaRPr lang="es-ES" altLang="es-MX" sz="3200" u="none">
              <a:solidFill>
                <a:schemeClr val="tx2"/>
              </a:solidFill>
              <a:latin typeface="Calibri" pitchFamily="34" charset="0"/>
            </a:endParaRPr>
          </a:p>
        </p:txBody>
      </p:sp>
      <p:pic>
        <p:nvPicPr>
          <p:cNvPr id="17411" name="Picture 5" descr="C:\Documents and Settings\emagar\Mis documentos\Mis imágenes\united-sta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079500"/>
            <a:ext cx="7696200" cy="5481638"/>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93850" y="304800"/>
            <a:ext cx="5949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Gobierno con poderes separados</a:t>
            </a:r>
            <a:endParaRPr lang="es-ES" altLang="es-MX" sz="3200" u="none">
              <a:solidFill>
                <a:schemeClr val="tx2"/>
              </a:solidFill>
              <a:latin typeface="Calibri" pitchFamily="34" charset="0"/>
            </a:endParaRPr>
          </a:p>
        </p:txBody>
      </p:sp>
      <p:sp>
        <p:nvSpPr>
          <p:cNvPr id="18435" name="Text Box 3"/>
          <p:cNvSpPr txBox="1">
            <a:spLocks noChangeArrowheads="1"/>
          </p:cNvSpPr>
          <p:nvPr/>
        </p:nvSpPr>
        <p:spPr bwMode="auto">
          <a:xfrm>
            <a:off x="374650" y="13255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Calibri" pitchFamily="34" charset="0"/>
              </a:rPr>
              <a:t> Se puede instituir la separación:</a:t>
            </a:r>
          </a:p>
        </p:txBody>
      </p:sp>
      <p:sp>
        <p:nvSpPr>
          <p:cNvPr id="48132" name="Text Box 4"/>
          <p:cNvSpPr txBox="1">
            <a:spLocks noChangeArrowheads="1"/>
          </p:cNvSpPr>
          <p:nvPr/>
        </p:nvSpPr>
        <p:spPr bwMode="auto">
          <a:xfrm>
            <a:off x="381000" y="42211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entre la ejecución y la interpretación de la ley </a:t>
            </a:r>
          </a:p>
        </p:txBody>
      </p:sp>
      <p:sp>
        <p:nvSpPr>
          <p:cNvPr id="48133" name="Text Box 5"/>
          <p:cNvSpPr txBox="1">
            <a:spLocks noChangeArrowheads="1"/>
          </p:cNvSpPr>
          <p:nvPr/>
        </p:nvSpPr>
        <p:spPr bwMode="auto">
          <a:xfrm>
            <a:off x="381000" y="3429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entre la redacción y la sanción de leyes</a:t>
            </a:r>
          </a:p>
        </p:txBody>
      </p:sp>
      <p:sp>
        <p:nvSpPr>
          <p:cNvPr id="48134" name="Text Box 6"/>
          <p:cNvSpPr txBox="1">
            <a:spLocks noChangeArrowheads="1"/>
          </p:cNvSpPr>
          <p:nvPr/>
        </p:nvSpPr>
        <p:spPr bwMode="auto">
          <a:xfrm>
            <a:off x="381000" y="21336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de redacción de legislación entre cámaras que </a:t>
            </a:r>
            <a:br>
              <a:rPr lang="en-US" altLang="es-MX" sz="3200" u="none">
                <a:latin typeface="Calibri" pitchFamily="34" charset="0"/>
              </a:rPr>
            </a:br>
            <a:r>
              <a:rPr lang="en-US" altLang="es-MX" sz="3200" u="none">
                <a:latin typeface="Calibri" pitchFamily="34" charset="0"/>
              </a:rPr>
              <a:t>  representan intereses distintos</a:t>
            </a:r>
          </a:p>
        </p:txBody>
      </p:sp>
      <p:sp>
        <p:nvSpPr>
          <p:cNvPr id="48135" name="Text Box 7"/>
          <p:cNvSpPr txBox="1">
            <a:spLocks noChangeArrowheads="1"/>
          </p:cNvSpPr>
          <p:nvPr/>
        </p:nvSpPr>
        <p:spPr bwMode="auto">
          <a:xfrm>
            <a:off x="381000" y="5029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de facultades a distintos niveles (local, nal.)</a:t>
            </a:r>
          </a:p>
        </p:txBody>
      </p:sp>
      <p:sp>
        <p:nvSpPr>
          <p:cNvPr id="48136" name="Text Box 8"/>
          <p:cNvSpPr txBox="1">
            <a:spLocks noChangeArrowheads="1"/>
          </p:cNvSpPr>
          <p:nvPr/>
        </p:nvSpPr>
        <p:spPr bwMode="auto">
          <a:xfrm>
            <a:off x="381000" y="58213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ídem en gobiernos locales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3" grpId="0" autoUpdateAnimBg="0"/>
      <p:bldP spid="48134" grpId="0" autoUpdateAnimBg="0"/>
      <p:bldP spid="48135" grpId="0" autoUpdateAnimBg="0"/>
      <p:bldP spid="481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43000" y="15541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Legislativo</a:t>
            </a:r>
            <a:endParaRPr lang="es-ES" altLang="es-MX" u="none">
              <a:latin typeface="Calibri" pitchFamily="34" charset="0"/>
            </a:endParaRPr>
          </a:p>
        </p:txBody>
      </p:sp>
      <p:sp>
        <p:nvSpPr>
          <p:cNvPr id="19459" name="Text Box 3"/>
          <p:cNvSpPr txBox="1">
            <a:spLocks noChangeArrowheads="1"/>
          </p:cNvSpPr>
          <p:nvPr/>
        </p:nvSpPr>
        <p:spPr bwMode="auto">
          <a:xfrm>
            <a:off x="3581400" y="15541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Ejecutivo</a:t>
            </a:r>
            <a:endParaRPr lang="es-ES" altLang="es-MX" u="none">
              <a:latin typeface="Calibri" pitchFamily="34" charset="0"/>
            </a:endParaRPr>
          </a:p>
        </p:txBody>
      </p:sp>
      <p:sp>
        <p:nvSpPr>
          <p:cNvPr id="19460" name="Text Box 4"/>
          <p:cNvSpPr txBox="1">
            <a:spLocks noChangeArrowheads="1"/>
          </p:cNvSpPr>
          <p:nvPr/>
        </p:nvSpPr>
        <p:spPr bwMode="auto">
          <a:xfrm>
            <a:off x="6019800" y="15541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Judicial</a:t>
            </a:r>
            <a:endParaRPr lang="es-ES" altLang="es-MX" u="none">
              <a:latin typeface="Calibri" pitchFamily="34" charset="0"/>
            </a:endParaRPr>
          </a:p>
        </p:txBody>
      </p:sp>
      <p:sp>
        <p:nvSpPr>
          <p:cNvPr id="19461" name="Rectangle 6"/>
          <p:cNvSpPr>
            <a:spLocks noChangeArrowheads="1"/>
          </p:cNvSpPr>
          <p:nvPr/>
        </p:nvSpPr>
        <p:spPr bwMode="auto">
          <a:xfrm>
            <a:off x="3757613" y="3178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9462" name="Rectangle 8"/>
          <p:cNvSpPr>
            <a:spLocks noChangeArrowheads="1"/>
          </p:cNvSpPr>
          <p:nvPr/>
        </p:nvSpPr>
        <p:spPr bwMode="auto">
          <a:xfrm>
            <a:off x="3757613" y="3178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19463" name="Picture 9" descr="C:\Documents and Settings\emagar\Mis documentos\My Pictures\cloud_capit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4963"/>
            <a:ext cx="132556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0" descr="C:\Documents and Settings\emagar\Mis documentos\My Pictures\white hou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75" y="563563"/>
            <a:ext cx="1520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1" descr="C:\Documents and Settings\emagar\Mis documentos\My Pictures\supreme court-statue-5720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79425"/>
            <a:ext cx="1611313"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Text Box 13"/>
          <p:cNvSpPr txBox="1">
            <a:spLocks noChangeArrowheads="1"/>
          </p:cNvSpPr>
          <p:nvPr/>
        </p:nvSpPr>
        <p:spPr bwMode="auto">
          <a:xfrm>
            <a:off x="1143000" y="24685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Congreso</a:t>
            </a:r>
            <a:endParaRPr lang="es-ES" altLang="es-MX" u="none">
              <a:latin typeface="Calibri" pitchFamily="34" charset="0"/>
            </a:endParaRPr>
          </a:p>
        </p:txBody>
      </p:sp>
      <p:sp>
        <p:nvSpPr>
          <p:cNvPr id="19467" name="Text Box 14"/>
          <p:cNvSpPr txBox="1">
            <a:spLocks noChangeArrowheads="1"/>
          </p:cNvSpPr>
          <p:nvPr/>
        </p:nvSpPr>
        <p:spPr bwMode="auto">
          <a:xfrm>
            <a:off x="3581400" y="24685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Presidente</a:t>
            </a:r>
            <a:endParaRPr lang="es-ES" altLang="es-MX" u="none">
              <a:latin typeface="Calibri" pitchFamily="34" charset="0"/>
            </a:endParaRPr>
          </a:p>
        </p:txBody>
      </p:sp>
      <p:sp>
        <p:nvSpPr>
          <p:cNvPr id="19468" name="Text Box 15"/>
          <p:cNvSpPr txBox="1">
            <a:spLocks noChangeArrowheads="1"/>
          </p:cNvSpPr>
          <p:nvPr/>
        </p:nvSpPr>
        <p:spPr bwMode="auto">
          <a:xfrm>
            <a:off x="5867400" y="2468563"/>
            <a:ext cx="2133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Suprema Corte</a:t>
            </a:r>
            <a:endParaRPr lang="es-ES" altLang="es-MX" u="none">
              <a:latin typeface="Calibri" pitchFamily="34" charset="0"/>
            </a:endParaRPr>
          </a:p>
        </p:txBody>
      </p:sp>
      <p:sp>
        <p:nvSpPr>
          <p:cNvPr id="19469" name="Text Box 16"/>
          <p:cNvSpPr txBox="1">
            <a:spLocks noChangeArrowheads="1"/>
          </p:cNvSpPr>
          <p:nvPr/>
        </p:nvSpPr>
        <p:spPr bwMode="auto">
          <a:xfrm>
            <a:off x="1143000" y="3443288"/>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Agencias</a:t>
            </a:r>
            <a:endParaRPr lang="es-ES" altLang="es-MX" u="none">
              <a:latin typeface="Calibri" pitchFamily="34" charset="0"/>
            </a:endParaRPr>
          </a:p>
        </p:txBody>
      </p:sp>
      <p:sp>
        <p:nvSpPr>
          <p:cNvPr id="19470" name="Text Box 17"/>
          <p:cNvSpPr txBox="1">
            <a:spLocks noChangeArrowheads="1"/>
          </p:cNvSpPr>
          <p:nvPr/>
        </p:nvSpPr>
        <p:spPr bwMode="auto">
          <a:xfrm>
            <a:off x="838200" y="4602163"/>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Gabinete</a:t>
            </a:r>
            <a:endParaRPr lang="es-ES" altLang="es-MX" u="none">
              <a:latin typeface="Calibri" pitchFamily="34" charset="0"/>
            </a:endParaRPr>
          </a:p>
        </p:txBody>
      </p:sp>
      <p:sp>
        <p:nvSpPr>
          <p:cNvPr id="19471" name="Text Box 18"/>
          <p:cNvSpPr txBox="1">
            <a:spLocks noChangeArrowheads="1"/>
          </p:cNvSpPr>
          <p:nvPr/>
        </p:nvSpPr>
        <p:spPr bwMode="auto">
          <a:xfrm>
            <a:off x="2438400" y="4602163"/>
            <a:ext cx="1828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Of. Ejec. del Presidente</a:t>
            </a:r>
            <a:endParaRPr lang="es-ES" altLang="es-MX" u="none">
              <a:latin typeface="Calibri" pitchFamily="34" charset="0"/>
            </a:endParaRPr>
          </a:p>
        </p:txBody>
      </p:sp>
      <p:sp>
        <p:nvSpPr>
          <p:cNvPr id="19472" name="Text Box 19"/>
          <p:cNvSpPr txBox="1">
            <a:spLocks noChangeArrowheads="1"/>
          </p:cNvSpPr>
          <p:nvPr/>
        </p:nvSpPr>
        <p:spPr bwMode="auto">
          <a:xfrm>
            <a:off x="4495800" y="4602163"/>
            <a:ext cx="1828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Vice-Presidente</a:t>
            </a:r>
            <a:endParaRPr lang="es-ES" altLang="es-MX" u="none">
              <a:latin typeface="Calibri" pitchFamily="34" charset="0"/>
            </a:endParaRPr>
          </a:p>
        </p:txBody>
      </p:sp>
      <p:sp>
        <p:nvSpPr>
          <p:cNvPr id="19473" name="Text Box 20"/>
          <p:cNvSpPr txBox="1">
            <a:spLocks noChangeArrowheads="1"/>
          </p:cNvSpPr>
          <p:nvPr/>
        </p:nvSpPr>
        <p:spPr bwMode="auto">
          <a:xfrm>
            <a:off x="6019800" y="3367088"/>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Agencias</a:t>
            </a:r>
            <a:endParaRPr lang="es-ES" altLang="es-MX" u="none">
              <a:latin typeface="Calibri" pitchFamily="34" charset="0"/>
            </a:endParaRPr>
          </a:p>
        </p:txBody>
      </p:sp>
      <p:sp>
        <p:nvSpPr>
          <p:cNvPr id="19474" name="Text Box 21"/>
          <p:cNvSpPr txBox="1">
            <a:spLocks noChangeArrowheads="1"/>
          </p:cNvSpPr>
          <p:nvPr/>
        </p:nvSpPr>
        <p:spPr bwMode="auto">
          <a:xfrm>
            <a:off x="6553200" y="4602163"/>
            <a:ext cx="1828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Agencias indepen.</a:t>
            </a:r>
            <a:endParaRPr lang="es-ES" altLang="es-MX" u="none">
              <a:latin typeface="Calibri" pitchFamily="34" charset="0"/>
            </a:endParaRPr>
          </a:p>
        </p:txBody>
      </p:sp>
      <p:sp>
        <p:nvSpPr>
          <p:cNvPr id="19475" name="Line 22"/>
          <p:cNvSpPr>
            <a:spLocks noChangeShapeType="1"/>
          </p:cNvSpPr>
          <p:nvPr/>
        </p:nvSpPr>
        <p:spPr bwMode="auto">
          <a:xfrm>
            <a:off x="2070100" y="19700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6" name="Line 23"/>
          <p:cNvSpPr>
            <a:spLocks noChangeShapeType="1"/>
          </p:cNvSpPr>
          <p:nvPr/>
        </p:nvSpPr>
        <p:spPr bwMode="auto">
          <a:xfrm>
            <a:off x="2057400" y="29098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7" name="Line 24"/>
          <p:cNvSpPr>
            <a:spLocks noChangeShapeType="1"/>
          </p:cNvSpPr>
          <p:nvPr/>
        </p:nvSpPr>
        <p:spPr bwMode="auto">
          <a:xfrm>
            <a:off x="4495800" y="2897188"/>
            <a:ext cx="0" cy="13843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8" name="Line 25"/>
          <p:cNvSpPr>
            <a:spLocks noChangeShapeType="1"/>
          </p:cNvSpPr>
          <p:nvPr/>
        </p:nvSpPr>
        <p:spPr bwMode="auto">
          <a:xfrm>
            <a:off x="4495800" y="19700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9" name="Line 26"/>
          <p:cNvSpPr>
            <a:spLocks noChangeShapeType="1"/>
          </p:cNvSpPr>
          <p:nvPr/>
        </p:nvSpPr>
        <p:spPr bwMode="auto">
          <a:xfrm>
            <a:off x="6934200" y="19700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0" name="Line 27"/>
          <p:cNvSpPr>
            <a:spLocks noChangeShapeType="1"/>
          </p:cNvSpPr>
          <p:nvPr/>
        </p:nvSpPr>
        <p:spPr bwMode="auto">
          <a:xfrm>
            <a:off x="6946900" y="2859088"/>
            <a:ext cx="0" cy="5842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1" name="Line 28"/>
          <p:cNvSpPr>
            <a:spLocks noChangeShapeType="1"/>
          </p:cNvSpPr>
          <p:nvPr/>
        </p:nvSpPr>
        <p:spPr bwMode="auto">
          <a:xfrm rot="5400000">
            <a:off x="4610100" y="1271588"/>
            <a:ext cx="0" cy="60198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2" name="Line 30"/>
          <p:cNvSpPr>
            <a:spLocks noChangeShapeType="1"/>
          </p:cNvSpPr>
          <p:nvPr/>
        </p:nvSpPr>
        <p:spPr bwMode="auto">
          <a:xfrm>
            <a:off x="16256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3" name="Line 31"/>
          <p:cNvSpPr>
            <a:spLocks noChangeShapeType="1"/>
          </p:cNvSpPr>
          <p:nvPr/>
        </p:nvSpPr>
        <p:spPr bwMode="auto">
          <a:xfrm>
            <a:off x="32766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4" name="Line 32"/>
          <p:cNvSpPr>
            <a:spLocks noChangeShapeType="1"/>
          </p:cNvSpPr>
          <p:nvPr/>
        </p:nvSpPr>
        <p:spPr bwMode="auto">
          <a:xfrm>
            <a:off x="54102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5" name="Line 33"/>
          <p:cNvSpPr>
            <a:spLocks noChangeShapeType="1"/>
          </p:cNvSpPr>
          <p:nvPr/>
        </p:nvSpPr>
        <p:spPr bwMode="auto">
          <a:xfrm>
            <a:off x="75692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6" name="Line 34"/>
          <p:cNvSpPr>
            <a:spLocks noChangeShapeType="1"/>
          </p:cNvSpPr>
          <p:nvPr/>
        </p:nvSpPr>
        <p:spPr bwMode="auto">
          <a:xfrm flipH="1">
            <a:off x="2971800" y="28336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87" name="Line 35"/>
          <p:cNvSpPr>
            <a:spLocks noChangeShapeType="1"/>
          </p:cNvSpPr>
          <p:nvPr/>
        </p:nvSpPr>
        <p:spPr bwMode="auto">
          <a:xfrm>
            <a:off x="2971800" y="25288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88" name="Line 36"/>
          <p:cNvSpPr>
            <a:spLocks noChangeShapeType="1"/>
          </p:cNvSpPr>
          <p:nvPr/>
        </p:nvSpPr>
        <p:spPr bwMode="auto">
          <a:xfrm flipH="1">
            <a:off x="5410200" y="2833688"/>
            <a:ext cx="4572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89" name="Line 37"/>
          <p:cNvSpPr>
            <a:spLocks noChangeShapeType="1"/>
          </p:cNvSpPr>
          <p:nvPr/>
        </p:nvSpPr>
        <p:spPr bwMode="auto">
          <a:xfrm>
            <a:off x="5410200" y="2528888"/>
            <a:ext cx="4572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90" name="Line 38"/>
          <p:cNvSpPr>
            <a:spLocks noChangeShapeType="1"/>
          </p:cNvSpPr>
          <p:nvPr/>
        </p:nvSpPr>
        <p:spPr bwMode="auto">
          <a:xfrm flipH="1">
            <a:off x="8001000" y="2833688"/>
            <a:ext cx="4572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91" name="Line 39"/>
          <p:cNvSpPr>
            <a:spLocks noChangeShapeType="1"/>
          </p:cNvSpPr>
          <p:nvPr/>
        </p:nvSpPr>
        <p:spPr bwMode="auto">
          <a:xfrm>
            <a:off x="533400" y="25288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92" name="Line 40"/>
          <p:cNvSpPr>
            <a:spLocks noChangeShapeType="1"/>
          </p:cNvSpPr>
          <p:nvPr/>
        </p:nvSpPr>
        <p:spPr bwMode="auto">
          <a:xfrm rot="-5400000">
            <a:off x="-1193800" y="4281488"/>
            <a:ext cx="35052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3" name="Line 41"/>
          <p:cNvSpPr>
            <a:spLocks noChangeShapeType="1"/>
          </p:cNvSpPr>
          <p:nvPr/>
        </p:nvSpPr>
        <p:spPr bwMode="auto">
          <a:xfrm rot="-5400000">
            <a:off x="-647700" y="4243388"/>
            <a:ext cx="2819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4" name="Line 42"/>
          <p:cNvSpPr>
            <a:spLocks noChangeShapeType="1"/>
          </p:cNvSpPr>
          <p:nvPr/>
        </p:nvSpPr>
        <p:spPr bwMode="auto">
          <a:xfrm rot="10800000">
            <a:off x="762000" y="2833688"/>
            <a:ext cx="381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5" name="Line 43"/>
          <p:cNvSpPr>
            <a:spLocks noChangeShapeType="1"/>
          </p:cNvSpPr>
          <p:nvPr/>
        </p:nvSpPr>
        <p:spPr bwMode="auto">
          <a:xfrm rot="10800000">
            <a:off x="762000" y="5653088"/>
            <a:ext cx="77089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6" name="Line 44"/>
          <p:cNvSpPr>
            <a:spLocks noChangeShapeType="1"/>
          </p:cNvSpPr>
          <p:nvPr/>
        </p:nvSpPr>
        <p:spPr bwMode="auto">
          <a:xfrm rot="-5400000">
            <a:off x="7048500" y="4243388"/>
            <a:ext cx="2819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7" name="Line 45"/>
          <p:cNvSpPr>
            <a:spLocks noChangeShapeType="1"/>
          </p:cNvSpPr>
          <p:nvPr/>
        </p:nvSpPr>
        <p:spPr bwMode="auto">
          <a:xfrm rot="10800000">
            <a:off x="8001000" y="2528888"/>
            <a:ext cx="6858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8" name="Line 46"/>
          <p:cNvSpPr>
            <a:spLocks noChangeShapeType="1"/>
          </p:cNvSpPr>
          <p:nvPr/>
        </p:nvSpPr>
        <p:spPr bwMode="auto">
          <a:xfrm rot="-5400000">
            <a:off x="6902450" y="4275138"/>
            <a:ext cx="34925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9" name="Line 47"/>
          <p:cNvSpPr>
            <a:spLocks noChangeShapeType="1"/>
          </p:cNvSpPr>
          <p:nvPr/>
        </p:nvSpPr>
        <p:spPr bwMode="auto">
          <a:xfrm rot="10800000">
            <a:off x="533400" y="6021388"/>
            <a:ext cx="81407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0" name="Line 48"/>
          <p:cNvSpPr>
            <a:spLocks noChangeShapeType="1"/>
          </p:cNvSpPr>
          <p:nvPr/>
        </p:nvSpPr>
        <p:spPr bwMode="auto">
          <a:xfrm>
            <a:off x="2895600" y="63769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501" name="Text Box 49"/>
          <p:cNvSpPr txBox="1">
            <a:spLocks noChangeArrowheads="1"/>
          </p:cNvSpPr>
          <p:nvPr/>
        </p:nvSpPr>
        <p:spPr bwMode="auto">
          <a:xfrm>
            <a:off x="3124200" y="61864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1800" u="none">
                <a:latin typeface="Calibri" pitchFamily="34" charset="0"/>
              </a:rPr>
              <a:t>Contiene al poder de</a:t>
            </a:r>
            <a:endParaRPr lang="es-ES" altLang="es-MX" sz="1800" u="none">
              <a:latin typeface="Calibri" pitchFamily="34" charset="0"/>
            </a:endParaRPr>
          </a:p>
        </p:txBody>
      </p:sp>
      <p:sp>
        <p:nvSpPr>
          <p:cNvPr id="19502" name="AutoShape 50">
            <a:hlinkClick r:id="" action="ppaction://hlinkshowjump?jump=lastslideviewed" highlightClick="1"/>
          </p:cNvPr>
          <p:cNvSpPr>
            <a:spLocks noChangeArrowheads="1"/>
          </p:cNvSpPr>
          <p:nvPr/>
        </p:nvSpPr>
        <p:spPr bwMode="auto">
          <a:xfrm>
            <a:off x="7467600" y="6110288"/>
            <a:ext cx="457200" cy="381000"/>
          </a:xfrm>
          <a:prstGeom prst="actionButtonReturn">
            <a:avLst/>
          </a:prstGeom>
          <a:solidFill>
            <a:srgbClr val="DDDDDD"/>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9503" name="Line 51"/>
          <p:cNvSpPr>
            <a:spLocks noChangeShapeType="1"/>
          </p:cNvSpPr>
          <p:nvPr/>
        </p:nvSpPr>
        <p:spPr bwMode="auto">
          <a:xfrm rot="-5400000">
            <a:off x="2286000" y="2328863"/>
            <a:ext cx="3048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4" name="Line 52"/>
          <p:cNvSpPr>
            <a:spLocks noChangeShapeType="1"/>
          </p:cNvSpPr>
          <p:nvPr/>
        </p:nvSpPr>
        <p:spPr bwMode="auto">
          <a:xfrm rot="-5400000">
            <a:off x="6248400" y="3062288"/>
            <a:ext cx="3048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5" name="Line 53"/>
          <p:cNvSpPr>
            <a:spLocks noChangeShapeType="1"/>
          </p:cNvSpPr>
          <p:nvPr/>
        </p:nvSpPr>
        <p:spPr bwMode="auto">
          <a:xfrm rot="10800000">
            <a:off x="2438400" y="3214688"/>
            <a:ext cx="3962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6" name="Line 54"/>
          <p:cNvSpPr>
            <a:spLocks noChangeShapeType="1"/>
          </p:cNvSpPr>
          <p:nvPr/>
        </p:nvSpPr>
        <p:spPr bwMode="auto">
          <a:xfrm rot="10800000">
            <a:off x="2438400" y="2147888"/>
            <a:ext cx="3962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7" name="Line 55"/>
          <p:cNvSpPr>
            <a:spLocks noChangeShapeType="1"/>
          </p:cNvSpPr>
          <p:nvPr/>
        </p:nvSpPr>
        <p:spPr bwMode="auto">
          <a:xfrm rot="-5400000">
            <a:off x="2286000" y="3062288"/>
            <a:ext cx="3048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508" name="Line 56"/>
          <p:cNvSpPr>
            <a:spLocks noChangeShapeType="1"/>
          </p:cNvSpPr>
          <p:nvPr/>
        </p:nvSpPr>
        <p:spPr bwMode="auto">
          <a:xfrm rot="-5400000">
            <a:off x="6248400" y="2300288"/>
            <a:ext cx="304800" cy="0"/>
          </a:xfrm>
          <a:prstGeom prst="line">
            <a:avLst/>
          </a:prstGeom>
          <a:noFill/>
          <a:ln w="571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60450" y="304800"/>
            <a:ext cx="70167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Otro ejemplo de separación del poder: </a:t>
            </a:r>
            <a:br>
              <a:rPr lang="es-MX" altLang="es-MX" sz="3200" u="none">
                <a:solidFill>
                  <a:schemeClr val="tx2"/>
                </a:solidFill>
                <a:latin typeface="Calibri" pitchFamily="34" charset="0"/>
              </a:rPr>
            </a:br>
            <a:r>
              <a:rPr lang="es-MX" altLang="es-MX" sz="3200" u="none">
                <a:solidFill>
                  <a:schemeClr val="tx2"/>
                </a:solidFill>
                <a:latin typeface="Calibri" pitchFamily="34" charset="0"/>
              </a:rPr>
              <a:t>la autoridad electoral mexicana</a:t>
            </a:r>
            <a:endParaRPr lang="es-ES" altLang="es-MX" sz="3200" u="none">
              <a:solidFill>
                <a:schemeClr val="tx2"/>
              </a:solidFill>
              <a:latin typeface="Calibri" pitchFamily="34" charset="0"/>
            </a:endParaRPr>
          </a:p>
        </p:txBody>
      </p:sp>
      <p:sp>
        <p:nvSpPr>
          <p:cNvPr id="265220" name="Text Box 4"/>
          <p:cNvSpPr txBox="1">
            <a:spLocks noChangeArrowheads="1"/>
          </p:cNvSpPr>
          <p:nvPr/>
        </p:nvSpPr>
        <p:spPr bwMode="auto">
          <a:xfrm>
            <a:off x="2794000" y="2082800"/>
            <a:ext cx="76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$0</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sp>
        <p:nvSpPr>
          <p:cNvPr id="265223" name="Text Box 7"/>
          <p:cNvSpPr txBox="1">
            <a:spLocks noChangeArrowheads="1"/>
          </p:cNvSpPr>
          <p:nvPr/>
        </p:nvSpPr>
        <p:spPr bwMode="auto">
          <a:xfrm>
            <a:off x="5486400" y="5349875"/>
            <a:ext cx="106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$10M</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grpSp>
        <p:nvGrpSpPr>
          <p:cNvPr id="2" name="Group 10"/>
          <p:cNvGrpSpPr>
            <a:grpSpLocks/>
          </p:cNvGrpSpPr>
          <p:nvPr/>
        </p:nvGrpSpPr>
        <p:grpSpPr bwMode="auto">
          <a:xfrm>
            <a:off x="990600" y="2057400"/>
            <a:ext cx="1905000" cy="1355725"/>
            <a:chOff x="624" y="1296"/>
            <a:chExt cx="1200" cy="854"/>
          </a:xfrm>
        </p:grpSpPr>
        <p:sp>
          <p:nvSpPr>
            <p:cNvPr id="20518" name="Text Box 11"/>
            <p:cNvSpPr txBox="1">
              <a:spLocks noChangeArrowheads="1"/>
            </p:cNvSpPr>
            <p:nvPr/>
          </p:nvSpPr>
          <p:spPr bwMode="auto">
            <a:xfrm rot="-2395796">
              <a:off x="624" y="1296"/>
              <a:ext cx="120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no hace </a:t>
              </a:r>
              <a:br>
                <a:rPr lang="en-US" altLang="es-MX" i="1" u="none">
                  <a:latin typeface="Calibri" pitchFamily="34" charset="0"/>
                </a:rPr>
              </a:br>
              <a:r>
                <a:rPr lang="en-US" altLang="es-MX" i="1" u="none">
                  <a:latin typeface="Calibri" pitchFamily="34" charset="0"/>
                </a:rPr>
                <a:t>nada</a:t>
              </a:r>
            </a:p>
          </p:txBody>
        </p:sp>
        <p:sp>
          <p:nvSpPr>
            <p:cNvPr id="20519" name="Line 12"/>
            <p:cNvSpPr>
              <a:spLocks noChangeShapeType="1"/>
            </p:cNvSpPr>
            <p:nvPr/>
          </p:nvSpPr>
          <p:spPr bwMode="auto">
            <a:xfrm flipV="1">
              <a:off x="960" y="1478"/>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520" name="Oval 13"/>
            <p:cNvSpPr>
              <a:spLocks noChangeArrowheads="1"/>
            </p:cNvSpPr>
            <p:nvPr/>
          </p:nvSpPr>
          <p:spPr bwMode="auto">
            <a:xfrm>
              <a:off x="1768" y="144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3" name="Group 14"/>
          <p:cNvGrpSpPr>
            <a:grpSpLocks/>
          </p:cNvGrpSpPr>
          <p:nvPr/>
        </p:nvGrpSpPr>
        <p:grpSpPr bwMode="auto">
          <a:xfrm>
            <a:off x="990600" y="3429000"/>
            <a:ext cx="1905000" cy="1493838"/>
            <a:chOff x="622" y="2150"/>
            <a:chExt cx="1200" cy="941"/>
          </a:xfrm>
        </p:grpSpPr>
        <p:sp>
          <p:nvSpPr>
            <p:cNvPr id="20516" name="Text Box 15"/>
            <p:cNvSpPr txBox="1">
              <a:spLocks noChangeArrowheads="1"/>
            </p:cNvSpPr>
            <p:nvPr/>
          </p:nvSpPr>
          <p:spPr bwMode="auto">
            <a:xfrm rot="2435790">
              <a:off x="622" y="2419"/>
              <a:ext cx="12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multa al partido (x</a:t>
              </a:r>
              <a:r>
                <a:rPr lang="en-US" altLang="es-MX" i="1" u="none" baseline="-25000">
                  <a:latin typeface="Calibri" pitchFamily="34" charset="0"/>
                </a:rPr>
                <a:t>1</a:t>
              </a:r>
              <a:r>
                <a:rPr lang="en-US" altLang="es-MX" i="1" u="none">
                  <a:latin typeface="Calibri" pitchFamily="34" charset="0"/>
                </a:rPr>
                <a:t>)</a:t>
              </a:r>
              <a:r>
                <a:rPr lang="en-US" altLang="es-MX" i="1" u="none" baseline="-25000">
                  <a:latin typeface="Calibri" pitchFamily="34" charset="0"/>
                </a:rPr>
                <a:t/>
              </a:r>
              <a:br>
                <a:rPr lang="en-US" altLang="es-MX" i="1" u="none" baseline="-25000">
                  <a:latin typeface="Calibri" pitchFamily="34" charset="0"/>
                </a:rPr>
              </a:br>
              <a:endParaRPr lang="en-US" altLang="es-MX" i="1" u="none" baseline="-25000">
                <a:latin typeface="Calibri" pitchFamily="34" charset="0"/>
              </a:endParaRPr>
            </a:p>
          </p:txBody>
        </p:sp>
        <p:sp>
          <p:nvSpPr>
            <p:cNvPr id="20517" name="Line 16"/>
            <p:cNvSpPr>
              <a:spLocks noChangeShapeType="1"/>
            </p:cNvSpPr>
            <p:nvPr/>
          </p:nvSpPr>
          <p:spPr bwMode="auto">
            <a:xfrm>
              <a:off x="960" y="2150"/>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4" name="Group 44"/>
          <p:cNvGrpSpPr>
            <a:grpSpLocks/>
          </p:cNvGrpSpPr>
          <p:nvPr/>
        </p:nvGrpSpPr>
        <p:grpSpPr bwMode="auto">
          <a:xfrm>
            <a:off x="8001000" y="1905000"/>
            <a:ext cx="1143000" cy="3352800"/>
            <a:chOff x="5040" y="1200"/>
            <a:chExt cx="528" cy="2112"/>
          </a:xfrm>
        </p:grpSpPr>
        <p:sp>
          <p:nvSpPr>
            <p:cNvPr id="20513" name="Text Box 8"/>
            <p:cNvSpPr txBox="1">
              <a:spLocks noChangeArrowheads="1"/>
            </p:cNvSpPr>
            <p:nvPr/>
          </p:nvSpPr>
          <p:spPr bwMode="auto">
            <a:xfrm>
              <a:off x="5080" y="1200"/>
              <a:ext cx="4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$10M</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sp>
          <p:nvSpPr>
            <p:cNvPr id="20514" name="Text Box 9"/>
            <p:cNvSpPr txBox="1">
              <a:spLocks noChangeArrowheads="1"/>
            </p:cNvSpPr>
            <p:nvPr/>
          </p:nvSpPr>
          <p:spPr bwMode="auto">
            <a:xfrm>
              <a:off x="5088" y="1968"/>
              <a:ext cx="4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$5M</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sp>
          <p:nvSpPr>
            <p:cNvPr id="20515" name="Text Box 17"/>
            <p:cNvSpPr txBox="1">
              <a:spLocks noChangeArrowheads="1"/>
            </p:cNvSpPr>
            <p:nvPr/>
          </p:nvSpPr>
          <p:spPr bwMode="auto">
            <a:xfrm>
              <a:off x="5040" y="2794"/>
              <a:ext cx="4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$0</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grpSp>
      <p:grpSp>
        <p:nvGrpSpPr>
          <p:cNvPr id="5" name="Group 18"/>
          <p:cNvGrpSpPr>
            <a:grpSpLocks/>
          </p:cNvGrpSpPr>
          <p:nvPr/>
        </p:nvGrpSpPr>
        <p:grpSpPr bwMode="auto">
          <a:xfrm>
            <a:off x="3962400" y="3438525"/>
            <a:ext cx="1536700" cy="1066800"/>
            <a:chOff x="2496" y="2166"/>
            <a:chExt cx="968" cy="672"/>
          </a:xfrm>
        </p:grpSpPr>
        <p:sp>
          <p:nvSpPr>
            <p:cNvPr id="20511" name="Text Box 19"/>
            <p:cNvSpPr txBox="1">
              <a:spLocks noChangeArrowheads="1"/>
            </p:cNvSpPr>
            <p:nvPr/>
          </p:nvSpPr>
          <p:spPr bwMode="auto">
            <a:xfrm rot="-2379174">
              <a:off x="2496" y="225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apela</a:t>
              </a:r>
            </a:p>
          </p:txBody>
        </p:sp>
        <p:sp>
          <p:nvSpPr>
            <p:cNvPr id="20512" name="Line 20"/>
            <p:cNvSpPr>
              <a:spLocks noChangeShapeType="1"/>
            </p:cNvSpPr>
            <p:nvPr/>
          </p:nvSpPr>
          <p:spPr bwMode="auto">
            <a:xfrm flipV="1">
              <a:off x="2648" y="2166"/>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6" name="Group 25"/>
          <p:cNvGrpSpPr>
            <a:grpSpLocks/>
          </p:cNvGrpSpPr>
          <p:nvPr/>
        </p:nvGrpSpPr>
        <p:grpSpPr bwMode="auto">
          <a:xfrm>
            <a:off x="6591300" y="2962275"/>
            <a:ext cx="1562100" cy="822325"/>
            <a:chOff x="4152" y="1866"/>
            <a:chExt cx="984" cy="518"/>
          </a:xfrm>
        </p:grpSpPr>
        <p:sp>
          <p:nvSpPr>
            <p:cNvPr id="20508" name="Text Box 26"/>
            <p:cNvSpPr txBox="1">
              <a:spLocks noChangeArrowheads="1"/>
            </p:cNvSpPr>
            <p:nvPr/>
          </p:nvSpPr>
          <p:spPr bwMode="auto">
            <a:xfrm>
              <a:off x="4368" y="1866"/>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reinter-preta</a:t>
              </a:r>
            </a:p>
          </p:txBody>
        </p:sp>
        <p:sp>
          <p:nvSpPr>
            <p:cNvPr id="20509" name="Line 27"/>
            <p:cNvSpPr>
              <a:spLocks noChangeShapeType="1"/>
            </p:cNvSpPr>
            <p:nvPr/>
          </p:nvSpPr>
          <p:spPr bwMode="auto">
            <a:xfrm flipV="1">
              <a:off x="4152" y="2160"/>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510" name="Oval 28"/>
            <p:cNvSpPr>
              <a:spLocks noChangeArrowheads="1"/>
            </p:cNvSpPr>
            <p:nvPr/>
          </p:nvSpPr>
          <p:spPr bwMode="auto">
            <a:xfrm>
              <a:off x="5088" y="213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7" name="Group 29"/>
          <p:cNvGrpSpPr>
            <a:grpSpLocks/>
          </p:cNvGrpSpPr>
          <p:nvPr/>
        </p:nvGrpSpPr>
        <p:grpSpPr bwMode="auto">
          <a:xfrm>
            <a:off x="6172200" y="3429000"/>
            <a:ext cx="1981200" cy="1295400"/>
            <a:chOff x="3888" y="2160"/>
            <a:chExt cx="1248" cy="816"/>
          </a:xfrm>
        </p:grpSpPr>
        <p:sp>
          <p:nvSpPr>
            <p:cNvPr id="20505" name="Text Box 30"/>
            <p:cNvSpPr txBox="1">
              <a:spLocks noChangeArrowheads="1"/>
            </p:cNvSpPr>
            <p:nvPr/>
          </p:nvSpPr>
          <p:spPr bwMode="auto">
            <a:xfrm rot="2385097">
              <a:off x="3888" y="2448"/>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concede</a:t>
              </a:r>
              <a:br>
                <a:rPr lang="en-US" altLang="es-MX" i="1" u="none">
                  <a:latin typeface="Calibri" pitchFamily="34" charset="0"/>
                </a:rPr>
              </a:br>
              <a:r>
                <a:rPr lang="en-US" altLang="es-MX" i="1" u="none">
                  <a:latin typeface="Calibri" pitchFamily="34" charset="0"/>
                </a:rPr>
                <a:t>amparo </a:t>
              </a:r>
            </a:p>
          </p:txBody>
        </p:sp>
        <p:sp>
          <p:nvSpPr>
            <p:cNvPr id="20506" name="Line 31"/>
            <p:cNvSpPr>
              <a:spLocks noChangeShapeType="1"/>
            </p:cNvSpPr>
            <p:nvPr/>
          </p:nvSpPr>
          <p:spPr bwMode="auto">
            <a:xfrm>
              <a:off x="4144" y="2160"/>
              <a:ext cx="944" cy="7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507" name="Oval 32"/>
            <p:cNvSpPr>
              <a:spLocks noChangeArrowheads="1"/>
            </p:cNvSpPr>
            <p:nvPr/>
          </p:nvSpPr>
          <p:spPr bwMode="auto">
            <a:xfrm>
              <a:off x="5088" y="2928"/>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265254" name="Text Box 38"/>
          <p:cNvSpPr txBox="1">
            <a:spLocks noChangeArrowheads="1"/>
          </p:cNvSpPr>
          <p:nvPr/>
        </p:nvSpPr>
        <p:spPr bwMode="auto">
          <a:xfrm>
            <a:off x="304800" y="6096000"/>
            <a:ext cx="2286000" cy="485775"/>
          </a:xfrm>
          <a:prstGeom prst="rect">
            <a:avLst/>
          </a:prstGeom>
          <a:noFill/>
          <a:ln w="2857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Tres jugadores</a:t>
            </a:r>
          </a:p>
        </p:txBody>
      </p:sp>
      <p:grpSp>
        <p:nvGrpSpPr>
          <p:cNvPr id="8" name="Group 40"/>
          <p:cNvGrpSpPr>
            <a:grpSpLocks/>
          </p:cNvGrpSpPr>
          <p:nvPr/>
        </p:nvGrpSpPr>
        <p:grpSpPr bwMode="auto">
          <a:xfrm>
            <a:off x="111125" y="2819400"/>
            <a:ext cx="6492875" cy="1889125"/>
            <a:chOff x="70" y="1776"/>
            <a:chExt cx="4090" cy="1190"/>
          </a:xfrm>
        </p:grpSpPr>
        <p:sp>
          <p:nvSpPr>
            <p:cNvPr id="20502" name="Text Box 41"/>
            <p:cNvSpPr txBox="1">
              <a:spLocks noChangeArrowheads="1"/>
            </p:cNvSpPr>
            <p:nvPr/>
          </p:nvSpPr>
          <p:spPr bwMode="auto">
            <a:xfrm>
              <a:off x="70" y="1776"/>
              <a:ext cx="890" cy="74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u="none">
                  <a:latin typeface="Calibri" pitchFamily="34" charset="0"/>
                </a:rPr>
                <a:t>IFE (Consejo General)</a:t>
              </a:r>
            </a:p>
          </p:txBody>
        </p:sp>
        <p:sp>
          <p:nvSpPr>
            <p:cNvPr id="20503" name="Text Box 42"/>
            <p:cNvSpPr txBox="1">
              <a:spLocks noChangeArrowheads="1"/>
            </p:cNvSpPr>
            <p:nvPr/>
          </p:nvSpPr>
          <p:spPr bwMode="auto">
            <a:xfrm>
              <a:off x="1776" y="2678"/>
              <a:ext cx="864" cy="28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u="none">
                  <a:latin typeface="Calibri" pitchFamily="34" charset="0"/>
                </a:rPr>
                <a:t>Partido</a:t>
              </a:r>
            </a:p>
          </p:txBody>
        </p:sp>
        <p:sp>
          <p:nvSpPr>
            <p:cNvPr id="20504" name="Text Box 43"/>
            <p:cNvSpPr txBox="1">
              <a:spLocks noChangeArrowheads="1"/>
            </p:cNvSpPr>
            <p:nvPr/>
          </p:nvSpPr>
          <p:spPr bwMode="auto">
            <a:xfrm>
              <a:off x="3456" y="2016"/>
              <a:ext cx="704" cy="28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u="none">
                  <a:latin typeface="Calibri" pitchFamily="34" charset="0"/>
                </a:rPr>
                <a:t>TRIFE</a:t>
              </a:r>
            </a:p>
          </p:txBody>
        </p:sp>
      </p:grpSp>
      <p:grpSp>
        <p:nvGrpSpPr>
          <p:cNvPr id="9" name="Group 45"/>
          <p:cNvGrpSpPr>
            <a:grpSpLocks/>
          </p:cNvGrpSpPr>
          <p:nvPr/>
        </p:nvGrpSpPr>
        <p:grpSpPr bwMode="auto">
          <a:xfrm>
            <a:off x="5943600" y="1997075"/>
            <a:ext cx="2362200" cy="1431925"/>
            <a:chOff x="3744" y="1258"/>
            <a:chExt cx="1488" cy="902"/>
          </a:xfrm>
        </p:grpSpPr>
        <p:grpSp>
          <p:nvGrpSpPr>
            <p:cNvPr id="20498" name="Group 46"/>
            <p:cNvGrpSpPr>
              <a:grpSpLocks/>
            </p:cNvGrpSpPr>
            <p:nvPr/>
          </p:nvGrpSpPr>
          <p:grpSpPr bwMode="auto">
            <a:xfrm>
              <a:off x="3744" y="1258"/>
              <a:ext cx="1488" cy="518"/>
              <a:chOff x="3744" y="1258"/>
              <a:chExt cx="1488" cy="518"/>
            </a:xfrm>
          </p:grpSpPr>
          <p:sp>
            <p:nvSpPr>
              <p:cNvPr id="20500" name="Text Box 47"/>
              <p:cNvSpPr txBox="1">
                <a:spLocks noChangeArrowheads="1"/>
              </p:cNvSpPr>
              <p:nvPr/>
            </p:nvSpPr>
            <p:spPr bwMode="auto">
              <a:xfrm rot="-2396743">
                <a:off x="3744" y="1258"/>
                <a:ext cx="14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no falla o con-firma al IFE</a:t>
                </a:r>
              </a:p>
            </p:txBody>
          </p:sp>
          <p:sp>
            <p:nvSpPr>
              <p:cNvPr id="20501" name="Oval 48"/>
              <p:cNvSpPr>
                <a:spLocks noChangeArrowheads="1"/>
              </p:cNvSpPr>
              <p:nvPr/>
            </p:nvSpPr>
            <p:spPr bwMode="auto">
              <a:xfrm>
                <a:off x="5088" y="1344"/>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20499" name="Line 49"/>
            <p:cNvSpPr>
              <a:spLocks noChangeShapeType="1"/>
            </p:cNvSpPr>
            <p:nvPr/>
          </p:nvSpPr>
          <p:spPr bwMode="auto">
            <a:xfrm flipV="1">
              <a:off x="4144" y="1383"/>
              <a:ext cx="944" cy="7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1" name="Group 50"/>
          <p:cNvGrpSpPr>
            <a:grpSpLocks/>
          </p:cNvGrpSpPr>
          <p:nvPr/>
        </p:nvGrpSpPr>
        <p:grpSpPr bwMode="auto">
          <a:xfrm>
            <a:off x="4071938" y="4518025"/>
            <a:ext cx="1477962" cy="1120775"/>
            <a:chOff x="2565" y="2846"/>
            <a:chExt cx="931" cy="706"/>
          </a:xfrm>
        </p:grpSpPr>
        <p:sp>
          <p:nvSpPr>
            <p:cNvPr id="20495" name="Text Box 51"/>
            <p:cNvSpPr txBox="1">
              <a:spLocks noChangeArrowheads="1"/>
            </p:cNvSpPr>
            <p:nvPr/>
          </p:nvSpPr>
          <p:spPr bwMode="auto">
            <a:xfrm rot="2310252">
              <a:off x="2565" y="3168"/>
              <a:ext cx="7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acepta</a:t>
              </a:r>
            </a:p>
          </p:txBody>
        </p:sp>
        <p:sp>
          <p:nvSpPr>
            <p:cNvPr id="20496" name="Line 52"/>
            <p:cNvSpPr>
              <a:spLocks noChangeShapeType="1"/>
            </p:cNvSpPr>
            <p:nvPr/>
          </p:nvSpPr>
          <p:spPr bwMode="auto">
            <a:xfrm>
              <a:off x="2640" y="2846"/>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497" name="Oval 53"/>
            <p:cNvSpPr>
              <a:spLocks noChangeArrowheads="1"/>
            </p:cNvSpPr>
            <p:nvPr/>
          </p:nvSpPr>
          <p:spPr bwMode="auto">
            <a:xfrm>
              <a:off x="3448" y="3504"/>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nodeType="afterGroup">
                            <p:stCondLst>
                              <p:cond delay="500"/>
                            </p:stCondLst>
                            <p:childTnLst>
                              <p:par>
                                <p:cTn id="47" presetID="1" presetClass="entr" presetSubtype="0" fill="hold" grpId="0" nodeType="afterEffect">
                                  <p:stCondLst>
                                    <p:cond delay="1000"/>
                                  </p:stCondLst>
                                  <p:childTnLst>
                                    <p:set>
                                      <p:cBhvr>
                                        <p:cTn id="48" dur="1" fill="hold">
                                          <p:stCondLst>
                                            <p:cond delay="499"/>
                                          </p:stCondLst>
                                        </p:cTn>
                                        <p:tgtEl>
                                          <p:spTgt spid="2652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6522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autoUpdateAnimBg="0"/>
      <p:bldP spid="265223" grpId="0" autoUpdateAnimBg="0"/>
      <p:bldP spid="2652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965450" y="304800"/>
            <a:ext cx="3206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constitución</a:t>
            </a:r>
            <a:endParaRPr lang="es-ES" altLang="es-MX" sz="3200" u="none">
              <a:solidFill>
                <a:schemeClr val="tx2"/>
              </a:solidFill>
              <a:latin typeface="Calibri" pitchFamily="34" charset="0"/>
            </a:endParaRPr>
          </a:p>
        </p:txBody>
      </p:sp>
      <p:sp>
        <p:nvSpPr>
          <p:cNvPr id="3075" name="Text Box 4"/>
          <p:cNvSpPr txBox="1">
            <a:spLocks noChangeArrowheads="1"/>
          </p:cNvSpPr>
          <p:nvPr/>
        </p:nvSpPr>
        <p:spPr bwMode="auto">
          <a:xfrm>
            <a:off x="879475" y="141605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Una constitución es un contrato (McNollgast) que </a:t>
            </a:r>
            <a:endParaRPr lang="es-ES" altLang="es-MX" sz="3200" u="none">
              <a:latin typeface="Calibri" pitchFamily="34" charset="0"/>
            </a:endParaRPr>
          </a:p>
        </p:txBody>
      </p:sp>
      <p:sp>
        <p:nvSpPr>
          <p:cNvPr id="24583" name="Text Box 7"/>
          <p:cNvSpPr txBox="1">
            <a:spLocks noChangeArrowheads="1"/>
          </p:cNvSpPr>
          <p:nvPr/>
        </p:nvSpPr>
        <p:spPr bwMode="auto">
          <a:xfrm>
            <a:off x="914400" y="2855913"/>
            <a:ext cx="7391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a) otorga </a:t>
            </a:r>
            <a:r>
              <a:rPr lang="es-MX" altLang="es-MX" sz="3200" u="none">
                <a:solidFill>
                  <a:srgbClr val="CC0000"/>
                </a:solidFill>
                <a:latin typeface="Calibri" pitchFamily="34" charset="0"/>
              </a:rPr>
              <a:t>facultades</a:t>
            </a:r>
            <a:r>
              <a:rPr lang="es-MX" altLang="es-MX" sz="3200" u="none">
                <a:latin typeface="Calibri" pitchFamily="34" charset="0"/>
              </a:rPr>
              <a:t> al gobernante para solucionar problemas colectivos</a:t>
            </a:r>
            <a:endParaRPr lang="es-ES" altLang="es-MX" sz="3200" u="none">
              <a:latin typeface="Calibri" pitchFamily="34" charset="0"/>
            </a:endParaRPr>
          </a:p>
        </p:txBody>
      </p:sp>
      <p:sp>
        <p:nvSpPr>
          <p:cNvPr id="24584" name="Text Box 8"/>
          <p:cNvSpPr txBox="1">
            <a:spLocks noChangeArrowheads="1"/>
          </p:cNvSpPr>
          <p:nvPr/>
        </p:nvSpPr>
        <p:spPr bwMode="auto">
          <a:xfrm>
            <a:off x="914400" y="42926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b) y establece </a:t>
            </a:r>
            <a:r>
              <a:rPr lang="es-MX" altLang="es-MX" sz="3200" u="none">
                <a:solidFill>
                  <a:srgbClr val="009900"/>
                </a:solidFill>
                <a:latin typeface="Calibri" pitchFamily="34" charset="0"/>
              </a:rPr>
              <a:t>procedimientos</a:t>
            </a:r>
            <a:r>
              <a:rPr lang="es-MX" altLang="es-MX" sz="3200" u="none">
                <a:latin typeface="Calibri" pitchFamily="34" charset="0"/>
              </a:rPr>
              <a:t> como instrumentos de control político </a:t>
            </a:r>
            <a:endParaRPr lang="es-ES" altLang="es-MX" sz="3200" u="none">
              <a:latin typeface="Calibri" pitchFamily="34" charset="0"/>
            </a:endParaRPr>
          </a:p>
        </p:txBody>
      </p:sp>
      <p:sp>
        <p:nvSpPr>
          <p:cNvPr id="24585" name="Text Box 9"/>
          <p:cNvSpPr txBox="1">
            <a:spLocks noChangeArrowheads="1"/>
          </p:cNvSpPr>
          <p:nvPr/>
        </p:nvSpPr>
        <p:spPr bwMode="auto">
          <a:xfrm>
            <a:off x="885825" y="5668963"/>
            <a:ext cx="7391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Como todo contrato, es </a:t>
            </a:r>
            <a:r>
              <a:rPr lang="es-MX" altLang="es-MX" sz="3200" b="1" u="none">
                <a:latin typeface="Calibri" pitchFamily="34" charset="0"/>
              </a:rPr>
              <a:t>incompleto</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utoUpdateAnimBg="0"/>
      <p:bldP spid="24584" grpId="0" autoUpdateAnimBg="0"/>
      <p:bldP spid="2458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050"/>
          <p:cNvSpPr txBox="1">
            <a:spLocks noChangeArrowheads="1"/>
          </p:cNvSpPr>
          <p:nvPr/>
        </p:nvSpPr>
        <p:spPr bwMode="auto">
          <a:xfrm>
            <a:off x="1898650" y="304800"/>
            <a:ext cx="53403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Congreso estadunidense</a:t>
            </a:r>
            <a:endParaRPr lang="es-ES" altLang="es-MX" sz="3200" u="none">
              <a:solidFill>
                <a:schemeClr val="tx2"/>
              </a:solidFill>
              <a:latin typeface="Calibri" pitchFamily="34" charset="0"/>
            </a:endParaRPr>
          </a:p>
        </p:txBody>
      </p:sp>
      <p:sp>
        <p:nvSpPr>
          <p:cNvPr id="21507" name="Text Box 2051"/>
          <p:cNvSpPr txBox="1">
            <a:spLocks noChangeArrowheads="1"/>
          </p:cNvSpPr>
          <p:nvPr/>
        </p:nvSpPr>
        <p:spPr bwMode="auto">
          <a:xfrm>
            <a:off x="374650" y="1371600"/>
            <a:ext cx="83883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Es el centro neurálgico del gobierno. No puede hacer todo lo que quiera, pero tiene un peso que envidiaría cualquier legislatura en Latinoamérica </a:t>
            </a:r>
          </a:p>
        </p:txBody>
      </p:sp>
      <p:sp>
        <p:nvSpPr>
          <p:cNvPr id="94213" name="Text Box 2053"/>
          <p:cNvSpPr txBox="1">
            <a:spLocks noChangeArrowheads="1"/>
          </p:cNvSpPr>
          <p:nvPr/>
        </p:nvSpPr>
        <p:spPr bwMode="auto">
          <a:xfrm>
            <a:off x="381000" y="3382963"/>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Tiene 14,000 empleados que trabajan para los 535 miembros electos popularmente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026"/>
          <p:cNvSpPr txBox="1">
            <a:spLocks noChangeArrowheads="1"/>
          </p:cNvSpPr>
          <p:nvPr/>
        </p:nvSpPr>
        <p:spPr bwMode="auto">
          <a:xfrm>
            <a:off x="984250" y="304800"/>
            <a:ext cx="71691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Capitolio, sede del Congreso</a:t>
            </a:r>
            <a:endParaRPr lang="es-ES" altLang="es-MX" sz="3200" u="none">
              <a:solidFill>
                <a:schemeClr val="tx2"/>
              </a:solidFill>
              <a:latin typeface="Calibri" pitchFamily="34" charset="0"/>
            </a:endParaRPr>
          </a:p>
        </p:txBody>
      </p:sp>
      <p:sp>
        <p:nvSpPr>
          <p:cNvPr id="22531" name="Rectangle 1027"/>
          <p:cNvSpPr>
            <a:spLocks noChangeArrowheads="1"/>
          </p:cNvSpPr>
          <p:nvPr/>
        </p:nvSpPr>
        <p:spPr bwMode="auto">
          <a:xfrm>
            <a:off x="228600" y="1524000"/>
            <a:ext cx="8763000" cy="4038600"/>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22532" name="Picture 1028" descr="C:\Documents and Settings\emagar\Mis documentos\Mis imágenes\capitolhi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981200"/>
            <a:ext cx="8164512"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898650" y="304800"/>
            <a:ext cx="53403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Congreso estadunidense</a:t>
            </a:r>
            <a:endParaRPr lang="es-ES" altLang="es-MX" sz="3200" u="none">
              <a:solidFill>
                <a:schemeClr val="tx2"/>
              </a:solidFill>
              <a:latin typeface="Calibri" pitchFamily="34" charset="0"/>
            </a:endParaRPr>
          </a:p>
        </p:txBody>
      </p:sp>
      <p:sp>
        <p:nvSpPr>
          <p:cNvPr id="23555" name="Text Box 3"/>
          <p:cNvSpPr txBox="1">
            <a:spLocks noChangeArrowheads="1"/>
          </p:cNvSpPr>
          <p:nvPr/>
        </p:nvSpPr>
        <p:spPr bwMode="auto">
          <a:xfrm>
            <a:off x="381000" y="1066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Filadelfia buscó evitar “excesos democráticos” </a:t>
            </a:r>
          </a:p>
        </p:txBody>
      </p:sp>
      <p:sp>
        <p:nvSpPr>
          <p:cNvPr id="50180" name="Text Box 4"/>
          <p:cNvSpPr txBox="1">
            <a:spLocks noChangeArrowheads="1"/>
          </p:cNvSpPr>
          <p:nvPr/>
        </p:nvSpPr>
        <p:spPr bwMode="auto">
          <a:xfrm>
            <a:off x="304800" y="1752600"/>
            <a:ext cx="8610600" cy="137318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2800" u="none">
                <a:latin typeface="Calibri" pitchFamily="34" charset="0"/>
              </a:rPr>
              <a:t> </a:t>
            </a:r>
            <a:r>
              <a:rPr lang="en-US" altLang="es-MX" sz="2800" b="1" u="none">
                <a:latin typeface="Calibri" pitchFamily="34" charset="0"/>
              </a:rPr>
              <a:t>Cámara de Representantes</a:t>
            </a:r>
            <a:r>
              <a:rPr lang="en-US" altLang="es-MX" sz="2800" u="none">
                <a:latin typeface="Calibri" pitchFamily="34" charset="0"/>
              </a:rPr>
              <a:t>: la más cercana al pueblo, </a:t>
            </a:r>
            <a:br>
              <a:rPr lang="en-US" altLang="es-MX" sz="2800" u="none">
                <a:latin typeface="Calibri" pitchFamily="34" charset="0"/>
              </a:rPr>
            </a:br>
            <a:r>
              <a:rPr lang="en-US" altLang="es-MX" sz="2800" u="none">
                <a:latin typeface="Calibri" pitchFamily="34" charset="0"/>
              </a:rPr>
              <a:t>  elección directa por principio territorial (“</a:t>
            </a:r>
            <a:r>
              <a:rPr lang="en-US" altLang="es-MX" sz="2800" i="1" u="none">
                <a:latin typeface="Calibri" pitchFamily="34" charset="0"/>
              </a:rPr>
              <a:t>one man, one </a:t>
            </a:r>
            <a:br>
              <a:rPr lang="en-US" altLang="es-MX" sz="2800" i="1" u="none">
                <a:latin typeface="Calibri" pitchFamily="34" charset="0"/>
              </a:rPr>
            </a:br>
            <a:r>
              <a:rPr lang="en-US" altLang="es-MX" sz="2800" i="1" u="none">
                <a:latin typeface="Calibri" pitchFamily="34" charset="0"/>
              </a:rPr>
              <a:t>  vote”</a:t>
            </a:r>
            <a:r>
              <a:rPr lang="en-US" altLang="es-MX" sz="2800" u="none">
                <a:latin typeface="Calibri" pitchFamily="34" charset="0"/>
              </a:rPr>
              <a:t>) de la totalidad cada dos años </a:t>
            </a:r>
          </a:p>
        </p:txBody>
      </p:sp>
      <p:sp>
        <p:nvSpPr>
          <p:cNvPr id="50181" name="Text Box 5"/>
          <p:cNvSpPr txBox="1">
            <a:spLocks noChangeArrowheads="1"/>
          </p:cNvSpPr>
          <p:nvPr/>
        </p:nvSpPr>
        <p:spPr bwMode="auto">
          <a:xfrm>
            <a:off x="304800" y="3352800"/>
            <a:ext cx="8610600" cy="137318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2800" u="none">
                <a:latin typeface="Calibri" pitchFamily="34" charset="0"/>
              </a:rPr>
              <a:t> </a:t>
            </a:r>
            <a:r>
              <a:rPr lang="en-US" altLang="es-MX" sz="2800" b="1" u="none">
                <a:latin typeface="Calibri" pitchFamily="34" charset="0"/>
              </a:rPr>
              <a:t>Senado</a:t>
            </a:r>
            <a:r>
              <a:rPr lang="en-US" altLang="es-MX" sz="2800" u="none">
                <a:latin typeface="Calibri" pitchFamily="34" charset="0"/>
              </a:rPr>
              <a:t>: aislado de los impulsos populares (“hombre </a:t>
            </a:r>
            <a:br>
              <a:rPr lang="en-US" altLang="es-MX" sz="2800" u="none">
                <a:latin typeface="Calibri" pitchFamily="34" charset="0"/>
              </a:rPr>
            </a:br>
            <a:r>
              <a:rPr lang="en-US" altLang="es-MX" sz="2800" u="none">
                <a:latin typeface="Calibri" pitchFamily="34" charset="0"/>
              </a:rPr>
              <a:t>  viejo”), elección indirecta por asambleas estatales,</a:t>
            </a:r>
            <a:br>
              <a:rPr lang="en-US" altLang="es-MX" sz="2800" u="none">
                <a:latin typeface="Calibri" pitchFamily="34" charset="0"/>
              </a:rPr>
            </a:br>
            <a:r>
              <a:rPr lang="en-US" altLang="es-MX" sz="2800" u="none">
                <a:latin typeface="Calibri" pitchFamily="34" charset="0"/>
              </a:rPr>
              <a:t>  renueva por tercios c/2 años. 1913: elección directa</a:t>
            </a:r>
          </a:p>
        </p:txBody>
      </p:sp>
      <p:sp>
        <p:nvSpPr>
          <p:cNvPr id="50182" name="Text Box 6"/>
          <p:cNvSpPr txBox="1">
            <a:spLocks noChangeArrowheads="1"/>
          </p:cNvSpPr>
          <p:nvPr/>
        </p:nvSpPr>
        <p:spPr bwMode="auto">
          <a:xfrm>
            <a:off x="381000" y="5805488"/>
            <a:ext cx="8388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2800" u="none">
                <a:solidFill>
                  <a:srgbClr val="CC0000"/>
                </a:solidFill>
                <a:latin typeface="Calibri" pitchFamily="34" charset="0"/>
              </a:rPr>
              <a:t>Para capturar el gobierno hay que ganar </a:t>
            </a:r>
            <a:r>
              <a:rPr lang="en-US" altLang="es-MX" sz="2800" b="1" u="none">
                <a:solidFill>
                  <a:srgbClr val="CC0000"/>
                </a:solidFill>
                <a:latin typeface="Calibri" pitchFamily="34" charset="0"/>
              </a:rPr>
              <a:t>3</a:t>
            </a:r>
            <a:r>
              <a:rPr lang="en-US" altLang="es-MX" sz="2800" u="none">
                <a:solidFill>
                  <a:srgbClr val="CC0000"/>
                </a:solidFill>
                <a:latin typeface="Calibri" pitchFamily="34" charset="0"/>
              </a:rPr>
              <a:t> elecciones sucesivas (sin contar la Corte)</a:t>
            </a:r>
          </a:p>
        </p:txBody>
      </p:sp>
      <p:sp>
        <p:nvSpPr>
          <p:cNvPr id="50183" name="Text Box 7"/>
          <p:cNvSpPr txBox="1">
            <a:spLocks noChangeArrowheads="1"/>
          </p:cNvSpPr>
          <p:nvPr/>
        </p:nvSpPr>
        <p:spPr bwMode="auto">
          <a:xfrm>
            <a:off x="304800" y="5027613"/>
            <a:ext cx="8610600" cy="519112"/>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2800" u="none">
                <a:latin typeface="Calibri" pitchFamily="34" charset="0"/>
              </a:rPr>
              <a:t> </a:t>
            </a:r>
            <a:r>
              <a:rPr lang="en-US" altLang="es-MX" sz="2800" b="1" u="none">
                <a:latin typeface="Calibri" pitchFamily="34" charset="0"/>
              </a:rPr>
              <a:t>Presidencia</a:t>
            </a:r>
            <a:r>
              <a:rPr lang="en-US" altLang="es-MX" sz="2800" u="none">
                <a:latin typeface="Calibri" pitchFamily="34" charset="0"/>
              </a:rPr>
              <a:t>: elección indirecta por Colegio Electoral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P spid="50181" grpId="0" animBg="1" autoUpdateAnimBg="0"/>
      <p:bldP spid="50182" grpId="0" autoUpdateAnimBg="0"/>
      <p:bldP spid="5018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84250" y="304800"/>
            <a:ext cx="71691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Congreso: poderes (art. I, secc. 8)</a:t>
            </a:r>
            <a:endParaRPr lang="es-ES" altLang="es-MX" sz="3200" u="none">
              <a:solidFill>
                <a:schemeClr val="tx2"/>
              </a:solidFill>
              <a:latin typeface="Calibri" pitchFamily="34" charset="0"/>
            </a:endParaRPr>
          </a:p>
        </p:txBody>
      </p:sp>
      <p:sp>
        <p:nvSpPr>
          <p:cNvPr id="51203" name="Text Box 3"/>
          <p:cNvSpPr txBox="1">
            <a:spLocks noChangeArrowheads="1"/>
          </p:cNvSpPr>
          <p:nvPr/>
        </p:nvSpPr>
        <p:spPr bwMode="auto">
          <a:xfrm>
            <a:off x="381000" y="990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Crear y levantar impuestos, derechos, aranceles</a:t>
            </a:r>
          </a:p>
        </p:txBody>
      </p:sp>
      <p:sp>
        <p:nvSpPr>
          <p:cNvPr id="51204" name="Text Box 4"/>
          <p:cNvSpPr txBox="1">
            <a:spLocks noChangeArrowheads="1"/>
          </p:cNvSpPr>
          <p:nvPr/>
        </p:nvSpPr>
        <p:spPr bwMode="auto">
          <a:xfrm>
            <a:off x="381000" y="1447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Imprimir moneda y endeudar al gobierno</a:t>
            </a:r>
          </a:p>
        </p:txBody>
      </p:sp>
      <p:sp>
        <p:nvSpPr>
          <p:cNvPr id="51205" name="Text Box 5"/>
          <p:cNvSpPr txBox="1">
            <a:spLocks noChangeArrowheads="1"/>
          </p:cNvSpPr>
          <p:nvPr/>
        </p:nvSpPr>
        <p:spPr bwMode="auto">
          <a:xfrm>
            <a:off x="381000" y="19351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Regular el comercio</a:t>
            </a:r>
          </a:p>
        </p:txBody>
      </p:sp>
      <p:sp>
        <p:nvSpPr>
          <p:cNvPr id="51206" name="Text Box 6"/>
          <p:cNvSpPr txBox="1">
            <a:spLocks noChangeArrowheads="1"/>
          </p:cNvSpPr>
          <p:nvPr/>
        </p:nvSpPr>
        <p:spPr bwMode="auto">
          <a:xfrm>
            <a:off x="381000" y="2438400"/>
            <a:ext cx="876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Gastar en “defensa común” y “bienestar general”</a:t>
            </a:r>
          </a:p>
        </p:txBody>
      </p:sp>
      <p:sp>
        <p:nvSpPr>
          <p:cNvPr id="51207" name="Text Box 7"/>
          <p:cNvSpPr txBox="1">
            <a:spLocks noChangeArrowheads="1"/>
          </p:cNvSpPr>
          <p:nvPr/>
        </p:nvSpPr>
        <p:spPr bwMode="auto">
          <a:xfrm>
            <a:off x="381000" y="3001963"/>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Declarar guerra, conscribir/mantener FFAA</a:t>
            </a:r>
          </a:p>
          <a:p>
            <a:pPr algn="l">
              <a:spcBef>
                <a:spcPct val="50000"/>
              </a:spcBef>
            </a:pPr>
            <a:endParaRPr lang="en-US" altLang="es-MX" sz="3200" u="none">
              <a:latin typeface="Calibri" pitchFamily="34" charset="0"/>
            </a:endParaRPr>
          </a:p>
        </p:txBody>
      </p:sp>
      <p:sp>
        <p:nvSpPr>
          <p:cNvPr id="51208" name="Rectangle 8"/>
          <p:cNvSpPr>
            <a:spLocks noChangeArrowheads="1"/>
          </p:cNvSpPr>
          <p:nvPr/>
        </p:nvSpPr>
        <p:spPr bwMode="auto">
          <a:xfrm>
            <a:off x="304800" y="4579938"/>
            <a:ext cx="8534400" cy="2133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1209" name="Text Box 9"/>
          <p:cNvSpPr txBox="1">
            <a:spLocks noChangeArrowheads="1"/>
          </p:cNvSpPr>
          <p:nvPr/>
        </p:nvSpPr>
        <p:spPr bwMode="auto">
          <a:xfrm>
            <a:off x="381000" y="3573463"/>
            <a:ext cx="8388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Ratificar Suprema Corte (Ejecutivo-Senado) </a:t>
            </a:r>
          </a:p>
        </p:txBody>
      </p:sp>
      <p:sp>
        <p:nvSpPr>
          <p:cNvPr id="51210" name="Text Box 10"/>
          <p:cNvSpPr txBox="1">
            <a:spLocks noChangeArrowheads="1"/>
          </p:cNvSpPr>
          <p:nvPr/>
        </p:nvSpPr>
        <p:spPr bwMode="auto">
          <a:xfrm>
            <a:off x="381000" y="4076700"/>
            <a:ext cx="8388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Constituir tribunales debajo de SC</a:t>
            </a:r>
          </a:p>
        </p:txBody>
      </p:sp>
      <p:sp>
        <p:nvSpPr>
          <p:cNvPr id="51211" name="Text Box 11"/>
          <p:cNvSpPr txBox="1">
            <a:spLocks noChangeArrowheads="1"/>
          </p:cNvSpPr>
          <p:nvPr/>
        </p:nvSpPr>
        <p:spPr bwMode="auto">
          <a:xfrm>
            <a:off x="381000" y="4535488"/>
            <a:ext cx="83883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“Hacer toda ley necesaria y conveniente para</a:t>
            </a:r>
            <a:br>
              <a:rPr lang="en-US" altLang="es-MX" sz="3200" u="none">
                <a:latin typeface="Calibri" pitchFamily="34" charset="0"/>
              </a:rPr>
            </a:br>
            <a:r>
              <a:rPr lang="en-US" altLang="es-MX" sz="3200" u="none">
                <a:latin typeface="Calibri" pitchFamily="34" charset="0"/>
              </a:rPr>
              <a:t>     llevar a efecto los poderes anteriores y todos </a:t>
            </a:r>
            <a:br>
              <a:rPr lang="en-US" altLang="es-MX" sz="3200" u="none">
                <a:latin typeface="Calibri" pitchFamily="34" charset="0"/>
              </a:rPr>
            </a:br>
            <a:r>
              <a:rPr lang="en-US" altLang="es-MX" sz="3200" u="none">
                <a:latin typeface="Calibri" pitchFamily="34" charset="0"/>
              </a:rPr>
              <a:t>     los demás que esta Constitución confiere al</a:t>
            </a:r>
            <a:br>
              <a:rPr lang="en-US" altLang="es-MX" sz="3200" u="none">
                <a:latin typeface="Calibri" pitchFamily="34" charset="0"/>
              </a:rPr>
            </a:br>
            <a:r>
              <a:rPr lang="en-US" altLang="es-MX" sz="3200" u="none">
                <a:latin typeface="Calibri" pitchFamily="34" charset="0"/>
              </a:rPr>
              <a:t>     gobierno de los EEUU”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7"/>
                                        </p:tgtEl>
                                        <p:attrNameLst>
                                          <p:attrName>style.visibility</p:attrName>
                                        </p:attrNameLst>
                                      </p:cBhvr>
                                      <p:to>
                                        <p:strVal val="visible"/>
                                      </p:to>
                                    </p:set>
                                  </p:childTnLst>
                                </p:cTn>
                              </p:par>
                            </p:childTnLst>
                          </p:cTn>
                        </p:par>
                        <p:par>
                          <p:cTn id="23" fill="hold" nodeType="afterGroup">
                            <p:stCondLst>
                              <p:cond delay="500"/>
                            </p:stCondLst>
                            <p:childTnLst>
                              <p:par>
                                <p:cTn id="24" presetID="9" presetClass="entr" presetSubtype="0" fill="hold" grpId="0" nodeType="afterEffect">
                                  <p:stCondLst>
                                    <p:cond delay="1000"/>
                                  </p:stCondLst>
                                  <p:childTnLst>
                                    <p:set>
                                      <p:cBhvr>
                                        <p:cTn id="25" dur="1" fill="hold">
                                          <p:stCondLst>
                                            <p:cond delay="0"/>
                                          </p:stCondLst>
                                        </p:cTn>
                                        <p:tgtEl>
                                          <p:spTgt spid="51208"/>
                                        </p:tgtEl>
                                        <p:attrNameLst>
                                          <p:attrName>style.visibility</p:attrName>
                                        </p:attrNameLst>
                                      </p:cBhvr>
                                      <p:to>
                                        <p:strVal val="visible"/>
                                      </p:to>
                                    </p:set>
                                    <p:animEffect transition="in" filter="dissolve">
                                      <p:cBhvr>
                                        <p:cTn id="26" dur="500"/>
                                        <p:tgtEl>
                                          <p:spTgt spid="512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autoUpdateAnimBg="0"/>
      <p:bldP spid="51206" grpId="0" autoUpdateAnimBg="0"/>
      <p:bldP spid="51207" grpId="0" autoUpdateAnimBg="0"/>
      <p:bldP spid="51208" grpId="0" animBg="1"/>
      <p:bldP spid="51209" grpId="0" autoUpdateAnimBg="0"/>
      <p:bldP spid="51210" grpId="0" autoUpdateAnimBg="0"/>
      <p:bldP spid="512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432050" y="304800"/>
            <a:ext cx="4273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Los límites del Congreso</a:t>
            </a:r>
            <a:endParaRPr lang="es-ES" altLang="es-MX" sz="3200" u="none">
              <a:solidFill>
                <a:schemeClr val="tx2"/>
              </a:solidFill>
              <a:latin typeface="Calibri" pitchFamily="34" charset="0"/>
            </a:endParaRPr>
          </a:p>
        </p:txBody>
      </p:sp>
      <p:sp>
        <p:nvSpPr>
          <p:cNvPr id="95235" name="Text Box 3"/>
          <p:cNvSpPr txBox="1">
            <a:spLocks noChangeArrowheads="1"/>
          </p:cNvSpPr>
          <p:nvPr/>
        </p:nvSpPr>
        <p:spPr bwMode="auto">
          <a:xfrm>
            <a:off x="381000" y="990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Checks</a:t>
            </a:r>
            <a:r>
              <a:rPr lang="en-US" altLang="es-MX" sz="3200" u="none">
                <a:latin typeface="Calibri" pitchFamily="34" charset="0"/>
              </a:rPr>
              <a:t> del ejecutivo:</a:t>
            </a:r>
          </a:p>
        </p:txBody>
      </p:sp>
      <p:sp>
        <p:nvSpPr>
          <p:cNvPr id="95236" name="Text Box 4"/>
          <p:cNvSpPr txBox="1">
            <a:spLocks noChangeArrowheads="1"/>
          </p:cNvSpPr>
          <p:nvPr/>
        </p:nvSpPr>
        <p:spPr bwMode="auto">
          <a:xfrm>
            <a:off x="381000" y="1600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vetar leyes</a:t>
            </a:r>
          </a:p>
        </p:txBody>
      </p:sp>
      <p:sp>
        <p:nvSpPr>
          <p:cNvPr id="95237" name="Text Box 5"/>
          <p:cNvSpPr txBox="1">
            <a:spLocks noChangeArrowheads="1"/>
          </p:cNvSpPr>
          <p:nvPr/>
        </p:nvSpPr>
        <p:spPr bwMode="auto">
          <a:xfrm>
            <a:off x="381000" y="20875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convocar sesiones extraordinarias</a:t>
            </a:r>
          </a:p>
        </p:txBody>
      </p:sp>
      <p:sp>
        <p:nvSpPr>
          <p:cNvPr id="95238" name="Text Box 6"/>
          <p:cNvSpPr txBox="1">
            <a:spLocks noChangeArrowheads="1"/>
          </p:cNvSpPr>
          <p:nvPr/>
        </p:nvSpPr>
        <p:spPr bwMode="auto">
          <a:xfrm>
            <a:off x="381000" y="25908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nombrar oficiales sin autorización del </a:t>
            </a:r>
            <a:br>
              <a:rPr lang="en-US" altLang="es-MX" sz="3200" u="none">
                <a:latin typeface="Calibri" pitchFamily="34" charset="0"/>
              </a:rPr>
            </a:br>
            <a:r>
              <a:rPr lang="en-US" altLang="es-MX" sz="3200" u="none">
                <a:latin typeface="Calibri" pitchFamily="34" charset="0"/>
              </a:rPr>
              <a:t>   Senado cuando éste está en receso</a:t>
            </a:r>
          </a:p>
        </p:txBody>
      </p:sp>
      <p:sp>
        <p:nvSpPr>
          <p:cNvPr id="95240" name="Text Box 8"/>
          <p:cNvSpPr txBox="1">
            <a:spLocks noChangeArrowheads="1"/>
          </p:cNvSpPr>
          <p:nvPr/>
        </p:nvSpPr>
        <p:spPr bwMode="auto">
          <a:xfrm>
            <a:off x="381000" y="3886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Checks</a:t>
            </a:r>
            <a:r>
              <a:rPr lang="en-US" altLang="es-MX" sz="3200" u="none">
                <a:latin typeface="Calibri" pitchFamily="34" charset="0"/>
              </a:rPr>
              <a:t> del judicial:</a:t>
            </a:r>
          </a:p>
        </p:txBody>
      </p:sp>
      <p:sp>
        <p:nvSpPr>
          <p:cNvPr id="95241" name="Text Box 9"/>
          <p:cNvSpPr txBox="1">
            <a:spLocks noChangeArrowheads="1"/>
          </p:cNvSpPr>
          <p:nvPr/>
        </p:nvSpPr>
        <p:spPr bwMode="auto">
          <a:xfrm>
            <a:off x="381000" y="44497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declarar leyes inconstitucionales</a:t>
            </a:r>
          </a:p>
        </p:txBody>
      </p:sp>
      <p:sp>
        <p:nvSpPr>
          <p:cNvPr id="95242" name="Text Box 10"/>
          <p:cNvSpPr txBox="1">
            <a:spLocks noChangeArrowheads="1"/>
          </p:cNvSpPr>
          <p:nvPr/>
        </p:nvSpPr>
        <p:spPr bwMode="auto">
          <a:xfrm>
            <a:off x="381000" y="4953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Cong. no puede reducir el sueldo de los jueces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36" grpId="0" autoUpdateAnimBg="0"/>
      <p:bldP spid="95237" grpId="0" autoUpdateAnimBg="0"/>
      <p:bldP spid="95238" grpId="0" autoUpdateAnimBg="0"/>
      <p:bldP spid="95240" grpId="0" autoUpdateAnimBg="0"/>
      <p:bldP spid="95241" grpId="0" autoUpdateAnimBg="0"/>
      <p:bldP spid="9524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98650" y="334963"/>
            <a:ext cx="5340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elecciones congresionales</a:t>
            </a:r>
            <a:endParaRPr lang="es-ES" altLang="es-MX" sz="3200" u="none">
              <a:solidFill>
                <a:schemeClr val="tx2"/>
              </a:solidFill>
              <a:latin typeface="Calibri" pitchFamily="34" charset="0"/>
            </a:endParaRPr>
          </a:p>
        </p:txBody>
      </p:sp>
      <p:sp>
        <p:nvSpPr>
          <p:cNvPr id="26627" name="Text Box 3"/>
          <p:cNvSpPr txBox="1">
            <a:spLocks noChangeArrowheads="1"/>
          </p:cNvSpPr>
          <p:nvPr/>
        </p:nvSpPr>
        <p:spPr bwMode="auto">
          <a:xfrm>
            <a:off x="381000" y="1112838"/>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Originalmente R = 1 representante por c/ 30mil habitantes  (libres + </a:t>
            </a:r>
            <a:r>
              <a:rPr lang="en-US" altLang="es-MX" u="none" baseline="30000">
                <a:latin typeface="Calibri" pitchFamily="34" charset="0"/>
              </a:rPr>
              <a:t>3</a:t>
            </a:r>
            <a:r>
              <a:rPr lang="en-US" altLang="es-MX" u="none">
                <a:latin typeface="Calibri" pitchFamily="34" charset="0"/>
              </a:rPr>
              <a:t>/</a:t>
            </a:r>
            <a:r>
              <a:rPr lang="en-US" altLang="es-MX" u="none" baseline="-25000">
                <a:latin typeface="Calibri" pitchFamily="34" charset="0"/>
              </a:rPr>
              <a:t>5</a:t>
            </a:r>
            <a:r>
              <a:rPr lang="en-US" altLang="es-MX" sz="3200" u="none">
                <a:latin typeface="Calibri" pitchFamily="34" charset="0"/>
              </a:rPr>
              <a:t>esclavos), ajuste c/ censo  </a:t>
            </a:r>
          </a:p>
        </p:txBody>
      </p:sp>
      <p:sp>
        <p:nvSpPr>
          <p:cNvPr id="52230" name="Text Box 6"/>
          <p:cNvSpPr txBox="1">
            <a:spLocks noChangeArrowheads="1"/>
          </p:cNvSpPr>
          <p:nvPr/>
        </p:nvSpPr>
        <p:spPr bwMode="auto">
          <a:xfrm>
            <a:off x="381000" y="33528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1840</a:t>
            </a:r>
            <a:r>
              <a:rPr lang="en-US" altLang="es-MX" sz="2800" u="none">
                <a:latin typeface="Calibri" pitchFamily="34" charset="0"/>
              </a:rPr>
              <a:t> </a:t>
            </a:r>
            <a:r>
              <a:rPr lang="en-US" altLang="es-MX" sz="2800" u="none">
                <a:solidFill>
                  <a:srgbClr val="CC0000"/>
                </a:solidFill>
                <a:latin typeface="Calibri" pitchFamily="34" charset="0"/>
              </a:rPr>
              <a:t>mét. Webster</a:t>
            </a:r>
            <a:r>
              <a:rPr lang="en-US" altLang="es-MX" sz="2800" u="none">
                <a:latin typeface="Calibri" pitchFamily="34" charset="0"/>
              </a:rPr>
              <a:t>: redondea fracción (3.51=4) </a:t>
            </a:r>
          </a:p>
        </p:txBody>
      </p:sp>
      <p:sp>
        <p:nvSpPr>
          <p:cNvPr id="52231" name="Text Box 7"/>
          <p:cNvSpPr txBox="1">
            <a:spLocks noChangeArrowheads="1"/>
          </p:cNvSpPr>
          <p:nvPr/>
        </p:nvSpPr>
        <p:spPr bwMode="auto">
          <a:xfrm>
            <a:off x="381000" y="39624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1850-1900</a:t>
            </a:r>
            <a:r>
              <a:rPr lang="en-US" altLang="es-MX" sz="2800" u="none">
                <a:latin typeface="Calibri" pitchFamily="34" charset="0"/>
              </a:rPr>
              <a:t> </a:t>
            </a:r>
            <a:r>
              <a:rPr lang="en-US" altLang="es-MX" sz="2800" u="none">
                <a:solidFill>
                  <a:srgbClr val="009900"/>
                </a:solidFill>
                <a:latin typeface="Calibri" pitchFamily="34" charset="0"/>
              </a:rPr>
              <a:t>mét. Hamilton</a:t>
            </a:r>
            <a:r>
              <a:rPr lang="en-US" altLang="es-MX" sz="2800" u="none">
                <a:latin typeface="Calibri" pitchFamily="34" charset="0"/>
              </a:rPr>
              <a:t>: fija tamaño cámara; pob. total entre tamaño=R; fracc. por restos mayores. Fav. chicos</a:t>
            </a:r>
          </a:p>
        </p:txBody>
      </p:sp>
      <p:sp>
        <p:nvSpPr>
          <p:cNvPr id="26630" name="Rectangle 10"/>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2232" name="Text Box 8"/>
          <p:cNvSpPr txBox="1">
            <a:spLocks noChangeArrowheads="1"/>
          </p:cNvSpPr>
          <p:nvPr/>
        </p:nvSpPr>
        <p:spPr bwMode="auto">
          <a:xfrm>
            <a:off x="374650" y="4953000"/>
            <a:ext cx="8616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1940-hoy</a:t>
            </a:r>
            <a:r>
              <a:rPr lang="en-US" altLang="es-MX" sz="2800" u="none">
                <a:latin typeface="Calibri" pitchFamily="34" charset="0"/>
              </a:rPr>
              <a:t> </a:t>
            </a:r>
            <a:r>
              <a:rPr lang="en-US" altLang="es-MX" sz="2800" u="none">
                <a:solidFill>
                  <a:srgbClr val="FF00FF"/>
                </a:solidFill>
                <a:latin typeface="Calibri" pitchFamily="34" charset="0"/>
              </a:rPr>
              <a:t>mét. Hill</a:t>
            </a:r>
            <a:r>
              <a:rPr lang="en-US" altLang="es-MX" sz="2800" u="none">
                <a:latin typeface="Calibri" pitchFamily="34" charset="0"/>
              </a:rPr>
              <a:t>: fracc. se redondean según tamaño del entero usando media geométrica (3.45=3 pero 3.48=4)  </a:t>
            </a:r>
          </a:p>
        </p:txBody>
      </p:sp>
      <p:sp>
        <p:nvSpPr>
          <p:cNvPr id="26632" name="Rectangle 13"/>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2229" name="Text Box 5"/>
          <p:cNvSpPr txBox="1">
            <a:spLocks noChangeArrowheads="1"/>
          </p:cNvSpPr>
          <p:nvPr/>
        </p:nvSpPr>
        <p:spPr bwMode="auto">
          <a:xfrm>
            <a:off x="381000" y="22860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1790-1830</a:t>
            </a:r>
            <a:r>
              <a:rPr lang="en-US" altLang="es-MX" sz="2800" u="none">
                <a:latin typeface="Calibri" pitchFamily="34" charset="0"/>
              </a:rPr>
              <a:t> </a:t>
            </a:r>
            <a:r>
              <a:rPr lang="en-US" altLang="es-MX" sz="2800" u="none">
                <a:solidFill>
                  <a:schemeClr val="accent2"/>
                </a:solidFill>
                <a:latin typeface="Calibri" pitchFamily="34" charset="0"/>
              </a:rPr>
              <a:t>mét. Jefferson</a:t>
            </a:r>
            <a:r>
              <a:rPr lang="en-US" altLang="es-MX" sz="2800" u="none">
                <a:latin typeface="Calibri" pitchFamily="34" charset="0"/>
              </a:rPr>
              <a:t>: fija relación </a:t>
            </a:r>
            <a:r>
              <a:rPr lang="en-US" altLang="es-MX" sz="2800" i="1" u="none">
                <a:latin typeface="Calibri" pitchFamily="34" charset="0"/>
              </a:rPr>
              <a:t>R</a:t>
            </a:r>
            <a:r>
              <a:rPr lang="en-US" altLang="es-MX" sz="2800" u="none">
                <a:latin typeface="Calibri" pitchFamily="34" charset="0"/>
              </a:rPr>
              <a:t>; pob.edo ÷ R; ignora fracciones (3.01=3=3.99). Favorece grandes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utoUpdateAnimBg="0"/>
      <p:bldP spid="52231" grpId="0" autoUpdateAnimBg="0"/>
      <p:bldP spid="52232" grpId="0" autoUpdateAnimBg="0"/>
      <p:bldP spid="5222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3" y="377825"/>
            <a:ext cx="1924050" cy="60991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27651" name="Text Box 3"/>
          <p:cNvSpPr txBox="1">
            <a:spLocks noChangeArrowheads="1"/>
          </p:cNvSpPr>
          <p:nvPr/>
        </p:nvSpPr>
        <p:spPr bwMode="auto">
          <a:xfrm>
            <a:off x="381000" y="914400"/>
            <a:ext cx="60960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Ejemplos Hill: </a:t>
            </a:r>
          </a:p>
          <a:p>
            <a:pPr algn="l">
              <a:spcBef>
                <a:spcPct val="50000"/>
              </a:spcBef>
            </a:pPr>
            <a:r>
              <a:rPr lang="en-US" altLang="es-MX" sz="3200" u="none">
                <a:latin typeface="Calibri" pitchFamily="34" charset="0"/>
              </a:rPr>
              <a:t>-si obtienes 3.47 dips. para un estado, le corresponden 4</a:t>
            </a:r>
            <a:br>
              <a:rPr lang="en-US" altLang="es-MX" sz="3200" u="none">
                <a:latin typeface="Calibri" pitchFamily="34" charset="0"/>
              </a:rPr>
            </a:br>
            <a:r>
              <a:rPr lang="en-US" altLang="es-MX" sz="3200" u="none">
                <a:latin typeface="Calibri" pitchFamily="34" charset="0"/>
              </a:rPr>
              <a:t>(3.47 &gt; 3.4641)</a:t>
            </a:r>
          </a:p>
          <a:p>
            <a:pPr algn="l">
              <a:spcBef>
                <a:spcPct val="50000"/>
              </a:spcBef>
            </a:pPr>
            <a:r>
              <a:rPr lang="en-US" altLang="es-MX" sz="3200" u="none">
                <a:latin typeface="Calibri" pitchFamily="34" charset="0"/>
              </a:rPr>
              <a:t>-si obtiene 10.47, </a:t>
            </a:r>
            <a:br>
              <a:rPr lang="en-US" altLang="es-MX" sz="3200" u="none">
                <a:latin typeface="Calibri" pitchFamily="34" charset="0"/>
              </a:rPr>
            </a:br>
            <a:r>
              <a:rPr lang="en-US" altLang="es-MX" sz="3200" u="none">
                <a:latin typeface="Calibri" pitchFamily="34" charset="0"/>
              </a:rPr>
              <a:t>le corresponden 10</a:t>
            </a:r>
          </a:p>
          <a:p>
            <a:pPr algn="l">
              <a:spcBef>
                <a:spcPct val="50000"/>
              </a:spcBef>
            </a:pPr>
            <a:r>
              <a:rPr lang="en-US" altLang="es-MX" sz="3200" u="none">
                <a:latin typeface="Calibri" pitchFamily="34" charset="0"/>
              </a:rPr>
              <a:t>En casos límite, estados chicos redondean para arriba, grandes para abajo.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17650" y="334963"/>
            <a:ext cx="6102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i="1" u="none">
                <a:solidFill>
                  <a:schemeClr val="tx2"/>
                </a:solidFill>
                <a:latin typeface="Calibri" pitchFamily="34" charset="0"/>
              </a:rPr>
              <a:t>Apportionment</a:t>
            </a:r>
            <a:r>
              <a:rPr lang="es-MX" altLang="es-MX" sz="3200" u="none">
                <a:solidFill>
                  <a:schemeClr val="tx2"/>
                </a:solidFill>
                <a:latin typeface="Calibri" pitchFamily="34" charset="0"/>
              </a:rPr>
              <a:t> (prorrateo)</a:t>
            </a:r>
            <a:endParaRPr lang="es-ES" altLang="es-MX" sz="3200" i="1" u="none">
              <a:solidFill>
                <a:schemeClr val="tx2"/>
              </a:solidFill>
              <a:latin typeface="Calibri" pitchFamily="34" charset="0"/>
            </a:endParaRPr>
          </a:p>
        </p:txBody>
      </p:sp>
      <p:sp>
        <p:nvSpPr>
          <p:cNvPr id="284676" name="Text Box 4"/>
          <p:cNvSpPr txBox="1">
            <a:spLocks noChangeArrowheads="1"/>
          </p:cNvSpPr>
          <p:nvPr/>
        </p:nvSpPr>
        <p:spPr bwMode="auto">
          <a:xfrm>
            <a:off x="381000" y="15240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Hoy, c/ censo se reasignan los 435 según la dinámica demográfica de los estados </a:t>
            </a:r>
          </a:p>
        </p:txBody>
      </p:sp>
      <p:sp>
        <p:nvSpPr>
          <p:cNvPr id="284677" name="Text Box 5"/>
          <p:cNvSpPr txBox="1">
            <a:spLocks noChangeArrowheads="1"/>
          </p:cNvSpPr>
          <p:nvPr/>
        </p:nvSpPr>
        <p:spPr bwMode="auto">
          <a:xfrm>
            <a:off x="381000" y="3429000"/>
            <a:ext cx="83883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Con excepciones, el diseño de distritos congresionales corre a cargo de los gobiernos estatales (asamblea, gobernador y cortes) </a:t>
            </a:r>
          </a:p>
          <a:p>
            <a:pPr>
              <a:spcBef>
                <a:spcPct val="50000"/>
              </a:spcBef>
            </a:pPr>
            <a:r>
              <a:rPr lang="en-US" altLang="es-MX" sz="3200" u="none">
                <a:latin typeface="Calibri" pitchFamily="34" charset="0"/>
              </a:rPr>
              <a:t>En México, corre a cargo del IFE </a:t>
            </a:r>
            <a:br>
              <a:rPr lang="en-US" altLang="es-MX" sz="3200" u="none">
                <a:latin typeface="Calibri" pitchFamily="34" charset="0"/>
              </a:rPr>
            </a:br>
            <a:r>
              <a:rPr lang="en-US" altLang="es-MX" sz="3200" u="none">
                <a:latin typeface="Calibri" pitchFamily="34" charset="0"/>
              </a:rPr>
              <a:t>(método Hamilton)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utoUpdateAnimBg="0"/>
      <p:bldP spid="2846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27050" y="334963"/>
            <a:ext cx="80835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impresionante récord de bateo electoral de los ocupantes (</a:t>
            </a:r>
            <a:r>
              <a:rPr lang="es-MX" altLang="es-MX" sz="3200" i="1" u="none">
                <a:solidFill>
                  <a:schemeClr val="tx2"/>
                </a:solidFill>
                <a:latin typeface="Calibri" pitchFamily="34" charset="0"/>
              </a:rPr>
              <a:t>incumbents</a:t>
            </a:r>
            <a:r>
              <a:rPr lang="es-MX" altLang="es-MX" sz="3200" u="none">
                <a:solidFill>
                  <a:schemeClr val="tx2"/>
                </a:solidFill>
                <a:latin typeface="Calibri" pitchFamily="34" charset="0"/>
              </a:rPr>
              <a:t>) de la HofR</a:t>
            </a:r>
            <a:endParaRPr lang="es-ES" altLang="es-MX" sz="3200" u="none">
              <a:solidFill>
                <a:schemeClr val="tx2"/>
              </a:solidFill>
              <a:latin typeface="Calibri" pitchFamily="34" charset="0"/>
            </a:endParaRPr>
          </a:p>
        </p:txBody>
      </p:sp>
      <p:sp>
        <p:nvSpPr>
          <p:cNvPr id="29699" name="Text Box 7"/>
          <p:cNvSpPr txBox="1">
            <a:spLocks noChangeArrowheads="1"/>
          </p:cNvSpPr>
          <p:nvPr/>
        </p:nvSpPr>
        <p:spPr bwMode="auto">
          <a:xfrm>
            <a:off x="539750" y="6156325"/>
            <a:ext cx="723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Fuente: Jacobson, 1997</a:t>
            </a:r>
          </a:p>
        </p:txBody>
      </p:sp>
      <p:pic>
        <p:nvPicPr>
          <p:cNvPr id="29700" name="Picture 8" descr="C:\Documents and Settings\emagar\Escritorio\incumbent.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673225"/>
            <a:ext cx="6324600" cy="42164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6" name="AutoShape 10"/>
          <p:cNvSpPr>
            <a:spLocks/>
          </p:cNvSpPr>
          <p:nvPr/>
        </p:nvSpPr>
        <p:spPr bwMode="auto">
          <a:xfrm>
            <a:off x="7162800" y="2209800"/>
            <a:ext cx="1676400" cy="914400"/>
          </a:xfrm>
          <a:prstGeom prst="borderCallout1">
            <a:avLst>
              <a:gd name="adj1" fmla="val 12500"/>
              <a:gd name="adj2" fmla="val -4546"/>
              <a:gd name="adj3" fmla="val 19444"/>
              <a:gd name="adj4" fmla="val -44130"/>
            </a:avLst>
          </a:prstGeom>
          <a:solidFill>
            <a:srgbClr val="777777"/>
          </a:solidFill>
          <a:ln w="9525">
            <a:solidFill>
              <a:schemeClr val="tx1"/>
            </a:solidFill>
            <a:miter lim="800000"/>
            <a:headEnd/>
            <a:tailEnd/>
          </a:ln>
        </p:spPr>
        <p:txBody>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r>
              <a:rPr lang="es-MX" altLang="es-MX" u="none">
                <a:solidFill>
                  <a:srgbClr val="99CC00"/>
                </a:solidFill>
                <a:latin typeface="Calibri" pitchFamily="34" charset="0"/>
              </a:rPr>
              <a:t>ocupantes</a:t>
            </a:r>
            <a:r>
              <a:rPr lang="es-MX" altLang="es-MX" u="none">
                <a:latin typeface="Calibri" pitchFamily="34" charset="0"/>
              </a:rPr>
              <a:t> </a:t>
            </a:r>
            <a:r>
              <a:rPr lang="es-MX" altLang="es-MX" u="none">
                <a:solidFill>
                  <a:srgbClr val="99CC00"/>
                </a:solidFill>
                <a:latin typeface="Calibri" pitchFamily="34" charset="0"/>
              </a:rPr>
              <a:t>ambiciosos</a:t>
            </a:r>
            <a:endParaRPr lang="es-ES" altLang="es-MX" u="none">
              <a:solidFill>
                <a:srgbClr val="99CC00"/>
              </a:solidFill>
              <a:latin typeface="Calibri" pitchFamily="34" charset="0"/>
            </a:endParaRPr>
          </a:p>
        </p:txBody>
      </p:sp>
      <p:sp>
        <p:nvSpPr>
          <p:cNvPr id="55307" name="AutoShape 11"/>
          <p:cNvSpPr>
            <a:spLocks/>
          </p:cNvSpPr>
          <p:nvPr/>
        </p:nvSpPr>
        <p:spPr bwMode="auto">
          <a:xfrm>
            <a:off x="7162800" y="1524000"/>
            <a:ext cx="1600200" cy="533400"/>
          </a:xfrm>
          <a:prstGeom prst="borderCallout1">
            <a:avLst>
              <a:gd name="adj1" fmla="val 21431"/>
              <a:gd name="adj2" fmla="val -4764"/>
              <a:gd name="adj3" fmla="val 88097"/>
              <a:gd name="adj4" fmla="val -24106"/>
            </a:avLst>
          </a:prstGeom>
          <a:solidFill>
            <a:srgbClr val="777777"/>
          </a:solidFill>
          <a:ln w="9525">
            <a:solidFill>
              <a:schemeClr val="tx1"/>
            </a:solidFill>
            <a:miter lim="800000"/>
            <a:headEnd/>
            <a:tailEnd/>
          </a:ln>
        </p:spPr>
        <p:txBody>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r>
              <a:rPr lang="es-MX" altLang="es-MX" u="none">
                <a:solidFill>
                  <a:srgbClr val="FFCC66"/>
                </a:solidFill>
                <a:latin typeface="Calibri" pitchFamily="34" charset="0"/>
              </a:rPr>
              <a:t>total</a:t>
            </a:r>
            <a:endParaRPr lang="es-ES" altLang="es-MX" u="none">
              <a:solidFill>
                <a:srgbClr val="FFCC66"/>
              </a:solidFill>
              <a:latin typeface="Calibri" pitchFamily="34" charset="0"/>
            </a:endParaRPr>
          </a:p>
        </p:txBody>
      </p:sp>
      <p:sp>
        <p:nvSpPr>
          <p:cNvPr id="55308" name="AutoShape 12"/>
          <p:cNvSpPr>
            <a:spLocks/>
          </p:cNvSpPr>
          <p:nvPr/>
        </p:nvSpPr>
        <p:spPr bwMode="auto">
          <a:xfrm>
            <a:off x="7162800" y="3276600"/>
            <a:ext cx="1676400" cy="914400"/>
          </a:xfrm>
          <a:prstGeom prst="borderCallout1">
            <a:avLst>
              <a:gd name="adj1" fmla="val 12500"/>
              <a:gd name="adj2" fmla="val -4546"/>
              <a:gd name="adj3" fmla="val -62329"/>
              <a:gd name="adj4" fmla="val -46593"/>
            </a:avLst>
          </a:prstGeom>
          <a:solidFill>
            <a:srgbClr val="777777"/>
          </a:solidFill>
          <a:ln w="9525">
            <a:solidFill>
              <a:schemeClr val="tx1"/>
            </a:solidFill>
            <a:miter lim="800000"/>
            <a:headEnd/>
            <a:tailEnd/>
          </a:ln>
        </p:spPr>
        <p:txBody>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r>
              <a:rPr lang="es-MX" altLang="es-MX" u="none">
                <a:solidFill>
                  <a:schemeClr val="hlink"/>
                </a:solidFill>
                <a:latin typeface="Calibri" pitchFamily="34" charset="0"/>
              </a:rPr>
              <a:t>ambiciosos reelectos</a:t>
            </a:r>
            <a:endParaRPr lang="es-ES" altLang="es-MX" u="none">
              <a:solidFill>
                <a:schemeClr val="hlink"/>
              </a:solidFill>
              <a:latin typeface="Calibri" pitchFamily="34" charset="0"/>
            </a:endParaRPr>
          </a:p>
        </p:txBody>
      </p:sp>
      <p:pic>
        <p:nvPicPr>
          <p:cNvPr id="307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09713"/>
            <a:ext cx="8610600" cy="5119687"/>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strips(downLeft)">
                                      <p:cBhvr>
                                        <p:cTn id="7" dur="500"/>
                                        <p:tgtEl>
                                          <p:spTgt spid="55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5306"/>
                                        </p:tgtEl>
                                        <p:attrNameLst>
                                          <p:attrName>style.visibility</p:attrName>
                                        </p:attrNameLst>
                                      </p:cBhvr>
                                      <p:to>
                                        <p:strVal val="visible"/>
                                      </p:to>
                                    </p:set>
                                    <p:animEffect transition="in" filter="strips(downLeft)">
                                      <p:cBhvr>
                                        <p:cTn id="12" dur="500"/>
                                        <p:tgtEl>
                                          <p:spTgt spid="55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5308"/>
                                        </p:tgtEl>
                                        <p:attrNameLst>
                                          <p:attrName>style.visibility</p:attrName>
                                        </p:attrNameLst>
                                      </p:cBhvr>
                                      <p:to>
                                        <p:strVal val="visible"/>
                                      </p:to>
                                    </p:set>
                                    <p:animEffect transition="in" filter="strips(downLeft)">
                                      <p:cBhvr>
                                        <p:cTn id="17" dur="500"/>
                                        <p:tgtEl>
                                          <p:spTgt spid="55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0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nimBg="1" autoUpdateAnimBg="0"/>
      <p:bldP spid="55307" grpId="0" animBg="1" autoUpdateAnimBg="0"/>
      <p:bldP spid="5530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tasas de reelección de ocupantes</a:t>
            </a:r>
            <a:endParaRPr lang="es-ES" altLang="es-MX" sz="3200" u="none">
              <a:solidFill>
                <a:schemeClr val="tx2"/>
              </a:solidFill>
              <a:latin typeface="Calibri" pitchFamily="34" charset="0"/>
            </a:endParaRPr>
          </a:p>
        </p:txBody>
      </p:sp>
      <p:sp>
        <p:nvSpPr>
          <p:cNvPr id="97284" name="Text Box 4"/>
          <p:cNvSpPr txBox="1">
            <a:spLocks noChangeArrowheads="1"/>
          </p:cNvSpPr>
          <p:nvPr/>
        </p:nvSpPr>
        <p:spPr bwMode="auto">
          <a:xfrm>
            <a:off x="381000" y="1600200"/>
            <a:ext cx="83883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En EUA, cada dos años, entre 85% y 98% de los ocupantes consiguen reelegirse</a:t>
            </a:r>
          </a:p>
          <a:p>
            <a:pPr algn="l">
              <a:spcBef>
                <a:spcPct val="50000"/>
              </a:spcBef>
            </a:pPr>
            <a:r>
              <a:rPr lang="en-US" altLang="es-MX" sz="3200" u="none">
                <a:latin typeface="Calibri" pitchFamily="34" charset="0"/>
              </a:rPr>
              <a:t>En Cuba o Norcorea, la tasa no debe ser muy distinta</a:t>
            </a:r>
          </a:p>
        </p:txBody>
      </p:sp>
      <p:sp>
        <p:nvSpPr>
          <p:cNvPr id="97286" name="Text Box 6"/>
          <p:cNvSpPr txBox="1">
            <a:spLocks noChangeArrowheads="1"/>
          </p:cNvSpPr>
          <p:nvPr/>
        </p:nvSpPr>
        <p:spPr bwMode="auto">
          <a:xfrm>
            <a:off x="381000" y="4495800"/>
            <a:ext cx="8388350" cy="17986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¿Qué explica la falta de </a:t>
            </a:r>
            <a:br>
              <a:rPr lang="en-US" altLang="es-MX" sz="3200" u="none">
                <a:latin typeface="Calibri" pitchFamily="34" charset="0"/>
              </a:rPr>
            </a:br>
            <a:r>
              <a:rPr lang="en-US" altLang="es-MX" sz="3200" u="none">
                <a:latin typeface="Calibri" pitchFamily="34" charset="0"/>
              </a:rPr>
              <a:t>competitividad en la “cámara del pueblo”?</a:t>
            </a:r>
          </a:p>
          <a:p>
            <a:pPr>
              <a:spcBef>
                <a:spcPct val="50000"/>
              </a:spcBef>
            </a:pPr>
            <a:r>
              <a:rPr lang="en-US" altLang="es-MX" sz="3200" u="none">
                <a:latin typeface="Calibri" pitchFamily="34" charset="0"/>
              </a:rPr>
              <a:t>¿Es real o aparente?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051050" y="304800"/>
            <a:ext cx="5035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dilema del constituyente</a:t>
            </a:r>
            <a:endParaRPr lang="es-ES" altLang="es-MX" sz="3200" u="none">
              <a:solidFill>
                <a:schemeClr val="tx2"/>
              </a:solidFill>
              <a:latin typeface="Calibri" pitchFamily="34" charset="0"/>
            </a:endParaRPr>
          </a:p>
        </p:txBody>
      </p:sp>
      <p:sp>
        <p:nvSpPr>
          <p:cNvPr id="25603" name="Text Box 3"/>
          <p:cNvSpPr txBox="1">
            <a:spLocks noChangeArrowheads="1"/>
          </p:cNvSpPr>
          <p:nvPr/>
        </p:nvSpPr>
        <p:spPr bwMode="auto">
          <a:xfrm>
            <a:off x="588963" y="2352675"/>
            <a:ext cx="79597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3200" u="none">
                <a:latin typeface="Calibri" pitchFamily="34" charset="0"/>
              </a:rPr>
              <a:t> Si tuviera seguridad de que el gobernante futuro decidirá </a:t>
            </a:r>
            <a:r>
              <a:rPr lang="es-MX" altLang="es-MX" sz="3200" b="1" u="none">
                <a:solidFill>
                  <a:srgbClr val="009900"/>
                </a:solidFill>
                <a:latin typeface="Calibri" pitchFamily="34" charset="0"/>
              </a:rPr>
              <a:t>a su gusto</a:t>
            </a:r>
            <a:r>
              <a:rPr lang="es-MX" altLang="es-MX" sz="3200" u="none">
                <a:latin typeface="Calibri" pitchFamily="34" charset="0"/>
              </a:rPr>
              <a:t>, querrá darle todos los recursos del gobierno</a:t>
            </a:r>
            <a:endParaRPr lang="es-ES" altLang="es-MX" sz="3200" u="none">
              <a:latin typeface="Calibri" pitchFamily="34" charset="0"/>
            </a:endParaRPr>
          </a:p>
        </p:txBody>
      </p:sp>
      <p:sp>
        <p:nvSpPr>
          <p:cNvPr id="25604" name="Text Box 4"/>
          <p:cNvSpPr txBox="1">
            <a:spLocks noChangeArrowheads="1"/>
          </p:cNvSpPr>
          <p:nvPr/>
        </p:nvSpPr>
        <p:spPr bwMode="auto">
          <a:xfrm>
            <a:off x="533400" y="5668963"/>
            <a:ext cx="7945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3200" u="none">
                <a:latin typeface="Calibri" pitchFamily="34" charset="0"/>
              </a:rPr>
              <a:t> Si está incierto, ¿qué hacer?</a:t>
            </a:r>
            <a:endParaRPr lang="es-ES" altLang="es-MX" sz="3200" u="none">
              <a:latin typeface="Calibri" pitchFamily="34" charset="0"/>
            </a:endParaRPr>
          </a:p>
        </p:txBody>
      </p:sp>
      <p:sp>
        <p:nvSpPr>
          <p:cNvPr id="25605" name="Text Box 5"/>
          <p:cNvSpPr txBox="1">
            <a:spLocks noChangeArrowheads="1"/>
          </p:cNvSpPr>
          <p:nvPr/>
        </p:nvSpPr>
        <p:spPr bwMode="auto">
          <a:xfrm>
            <a:off x="498475" y="4008438"/>
            <a:ext cx="79597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3200" u="none">
                <a:latin typeface="Calibri" pitchFamily="34" charset="0"/>
              </a:rPr>
              <a:t> Si estuviera seguro de que </a:t>
            </a:r>
            <a:r>
              <a:rPr lang="es-MX" altLang="es-MX" sz="3200" b="1" u="none">
                <a:solidFill>
                  <a:srgbClr val="CC0000"/>
                </a:solidFill>
                <a:latin typeface="Calibri" pitchFamily="34" charset="0"/>
              </a:rPr>
              <a:t>no</a:t>
            </a:r>
            <a:r>
              <a:rPr lang="es-MX" altLang="es-MX" sz="3200" u="none">
                <a:latin typeface="Calibri" pitchFamily="34" charset="0"/>
              </a:rPr>
              <a:t> decidirá a su gusto, querrá </a:t>
            </a:r>
            <a:r>
              <a:rPr lang="es-MX" altLang="es-MX" sz="3200" i="1" u="none">
                <a:latin typeface="Calibri" pitchFamily="34" charset="0"/>
              </a:rPr>
              <a:t>restarle</a:t>
            </a:r>
            <a:r>
              <a:rPr lang="es-MX" altLang="es-MX" sz="3200" u="none">
                <a:latin typeface="Calibri" pitchFamily="34" charset="0"/>
              </a:rPr>
              <a:t> recursos e imponer procedimientos engorrosos</a:t>
            </a:r>
            <a:endParaRPr lang="es-ES" altLang="es-MX" sz="3200" u="none">
              <a:latin typeface="Calibri" pitchFamily="34" charset="0"/>
            </a:endParaRPr>
          </a:p>
        </p:txBody>
      </p:sp>
      <p:sp>
        <p:nvSpPr>
          <p:cNvPr id="4102" name="Text Box 7"/>
          <p:cNvSpPr txBox="1">
            <a:spLocks noChangeArrowheads="1"/>
          </p:cNvSpPr>
          <p:nvPr/>
        </p:nvSpPr>
        <p:spPr bwMode="auto">
          <a:xfrm>
            <a:off x="588963" y="1143000"/>
            <a:ext cx="79597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ES" altLang="es-MX" sz="3200" u="none">
                <a:latin typeface="Calibri" pitchFamily="34" charset="0"/>
              </a:rPr>
              <a:t>Constituyente decide </a:t>
            </a:r>
            <a:r>
              <a:rPr lang="es-ES" altLang="es-MX" sz="3200" b="1" u="none">
                <a:latin typeface="Calibri" pitchFamily="34" charset="0"/>
              </a:rPr>
              <a:t>hoy</a:t>
            </a:r>
            <a:r>
              <a:rPr lang="es-ES" altLang="es-MX" sz="3200" u="none">
                <a:latin typeface="Calibri" pitchFamily="34" charset="0"/>
              </a:rPr>
              <a:t> las facultades y procedimientos  que regirán </a:t>
            </a:r>
            <a:r>
              <a:rPr lang="es-ES" altLang="es-MX" sz="3200" b="1" u="none">
                <a:latin typeface="Calibri" pitchFamily="34" charset="0"/>
              </a:rPr>
              <a:t>mañana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a:t>
            </a:r>
            <a:endParaRPr lang="es-ES" altLang="es-MX" sz="3200" u="none">
              <a:solidFill>
                <a:schemeClr val="tx2"/>
              </a:solidFill>
              <a:latin typeface="Calibri" pitchFamily="34" charset="0"/>
            </a:endParaRPr>
          </a:p>
        </p:txBody>
      </p:sp>
      <p:sp>
        <p:nvSpPr>
          <p:cNvPr id="31747" name="Text Box 3"/>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Un cambio en 1970s: la reducción del número de </a:t>
            </a:r>
            <a:r>
              <a:rPr lang="en-US" altLang="es-MX" sz="3200" b="1" u="none">
                <a:solidFill>
                  <a:srgbClr val="990000"/>
                </a:solidFill>
                <a:latin typeface="Calibri" pitchFamily="34" charset="0"/>
              </a:rPr>
              <a:t>distritos marginales</a:t>
            </a:r>
            <a:endParaRPr lang="en-US" altLang="es-MX" sz="3200" u="none">
              <a:latin typeface="Calibri" pitchFamily="34" charset="0"/>
            </a:endParaRPr>
          </a:p>
        </p:txBody>
      </p:sp>
      <p:sp>
        <p:nvSpPr>
          <p:cNvPr id="96260" name="Text Box 4"/>
          <p:cNvSpPr txBox="1">
            <a:spLocks noChangeArrowheads="1"/>
          </p:cNvSpPr>
          <p:nvPr/>
        </p:nvSpPr>
        <p:spPr bwMode="auto">
          <a:xfrm>
            <a:off x="381000" y="2286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 distritos en que margen de victoria &lt; 10% </a:t>
            </a:r>
          </a:p>
        </p:txBody>
      </p:sp>
      <p:sp>
        <p:nvSpPr>
          <p:cNvPr id="96261" name="Text Box 5"/>
          <p:cNvSpPr txBox="1">
            <a:spLocks noChangeArrowheads="1"/>
          </p:cNvSpPr>
          <p:nvPr/>
        </p:nvSpPr>
        <p:spPr bwMode="auto">
          <a:xfrm>
            <a:off x="374650" y="3124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Antes eran la norma; en 2004 fueron sólo 30 las contiendas marginales (7%)  </a:t>
            </a:r>
          </a:p>
        </p:txBody>
      </p:sp>
      <p:sp>
        <p:nvSpPr>
          <p:cNvPr id="96262" name="Text Box 6"/>
          <p:cNvSpPr txBox="1">
            <a:spLocks noChangeArrowheads="1"/>
          </p:cNvSpPr>
          <p:nvPr/>
        </p:nvSpPr>
        <p:spPr bwMode="auto">
          <a:xfrm>
            <a:off x="381000" y="4419600"/>
            <a:ext cx="8763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solidFill>
                  <a:schemeClr val="accent2"/>
                </a:solidFill>
                <a:latin typeface="Calibri" pitchFamily="34" charset="0"/>
              </a:rPr>
              <a:t>Elección 2002:</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- 4 de cada 5 distritos fue ganado por &gt;20%</a:t>
            </a:r>
            <a:br>
              <a:rPr lang="en-US" altLang="es-MX" sz="3200" u="none">
                <a:latin typeface="Calibri" pitchFamily="34" charset="0"/>
              </a:rPr>
            </a:br>
            <a:r>
              <a:rPr lang="en-US" altLang="es-MX" sz="3200" u="none">
                <a:latin typeface="Calibri" pitchFamily="34" charset="0"/>
              </a:rPr>
              <a:t>- margen promedio fue 2 a 1</a:t>
            </a:r>
            <a:br>
              <a:rPr lang="en-US" altLang="es-MX" sz="3200" u="none">
                <a:latin typeface="Calibri" pitchFamily="34" charset="0"/>
              </a:rPr>
            </a:br>
            <a:r>
              <a:rPr lang="en-US" altLang="es-MX" sz="3200" u="none">
                <a:latin typeface="Calibri" pitchFamily="34" charset="0"/>
              </a:rPr>
              <a:t>- 200 distritos margen &gt;40%, 80 sin competidor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1" grpId="0" autoUpdateAnimBg="0"/>
      <p:bldP spid="9626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074"/>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(2)</a:t>
            </a:r>
            <a:endParaRPr lang="es-ES" altLang="es-MX" sz="3200" u="none">
              <a:solidFill>
                <a:schemeClr val="tx2"/>
              </a:solidFill>
              <a:latin typeface="Calibri" pitchFamily="34" charset="0"/>
            </a:endParaRPr>
          </a:p>
        </p:txBody>
      </p:sp>
      <p:sp>
        <p:nvSpPr>
          <p:cNvPr id="32771" name="Text Box 3075"/>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Fenómeno: desplazamiento de la distribución de márgenes</a:t>
            </a:r>
          </a:p>
        </p:txBody>
      </p:sp>
      <p:grpSp>
        <p:nvGrpSpPr>
          <p:cNvPr id="2" name="Group 3126"/>
          <p:cNvGrpSpPr>
            <a:grpSpLocks/>
          </p:cNvGrpSpPr>
          <p:nvPr/>
        </p:nvGrpSpPr>
        <p:grpSpPr bwMode="auto">
          <a:xfrm>
            <a:off x="1143000" y="2667000"/>
            <a:ext cx="5943600" cy="1403350"/>
            <a:chOff x="720" y="1680"/>
            <a:chExt cx="3744" cy="884"/>
          </a:xfrm>
        </p:grpSpPr>
        <p:sp>
          <p:nvSpPr>
            <p:cNvPr id="32795" name="Line 3081"/>
            <p:cNvSpPr>
              <a:spLocks noChangeShapeType="1"/>
            </p:cNvSpPr>
            <p:nvPr/>
          </p:nvSpPr>
          <p:spPr bwMode="auto">
            <a:xfrm>
              <a:off x="1296" y="2256"/>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96" name="Freeform 3083"/>
            <p:cNvSpPr>
              <a:spLocks/>
            </p:cNvSpPr>
            <p:nvPr/>
          </p:nvSpPr>
          <p:spPr bwMode="auto">
            <a:xfrm>
              <a:off x="1296" y="1728"/>
              <a:ext cx="1584" cy="512"/>
            </a:xfrm>
            <a:custGeom>
              <a:avLst/>
              <a:gdLst>
                <a:gd name="T0" fmla="*/ 0 w 1584"/>
                <a:gd name="T1" fmla="*/ 496 h 512"/>
                <a:gd name="T2" fmla="*/ 240 w 1584"/>
                <a:gd name="T3" fmla="*/ 448 h 512"/>
                <a:gd name="T4" fmla="*/ 384 w 1584"/>
                <a:gd name="T5" fmla="*/ 304 h 512"/>
                <a:gd name="T6" fmla="*/ 528 w 1584"/>
                <a:gd name="T7" fmla="*/ 112 h 512"/>
                <a:gd name="T8" fmla="*/ 672 w 1584"/>
                <a:gd name="T9" fmla="*/ 16 h 512"/>
                <a:gd name="T10" fmla="*/ 816 w 1584"/>
                <a:gd name="T11" fmla="*/ 16 h 512"/>
                <a:gd name="T12" fmla="*/ 1008 w 1584"/>
                <a:gd name="T13" fmla="*/ 64 h 512"/>
                <a:gd name="T14" fmla="*/ 1152 w 1584"/>
                <a:gd name="T15" fmla="*/ 208 h 512"/>
                <a:gd name="T16" fmla="*/ 1296 w 1584"/>
                <a:gd name="T17" fmla="*/ 400 h 512"/>
                <a:gd name="T18" fmla="*/ 1440 w 1584"/>
                <a:gd name="T19" fmla="*/ 496 h 512"/>
                <a:gd name="T20" fmla="*/ 1584 w 1584"/>
                <a:gd name="T21" fmla="*/ 496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32797" name="Line 3084"/>
            <p:cNvSpPr>
              <a:spLocks noChangeShapeType="1"/>
            </p:cNvSpPr>
            <p:nvPr/>
          </p:nvSpPr>
          <p:spPr bwMode="auto">
            <a:xfrm>
              <a:off x="1296"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98" name="Line 3085"/>
            <p:cNvSpPr>
              <a:spLocks noChangeShapeType="1"/>
            </p:cNvSpPr>
            <p:nvPr/>
          </p:nvSpPr>
          <p:spPr bwMode="auto">
            <a:xfrm>
              <a:off x="1584"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99" name="Line 3086"/>
            <p:cNvSpPr>
              <a:spLocks noChangeShapeType="1"/>
            </p:cNvSpPr>
            <p:nvPr/>
          </p:nvSpPr>
          <p:spPr bwMode="auto">
            <a:xfrm>
              <a:off x="1872"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0" name="Line 3087"/>
            <p:cNvSpPr>
              <a:spLocks noChangeShapeType="1"/>
            </p:cNvSpPr>
            <p:nvPr/>
          </p:nvSpPr>
          <p:spPr bwMode="auto">
            <a:xfrm>
              <a:off x="2160"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1" name="Line 3088"/>
            <p:cNvSpPr>
              <a:spLocks noChangeShapeType="1"/>
            </p:cNvSpPr>
            <p:nvPr/>
          </p:nvSpPr>
          <p:spPr bwMode="auto">
            <a:xfrm>
              <a:off x="2448"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2" name="Line 3089"/>
            <p:cNvSpPr>
              <a:spLocks noChangeShapeType="1"/>
            </p:cNvSpPr>
            <p:nvPr/>
          </p:nvSpPr>
          <p:spPr bwMode="auto">
            <a:xfrm>
              <a:off x="2736"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3" name="Line 3090"/>
            <p:cNvSpPr>
              <a:spLocks noChangeShapeType="1"/>
            </p:cNvSpPr>
            <p:nvPr/>
          </p:nvSpPr>
          <p:spPr bwMode="auto">
            <a:xfrm>
              <a:off x="3024"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4" name="Line 3091"/>
            <p:cNvSpPr>
              <a:spLocks noChangeShapeType="1"/>
            </p:cNvSpPr>
            <p:nvPr/>
          </p:nvSpPr>
          <p:spPr bwMode="auto">
            <a:xfrm>
              <a:off x="3312"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5" name="Line 3092"/>
            <p:cNvSpPr>
              <a:spLocks noChangeShapeType="1"/>
            </p:cNvSpPr>
            <p:nvPr/>
          </p:nvSpPr>
          <p:spPr bwMode="auto">
            <a:xfrm>
              <a:off x="3600"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6" name="Line 3093"/>
            <p:cNvSpPr>
              <a:spLocks noChangeShapeType="1"/>
            </p:cNvSpPr>
            <p:nvPr/>
          </p:nvSpPr>
          <p:spPr bwMode="auto">
            <a:xfrm>
              <a:off x="3888"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7" name="Line 3094"/>
            <p:cNvSpPr>
              <a:spLocks noChangeShapeType="1"/>
            </p:cNvSpPr>
            <p:nvPr/>
          </p:nvSpPr>
          <p:spPr bwMode="auto">
            <a:xfrm>
              <a:off x="4176"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8" name="Line 3095"/>
            <p:cNvSpPr>
              <a:spLocks noChangeShapeType="1"/>
            </p:cNvSpPr>
            <p:nvPr/>
          </p:nvSpPr>
          <p:spPr bwMode="auto">
            <a:xfrm>
              <a:off x="4464"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9" name="Text Box 3097"/>
            <p:cNvSpPr txBox="1">
              <a:spLocks noChangeArrowheads="1"/>
            </p:cNvSpPr>
            <p:nvPr/>
          </p:nvSpPr>
          <p:spPr bwMode="auto">
            <a:xfrm>
              <a:off x="1720" y="235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a:t>
              </a:r>
            </a:p>
          </p:txBody>
        </p:sp>
        <p:sp>
          <p:nvSpPr>
            <p:cNvPr id="32810" name="Text Box 3098"/>
            <p:cNvSpPr txBox="1">
              <a:spLocks noChangeArrowheads="1"/>
            </p:cNvSpPr>
            <p:nvPr/>
          </p:nvSpPr>
          <p:spPr bwMode="auto">
            <a:xfrm>
              <a:off x="2240"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10%</a:t>
              </a:r>
            </a:p>
          </p:txBody>
        </p:sp>
        <p:sp>
          <p:nvSpPr>
            <p:cNvPr id="32811" name="Text Box 3099"/>
            <p:cNvSpPr txBox="1">
              <a:spLocks noChangeArrowheads="1"/>
            </p:cNvSpPr>
            <p:nvPr/>
          </p:nvSpPr>
          <p:spPr bwMode="auto">
            <a:xfrm>
              <a:off x="2816"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15%</a:t>
              </a:r>
            </a:p>
          </p:txBody>
        </p:sp>
        <p:sp>
          <p:nvSpPr>
            <p:cNvPr id="32812" name="Text Box 3100"/>
            <p:cNvSpPr txBox="1">
              <a:spLocks noChangeArrowheads="1"/>
            </p:cNvSpPr>
            <p:nvPr/>
          </p:nvSpPr>
          <p:spPr bwMode="auto">
            <a:xfrm>
              <a:off x="3392"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20%</a:t>
              </a:r>
            </a:p>
          </p:txBody>
        </p:sp>
        <p:sp>
          <p:nvSpPr>
            <p:cNvPr id="32813" name="Text Box 3101"/>
            <p:cNvSpPr txBox="1">
              <a:spLocks noChangeArrowheads="1"/>
            </p:cNvSpPr>
            <p:nvPr/>
          </p:nvSpPr>
          <p:spPr bwMode="auto">
            <a:xfrm>
              <a:off x="720" y="234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margen=0%</a:t>
              </a:r>
            </a:p>
          </p:txBody>
        </p:sp>
        <p:sp>
          <p:nvSpPr>
            <p:cNvPr id="32814" name="Text Box 3103"/>
            <p:cNvSpPr txBox="1">
              <a:spLocks noChangeArrowheads="1"/>
            </p:cNvSpPr>
            <p:nvPr/>
          </p:nvSpPr>
          <p:spPr bwMode="auto">
            <a:xfrm>
              <a:off x="3976"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25%</a:t>
              </a:r>
            </a:p>
          </p:txBody>
        </p:sp>
        <p:sp>
          <p:nvSpPr>
            <p:cNvPr id="32815" name="Text Box 3104"/>
            <p:cNvSpPr txBox="1">
              <a:spLocks noChangeArrowheads="1"/>
            </p:cNvSpPr>
            <p:nvPr/>
          </p:nvSpPr>
          <p:spPr bwMode="auto">
            <a:xfrm>
              <a:off x="3456" y="1680"/>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1960s</a:t>
              </a:r>
            </a:p>
          </p:txBody>
        </p:sp>
      </p:grpSp>
      <p:grpSp>
        <p:nvGrpSpPr>
          <p:cNvPr id="3" name="Group 3127"/>
          <p:cNvGrpSpPr>
            <a:grpSpLocks/>
          </p:cNvGrpSpPr>
          <p:nvPr/>
        </p:nvGrpSpPr>
        <p:grpSpPr bwMode="auto">
          <a:xfrm>
            <a:off x="1143000" y="4464050"/>
            <a:ext cx="5943600" cy="1403350"/>
            <a:chOff x="720" y="2812"/>
            <a:chExt cx="3744" cy="884"/>
          </a:xfrm>
        </p:grpSpPr>
        <p:sp>
          <p:nvSpPr>
            <p:cNvPr id="32774" name="Line 3105"/>
            <p:cNvSpPr>
              <a:spLocks noChangeShapeType="1"/>
            </p:cNvSpPr>
            <p:nvPr/>
          </p:nvSpPr>
          <p:spPr bwMode="auto">
            <a:xfrm>
              <a:off x="1296" y="338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5" name="Freeform 3106"/>
            <p:cNvSpPr>
              <a:spLocks/>
            </p:cNvSpPr>
            <p:nvPr/>
          </p:nvSpPr>
          <p:spPr bwMode="auto">
            <a:xfrm>
              <a:off x="1920" y="2860"/>
              <a:ext cx="1584" cy="512"/>
            </a:xfrm>
            <a:custGeom>
              <a:avLst/>
              <a:gdLst>
                <a:gd name="T0" fmla="*/ 0 w 1584"/>
                <a:gd name="T1" fmla="*/ 496 h 512"/>
                <a:gd name="T2" fmla="*/ 240 w 1584"/>
                <a:gd name="T3" fmla="*/ 448 h 512"/>
                <a:gd name="T4" fmla="*/ 384 w 1584"/>
                <a:gd name="T5" fmla="*/ 304 h 512"/>
                <a:gd name="T6" fmla="*/ 528 w 1584"/>
                <a:gd name="T7" fmla="*/ 112 h 512"/>
                <a:gd name="T8" fmla="*/ 672 w 1584"/>
                <a:gd name="T9" fmla="*/ 16 h 512"/>
                <a:gd name="T10" fmla="*/ 816 w 1584"/>
                <a:gd name="T11" fmla="*/ 16 h 512"/>
                <a:gd name="T12" fmla="*/ 1008 w 1584"/>
                <a:gd name="T13" fmla="*/ 64 h 512"/>
                <a:gd name="T14" fmla="*/ 1152 w 1584"/>
                <a:gd name="T15" fmla="*/ 208 h 512"/>
                <a:gd name="T16" fmla="*/ 1296 w 1584"/>
                <a:gd name="T17" fmla="*/ 400 h 512"/>
                <a:gd name="T18" fmla="*/ 1440 w 1584"/>
                <a:gd name="T19" fmla="*/ 496 h 512"/>
                <a:gd name="T20" fmla="*/ 1584 w 1584"/>
                <a:gd name="T21" fmla="*/ 496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32776" name="Line 3107"/>
            <p:cNvSpPr>
              <a:spLocks noChangeShapeType="1"/>
            </p:cNvSpPr>
            <p:nvPr/>
          </p:nvSpPr>
          <p:spPr bwMode="auto">
            <a:xfrm>
              <a:off x="129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7" name="Line 3108"/>
            <p:cNvSpPr>
              <a:spLocks noChangeShapeType="1"/>
            </p:cNvSpPr>
            <p:nvPr/>
          </p:nvSpPr>
          <p:spPr bwMode="auto">
            <a:xfrm>
              <a:off x="158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8" name="Line 3109"/>
            <p:cNvSpPr>
              <a:spLocks noChangeShapeType="1"/>
            </p:cNvSpPr>
            <p:nvPr/>
          </p:nvSpPr>
          <p:spPr bwMode="auto">
            <a:xfrm>
              <a:off x="187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9" name="Line 3110"/>
            <p:cNvSpPr>
              <a:spLocks noChangeShapeType="1"/>
            </p:cNvSpPr>
            <p:nvPr/>
          </p:nvSpPr>
          <p:spPr bwMode="auto">
            <a:xfrm>
              <a:off x="216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0" name="Line 3111"/>
            <p:cNvSpPr>
              <a:spLocks noChangeShapeType="1"/>
            </p:cNvSpPr>
            <p:nvPr/>
          </p:nvSpPr>
          <p:spPr bwMode="auto">
            <a:xfrm>
              <a:off x="244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1" name="Line 3112"/>
            <p:cNvSpPr>
              <a:spLocks noChangeShapeType="1"/>
            </p:cNvSpPr>
            <p:nvPr/>
          </p:nvSpPr>
          <p:spPr bwMode="auto">
            <a:xfrm>
              <a:off x="273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2" name="Line 3113"/>
            <p:cNvSpPr>
              <a:spLocks noChangeShapeType="1"/>
            </p:cNvSpPr>
            <p:nvPr/>
          </p:nvSpPr>
          <p:spPr bwMode="auto">
            <a:xfrm>
              <a:off x="302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3" name="Line 3114"/>
            <p:cNvSpPr>
              <a:spLocks noChangeShapeType="1"/>
            </p:cNvSpPr>
            <p:nvPr/>
          </p:nvSpPr>
          <p:spPr bwMode="auto">
            <a:xfrm>
              <a:off x="331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4" name="Line 3115"/>
            <p:cNvSpPr>
              <a:spLocks noChangeShapeType="1"/>
            </p:cNvSpPr>
            <p:nvPr/>
          </p:nvSpPr>
          <p:spPr bwMode="auto">
            <a:xfrm>
              <a:off x="360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5" name="Line 3116"/>
            <p:cNvSpPr>
              <a:spLocks noChangeShapeType="1"/>
            </p:cNvSpPr>
            <p:nvPr/>
          </p:nvSpPr>
          <p:spPr bwMode="auto">
            <a:xfrm>
              <a:off x="388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6" name="Line 3117"/>
            <p:cNvSpPr>
              <a:spLocks noChangeShapeType="1"/>
            </p:cNvSpPr>
            <p:nvPr/>
          </p:nvSpPr>
          <p:spPr bwMode="auto">
            <a:xfrm>
              <a:off x="417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7" name="Line 3118"/>
            <p:cNvSpPr>
              <a:spLocks noChangeShapeType="1"/>
            </p:cNvSpPr>
            <p:nvPr/>
          </p:nvSpPr>
          <p:spPr bwMode="auto">
            <a:xfrm>
              <a:off x="446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8" name="Text Box 3119"/>
            <p:cNvSpPr txBox="1">
              <a:spLocks noChangeArrowheads="1"/>
            </p:cNvSpPr>
            <p:nvPr/>
          </p:nvSpPr>
          <p:spPr bwMode="auto">
            <a:xfrm>
              <a:off x="1720" y="34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a:t>
              </a:r>
            </a:p>
          </p:txBody>
        </p:sp>
        <p:sp>
          <p:nvSpPr>
            <p:cNvPr id="32789" name="Text Box 3120"/>
            <p:cNvSpPr txBox="1">
              <a:spLocks noChangeArrowheads="1"/>
            </p:cNvSpPr>
            <p:nvPr/>
          </p:nvSpPr>
          <p:spPr bwMode="auto">
            <a:xfrm>
              <a:off x="2240"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10%</a:t>
              </a:r>
            </a:p>
          </p:txBody>
        </p:sp>
        <p:sp>
          <p:nvSpPr>
            <p:cNvPr id="32790" name="Text Box 3121"/>
            <p:cNvSpPr txBox="1">
              <a:spLocks noChangeArrowheads="1"/>
            </p:cNvSpPr>
            <p:nvPr/>
          </p:nvSpPr>
          <p:spPr bwMode="auto">
            <a:xfrm>
              <a:off x="2816"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15%</a:t>
              </a:r>
            </a:p>
          </p:txBody>
        </p:sp>
        <p:sp>
          <p:nvSpPr>
            <p:cNvPr id="32791" name="Text Box 3122"/>
            <p:cNvSpPr txBox="1">
              <a:spLocks noChangeArrowheads="1"/>
            </p:cNvSpPr>
            <p:nvPr/>
          </p:nvSpPr>
          <p:spPr bwMode="auto">
            <a:xfrm>
              <a:off x="3392"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20%</a:t>
              </a:r>
            </a:p>
          </p:txBody>
        </p:sp>
        <p:sp>
          <p:nvSpPr>
            <p:cNvPr id="32792" name="Text Box 3123"/>
            <p:cNvSpPr txBox="1">
              <a:spLocks noChangeArrowheads="1"/>
            </p:cNvSpPr>
            <p:nvPr/>
          </p:nvSpPr>
          <p:spPr bwMode="auto">
            <a:xfrm>
              <a:off x="720" y="3476"/>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margen=0%</a:t>
              </a:r>
            </a:p>
          </p:txBody>
        </p:sp>
        <p:sp>
          <p:nvSpPr>
            <p:cNvPr id="32793" name="Text Box 3124"/>
            <p:cNvSpPr txBox="1">
              <a:spLocks noChangeArrowheads="1"/>
            </p:cNvSpPr>
            <p:nvPr/>
          </p:nvSpPr>
          <p:spPr bwMode="auto">
            <a:xfrm>
              <a:off x="3976"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25%</a:t>
              </a:r>
            </a:p>
          </p:txBody>
        </p:sp>
        <p:sp>
          <p:nvSpPr>
            <p:cNvPr id="32794" name="Text Box 3125"/>
            <p:cNvSpPr txBox="1">
              <a:spLocks noChangeArrowheads="1"/>
            </p:cNvSpPr>
            <p:nvPr/>
          </p:nvSpPr>
          <p:spPr bwMode="auto">
            <a:xfrm>
              <a:off x="3456" y="2812"/>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1980s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(3)</a:t>
            </a:r>
            <a:endParaRPr lang="es-ES" altLang="es-MX" sz="3200" u="none">
              <a:solidFill>
                <a:schemeClr val="tx2"/>
              </a:solidFill>
              <a:latin typeface="Calibri" pitchFamily="34" charset="0"/>
            </a:endParaRPr>
          </a:p>
        </p:txBody>
      </p:sp>
      <p:sp>
        <p:nvSpPr>
          <p:cNvPr id="33795" name="Text Box 3"/>
          <p:cNvSpPr txBox="1">
            <a:spLocks noChangeArrowheads="1"/>
          </p:cNvSpPr>
          <p:nvPr/>
        </p:nvSpPr>
        <p:spPr bwMode="auto">
          <a:xfrm>
            <a:off x="381000" y="12954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a:t>
            </a:r>
            <a:r>
              <a:rPr lang="en-US" altLang="es-MX" sz="3200" i="1" u="none">
                <a:latin typeface="Calibri" pitchFamily="34" charset="0"/>
              </a:rPr>
              <a:t>Incumbency advantage</a:t>
            </a:r>
            <a:r>
              <a:rPr lang="en-US" altLang="es-MX" sz="3200" u="none">
                <a:latin typeface="Calibri" pitchFamily="34" charset="0"/>
              </a:rPr>
              <a:t>”: para muchos la competencia es desleal, favorece al ocupante</a:t>
            </a:r>
          </a:p>
        </p:txBody>
      </p:sp>
      <p:sp>
        <p:nvSpPr>
          <p:cNvPr id="99332" name="Text Box 4"/>
          <p:cNvSpPr txBox="1">
            <a:spLocks noChangeArrowheads="1"/>
          </p:cNvSpPr>
          <p:nvPr/>
        </p:nvSpPr>
        <p:spPr bwMode="auto">
          <a:xfrm>
            <a:off x="2292350" y="2849563"/>
            <a:ext cx="45656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¿Qué clase de ventajas?</a:t>
            </a:r>
          </a:p>
        </p:txBody>
      </p:sp>
      <p:sp>
        <p:nvSpPr>
          <p:cNvPr id="99333" name="Text Box 5"/>
          <p:cNvSpPr txBox="1">
            <a:spLocks noChangeArrowheads="1"/>
          </p:cNvSpPr>
          <p:nvPr/>
        </p:nvSpPr>
        <p:spPr bwMode="auto">
          <a:xfrm>
            <a:off x="381000" y="3611563"/>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CC0000"/>
                </a:solidFill>
                <a:latin typeface="Calibri" pitchFamily="34" charset="0"/>
              </a:rPr>
              <a:t>Ventaja 1</a:t>
            </a:r>
            <a:r>
              <a:rPr lang="en-US" altLang="es-MX" sz="3200" u="none">
                <a:latin typeface="Calibri" pitchFamily="34" charset="0"/>
              </a:rPr>
              <a:t>: $ del erario para campaña permanente</a:t>
            </a:r>
          </a:p>
          <a:p>
            <a:pPr algn="l">
              <a:spcBef>
                <a:spcPct val="50000"/>
              </a:spcBef>
            </a:pPr>
            <a:r>
              <a:rPr lang="en-US" altLang="es-MX" sz="3200" u="none">
                <a:latin typeface="Calibri" pitchFamily="34" charset="0"/>
              </a:rPr>
              <a:t>- franqueo y teléfonos pagados</a:t>
            </a:r>
            <a:br>
              <a:rPr lang="en-US" altLang="es-MX" sz="3200" u="none">
                <a:latin typeface="Calibri" pitchFamily="34" charset="0"/>
              </a:rPr>
            </a:br>
            <a:r>
              <a:rPr lang="en-US" altLang="es-MX" sz="3200" u="none">
                <a:latin typeface="Calibri" pitchFamily="34" charset="0"/>
              </a:rPr>
              <a:t>- viajes semanales pagados al distrito</a:t>
            </a:r>
            <a:br>
              <a:rPr lang="en-US" altLang="es-MX" sz="3200" u="none">
                <a:latin typeface="Calibri" pitchFamily="34" charset="0"/>
              </a:rPr>
            </a:br>
            <a:r>
              <a:rPr lang="en-US" altLang="es-MX" sz="3200" u="none">
                <a:latin typeface="Calibri" pitchFamily="34" charset="0"/>
              </a:rPr>
              <a:t>- staff permanente para atender quejas en distrito</a:t>
            </a:r>
          </a:p>
        </p:txBody>
      </p:sp>
      <p:sp>
        <p:nvSpPr>
          <p:cNvPr id="99334" name="Text Box 6"/>
          <p:cNvSpPr txBox="1">
            <a:spLocks noChangeArrowheads="1"/>
          </p:cNvSpPr>
          <p:nvPr/>
        </p:nvSpPr>
        <p:spPr bwMode="auto">
          <a:xfrm>
            <a:off x="381000" y="6019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Sólo que… esto no cambió en 1970.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autoUpdateAnimBg="0"/>
      <p:bldP spid="99333" grpId="0" autoUpdateAnimBg="0"/>
      <p:bldP spid="9933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(4)</a:t>
            </a:r>
            <a:endParaRPr lang="es-ES" altLang="es-MX" sz="3200" u="none">
              <a:solidFill>
                <a:schemeClr val="tx2"/>
              </a:solidFill>
              <a:latin typeface="Calibri" pitchFamily="34" charset="0"/>
            </a:endParaRPr>
          </a:p>
        </p:txBody>
      </p:sp>
      <p:sp>
        <p:nvSpPr>
          <p:cNvPr id="34819" name="Text Box 3"/>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CC0000"/>
                </a:solidFill>
                <a:latin typeface="Calibri" pitchFamily="34" charset="0"/>
              </a:rPr>
              <a:t>Ventaja 2</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el </a:t>
            </a:r>
            <a:r>
              <a:rPr lang="en-US" altLang="es-MX" sz="3200" i="1" u="none">
                <a:latin typeface="Calibri" pitchFamily="34" charset="0"/>
              </a:rPr>
              <a:t>gerrymandering</a:t>
            </a:r>
            <a:endParaRPr lang="en-US" altLang="es-MX" sz="3200" u="none">
              <a:latin typeface="Calibri" pitchFamily="34" charset="0"/>
            </a:endParaRPr>
          </a:p>
        </p:txBody>
      </p:sp>
      <p:sp>
        <p:nvSpPr>
          <p:cNvPr id="100357" name="Text Box 5"/>
          <p:cNvSpPr txBox="1">
            <a:spLocks noChangeArrowheads="1"/>
          </p:cNvSpPr>
          <p:nvPr/>
        </p:nvSpPr>
        <p:spPr bwMode="auto">
          <a:xfrm>
            <a:off x="381000" y="2347913"/>
            <a:ext cx="83883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Diseño estratégico de  </a:t>
            </a:r>
            <a:br>
              <a:rPr lang="en-US" altLang="es-MX" sz="3200" u="none">
                <a:latin typeface="Calibri" pitchFamily="34" charset="0"/>
              </a:rPr>
            </a:br>
            <a:r>
              <a:rPr lang="en-US" altLang="es-MX" sz="3200" u="none">
                <a:latin typeface="Calibri" pitchFamily="34" charset="0"/>
              </a:rPr>
              <a:t>los distritos electorales </a:t>
            </a:r>
            <a:br>
              <a:rPr lang="en-US" altLang="es-MX" sz="3200" u="none">
                <a:latin typeface="Calibri" pitchFamily="34" charset="0"/>
              </a:rPr>
            </a:br>
            <a:r>
              <a:rPr lang="en-US" altLang="es-MX" sz="3200" u="none">
                <a:latin typeface="Calibri" pitchFamily="34" charset="0"/>
              </a:rPr>
              <a:t>para aventajar a uno </a:t>
            </a:r>
            <a:br>
              <a:rPr lang="en-US" altLang="es-MX" sz="3200" u="none">
                <a:latin typeface="Calibri" pitchFamily="34" charset="0"/>
              </a:rPr>
            </a:br>
            <a:r>
              <a:rPr lang="en-US" altLang="es-MX" sz="3200" u="none">
                <a:latin typeface="Calibri" pitchFamily="34" charset="0"/>
              </a:rPr>
              <a:t>o a unos cuantos </a:t>
            </a:r>
          </a:p>
        </p:txBody>
      </p:sp>
      <p:sp>
        <p:nvSpPr>
          <p:cNvPr id="100358" name="Text Box 6"/>
          <p:cNvSpPr txBox="1">
            <a:spLocks noChangeArrowheads="1"/>
          </p:cNvSpPr>
          <p:nvPr/>
        </p:nvSpPr>
        <p:spPr bwMode="auto">
          <a:xfrm>
            <a:off x="381000" y="6019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Elbridge Gerry, gobernador de Mass. 1810-12</a:t>
            </a:r>
          </a:p>
        </p:txBody>
      </p:sp>
      <p:pic>
        <p:nvPicPr>
          <p:cNvPr id="100360" name="Picture 8"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295400"/>
            <a:ext cx="4479925" cy="45720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1247775"/>
            <a:ext cx="39846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00360"/>
                                        </p:tgtEl>
                                        <p:attrNameLst>
                                          <p:attrName>style.visibility</p:attrName>
                                        </p:attrNameLst>
                                      </p:cBhvr>
                                      <p:to>
                                        <p:strVal val="visible"/>
                                      </p:to>
                                    </p:set>
                                    <p:animEffect transition="in" filter="dissolve">
                                      <p:cBhvr>
                                        <p:cTn id="11" dur="500"/>
                                        <p:tgtEl>
                                          <p:spTgt spid="100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0358"/>
                                        </p:tgtEl>
                                        <p:attrNameLst>
                                          <p:attrName>style.visibility</p:attrName>
                                        </p:attrNameLst>
                                      </p:cBhvr>
                                      <p:to>
                                        <p:strVal val="visible"/>
                                      </p:to>
                                    </p:se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100362"/>
                                        </p:tgtEl>
                                        <p:attrNameLst>
                                          <p:attrName>style.visibility</p:attrName>
                                        </p:attrNameLst>
                                      </p:cBhvr>
                                      <p:to>
                                        <p:strVal val="visible"/>
                                      </p:to>
                                    </p:set>
                                    <p:animEffect transition="in" filter="checkerboard(across)">
                                      <p:cBhvr>
                                        <p:cTn id="19" dur="5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876800" y="1371600"/>
            <a:ext cx="3657600" cy="5029200"/>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2" name="Group 3"/>
          <p:cNvGrpSpPr>
            <a:grpSpLocks/>
          </p:cNvGrpSpPr>
          <p:nvPr/>
        </p:nvGrpSpPr>
        <p:grpSpPr bwMode="auto">
          <a:xfrm>
            <a:off x="5029200" y="1524000"/>
            <a:ext cx="3429000" cy="4800600"/>
            <a:chOff x="3168" y="960"/>
            <a:chExt cx="2160" cy="3024"/>
          </a:xfrm>
        </p:grpSpPr>
        <p:pic>
          <p:nvPicPr>
            <p:cNvPr id="35888" name="Picture 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172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89" name="Picture 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 y="134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0" name="Picture 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 y="10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1" name="Picture 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50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2" name="Picture 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 y="134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3" name="Picture 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4" name="Picture 1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177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5" name="Picture 1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220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6" name="Picture 1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 y="20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7" name="Picture 1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8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8" name="Picture 1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 y="148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9" name="Picture 1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 y="192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00" name="Group 16"/>
            <p:cNvGrpSpPr>
              <a:grpSpLocks/>
            </p:cNvGrpSpPr>
            <p:nvPr/>
          </p:nvGrpSpPr>
          <p:grpSpPr bwMode="auto">
            <a:xfrm>
              <a:off x="4944" y="1641"/>
              <a:ext cx="288" cy="327"/>
              <a:chOff x="2832" y="1545"/>
              <a:chExt cx="288" cy="327"/>
            </a:xfrm>
          </p:grpSpPr>
          <p:sp>
            <p:nvSpPr>
              <p:cNvPr id="35927" name="Rectangle 17"/>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5928" name="Text Box 18"/>
              <p:cNvSpPr txBox="1">
                <a:spLocks noChangeArrowheads="1"/>
              </p:cNvSpPr>
              <p:nvPr/>
            </p:nvSpPr>
            <p:spPr bwMode="auto">
              <a:xfrm>
                <a:off x="2832" y="154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b="1" u="none">
                    <a:solidFill>
                      <a:srgbClr val="CC3300"/>
                    </a:solidFill>
                    <a:latin typeface="Calibri" pitchFamily="34" charset="0"/>
                  </a:rPr>
                  <a:t>?</a:t>
                </a:r>
              </a:p>
            </p:txBody>
          </p:sp>
        </p:grpSp>
        <p:pic>
          <p:nvPicPr>
            <p:cNvPr id="35901" name="Picture 1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22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2" name="Picture 2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 y="265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3" name="Picture 2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 y="313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04" name="Group 22"/>
            <p:cNvGrpSpPr>
              <a:grpSpLocks/>
            </p:cNvGrpSpPr>
            <p:nvPr/>
          </p:nvGrpSpPr>
          <p:grpSpPr bwMode="auto">
            <a:xfrm>
              <a:off x="4656" y="2928"/>
              <a:ext cx="288" cy="327"/>
              <a:chOff x="2832" y="1545"/>
              <a:chExt cx="288" cy="327"/>
            </a:xfrm>
          </p:grpSpPr>
          <p:sp>
            <p:nvSpPr>
              <p:cNvPr id="35925" name="Rectangle 23"/>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5926" name="Text Box 24"/>
              <p:cNvSpPr txBox="1">
                <a:spLocks noChangeArrowheads="1"/>
              </p:cNvSpPr>
              <p:nvPr/>
            </p:nvSpPr>
            <p:spPr bwMode="auto">
              <a:xfrm>
                <a:off x="2832" y="154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b="1" u="none">
                    <a:solidFill>
                      <a:srgbClr val="CC3300"/>
                    </a:solidFill>
                    <a:latin typeface="Calibri" pitchFamily="34" charset="0"/>
                  </a:rPr>
                  <a:t>?</a:t>
                </a:r>
              </a:p>
            </p:txBody>
          </p:sp>
        </p:grpSp>
        <p:pic>
          <p:nvPicPr>
            <p:cNvPr id="35905" name="Picture 2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8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6" name="Picture 2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 y="27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7" name="Picture 2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32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8" name="Picture 2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350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9" name="Picture 2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374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0" name="Picture 3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37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1" name="Picture 3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 y="350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2" name="Picture 3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374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3" name="Picture 3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345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4" name="Picture 3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 y="379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5" name="Picture 3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 y="33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6" name="Picture 3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7" name="Picture 3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230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18" name="Group 38"/>
            <p:cNvGrpSpPr>
              <a:grpSpLocks/>
            </p:cNvGrpSpPr>
            <p:nvPr/>
          </p:nvGrpSpPr>
          <p:grpSpPr bwMode="auto">
            <a:xfrm>
              <a:off x="3696" y="2208"/>
              <a:ext cx="288" cy="327"/>
              <a:chOff x="2832" y="1545"/>
              <a:chExt cx="288" cy="327"/>
            </a:xfrm>
          </p:grpSpPr>
          <p:sp>
            <p:nvSpPr>
              <p:cNvPr id="35923" name="Rectangle 39"/>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5924" name="Text Box 40"/>
              <p:cNvSpPr txBox="1">
                <a:spLocks noChangeArrowheads="1"/>
              </p:cNvSpPr>
              <p:nvPr/>
            </p:nvSpPr>
            <p:spPr bwMode="auto">
              <a:xfrm>
                <a:off x="2832" y="154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b="1" u="none">
                    <a:solidFill>
                      <a:srgbClr val="CC3300"/>
                    </a:solidFill>
                    <a:latin typeface="Calibri" pitchFamily="34" charset="0"/>
                  </a:rPr>
                  <a:t>?</a:t>
                </a:r>
              </a:p>
            </p:txBody>
          </p:sp>
        </p:grpSp>
        <p:pic>
          <p:nvPicPr>
            <p:cNvPr id="35919" name="Picture 4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 y="259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20" name="Picture 4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288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21" name="Picture 4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25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22" name="Picture 4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292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1421" name="Text Box 45"/>
          <p:cNvSpPr txBox="1">
            <a:spLocks noChangeArrowheads="1"/>
          </p:cNvSpPr>
          <p:nvPr/>
        </p:nvSpPr>
        <p:spPr bwMode="auto">
          <a:xfrm>
            <a:off x="381000" y="1143000"/>
            <a:ext cx="434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800" u="none">
                <a:latin typeface="Calibri" pitchFamily="34" charset="0"/>
              </a:rPr>
              <a:t> 17 unidades de población </a:t>
            </a:r>
            <a:br>
              <a:rPr lang="es-MX" altLang="es-MX" sz="2800" u="none">
                <a:latin typeface="Calibri" pitchFamily="34" charset="0"/>
              </a:rPr>
            </a:br>
            <a:r>
              <a:rPr lang="es-MX" altLang="es-MX" sz="2800" u="none">
                <a:latin typeface="Calibri" pitchFamily="34" charset="0"/>
              </a:rPr>
              <a:t>  con mayoría priista, 15</a:t>
            </a:r>
            <a:br>
              <a:rPr lang="es-MX" altLang="es-MX" sz="2800" u="none">
                <a:latin typeface="Calibri" pitchFamily="34" charset="0"/>
              </a:rPr>
            </a:br>
            <a:r>
              <a:rPr lang="es-MX" altLang="es-MX" sz="2800" u="none">
                <a:latin typeface="Calibri" pitchFamily="34" charset="0"/>
              </a:rPr>
              <a:t>  con panista, 3 equilibrados</a:t>
            </a:r>
          </a:p>
        </p:txBody>
      </p:sp>
      <p:sp>
        <p:nvSpPr>
          <p:cNvPr id="101422" name="Text Box 46"/>
          <p:cNvSpPr txBox="1">
            <a:spLocks noChangeArrowheads="1"/>
          </p:cNvSpPr>
          <p:nvPr/>
        </p:nvSpPr>
        <p:spPr bwMode="auto">
          <a:xfrm>
            <a:off x="381000" y="2741613"/>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800" u="none">
                <a:latin typeface="Calibri" pitchFamily="34" charset="0"/>
              </a:rPr>
              <a:t> Al estado le tocan 7 </a:t>
            </a:r>
            <a:br>
              <a:rPr lang="es-MX" altLang="es-MX" sz="2800" u="none">
                <a:latin typeface="Calibri" pitchFamily="34" charset="0"/>
              </a:rPr>
            </a:br>
            <a:r>
              <a:rPr lang="es-MX" altLang="es-MX" sz="2800" u="none">
                <a:latin typeface="Calibri" pitchFamily="34" charset="0"/>
              </a:rPr>
              <a:t>  distritos de 5 unidades c/u </a:t>
            </a:r>
          </a:p>
        </p:txBody>
      </p:sp>
      <p:sp>
        <p:nvSpPr>
          <p:cNvPr id="101423" name="Text Box 47"/>
          <p:cNvSpPr txBox="1">
            <a:spLocks noChangeArrowheads="1"/>
          </p:cNvSpPr>
          <p:nvPr/>
        </p:nvSpPr>
        <p:spPr bwMode="auto">
          <a:xfrm>
            <a:off x="381000" y="3854450"/>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800" u="none">
                <a:latin typeface="Calibri" pitchFamily="34" charset="0"/>
              </a:rPr>
              <a:t> Los distritos tienen que ser </a:t>
            </a:r>
            <a:br>
              <a:rPr lang="es-MX" altLang="es-MX" sz="2800" u="none">
                <a:latin typeface="Calibri" pitchFamily="34" charset="0"/>
              </a:rPr>
            </a:br>
            <a:r>
              <a:rPr lang="es-MX" altLang="es-MX" sz="2800" u="none">
                <a:latin typeface="Calibri" pitchFamily="34" charset="0"/>
              </a:rPr>
              <a:t>  contiguos</a:t>
            </a:r>
          </a:p>
        </p:txBody>
      </p:sp>
      <p:grpSp>
        <p:nvGrpSpPr>
          <p:cNvPr id="6" name="Group 48"/>
          <p:cNvGrpSpPr>
            <a:grpSpLocks/>
          </p:cNvGrpSpPr>
          <p:nvPr/>
        </p:nvGrpSpPr>
        <p:grpSpPr bwMode="auto">
          <a:xfrm>
            <a:off x="457200" y="4891088"/>
            <a:ext cx="1600200" cy="1724025"/>
            <a:chOff x="288" y="3081"/>
            <a:chExt cx="1008" cy="1086"/>
          </a:xfrm>
        </p:grpSpPr>
        <p:sp>
          <p:nvSpPr>
            <p:cNvPr id="35874" name="Text Box 49"/>
            <p:cNvSpPr txBox="1">
              <a:spLocks noChangeArrowheads="1"/>
            </p:cNvSpPr>
            <p:nvPr/>
          </p:nvSpPr>
          <p:spPr bwMode="auto">
            <a:xfrm>
              <a:off x="288" y="3081"/>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1</a:t>
              </a:r>
            </a:p>
          </p:txBody>
        </p:sp>
        <p:sp>
          <p:nvSpPr>
            <p:cNvPr id="35875" name="Text Box 50"/>
            <p:cNvSpPr txBox="1">
              <a:spLocks noChangeArrowheads="1"/>
            </p:cNvSpPr>
            <p:nvPr/>
          </p:nvSpPr>
          <p:spPr bwMode="auto">
            <a:xfrm>
              <a:off x="288" y="32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2</a:t>
              </a:r>
            </a:p>
          </p:txBody>
        </p:sp>
        <p:sp>
          <p:nvSpPr>
            <p:cNvPr id="35876" name="Text Box 51"/>
            <p:cNvSpPr txBox="1">
              <a:spLocks noChangeArrowheads="1"/>
            </p:cNvSpPr>
            <p:nvPr/>
          </p:nvSpPr>
          <p:spPr bwMode="auto">
            <a:xfrm>
              <a:off x="288" y="3369"/>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3</a:t>
              </a:r>
            </a:p>
          </p:txBody>
        </p:sp>
        <p:sp>
          <p:nvSpPr>
            <p:cNvPr id="35877" name="Text Box 52"/>
            <p:cNvSpPr txBox="1">
              <a:spLocks noChangeArrowheads="1"/>
            </p:cNvSpPr>
            <p:nvPr/>
          </p:nvSpPr>
          <p:spPr bwMode="auto">
            <a:xfrm>
              <a:off x="288" y="3504"/>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4</a:t>
              </a:r>
            </a:p>
          </p:txBody>
        </p:sp>
        <p:sp>
          <p:nvSpPr>
            <p:cNvPr id="35878" name="Text Box 53"/>
            <p:cNvSpPr txBox="1">
              <a:spLocks noChangeArrowheads="1"/>
            </p:cNvSpPr>
            <p:nvPr/>
          </p:nvSpPr>
          <p:spPr bwMode="auto">
            <a:xfrm>
              <a:off x="288" y="3648"/>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5</a:t>
              </a:r>
            </a:p>
          </p:txBody>
        </p:sp>
        <p:sp>
          <p:nvSpPr>
            <p:cNvPr id="35879" name="Text Box 54"/>
            <p:cNvSpPr txBox="1">
              <a:spLocks noChangeArrowheads="1"/>
            </p:cNvSpPr>
            <p:nvPr/>
          </p:nvSpPr>
          <p:spPr bwMode="auto">
            <a:xfrm>
              <a:off x="288" y="379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6</a:t>
              </a:r>
            </a:p>
          </p:txBody>
        </p:sp>
        <p:sp>
          <p:nvSpPr>
            <p:cNvPr id="35880" name="Text Box 55"/>
            <p:cNvSpPr txBox="1">
              <a:spLocks noChangeArrowheads="1"/>
            </p:cNvSpPr>
            <p:nvPr/>
          </p:nvSpPr>
          <p:spPr bwMode="auto">
            <a:xfrm>
              <a:off x="288" y="393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7</a:t>
              </a:r>
            </a:p>
          </p:txBody>
        </p:sp>
        <p:sp>
          <p:nvSpPr>
            <p:cNvPr id="35881" name="Line 56"/>
            <p:cNvSpPr>
              <a:spLocks noChangeShapeType="1"/>
            </p:cNvSpPr>
            <p:nvPr/>
          </p:nvSpPr>
          <p:spPr bwMode="auto">
            <a:xfrm>
              <a:off x="288" y="326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2" name="Line 57"/>
            <p:cNvSpPr>
              <a:spLocks noChangeShapeType="1"/>
            </p:cNvSpPr>
            <p:nvPr/>
          </p:nvSpPr>
          <p:spPr bwMode="auto">
            <a:xfrm>
              <a:off x="288" y="340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3" name="Line 58"/>
            <p:cNvSpPr>
              <a:spLocks noChangeShapeType="1"/>
            </p:cNvSpPr>
            <p:nvPr/>
          </p:nvSpPr>
          <p:spPr bwMode="auto">
            <a:xfrm>
              <a:off x="288" y="355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4" name="Line 59"/>
            <p:cNvSpPr>
              <a:spLocks noChangeShapeType="1"/>
            </p:cNvSpPr>
            <p:nvPr/>
          </p:nvSpPr>
          <p:spPr bwMode="auto">
            <a:xfrm>
              <a:off x="28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5" name="Line 60"/>
            <p:cNvSpPr>
              <a:spLocks noChangeShapeType="1"/>
            </p:cNvSpPr>
            <p:nvPr/>
          </p:nvSpPr>
          <p:spPr bwMode="auto">
            <a:xfrm>
              <a:off x="288" y="38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6" name="Line 61"/>
            <p:cNvSpPr>
              <a:spLocks noChangeShapeType="1"/>
            </p:cNvSpPr>
            <p:nvPr/>
          </p:nvSpPr>
          <p:spPr bwMode="auto">
            <a:xfrm>
              <a:off x="288" y="39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7" name="Line 62"/>
            <p:cNvSpPr>
              <a:spLocks noChangeShapeType="1"/>
            </p:cNvSpPr>
            <p:nvPr/>
          </p:nvSpPr>
          <p:spPr bwMode="auto">
            <a:xfrm>
              <a:off x="816" y="312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pic>
        <p:nvPicPr>
          <p:cNvPr id="101439" name="Picture 6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4960938"/>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40" name="Picture 6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419725"/>
            <a:ext cx="2095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65"/>
          <p:cNvSpPr txBox="1">
            <a:spLocks noChangeArrowheads="1"/>
          </p:cNvSpPr>
          <p:nvPr/>
        </p:nvSpPr>
        <p:spPr bwMode="auto">
          <a:xfrm>
            <a:off x="1524000" y="304800"/>
            <a:ext cx="60960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Los distritos de un estado</a:t>
            </a:r>
          </a:p>
        </p:txBody>
      </p:sp>
      <p:sp>
        <p:nvSpPr>
          <p:cNvPr id="101442" name="Freeform 66"/>
          <p:cNvSpPr>
            <a:spLocks/>
          </p:cNvSpPr>
          <p:nvPr/>
        </p:nvSpPr>
        <p:spPr bwMode="auto">
          <a:xfrm>
            <a:off x="4873625" y="2035175"/>
            <a:ext cx="3657600" cy="712788"/>
          </a:xfrm>
          <a:custGeom>
            <a:avLst/>
            <a:gdLst>
              <a:gd name="T0" fmla="*/ 0 w 2304"/>
              <a:gd name="T1" fmla="*/ 2147483647 h 449"/>
              <a:gd name="T2" fmla="*/ 2147483647 w 2304"/>
              <a:gd name="T3" fmla="*/ 2147483647 h 449"/>
              <a:gd name="T4" fmla="*/ 2147483647 w 2304"/>
              <a:gd name="T5" fmla="*/ 2147483647 h 449"/>
              <a:gd name="T6" fmla="*/ 2147483647 w 2304"/>
              <a:gd name="T7" fmla="*/ 2147483647 h 449"/>
              <a:gd name="T8" fmla="*/ 2147483647 w 2304"/>
              <a:gd name="T9" fmla="*/ 2147483647 h 449"/>
              <a:gd name="T10" fmla="*/ 2147483647 w 2304"/>
              <a:gd name="T11" fmla="*/ 2147483647 h 449"/>
              <a:gd name="T12" fmla="*/ 2147483647 w 2304"/>
              <a:gd name="T13" fmla="*/ 2147483647 h 449"/>
              <a:gd name="T14" fmla="*/ 2147483647 w 2304"/>
              <a:gd name="T15" fmla="*/ 2147483647 h 449"/>
              <a:gd name="T16" fmla="*/ 2147483647 w 2304"/>
              <a:gd name="T17" fmla="*/ 2147483647 h 449"/>
              <a:gd name="T18" fmla="*/ 2147483647 w 2304"/>
              <a:gd name="T19" fmla="*/ 2147483647 h 449"/>
              <a:gd name="T20" fmla="*/ 2147483647 w 2304"/>
              <a:gd name="T21" fmla="*/ 2147483647 h 449"/>
              <a:gd name="T22" fmla="*/ 2147483647 w 2304"/>
              <a:gd name="T23" fmla="*/ 2147483647 h 449"/>
              <a:gd name="T24" fmla="*/ 2147483647 w 2304"/>
              <a:gd name="T25" fmla="*/ 2147483647 h 449"/>
              <a:gd name="T26" fmla="*/ 2147483647 w 2304"/>
              <a:gd name="T27" fmla="*/ 2147483647 h 449"/>
              <a:gd name="T28" fmla="*/ 2147483647 w 2304"/>
              <a:gd name="T29" fmla="*/ 2147483647 h 449"/>
              <a:gd name="T30" fmla="*/ 2147483647 w 2304"/>
              <a:gd name="T31" fmla="*/ 2147483647 h 4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04"/>
              <a:gd name="T49" fmla="*/ 0 h 449"/>
              <a:gd name="T50" fmla="*/ 2304 w 2304"/>
              <a:gd name="T51" fmla="*/ 449 h 4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04" h="449">
                <a:moveTo>
                  <a:pt x="0" y="266"/>
                </a:moveTo>
                <a:cubicBezTo>
                  <a:pt x="91" y="283"/>
                  <a:pt x="182" y="304"/>
                  <a:pt x="274" y="318"/>
                </a:cubicBezTo>
                <a:cubicBezTo>
                  <a:pt x="379" y="352"/>
                  <a:pt x="251" y="313"/>
                  <a:pt x="548" y="333"/>
                </a:cubicBezTo>
                <a:cubicBezTo>
                  <a:pt x="606" y="337"/>
                  <a:pt x="661" y="361"/>
                  <a:pt x="719" y="370"/>
                </a:cubicBezTo>
                <a:cubicBezTo>
                  <a:pt x="883" y="449"/>
                  <a:pt x="1075" y="422"/>
                  <a:pt x="1252" y="429"/>
                </a:cubicBezTo>
                <a:cubicBezTo>
                  <a:pt x="1267" y="434"/>
                  <a:pt x="1281" y="446"/>
                  <a:pt x="1296" y="444"/>
                </a:cubicBezTo>
                <a:cubicBezTo>
                  <a:pt x="1305" y="443"/>
                  <a:pt x="1311" y="433"/>
                  <a:pt x="1319" y="429"/>
                </a:cubicBezTo>
                <a:cubicBezTo>
                  <a:pt x="1351" y="415"/>
                  <a:pt x="1390" y="416"/>
                  <a:pt x="1422" y="399"/>
                </a:cubicBezTo>
                <a:cubicBezTo>
                  <a:pt x="1506" y="353"/>
                  <a:pt x="1453" y="369"/>
                  <a:pt x="1511" y="355"/>
                </a:cubicBezTo>
                <a:cubicBezTo>
                  <a:pt x="1533" y="340"/>
                  <a:pt x="1553" y="334"/>
                  <a:pt x="1578" y="325"/>
                </a:cubicBezTo>
                <a:cubicBezTo>
                  <a:pt x="1609" y="281"/>
                  <a:pt x="1615" y="265"/>
                  <a:pt x="1637" y="221"/>
                </a:cubicBezTo>
                <a:cubicBezTo>
                  <a:pt x="1638" y="216"/>
                  <a:pt x="1647" y="177"/>
                  <a:pt x="1652" y="170"/>
                </a:cubicBezTo>
                <a:cubicBezTo>
                  <a:pt x="1744" y="57"/>
                  <a:pt x="2059" y="97"/>
                  <a:pt x="2119" y="96"/>
                </a:cubicBezTo>
                <a:cubicBezTo>
                  <a:pt x="2167" y="83"/>
                  <a:pt x="2133" y="93"/>
                  <a:pt x="2193" y="73"/>
                </a:cubicBezTo>
                <a:cubicBezTo>
                  <a:pt x="2200" y="71"/>
                  <a:pt x="2215" y="66"/>
                  <a:pt x="2215" y="66"/>
                </a:cubicBezTo>
                <a:cubicBezTo>
                  <a:pt x="2237" y="0"/>
                  <a:pt x="2228" y="14"/>
                  <a:pt x="2304"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3" name="Text Box 67"/>
          <p:cNvSpPr txBox="1">
            <a:spLocks noChangeArrowheads="1"/>
          </p:cNvSpPr>
          <p:nvPr/>
        </p:nvSpPr>
        <p:spPr bwMode="auto">
          <a:xfrm>
            <a:off x="5029200" y="16764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1</a:t>
            </a:r>
          </a:p>
        </p:txBody>
      </p:sp>
      <p:sp>
        <p:nvSpPr>
          <p:cNvPr id="101444" name="Text Box 68"/>
          <p:cNvSpPr txBox="1">
            <a:spLocks noChangeArrowheads="1"/>
          </p:cNvSpPr>
          <p:nvPr/>
        </p:nvSpPr>
        <p:spPr bwMode="auto">
          <a:xfrm>
            <a:off x="7696200" y="53340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2</a:t>
            </a:r>
          </a:p>
        </p:txBody>
      </p:sp>
      <p:sp>
        <p:nvSpPr>
          <p:cNvPr id="101445" name="Freeform 69"/>
          <p:cNvSpPr>
            <a:spLocks/>
          </p:cNvSpPr>
          <p:nvPr/>
        </p:nvSpPr>
        <p:spPr bwMode="auto">
          <a:xfrm>
            <a:off x="7288213" y="2174875"/>
            <a:ext cx="666750" cy="4244975"/>
          </a:xfrm>
          <a:custGeom>
            <a:avLst/>
            <a:gdLst>
              <a:gd name="T0" fmla="*/ 2147483647 w 420"/>
              <a:gd name="T1" fmla="*/ 0 h 2674"/>
              <a:gd name="T2" fmla="*/ 2147483647 w 420"/>
              <a:gd name="T3" fmla="*/ 2147483647 h 2674"/>
              <a:gd name="T4" fmla="*/ 2147483647 w 420"/>
              <a:gd name="T5" fmla="*/ 2147483647 h 2674"/>
              <a:gd name="T6" fmla="*/ 2147483647 w 420"/>
              <a:gd name="T7" fmla="*/ 2147483647 h 2674"/>
              <a:gd name="T8" fmla="*/ 2147483647 w 420"/>
              <a:gd name="T9" fmla="*/ 2147483647 h 2674"/>
              <a:gd name="T10" fmla="*/ 2147483647 w 420"/>
              <a:gd name="T11" fmla="*/ 2147483647 h 2674"/>
              <a:gd name="T12" fmla="*/ 2147483647 w 420"/>
              <a:gd name="T13" fmla="*/ 2147483647 h 2674"/>
              <a:gd name="T14" fmla="*/ 2147483647 w 420"/>
              <a:gd name="T15" fmla="*/ 2147483647 h 2674"/>
              <a:gd name="T16" fmla="*/ 2147483647 w 420"/>
              <a:gd name="T17" fmla="*/ 2147483647 h 2674"/>
              <a:gd name="T18" fmla="*/ 2147483647 w 420"/>
              <a:gd name="T19" fmla="*/ 2147483647 h 2674"/>
              <a:gd name="T20" fmla="*/ 2147483647 w 420"/>
              <a:gd name="T21" fmla="*/ 2147483647 h 2674"/>
              <a:gd name="T22" fmla="*/ 2147483647 w 420"/>
              <a:gd name="T23" fmla="*/ 2147483647 h 2674"/>
              <a:gd name="T24" fmla="*/ 2147483647 w 420"/>
              <a:gd name="T25" fmla="*/ 2147483647 h 2674"/>
              <a:gd name="T26" fmla="*/ 2147483647 w 420"/>
              <a:gd name="T27" fmla="*/ 2147483647 h 2674"/>
              <a:gd name="T28" fmla="*/ 2147483647 w 420"/>
              <a:gd name="T29" fmla="*/ 2147483647 h 2674"/>
              <a:gd name="T30" fmla="*/ 2147483647 w 420"/>
              <a:gd name="T31" fmla="*/ 2147483647 h 2674"/>
              <a:gd name="T32" fmla="*/ 2147483647 w 420"/>
              <a:gd name="T33" fmla="*/ 2147483647 h 2674"/>
              <a:gd name="T34" fmla="*/ 2147483647 w 420"/>
              <a:gd name="T35" fmla="*/ 2147483647 h 2674"/>
              <a:gd name="T36" fmla="*/ 2147483647 w 420"/>
              <a:gd name="T37" fmla="*/ 2147483647 h 2674"/>
              <a:gd name="T38" fmla="*/ 2147483647 w 420"/>
              <a:gd name="T39" fmla="*/ 2147483647 h 2674"/>
              <a:gd name="T40" fmla="*/ 2147483647 w 420"/>
              <a:gd name="T41" fmla="*/ 2147483647 h 2674"/>
              <a:gd name="T42" fmla="*/ 2147483647 w 420"/>
              <a:gd name="T43" fmla="*/ 2147483647 h 2674"/>
              <a:gd name="T44" fmla="*/ 2147483647 w 420"/>
              <a:gd name="T45" fmla="*/ 2147483647 h 26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0"/>
              <a:gd name="T70" fmla="*/ 0 h 2674"/>
              <a:gd name="T71" fmla="*/ 420 w 420"/>
              <a:gd name="T72" fmla="*/ 2674 h 26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0" h="2674">
                <a:moveTo>
                  <a:pt x="420" y="0"/>
                </a:moveTo>
                <a:cubicBezTo>
                  <a:pt x="415" y="97"/>
                  <a:pt x="417" y="142"/>
                  <a:pt x="390" y="222"/>
                </a:cubicBezTo>
                <a:cubicBezTo>
                  <a:pt x="382" y="246"/>
                  <a:pt x="368" y="265"/>
                  <a:pt x="360" y="289"/>
                </a:cubicBezTo>
                <a:cubicBezTo>
                  <a:pt x="355" y="304"/>
                  <a:pt x="346" y="333"/>
                  <a:pt x="346" y="333"/>
                </a:cubicBezTo>
                <a:cubicBezTo>
                  <a:pt x="348" y="397"/>
                  <a:pt x="344" y="462"/>
                  <a:pt x="353" y="526"/>
                </a:cubicBezTo>
                <a:cubicBezTo>
                  <a:pt x="354" y="534"/>
                  <a:pt x="369" y="529"/>
                  <a:pt x="375" y="534"/>
                </a:cubicBezTo>
                <a:cubicBezTo>
                  <a:pt x="382" y="540"/>
                  <a:pt x="385" y="549"/>
                  <a:pt x="390" y="556"/>
                </a:cubicBezTo>
                <a:cubicBezTo>
                  <a:pt x="413" y="639"/>
                  <a:pt x="390" y="731"/>
                  <a:pt x="375" y="815"/>
                </a:cubicBezTo>
                <a:cubicBezTo>
                  <a:pt x="365" y="938"/>
                  <a:pt x="377" y="1097"/>
                  <a:pt x="309" y="1208"/>
                </a:cubicBezTo>
                <a:cubicBezTo>
                  <a:pt x="295" y="1260"/>
                  <a:pt x="295" y="1286"/>
                  <a:pt x="249" y="1319"/>
                </a:cubicBezTo>
                <a:cubicBezTo>
                  <a:pt x="215" y="1372"/>
                  <a:pt x="167" y="1408"/>
                  <a:pt x="123" y="1452"/>
                </a:cubicBezTo>
                <a:cubicBezTo>
                  <a:pt x="116" y="1459"/>
                  <a:pt x="108" y="1467"/>
                  <a:pt x="101" y="1474"/>
                </a:cubicBezTo>
                <a:cubicBezTo>
                  <a:pt x="88" y="1487"/>
                  <a:pt x="72" y="1519"/>
                  <a:pt x="72" y="1519"/>
                </a:cubicBezTo>
                <a:cubicBezTo>
                  <a:pt x="65" y="1546"/>
                  <a:pt x="56" y="1573"/>
                  <a:pt x="49" y="1600"/>
                </a:cubicBezTo>
                <a:cubicBezTo>
                  <a:pt x="44" y="1620"/>
                  <a:pt x="35" y="1660"/>
                  <a:pt x="35" y="1660"/>
                </a:cubicBezTo>
                <a:cubicBezTo>
                  <a:pt x="30" y="1704"/>
                  <a:pt x="0" y="1804"/>
                  <a:pt x="57" y="1822"/>
                </a:cubicBezTo>
                <a:cubicBezTo>
                  <a:pt x="82" y="1931"/>
                  <a:pt x="7" y="2074"/>
                  <a:pt x="109" y="2141"/>
                </a:cubicBezTo>
                <a:cubicBezTo>
                  <a:pt x="152" y="2233"/>
                  <a:pt x="92" y="2113"/>
                  <a:pt x="146" y="2193"/>
                </a:cubicBezTo>
                <a:cubicBezTo>
                  <a:pt x="150" y="2199"/>
                  <a:pt x="149" y="2208"/>
                  <a:pt x="153" y="2215"/>
                </a:cubicBezTo>
                <a:cubicBezTo>
                  <a:pt x="173" y="2251"/>
                  <a:pt x="197" y="2258"/>
                  <a:pt x="235" y="2267"/>
                </a:cubicBezTo>
                <a:cubicBezTo>
                  <a:pt x="281" y="2313"/>
                  <a:pt x="283" y="2349"/>
                  <a:pt x="309" y="2408"/>
                </a:cubicBezTo>
                <a:cubicBezTo>
                  <a:pt x="329" y="2454"/>
                  <a:pt x="387" y="2493"/>
                  <a:pt x="390" y="2548"/>
                </a:cubicBezTo>
                <a:cubicBezTo>
                  <a:pt x="392" y="2590"/>
                  <a:pt x="390" y="2632"/>
                  <a:pt x="390" y="26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6" name="Freeform 70"/>
          <p:cNvSpPr>
            <a:spLocks/>
          </p:cNvSpPr>
          <p:nvPr/>
        </p:nvSpPr>
        <p:spPr bwMode="auto">
          <a:xfrm>
            <a:off x="6096000" y="2667000"/>
            <a:ext cx="1717675" cy="1330325"/>
          </a:xfrm>
          <a:custGeom>
            <a:avLst/>
            <a:gdLst>
              <a:gd name="T0" fmla="*/ 2147483647 w 1067"/>
              <a:gd name="T1" fmla="*/ 0 h 807"/>
              <a:gd name="T2" fmla="*/ 2147483647 w 1067"/>
              <a:gd name="T3" fmla="*/ 2147483647 h 807"/>
              <a:gd name="T4" fmla="*/ 0 w 1067"/>
              <a:gd name="T5" fmla="*/ 2147483647 h 807"/>
              <a:gd name="T6" fmla="*/ 2147483647 w 1067"/>
              <a:gd name="T7" fmla="*/ 2147483647 h 807"/>
              <a:gd name="T8" fmla="*/ 2147483647 w 1067"/>
              <a:gd name="T9" fmla="*/ 2147483647 h 807"/>
              <a:gd name="T10" fmla="*/ 2147483647 w 1067"/>
              <a:gd name="T11" fmla="*/ 2147483647 h 807"/>
              <a:gd name="T12" fmla="*/ 2147483647 w 1067"/>
              <a:gd name="T13" fmla="*/ 2147483647 h 807"/>
              <a:gd name="T14" fmla="*/ 2147483647 w 1067"/>
              <a:gd name="T15" fmla="*/ 2147483647 h 807"/>
              <a:gd name="T16" fmla="*/ 2147483647 w 1067"/>
              <a:gd name="T17" fmla="*/ 2147483647 h 807"/>
              <a:gd name="T18" fmla="*/ 2147483647 w 1067"/>
              <a:gd name="T19" fmla="*/ 2147483647 h 807"/>
              <a:gd name="T20" fmla="*/ 2147483647 w 1067"/>
              <a:gd name="T21" fmla="*/ 2147483647 h 807"/>
              <a:gd name="T22" fmla="*/ 2147483647 w 1067"/>
              <a:gd name="T23" fmla="*/ 2147483647 h 807"/>
              <a:gd name="T24" fmla="*/ 2147483647 w 1067"/>
              <a:gd name="T25" fmla="*/ 2147483647 h 8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7"/>
              <a:gd name="T40" fmla="*/ 0 h 807"/>
              <a:gd name="T41" fmla="*/ 1067 w 1067"/>
              <a:gd name="T42" fmla="*/ 807 h 8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7" h="807">
                <a:moveTo>
                  <a:pt x="74" y="0"/>
                </a:moveTo>
                <a:cubicBezTo>
                  <a:pt x="44" y="10"/>
                  <a:pt x="39" y="23"/>
                  <a:pt x="30" y="52"/>
                </a:cubicBezTo>
                <a:cubicBezTo>
                  <a:pt x="23" y="122"/>
                  <a:pt x="18" y="199"/>
                  <a:pt x="0" y="267"/>
                </a:cubicBezTo>
                <a:cubicBezTo>
                  <a:pt x="1" y="280"/>
                  <a:pt x="6" y="443"/>
                  <a:pt x="45" y="467"/>
                </a:cubicBezTo>
                <a:cubicBezTo>
                  <a:pt x="71" y="483"/>
                  <a:pt x="132" y="486"/>
                  <a:pt x="156" y="489"/>
                </a:cubicBezTo>
                <a:cubicBezTo>
                  <a:pt x="300" y="535"/>
                  <a:pt x="465" y="497"/>
                  <a:pt x="615" y="489"/>
                </a:cubicBezTo>
                <a:cubicBezTo>
                  <a:pt x="716" y="493"/>
                  <a:pt x="753" y="486"/>
                  <a:pt x="830" y="511"/>
                </a:cubicBezTo>
                <a:cubicBezTo>
                  <a:pt x="854" y="535"/>
                  <a:pt x="883" y="550"/>
                  <a:pt x="911" y="570"/>
                </a:cubicBezTo>
                <a:cubicBezTo>
                  <a:pt x="926" y="580"/>
                  <a:pt x="956" y="600"/>
                  <a:pt x="956" y="600"/>
                </a:cubicBezTo>
                <a:cubicBezTo>
                  <a:pt x="972" y="624"/>
                  <a:pt x="992" y="643"/>
                  <a:pt x="1008" y="667"/>
                </a:cubicBezTo>
                <a:cubicBezTo>
                  <a:pt x="1017" y="695"/>
                  <a:pt x="1034" y="714"/>
                  <a:pt x="1045" y="741"/>
                </a:cubicBezTo>
                <a:cubicBezTo>
                  <a:pt x="1051" y="755"/>
                  <a:pt x="1054" y="771"/>
                  <a:pt x="1059" y="785"/>
                </a:cubicBezTo>
                <a:cubicBezTo>
                  <a:pt x="1062" y="792"/>
                  <a:pt x="1067" y="807"/>
                  <a:pt x="1067" y="8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7" name="Text Box 71"/>
          <p:cNvSpPr txBox="1">
            <a:spLocks noChangeArrowheads="1"/>
          </p:cNvSpPr>
          <p:nvPr/>
        </p:nvSpPr>
        <p:spPr bwMode="auto">
          <a:xfrm>
            <a:off x="6705600" y="32004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3</a:t>
            </a:r>
          </a:p>
        </p:txBody>
      </p:sp>
      <p:sp>
        <p:nvSpPr>
          <p:cNvPr id="101448" name="Freeform 72"/>
          <p:cNvSpPr>
            <a:spLocks/>
          </p:cNvSpPr>
          <p:nvPr/>
        </p:nvSpPr>
        <p:spPr bwMode="auto">
          <a:xfrm>
            <a:off x="4873625" y="3992563"/>
            <a:ext cx="1435100" cy="2416175"/>
          </a:xfrm>
          <a:custGeom>
            <a:avLst/>
            <a:gdLst>
              <a:gd name="T0" fmla="*/ 2147483647 w 904"/>
              <a:gd name="T1" fmla="*/ 2147483647 h 1522"/>
              <a:gd name="T2" fmla="*/ 2147483647 w 904"/>
              <a:gd name="T3" fmla="*/ 2147483647 h 1522"/>
              <a:gd name="T4" fmla="*/ 2147483647 w 904"/>
              <a:gd name="T5" fmla="*/ 2147483647 h 1522"/>
              <a:gd name="T6" fmla="*/ 2147483647 w 904"/>
              <a:gd name="T7" fmla="*/ 2147483647 h 1522"/>
              <a:gd name="T8" fmla="*/ 2147483647 w 904"/>
              <a:gd name="T9" fmla="*/ 2147483647 h 1522"/>
              <a:gd name="T10" fmla="*/ 2147483647 w 904"/>
              <a:gd name="T11" fmla="*/ 2147483647 h 1522"/>
              <a:gd name="T12" fmla="*/ 2147483647 w 904"/>
              <a:gd name="T13" fmla="*/ 2147483647 h 1522"/>
              <a:gd name="T14" fmla="*/ 0 w 904"/>
              <a:gd name="T15" fmla="*/ 2147483647 h 1522"/>
              <a:gd name="T16" fmla="*/ 0 60000 65536"/>
              <a:gd name="T17" fmla="*/ 0 60000 65536"/>
              <a:gd name="T18" fmla="*/ 0 60000 65536"/>
              <a:gd name="T19" fmla="*/ 0 60000 65536"/>
              <a:gd name="T20" fmla="*/ 0 60000 65536"/>
              <a:gd name="T21" fmla="*/ 0 60000 65536"/>
              <a:gd name="T22" fmla="*/ 0 60000 65536"/>
              <a:gd name="T23" fmla="*/ 0 60000 65536"/>
              <a:gd name="T24" fmla="*/ 0 w 904"/>
              <a:gd name="T25" fmla="*/ 0 h 1522"/>
              <a:gd name="T26" fmla="*/ 904 w 904"/>
              <a:gd name="T27" fmla="*/ 1522 h 15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 h="1522">
                <a:moveTo>
                  <a:pt x="778" y="1522"/>
                </a:moveTo>
                <a:cubicBezTo>
                  <a:pt x="780" y="1357"/>
                  <a:pt x="780" y="1191"/>
                  <a:pt x="785" y="1026"/>
                </a:cubicBezTo>
                <a:cubicBezTo>
                  <a:pt x="787" y="959"/>
                  <a:pt x="822" y="883"/>
                  <a:pt x="837" y="818"/>
                </a:cubicBezTo>
                <a:cubicBezTo>
                  <a:pt x="840" y="719"/>
                  <a:pt x="845" y="621"/>
                  <a:pt x="845" y="522"/>
                </a:cubicBezTo>
                <a:cubicBezTo>
                  <a:pt x="845" y="460"/>
                  <a:pt x="904" y="205"/>
                  <a:pt x="793" y="129"/>
                </a:cubicBezTo>
                <a:cubicBezTo>
                  <a:pt x="759" y="79"/>
                  <a:pt x="640" y="65"/>
                  <a:pt x="585" y="63"/>
                </a:cubicBezTo>
                <a:cubicBezTo>
                  <a:pt x="467" y="59"/>
                  <a:pt x="348" y="58"/>
                  <a:pt x="230" y="55"/>
                </a:cubicBezTo>
                <a:cubicBezTo>
                  <a:pt x="155" y="0"/>
                  <a:pt x="110" y="33"/>
                  <a:pt x="0" y="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9" name="Text Box 73"/>
          <p:cNvSpPr txBox="1">
            <a:spLocks noChangeArrowheads="1"/>
          </p:cNvSpPr>
          <p:nvPr/>
        </p:nvSpPr>
        <p:spPr bwMode="auto">
          <a:xfrm>
            <a:off x="4910138" y="4137025"/>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4</a:t>
            </a:r>
          </a:p>
        </p:txBody>
      </p:sp>
      <p:sp>
        <p:nvSpPr>
          <p:cNvPr id="101450" name="Freeform 74"/>
          <p:cNvSpPr>
            <a:spLocks/>
          </p:cNvSpPr>
          <p:nvPr/>
        </p:nvSpPr>
        <p:spPr bwMode="auto">
          <a:xfrm>
            <a:off x="6243638" y="3602038"/>
            <a:ext cx="1355725" cy="949325"/>
          </a:xfrm>
          <a:custGeom>
            <a:avLst/>
            <a:gdLst>
              <a:gd name="T0" fmla="*/ 0 w 854"/>
              <a:gd name="T1" fmla="*/ 2147483647 h 598"/>
              <a:gd name="T2" fmla="*/ 2147483647 w 854"/>
              <a:gd name="T3" fmla="*/ 2147483647 h 598"/>
              <a:gd name="T4" fmla="*/ 2147483647 w 854"/>
              <a:gd name="T5" fmla="*/ 2147483647 h 598"/>
              <a:gd name="T6" fmla="*/ 2147483647 w 854"/>
              <a:gd name="T7" fmla="*/ 2147483647 h 598"/>
              <a:gd name="T8" fmla="*/ 2147483647 w 854"/>
              <a:gd name="T9" fmla="*/ 2147483647 h 598"/>
              <a:gd name="T10" fmla="*/ 2147483647 w 854"/>
              <a:gd name="T11" fmla="*/ 2147483647 h 598"/>
              <a:gd name="T12" fmla="*/ 2147483647 w 854"/>
              <a:gd name="T13" fmla="*/ 2147483647 h 598"/>
              <a:gd name="T14" fmla="*/ 2147483647 w 854"/>
              <a:gd name="T15" fmla="*/ 2147483647 h 598"/>
              <a:gd name="T16" fmla="*/ 2147483647 w 854"/>
              <a:gd name="T17" fmla="*/ 2147483647 h 598"/>
              <a:gd name="T18" fmla="*/ 2147483647 w 854"/>
              <a:gd name="T19" fmla="*/ 2147483647 h 598"/>
              <a:gd name="T20" fmla="*/ 2147483647 w 854"/>
              <a:gd name="T21" fmla="*/ 2147483647 h 598"/>
              <a:gd name="T22" fmla="*/ 2147483647 w 854"/>
              <a:gd name="T23" fmla="*/ 2147483647 h 598"/>
              <a:gd name="T24" fmla="*/ 2147483647 w 854"/>
              <a:gd name="T25" fmla="*/ 2147483647 h 598"/>
              <a:gd name="T26" fmla="*/ 2147483647 w 854"/>
              <a:gd name="T27" fmla="*/ 2147483647 h 598"/>
              <a:gd name="T28" fmla="*/ 2147483647 w 854"/>
              <a:gd name="T29" fmla="*/ 2147483647 h 598"/>
              <a:gd name="T30" fmla="*/ 2147483647 w 854"/>
              <a:gd name="T31" fmla="*/ 2147483647 h 598"/>
              <a:gd name="T32" fmla="*/ 2147483647 w 854"/>
              <a:gd name="T33" fmla="*/ 2147483647 h 5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54"/>
              <a:gd name="T52" fmla="*/ 0 h 598"/>
              <a:gd name="T53" fmla="*/ 854 w 854"/>
              <a:gd name="T54" fmla="*/ 598 h 5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54" h="598">
                <a:moveTo>
                  <a:pt x="0" y="598"/>
                </a:moveTo>
                <a:cubicBezTo>
                  <a:pt x="103" y="576"/>
                  <a:pt x="209" y="595"/>
                  <a:pt x="311" y="568"/>
                </a:cubicBezTo>
                <a:cubicBezTo>
                  <a:pt x="382" y="519"/>
                  <a:pt x="273" y="597"/>
                  <a:pt x="356" y="524"/>
                </a:cubicBezTo>
                <a:cubicBezTo>
                  <a:pt x="369" y="512"/>
                  <a:pt x="390" y="508"/>
                  <a:pt x="400" y="494"/>
                </a:cubicBezTo>
                <a:cubicBezTo>
                  <a:pt x="427" y="457"/>
                  <a:pt x="457" y="422"/>
                  <a:pt x="489" y="390"/>
                </a:cubicBezTo>
                <a:cubicBezTo>
                  <a:pt x="506" y="337"/>
                  <a:pt x="481" y="398"/>
                  <a:pt x="518" y="353"/>
                </a:cubicBezTo>
                <a:cubicBezTo>
                  <a:pt x="523" y="347"/>
                  <a:pt x="521" y="337"/>
                  <a:pt x="526" y="331"/>
                </a:cubicBezTo>
                <a:cubicBezTo>
                  <a:pt x="532" y="324"/>
                  <a:pt x="542" y="322"/>
                  <a:pt x="548" y="316"/>
                </a:cubicBezTo>
                <a:cubicBezTo>
                  <a:pt x="572" y="292"/>
                  <a:pt x="578" y="269"/>
                  <a:pt x="607" y="250"/>
                </a:cubicBezTo>
                <a:cubicBezTo>
                  <a:pt x="624" y="223"/>
                  <a:pt x="647" y="215"/>
                  <a:pt x="667" y="190"/>
                </a:cubicBezTo>
                <a:cubicBezTo>
                  <a:pt x="673" y="183"/>
                  <a:pt x="674" y="173"/>
                  <a:pt x="681" y="168"/>
                </a:cubicBezTo>
                <a:cubicBezTo>
                  <a:pt x="687" y="163"/>
                  <a:pt x="696" y="163"/>
                  <a:pt x="704" y="161"/>
                </a:cubicBezTo>
                <a:cubicBezTo>
                  <a:pt x="734" y="140"/>
                  <a:pt x="752" y="106"/>
                  <a:pt x="785" y="94"/>
                </a:cubicBezTo>
                <a:cubicBezTo>
                  <a:pt x="790" y="87"/>
                  <a:pt x="794" y="78"/>
                  <a:pt x="800" y="72"/>
                </a:cubicBezTo>
                <a:cubicBezTo>
                  <a:pt x="806" y="66"/>
                  <a:pt x="816" y="64"/>
                  <a:pt x="822" y="57"/>
                </a:cubicBezTo>
                <a:cubicBezTo>
                  <a:pt x="827" y="51"/>
                  <a:pt x="826" y="41"/>
                  <a:pt x="830" y="35"/>
                </a:cubicBezTo>
                <a:cubicBezTo>
                  <a:pt x="854" y="0"/>
                  <a:pt x="852" y="26"/>
                  <a:pt x="852" y="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51" name="Text Box 75"/>
          <p:cNvSpPr txBox="1">
            <a:spLocks noChangeArrowheads="1"/>
          </p:cNvSpPr>
          <p:nvPr/>
        </p:nvSpPr>
        <p:spPr bwMode="auto">
          <a:xfrm>
            <a:off x="5257800" y="31242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5</a:t>
            </a:r>
          </a:p>
        </p:txBody>
      </p:sp>
      <p:sp>
        <p:nvSpPr>
          <p:cNvPr id="101452" name="Freeform 76"/>
          <p:cNvSpPr>
            <a:spLocks/>
          </p:cNvSpPr>
          <p:nvPr/>
        </p:nvSpPr>
        <p:spPr bwMode="auto">
          <a:xfrm>
            <a:off x="6119813" y="5289550"/>
            <a:ext cx="1246187" cy="460375"/>
          </a:xfrm>
          <a:custGeom>
            <a:avLst/>
            <a:gdLst>
              <a:gd name="T0" fmla="*/ 0 w 785"/>
              <a:gd name="T1" fmla="*/ 2147483647 h 290"/>
              <a:gd name="T2" fmla="*/ 2147483647 w 785"/>
              <a:gd name="T3" fmla="*/ 2147483647 h 290"/>
              <a:gd name="T4" fmla="*/ 2147483647 w 785"/>
              <a:gd name="T5" fmla="*/ 2147483647 h 290"/>
              <a:gd name="T6" fmla="*/ 2147483647 w 785"/>
              <a:gd name="T7" fmla="*/ 2147483647 h 290"/>
              <a:gd name="T8" fmla="*/ 2147483647 w 785"/>
              <a:gd name="T9" fmla="*/ 2147483647 h 290"/>
              <a:gd name="T10" fmla="*/ 2147483647 w 785"/>
              <a:gd name="T11" fmla="*/ 2147483647 h 290"/>
              <a:gd name="T12" fmla="*/ 2147483647 w 785"/>
              <a:gd name="T13" fmla="*/ 2147483647 h 290"/>
              <a:gd name="T14" fmla="*/ 2147483647 w 785"/>
              <a:gd name="T15" fmla="*/ 2147483647 h 290"/>
              <a:gd name="T16" fmla="*/ 2147483647 w 785"/>
              <a:gd name="T17" fmla="*/ 2147483647 h 290"/>
              <a:gd name="T18" fmla="*/ 2147483647 w 785"/>
              <a:gd name="T19" fmla="*/ 2147483647 h 290"/>
              <a:gd name="T20" fmla="*/ 2147483647 w 785"/>
              <a:gd name="T21" fmla="*/ 2147483647 h 290"/>
              <a:gd name="T22" fmla="*/ 2147483647 w 785"/>
              <a:gd name="T23" fmla="*/ 2147483647 h 2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5"/>
              <a:gd name="T37" fmla="*/ 0 h 290"/>
              <a:gd name="T38" fmla="*/ 785 w 785"/>
              <a:gd name="T39" fmla="*/ 290 h 2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5" h="290">
                <a:moveTo>
                  <a:pt x="0" y="290"/>
                </a:moveTo>
                <a:cubicBezTo>
                  <a:pt x="45" y="285"/>
                  <a:pt x="78" y="281"/>
                  <a:pt x="119" y="268"/>
                </a:cubicBezTo>
                <a:cubicBezTo>
                  <a:pt x="124" y="261"/>
                  <a:pt x="128" y="252"/>
                  <a:pt x="134" y="246"/>
                </a:cubicBezTo>
                <a:cubicBezTo>
                  <a:pt x="140" y="240"/>
                  <a:pt x="151" y="238"/>
                  <a:pt x="156" y="231"/>
                </a:cubicBezTo>
                <a:cubicBezTo>
                  <a:pt x="196" y="180"/>
                  <a:pt x="122" y="237"/>
                  <a:pt x="185" y="194"/>
                </a:cubicBezTo>
                <a:cubicBezTo>
                  <a:pt x="198" y="159"/>
                  <a:pt x="245" y="148"/>
                  <a:pt x="282" y="142"/>
                </a:cubicBezTo>
                <a:cubicBezTo>
                  <a:pt x="397" y="124"/>
                  <a:pt x="510" y="106"/>
                  <a:pt x="622" y="75"/>
                </a:cubicBezTo>
                <a:cubicBezTo>
                  <a:pt x="630" y="70"/>
                  <a:pt x="637" y="64"/>
                  <a:pt x="645" y="60"/>
                </a:cubicBezTo>
                <a:cubicBezTo>
                  <a:pt x="659" y="54"/>
                  <a:pt x="689" y="46"/>
                  <a:pt x="689" y="46"/>
                </a:cubicBezTo>
                <a:cubicBezTo>
                  <a:pt x="696" y="41"/>
                  <a:pt x="703" y="35"/>
                  <a:pt x="711" y="31"/>
                </a:cubicBezTo>
                <a:cubicBezTo>
                  <a:pt x="725" y="25"/>
                  <a:pt x="756" y="16"/>
                  <a:pt x="756" y="16"/>
                </a:cubicBezTo>
                <a:cubicBezTo>
                  <a:pt x="780" y="0"/>
                  <a:pt x="769" y="1"/>
                  <a:pt x="785" y="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53" name="Text Box 77"/>
          <p:cNvSpPr txBox="1">
            <a:spLocks noChangeArrowheads="1"/>
          </p:cNvSpPr>
          <p:nvPr/>
        </p:nvSpPr>
        <p:spPr bwMode="auto">
          <a:xfrm>
            <a:off x="6183313" y="4941888"/>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6</a:t>
            </a:r>
          </a:p>
        </p:txBody>
      </p:sp>
      <p:sp>
        <p:nvSpPr>
          <p:cNvPr id="101454" name="Text Box 78"/>
          <p:cNvSpPr txBox="1">
            <a:spLocks noChangeArrowheads="1"/>
          </p:cNvSpPr>
          <p:nvPr/>
        </p:nvSpPr>
        <p:spPr bwMode="auto">
          <a:xfrm>
            <a:off x="6629400" y="63246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7</a:t>
            </a:r>
          </a:p>
        </p:txBody>
      </p:sp>
      <p:pic>
        <p:nvPicPr>
          <p:cNvPr id="101455" name="Picture 7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520065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56" name="Picture 8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5785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457" name="Text Box 81"/>
          <p:cNvSpPr txBox="1">
            <a:spLocks noChangeArrowheads="1"/>
          </p:cNvSpPr>
          <p:nvPr/>
        </p:nvSpPr>
        <p:spPr bwMode="auto">
          <a:xfrm>
            <a:off x="1481138" y="57943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800" b="1" u="none">
                <a:solidFill>
                  <a:srgbClr val="CC3300"/>
                </a:solidFill>
                <a:latin typeface="Calibri" pitchFamily="34" charset="0"/>
              </a:rPr>
              <a:t>?</a:t>
            </a:r>
          </a:p>
        </p:txBody>
      </p:sp>
      <p:pic>
        <p:nvPicPr>
          <p:cNvPr id="101458" name="Picture 8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105525"/>
            <a:ext cx="2095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59" name="Picture 8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346825"/>
            <a:ext cx="2095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4"/>
          <p:cNvGrpSpPr>
            <a:grpSpLocks/>
          </p:cNvGrpSpPr>
          <p:nvPr/>
        </p:nvGrpSpPr>
        <p:grpSpPr bwMode="auto">
          <a:xfrm>
            <a:off x="2220913" y="5153025"/>
            <a:ext cx="2503487" cy="1612900"/>
            <a:chOff x="1399" y="3246"/>
            <a:chExt cx="1577" cy="1016"/>
          </a:xfrm>
        </p:grpSpPr>
        <p:pic>
          <p:nvPicPr>
            <p:cNvPr id="35870" name="Picture 8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 y="3678"/>
              <a:ext cx="38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1" name="Picture 8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3246"/>
              <a:ext cx="34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2" name="Text Box 87"/>
            <p:cNvSpPr txBox="1">
              <a:spLocks noChangeArrowheads="1"/>
            </p:cNvSpPr>
            <p:nvPr/>
          </p:nvSpPr>
          <p:spPr bwMode="auto">
            <a:xfrm>
              <a:off x="1824" y="3264"/>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latin typeface="Calibri" pitchFamily="34" charset="0"/>
                </a:rPr>
                <a:t>= 3.5 escaños</a:t>
              </a:r>
            </a:p>
          </p:txBody>
        </p:sp>
        <p:sp>
          <p:nvSpPr>
            <p:cNvPr id="35873" name="Text Box 88"/>
            <p:cNvSpPr txBox="1">
              <a:spLocks noChangeArrowheads="1"/>
            </p:cNvSpPr>
            <p:nvPr/>
          </p:nvSpPr>
          <p:spPr bwMode="auto">
            <a:xfrm>
              <a:off x="1824" y="3744"/>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latin typeface="Calibri" pitchFamily="34" charset="0"/>
                </a:rPr>
                <a:t>= 3.5 escaños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dissolve">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1421"/>
                                        </p:tgtEl>
                                        <p:attrNameLst>
                                          <p:attrName>style.visibility</p:attrName>
                                        </p:attrNameLst>
                                      </p:cBhvr>
                                      <p:to>
                                        <p:strVal val="visible"/>
                                      </p:to>
                                    </p:set>
                                  </p:childTnLst>
                                </p:cTn>
                              </p:par>
                            </p:childTnLst>
                          </p:cTn>
                        </p:par>
                        <p:par>
                          <p:cTn id="12" fill="hold" nodeType="afterGroup">
                            <p:stCondLst>
                              <p:cond delay="500"/>
                            </p:stCondLst>
                            <p:childTnLst>
                              <p:par>
                                <p:cTn id="13" presetID="5" presetClass="entr" presetSubtype="10" fill="hold"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14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1423"/>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50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01442"/>
                                        </p:tgtEl>
                                        <p:attrNameLst>
                                          <p:attrName>style.visibility</p:attrName>
                                        </p:attrNameLst>
                                      </p:cBhvr>
                                      <p:to>
                                        <p:strVal val="visible"/>
                                      </p:to>
                                    </p:set>
                                    <p:animEffect transition="in" filter="wipe(right)">
                                      <p:cBhvr>
                                        <p:cTn id="31" dur="500"/>
                                        <p:tgtEl>
                                          <p:spTgt spid="101442"/>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01443"/>
                                        </p:tgtEl>
                                        <p:attrNameLst>
                                          <p:attrName>style.visibility</p:attrName>
                                        </p:attrNameLst>
                                      </p:cBhvr>
                                      <p:to>
                                        <p:strVal val="visible"/>
                                      </p:to>
                                    </p:set>
                                  </p:childTnLst>
                                </p:cTn>
                              </p:par>
                            </p:childTnLst>
                          </p:cTn>
                        </p:par>
                        <p:par>
                          <p:cTn id="35" fill="hold" nodeType="afterGroup">
                            <p:stCondLst>
                              <p:cond delay="1000"/>
                            </p:stCondLst>
                            <p:childTnLst>
                              <p:par>
                                <p:cTn id="36" presetID="9" presetClass="entr" presetSubtype="0" fill="hold" nodeType="afterEffect">
                                  <p:stCondLst>
                                    <p:cond delay="500"/>
                                  </p:stCondLst>
                                  <p:childTnLst>
                                    <p:set>
                                      <p:cBhvr>
                                        <p:cTn id="37" dur="1" fill="hold">
                                          <p:stCondLst>
                                            <p:cond delay="0"/>
                                          </p:stCondLst>
                                        </p:cTn>
                                        <p:tgtEl>
                                          <p:spTgt spid="101439"/>
                                        </p:tgtEl>
                                        <p:attrNameLst>
                                          <p:attrName>style.visibility</p:attrName>
                                        </p:attrNameLst>
                                      </p:cBhvr>
                                      <p:to>
                                        <p:strVal val="visible"/>
                                      </p:to>
                                    </p:set>
                                    <p:animEffect transition="in" filter="dissolve">
                                      <p:cBhvr>
                                        <p:cTn id="38" dur="500"/>
                                        <p:tgtEl>
                                          <p:spTgt spid="1014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01445"/>
                                        </p:tgtEl>
                                        <p:attrNameLst>
                                          <p:attrName>style.visibility</p:attrName>
                                        </p:attrNameLst>
                                      </p:cBhvr>
                                      <p:to>
                                        <p:strVal val="visible"/>
                                      </p:to>
                                    </p:set>
                                    <p:animEffect transition="in" filter="wipe(up)">
                                      <p:cBhvr>
                                        <p:cTn id="43" dur="500"/>
                                        <p:tgtEl>
                                          <p:spTgt spid="101445"/>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01444"/>
                                        </p:tgtEl>
                                        <p:attrNameLst>
                                          <p:attrName>style.visibility</p:attrName>
                                        </p:attrNameLst>
                                      </p:cBhvr>
                                      <p:to>
                                        <p:strVal val="visible"/>
                                      </p:to>
                                    </p:set>
                                  </p:childTnLst>
                                </p:cTn>
                              </p:par>
                            </p:childTnLst>
                          </p:cTn>
                        </p:par>
                        <p:par>
                          <p:cTn id="47" fill="hold" nodeType="afterGroup">
                            <p:stCondLst>
                              <p:cond delay="1000"/>
                            </p:stCondLst>
                            <p:childTnLst>
                              <p:par>
                                <p:cTn id="48" presetID="9" presetClass="entr" presetSubtype="0" fill="hold" nodeType="afterEffect">
                                  <p:stCondLst>
                                    <p:cond delay="500"/>
                                  </p:stCondLst>
                                  <p:childTnLst>
                                    <p:set>
                                      <p:cBhvr>
                                        <p:cTn id="49" dur="1" fill="hold">
                                          <p:stCondLst>
                                            <p:cond delay="0"/>
                                          </p:stCondLst>
                                        </p:cTn>
                                        <p:tgtEl>
                                          <p:spTgt spid="101455"/>
                                        </p:tgtEl>
                                        <p:attrNameLst>
                                          <p:attrName>style.visibility</p:attrName>
                                        </p:attrNameLst>
                                      </p:cBhvr>
                                      <p:to>
                                        <p:strVal val="visible"/>
                                      </p:to>
                                    </p:set>
                                    <p:animEffect transition="in" filter="dissolve">
                                      <p:cBhvr>
                                        <p:cTn id="50" dur="500"/>
                                        <p:tgtEl>
                                          <p:spTgt spid="10145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1446"/>
                                        </p:tgtEl>
                                        <p:attrNameLst>
                                          <p:attrName>style.visibility</p:attrName>
                                        </p:attrNameLst>
                                      </p:cBhvr>
                                      <p:to>
                                        <p:strVal val="visible"/>
                                      </p:to>
                                    </p:set>
                                    <p:animEffect transition="in" filter="wipe(left)">
                                      <p:cBhvr>
                                        <p:cTn id="55" dur="500"/>
                                        <p:tgtEl>
                                          <p:spTgt spid="101446"/>
                                        </p:tgtEl>
                                      </p:cBhvr>
                                    </p:animEffec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101447"/>
                                        </p:tgtEl>
                                        <p:attrNameLst>
                                          <p:attrName>style.visibility</p:attrName>
                                        </p:attrNameLst>
                                      </p:cBhvr>
                                      <p:to>
                                        <p:strVal val="visible"/>
                                      </p:to>
                                    </p:set>
                                  </p:childTnLst>
                                </p:cTn>
                              </p:par>
                            </p:childTnLst>
                          </p:cTn>
                        </p:par>
                        <p:par>
                          <p:cTn id="59" fill="hold" nodeType="afterGroup">
                            <p:stCondLst>
                              <p:cond delay="1000"/>
                            </p:stCondLst>
                            <p:childTnLst>
                              <p:par>
                                <p:cTn id="60" presetID="9" presetClass="entr" presetSubtype="0" fill="hold" nodeType="afterEffect">
                                  <p:stCondLst>
                                    <p:cond delay="500"/>
                                  </p:stCondLst>
                                  <p:childTnLst>
                                    <p:set>
                                      <p:cBhvr>
                                        <p:cTn id="61" dur="1" fill="hold">
                                          <p:stCondLst>
                                            <p:cond delay="0"/>
                                          </p:stCondLst>
                                        </p:cTn>
                                        <p:tgtEl>
                                          <p:spTgt spid="101440"/>
                                        </p:tgtEl>
                                        <p:attrNameLst>
                                          <p:attrName>style.visibility</p:attrName>
                                        </p:attrNameLst>
                                      </p:cBhvr>
                                      <p:to>
                                        <p:strVal val="visible"/>
                                      </p:to>
                                    </p:set>
                                    <p:animEffect transition="in" filter="dissolve">
                                      <p:cBhvr>
                                        <p:cTn id="62" dur="500"/>
                                        <p:tgtEl>
                                          <p:spTgt spid="1014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1448"/>
                                        </p:tgtEl>
                                        <p:attrNameLst>
                                          <p:attrName>style.visibility</p:attrName>
                                        </p:attrNameLst>
                                      </p:cBhvr>
                                      <p:to>
                                        <p:strVal val="visible"/>
                                      </p:to>
                                    </p:set>
                                    <p:animEffect transition="in" filter="wipe(down)">
                                      <p:cBhvr>
                                        <p:cTn id="67" dur="500"/>
                                        <p:tgtEl>
                                          <p:spTgt spid="101448"/>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101449"/>
                                        </p:tgtEl>
                                        <p:attrNameLst>
                                          <p:attrName>style.visibility</p:attrName>
                                        </p:attrNameLst>
                                      </p:cBhvr>
                                      <p:to>
                                        <p:strVal val="visible"/>
                                      </p:to>
                                    </p:set>
                                  </p:childTnLst>
                                </p:cTn>
                              </p:par>
                            </p:childTnLst>
                          </p:cTn>
                        </p:par>
                        <p:par>
                          <p:cTn id="71" fill="hold" nodeType="afterGroup">
                            <p:stCondLst>
                              <p:cond delay="1000"/>
                            </p:stCondLst>
                            <p:childTnLst>
                              <p:par>
                                <p:cTn id="72" presetID="9" presetClass="entr" presetSubtype="0" fill="hold" nodeType="afterEffect">
                                  <p:stCondLst>
                                    <p:cond delay="500"/>
                                  </p:stCondLst>
                                  <p:childTnLst>
                                    <p:set>
                                      <p:cBhvr>
                                        <p:cTn id="73" dur="1" fill="hold">
                                          <p:stCondLst>
                                            <p:cond delay="0"/>
                                          </p:stCondLst>
                                        </p:cTn>
                                        <p:tgtEl>
                                          <p:spTgt spid="101456"/>
                                        </p:tgtEl>
                                        <p:attrNameLst>
                                          <p:attrName>style.visibility</p:attrName>
                                        </p:attrNameLst>
                                      </p:cBhvr>
                                      <p:to>
                                        <p:strVal val="visible"/>
                                      </p:to>
                                    </p:set>
                                    <p:animEffect transition="in" filter="dissolve">
                                      <p:cBhvr>
                                        <p:cTn id="74" dur="500"/>
                                        <p:tgtEl>
                                          <p:spTgt spid="10145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1450"/>
                                        </p:tgtEl>
                                        <p:attrNameLst>
                                          <p:attrName>style.visibility</p:attrName>
                                        </p:attrNameLst>
                                      </p:cBhvr>
                                      <p:to>
                                        <p:strVal val="visible"/>
                                      </p:to>
                                    </p:set>
                                    <p:animEffect transition="in" filter="wipe(left)">
                                      <p:cBhvr>
                                        <p:cTn id="79" dur="500"/>
                                        <p:tgtEl>
                                          <p:spTgt spid="101450"/>
                                        </p:tgtEl>
                                      </p:cBhvr>
                                    </p:animEffect>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101451"/>
                                        </p:tgtEl>
                                        <p:attrNameLst>
                                          <p:attrName>style.visibility</p:attrName>
                                        </p:attrNameLst>
                                      </p:cBhvr>
                                      <p:to>
                                        <p:strVal val="visible"/>
                                      </p:to>
                                    </p:set>
                                  </p:childTnLst>
                                </p:cTn>
                              </p:par>
                            </p:childTnLst>
                          </p:cTn>
                        </p:par>
                        <p:par>
                          <p:cTn id="83" fill="hold" nodeType="afterGroup">
                            <p:stCondLst>
                              <p:cond delay="1000"/>
                            </p:stCondLst>
                            <p:childTnLst>
                              <p:par>
                                <p:cTn id="84" presetID="9" presetClass="entr" presetSubtype="0" fill="hold" grpId="0" nodeType="afterEffect">
                                  <p:stCondLst>
                                    <p:cond delay="500"/>
                                  </p:stCondLst>
                                  <p:childTnLst>
                                    <p:set>
                                      <p:cBhvr>
                                        <p:cTn id="85" dur="1" fill="hold">
                                          <p:stCondLst>
                                            <p:cond delay="0"/>
                                          </p:stCondLst>
                                        </p:cTn>
                                        <p:tgtEl>
                                          <p:spTgt spid="101457"/>
                                        </p:tgtEl>
                                        <p:attrNameLst>
                                          <p:attrName>style.visibility</p:attrName>
                                        </p:attrNameLst>
                                      </p:cBhvr>
                                      <p:to>
                                        <p:strVal val="visible"/>
                                      </p:to>
                                    </p:set>
                                    <p:animEffect transition="in" filter="dissolve">
                                      <p:cBhvr>
                                        <p:cTn id="86" dur="500"/>
                                        <p:tgtEl>
                                          <p:spTgt spid="10145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01452"/>
                                        </p:tgtEl>
                                        <p:attrNameLst>
                                          <p:attrName>style.visibility</p:attrName>
                                        </p:attrNameLst>
                                      </p:cBhvr>
                                      <p:to>
                                        <p:strVal val="visible"/>
                                      </p:to>
                                    </p:set>
                                    <p:animEffect transition="in" filter="wipe(left)">
                                      <p:cBhvr>
                                        <p:cTn id="91" dur="500"/>
                                        <p:tgtEl>
                                          <p:spTgt spid="101452"/>
                                        </p:tgtEl>
                                      </p:cBhvr>
                                    </p:animEffect>
                                  </p:childTnLst>
                                </p:cTn>
                              </p:par>
                            </p:childTnLst>
                          </p:cTn>
                        </p:par>
                        <p:par>
                          <p:cTn id="92" fill="hold" nodeType="afterGroup">
                            <p:stCondLst>
                              <p:cond delay="500"/>
                            </p:stCondLst>
                            <p:childTnLst>
                              <p:par>
                                <p:cTn id="93" presetID="1" presetClass="entr" presetSubtype="0" fill="hold" grpId="0" nodeType="afterEffect">
                                  <p:stCondLst>
                                    <p:cond delay="0"/>
                                  </p:stCondLst>
                                  <p:childTnLst>
                                    <p:set>
                                      <p:cBhvr>
                                        <p:cTn id="94" dur="1" fill="hold">
                                          <p:stCondLst>
                                            <p:cond delay="499"/>
                                          </p:stCondLst>
                                        </p:cTn>
                                        <p:tgtEl>
                                          <p:spTgt spid="101453"/>
                                        </p:tgtEl>
                                        <p:attrNameLst>
                                          <p:attrName>style.visibility</p:attrName>
                                        </p:attrNameLst>
                                      </p:cBhvr>
                                      <p:to>
                                        <p:strVal val="visible"/>
                                      </p:to>
                                    </p:set>
                                  </p:childTnLst>
                                </p:cTn>
                              </p:par>
                            </p:childTnLst>
                          </p:cTn>
                        </p:par>
                        <p:par>
                          <p:cTn id="95" fill="hold" nodeType="afterGroup">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101454"/>
                                        </p:tgtEl>
                                        <p:attrNameLst>
                                          <p:attrName>style.visibility</p:attrName>
                                        </p:attrNameLst>
                                      </p:cBhvr>
                                      <p:to>
                                        <p:strVal val="visible"/>
                                      </p:to>
                                    </p:set>
                                  </p:childTnLst>
                                </p:cTn>
                              </p:par>
                            </p:childTnLst>
                          </p:cTn>
                        </p:par>
                        <p:par>
                          <p:cTn id="98" fill="hold" nodeType="afterGroup">
                            <p:stCondLst>
                              <p:cond delay="1500"/>
                            </p:stCondLst>
                            <p:childTnLst>
                              <p:par>
                                <p:cTn id="99" presetID="9" presetClass="entr" presetSubtype="0" fill="hold" nodeType="afterEffect">
                                  <p:stCondLst>
                                    <p:cond delay="500"/>
                                  </p:stCondLst>
                                  <p:childTnLst>
                                    <p:set>
                                      <p:cBhvr>
                                        <p:cTn id="100" dur="1" fill="hold">
                                          <p:stCondLst>
                                            <p:cond delay="0"/>
                                          </p:stCondLst>
                                        </p:cTn>
                                        <p:tgtEl>
                                          <p:spTgt spid="101458"/>
                                        </p:tgtEl>
                                        <p:attrNameLst>
                                          <p:attrName>style.visibility</p:attrName>
                                        </p:attrNameLst>
                                      </p:cBhvr>
                                      <p:to>
                                        <p:strVal val="visible"/>
                                      </p:to>
                                    </p:set>
                                    <p:animEffect transition="in" filter="dissolve">
                                      <p:cBhvr>
                                        <p:cTn id="101" dur="500"/>
                                        <p:tgtEl>
                                          <p:spTgt spid="101458"/>
                                        </p:tgtEl>
                                      </p:cBhvr>
                                    </p:animEffect>
                                  </p:childTnLst>
                                </p:cTn>
                              </p:par>
                            </p:childTnLst>
                          </p:cTn>
                        </p:par>
                        <p:par>
                          <p:cTn id="102" fill="hold" nodeType="afterGroup">
                            <p:stCondLst>
                              <p:cond delay="2500"/>
                            </p:stCondLst>
                            <p:childTnLst>
                              <p:par>
                                <p:cTn id="103" presetID="9" presetClass="entr" presetSubtype="0" fill="hold" nodeType="afterEffect">
                                  <p:stCondLst>
                                    <p:cond delay="500"/>
                                  </p:stCondLst>
                                  <p:childTnLst>
                                    <p:set>
                                      <p:cBhvr>
                                        <p:cTn id="104" dur="1" fill="hold">
                                          <p:stCondLst>
                                            <p:cond delay="0"/>
                                          </p:stCondLst>
                                        </p:cTn>
                                        <p:tgtEl>
                                          <p:spTgt spid="101459"/>
                                        </p:tgtEl>
                                        <p:attrNameLst>
                                          <p:attrName>style.visibility</p:attrName>
                                        </p:attrNameLst>
                                      </p:cBhvr>
                                      <p:to>
                                        <p:strVal val="visible"/>
                                      </p:to>
                                    </p:set>
                                    <p:animEffect transition="in" filter="dissolve">
                                      <p:cBhvr>
                                        <p:cTn id="105" dur="500"/>
                                        <p:tgtEl>
                                          <p:spTgt spid="101459"/>
                                        </p:tgtEl>
                                      </p:cBhvr>
                                    </p:animEffect>
                                  </p:childTnLst>
                                </p:cTn>
                              </p:par>
                            </p:childTnLst>
                          </p:cTn>
                        </p:par>
                        <p:par>
                          <p:cTn id="106" fill="hold" nodeType="afterGroup">
                            <p:stCondLst>
                              <p:cond delay="3500"/>
                            </p:stCondLst>
                            <p:childTnLst>
                              <p:par>
                                <p:cTn id="107" presetID="3" presetClass="entr" presetSubtype="5" fill="hold" nodeType="afterEffect">
                                  <p:stCondLst>
                                    <p:cond delay="1000"/>
                                  </p:stCondLst>
                                  <p:childTnLst>
                                    <p:set>
                                      <p:cBhvr>
                                        <p:cTn id="108" dur="1" fill="hold">
                                          <p:stCondLst>
                                            <p:cond delay="0"/>
                                          </p:stCondLst>
                                        </p:cTn>
                                        <p:tgtEl>
                                          <p:spTgt spid="7"/>
                                        </p:tgtEl>
                                        <p:attrNameLst>
                                          <p:attrName>style.visibility</p:attrName>
                                        </p:attrNameLst>
                                      </p:cBhvr>
                                      <p:to>
                                        <p:strVal val="visible"/>
                                      </p:to>
                                    </p:set>
                                    <p:animEffect transition="in" filter="blinds(vertical)">
                                      <p:cBhvr>
                                        <p:cTn id="10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p:bldP spid="101421" grpId="0" autoUpdateAnimBg="0"/>
      <p:bldP spid="101422" grpId="0" autoUpdateAnimBg="0"/>
      <p:bldP spid="101423" grpId="0" autoUpdateAnimBg="0"/>
      <p:bldP spid="101442" grpId="0" animBg="1"/>
      <p:bldP spid="101443" grpId="0" animBg="1" autoUpdateAnimBg="0"/>
      <p:bldP spid="101444" grpId="0" animBg="1" autoUpdateAnimBg="0"/>
      <p:bldP spid="101445" grpId="0" animBg="1"/>
      <p:bldP spid="101446" grpId="0" animBg="1"/>
      <p:bldP spid="101447" grpId="0" animBg="1" autoUpdateAnimBg="0"/>
      <p:bldP spid="101448" grpId="0" animBg="1"/>
      <p:bldP spid="101449" grpId="0" animBg="1" autoUpdateAnimBg="0"/>
      <p:bldP spid="101450" grpId="0" animBg="1"/>
      <p:bldP spid="101451" grpId="0" animBg="1" autoUpdateAnimBg="0"/>
      <p:bldP spid="101452" grpId="0" animBg="1"/>
      <p:bldP spid="101453" grpId="0" animBg="1" autoUpdateAnimBg="0"/>
      <p:bldP spid="101454" grpId="0" animBg="1" autoUpdateAnimBg="0"/>
      <p:bldP spid="10145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609600" y="2965450"/>
            <a:ext cx="2493963" cy="3429000"/>
            <a:chOff x="384" y="768"/>
            <a:chExt cx="2304" cy="3168"/>
          </a:xfrm>
        </p:grpSpPr>
        <p:sp>
          <p:nvSpPr>
            <p:cNvPr id="36958" name="Rectangle 3"/>
            <p:cNvSpPr>
              <a:spLocks noChangeArrowheads="1"/>
            </p:cNvSpPr>
            <p:nvPr/>
          </p:nvSpPr>
          <p:spPr bwMode="auto">
            <a:xfrm>
              <a:off x="384" y="768"/>
              <a:ext cx="2304" cy="3168"/>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36959" name="Picture 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6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0" name="Picture 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1" name="Picture 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2" name="Picture 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40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3" name="Picture 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4" name="Picture 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8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5" name="Picture 1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6" name="Picture 1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7" name="Picture 1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9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8" name="Picture 1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7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9" name="Picture 1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3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0" name="Picture 1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83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71" name="Group 16"/>
            <p:cNvGrpSpPr>
              <a:grpSpLocks/>
            </p:cNvGrpSpPr>
            <p:nvPr/>
          </p:nvGrpSpPr>
          <p:grpSpPr bwMode="auto">
            <a:xfrm>
              <a:off x="2255" y="1545"/>
              <a:ext cx="289" cy="311"/>
              <a:chOff x="2831" y="1545"/>
              <a:chExt cx="289" cy="311"/>
            </a:xfrm>
          </p:grpSpPr>
          <p:sp>
            <p:nvSpPr>
              <p:cNvPr id="36998" name="Rectangle 17"/>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99" name="Text Box 18"/>
              <p:cNvSpPr txBox="1">
                <a:spLocks noChangeArrowheads="1"/>
              </p:cNvSpPr>
              <p:nvPr/>
            </p:nvSpPr>
            <p:spPr bwMode="auto">
              <a:xfrm>
                <a:off x="2831" y="1545"/>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72" name="Picture 1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212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3" name="Picture 2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5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4" name="Picture 2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 y="30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75" name="Group 22"/>
            <p:cNvGrpSpPr>
              <a:grpSpLocks/>
            </p:cNvGrpSpPr>
            <p:nvPr/>
          </p:nvGrpSpPr>
          <p:grpSpPr bwMode="auto">
            <a:xfrm>
              <a:off x="1968" y="2832"/>
              <a:ext cx="287" cy="311"/>
              <a:chOff x="2832" y="1545"/>
              <a:chExt cx="287" cy="311"/>
            </a:xfrm>
          </p:grpSpPr>
          <p:sp>
            <p:nvSpPr>
              <p:cNvPr id="36996" name="Rectangle 23"/>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97" name="Text Box 24"/>
              <p:cNvSpPr txBox="1">
                <a:spLocks noChangeArrowheads="1"/>
              </p:cNvSpPr>
              <p:nvPr/>
            </p:nvSpPr>
            <p:spPr bwMode="auto">
              <a:xfrm>
                <a:off x="2832" y="1545"/>
                <a:ext cx="2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76" name="Picture 2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7" name="Picture 2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 y="26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8" name="Picture 2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9" name="Picture 2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0" name="Picture 2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1" name="Picture 3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36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2" name="Picture 3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3" name="Picture 3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4" name="Picture 3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5" name="Picture 3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 y="37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6" name="Picture 3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32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7" name="Picture 3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07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8" name="Picture 3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2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89" name="Group 38"/>
            <p:cNvGrpSpPr>
              <a:grpSpLocks/>
            </p:cNvGrpSpPr>
            <p:nvPr/>
          </p:nvGrpSpPr>
          <p:grpSpPr bwMode="auto">
            <a:xfrm>
              <a:off x="1007" y="2111"/>
              <a:ext cx="289" cy="311"/>
              <a:chOff x="2831" y="1544"/>
              <a:chExt cx="289" cy="311"/>
            </a:xfrm>
          </p:grpSpPr>
          <p:sp>
            <p:nvSpPr>
              <p:cNvPr id="36994" name="Rectangle 39"/>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95" name="Text Box 40"/>
              <p:cNvSpPr txBox="1">
                <a:spLocks noChangeArrowheads="1"/>
              </p:cNvSpPr>
              <p:nvPr/>
            </p:nvSpPr>
            <p:spPr bwMode="auto">
              <a:xfrm>
                <a:off x="2831" y="1544"/>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90" name="Picture 4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 y="25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91" name="Picture 4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78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92" name="Picture 4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4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93" name="Picture 4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8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7" name="Text Box 45"/>
          <p:cNvSpPr txBox="1">
            <a:spLocks noChangeArrowheads="1"/>
          </p:cNvSpPr>
          <p:nvPr/>
        </p:nvSpPr>
        <p:spPr bwMode="auto">
          <a:xfrm>
            <a:off x="609600" y="2035175"/>
            <a:ext cx="2514600" cy="701675"/>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Objetivo: max. escaños PRI</a:t>
            </a:r>
          </a:p>
        </p:txBody>
      </p:sp>
      <p:grpSp>
        <p:nvGrpSpPr>
          <p:cNvPr id="36868" name="Group 46"/>
          <p:cNvGrpSpPr>
            <a:grpSpLocks/>
          </p:cNvGrpSpPr>
          <p:nvPr/>
        </p:nvGrpSpPr>
        <p:grpSpPr bwMode="auto">
          <a:xfrm>
            <a:off x="3481388" y="2970213"/>
            <a:ext cx="2493962" cy="3429000"/>
            <a:chOff x="384" y="768"/>
            <a:chExt cx="2304" cy="3168"/>
          </a:xfrm>
        </p:grpSpPr>
        <p:sp>
          <p:nvSpPr>
            <p:cNvPr id="36916" name="Rectangle 47"/>
            <p:cNvSpPr>
              <a:spLocks noChangeArrowheads="1"/>
            </p:cNvSpPr>
            <p:nvPr/>
          </p:nvSpPr>
          <p:spPr bwMode="auto">
            <a:xfrm>
              <a:off x="384" y="768"/>
              <a:ext cx="2304" cy="3168"/>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36917" name="Picture 4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6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8" name="Picture 4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9" name="Picture 5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0" name="Picture 5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40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1" name="Picture 5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2" name="Picture 5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8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3" name="Picture 5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4" name="Picture 5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5" name="Picture 5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9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6" name="Picture 5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7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7" name="Picture 5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3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8" name="Picture 5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83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29" name="Group 60"/>
            <p:cNvGrpSpPr>
              <a:grpSpLocks/>
            </p:cNvGrpSpPr>
            <p:nvPr/>
          </p:nvGrpSpPr>
          <p:grpSpPr bwMode="auto">
            <a:xfrm>
              <a:off x="2255" y="1545"/>
              <a:ext cx="289" cy="311"/>
              <a:chOff x="2831" y="1545"/>
              <a:chExt cx="289" cy="311"/>
            </a:xfrm>
          </p:grpSpPr>
          <p:sp>
            <p:nvSpPr>
              <p:cNvPr id="36956" name="Rectangle 61"/>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57" name="Text Box 62"/>
              <p:cNvSpPr txBox="1">
                <a:spLocks noChangeArrowheads="1"/>
              </p:cNvSpPr>
              <p:nvPr/>
            </p:nvSpPr>
            <p:spPr bwMode="auto">
              <a:xfrm>
                <a:off x="2831" y="1545"/>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30" name="Picture 6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212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1" name="Picture 6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5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2" name="Picture 6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 y="30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33" name="Group 66"/>
            <p:cNvGrpSpPr>
              <a:grpSpLocks/>
            </p:cNvGrpSpPr>
            <p:nvPr/>
          </p:nvGrpSpPr>
          <p:grpSpPr bwMode="auto">
            <a:xfrm>
              <a:off x="1968" y="2832"/>
              <a:ext cx="287" cy="311"/>
              <a:chOff x="2832" y="1545"/>
              <a:chExt cx="287" cy="311"/>
            </a:xfrm>
          </p:grpSpPr>
          <p:sp>
            <p:nvSpPr>
              <p:cNvPr id="36954" name="Rectangle 67"/>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55" name="Text Box 68"/>
              <p:cNvSpPr txBox="1">
                <a:spLocks noChangeArrowheads="1"/>
              </p:cNvSpPr>
              <p:nvPr/>
            </p:nvSpPr>
            <p:spPr bwMode="auto">
              <a:xfrm>
                <a:off x="2832" y="1545"/>
                <a:ext cx="2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34" name="Picture 6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5" name="Picture 7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 y="26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6" name="Picture 7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7" name="Picture 7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8" name="Picture 7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9" name="Picture 7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36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0" name="Picture 7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1" name="Picture 76"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2" name="Picture 7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3" name="Picture 7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 y="37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4" name="Picture 7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32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5" name="Picture 8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07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6" name="Picture 8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2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47" name="Group 82"/>
            <p:cNvGrpSpPr>
              <a:grpSpLocks/>
            </p:cNvGrpSpPr>
            <p:nvPr/>
          </p:nvGrpSpPr>
          <p:grpSpPr bwMode="auto">
            <a:xfrm>
              <a:off x="1007" y="2111"/>
              <a:ext cx="289" cy="311"/>
              <a:chOff x="2831" y="1544"/>
              <a:chExt cx="289" cy="311"/>
            </a:xfrm>
          </p:grpSpPr>
          <p:sp>
            <p:nvSpPr>
              <p:cNvPr id="36952" name="Rectangle 83"/>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53" name="Text Box 84"/>
              <p:cNvSpPr txBox="1">
                <a:spLocks noChangeArrowheads="1"/>
              </p:cNvSpPr>
              <p:nvPr/>
            </p:nvSpPr>
            <p:spPr bwMode="auto">
              <a:xfrm>
                <a:off x="2831" y="1544"/>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48" name="Picture 8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 y="25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9" name="Picture 86"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78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50" name="Picture 8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4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51" name="Picture 8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8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69" name="Group 89"/>
          <p:cNvGrpSpPr>
            <a:grpSpLocks/>
          </p:cNvGrpSpPr>
          <p:nvPr/>
        </p:nvGrpSpPr>
        <p:grpSpPr bwMode="auto">
          <a:xfrm>
            <a:off x="6324600" y="2971800"/>
            <a:ext cx="2493963" cy="3429000"/>
            <a:chOff x="384" y="768"/>
            <a:chExt cx="2304" cy="3168"/>
          </a:xfrm>
        </p:grpSpPr>
        <p:sp>
          <p:nvSpPr>
            <p:cNvPr id="36874" name="Rectangle 90"/>
            <p:cNvSpPr>
              <a:spLocks noChangeArrowheads="1"/>
            </p:cNvSpPr>
            <p:nvPr/>
          </p:nvSpPr>
          <p:spPr bwMode="auto">
            <a:xfrm>
              <a:off x="384" y="768"/>
              <a:ext cx="2304" cy="3168"/>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36875" name="Picture 9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6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9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9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Picture 9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40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9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9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8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Picture 9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2" name="Picture 9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9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9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4" name="Picture 10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7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5" name="Picture 10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3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10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83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87" name="Group 103"/>
            <p:cNvGrpSpPr>
              <a:grpSpLocks/>
            </p:cNvGrpSpPr>
            <p:nvPr/>
          </p:nvGrpSpPr>
          <p:grpSpPr bwMode="auto">
            <a:xfrm>
              <a:off x="2255" y="1545"/>
              <a:ext cx="289" cy="311"/>
              <a:chOff x="2831" y="1545"/>
              <a:chExt cx="289" cy="311"/>
            </a:xfrm>
          </p:grpSpPr>
          <p:sp>
            <p:nvSpPr>
              <p:cNvPr id="36914" name="Rectangle 104"/>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15" name="Text Box 105"/>
              <p:cNvSpPr txBox="1">
                <a:spLocks noChangeArrowheads="1"/>
              </p:cNvSpPr>
              <p:nvPr/>
            </p:nvSpPr>
            <p:spPr bwMode="auto">
              <a:xfrm>
                <a:off x="2831" y="1545"/>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888" name="Picture 10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212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9" name="Picture 10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5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0" name="Picture 10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 y="30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91" name="Group 109"/>
            <p:cNvGrpSpPr>
              <a:grpSpLocks/>
            </p:cNvGrpSpPr>
            <p:nvPr/>
          </p:nvGrpSpPr>
          <p:grpSpPr bwMode="auto">
            <a:xfrm>
              <a:off x="1968" y="2832"/>
              <a:ext cx="287" cy="311"/>
              <a:chOff x="2832" y="1545"/>
              <a:chExt cx="287" cy="311"/>
            </a:xfrm>
          </p:grpSpPr>
          <p:sp>
            <p:nvSpPr>
              <p:cNvPr id="36912" name="Rectangle 110"/>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13" name="Text Box 111"/>
              <p:cNvSpPr txBox="1">
                <a:spLocks noChangeArrowheads="1"/>
              </p:cNvSpPr>
              <p:nvPr/>
            </p:nvSpPr>
            <p:spPr bwMode="auto">
              <a:xfrm>
                <a:off x="2832" y="1545"/>
                <a:ext cx="2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892" name="Picture 11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3" name="Picture 11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 y="26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4" name="Picture 11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11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6" name="Picture 116"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7" name="Picture 11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36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8" name="Picture 11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9" name="Picture 11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0" name="Picture 12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1" name="Picture 12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 y="37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2" name="Picture 12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32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3" name="Picture 12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07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4" name="Picture 12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2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05" name="Group 125"/>
            <p:cNvGrpSpPr>
              <a:grpSpLocks/>
            </p:cNvGrpSpPr>
            <p:nvPr/>
          </p:nvGrpSpPr>
          <p:grpSpPr bwMode="auto">
            <a:xfrm>
              <a:off x="1007" y="2111"/>
              <a:ext cx="289" cy="311"/>
              <a:chOff x="2831" y="1544"/>
              <a:chExt cx="289" cy="311"/>
            </a:xfrm>
          </p:grpSpPr>
          <p:sp>
            <p:nvSpPr>
              <p:cNvPr id="36910" name="Rectangle 126"/>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11" name="Text Box 127"/>
              <p:cNvSpPr txBox="1">
                <a:spLocks noChangeArrowheads="1"/>
              </p:cNvSpPr>
              <p:nvPr/>
            </p:nvSpPr>
            <p:spPr bwMode="auto">
              <a:xfrm>
                <a:off x="2831" y="1544"/>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06" name="Picture 12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 y="25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7" name="Picture 12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78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8" name="Picture 13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4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9" name="Picture 13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8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0" name="Text Box 132"/>
          <p:cNvSpPr txBox="1">
            <a:spLocks noChangeArrowheads="1"/>
          </p:cNvSpPr>
          <p:nvPr/>
        </p:nvSpPr>
        <p:spPr bwMode="auto">
          <a:xfrm>
            <a:off x="3494088" y="2039938"/>
            <a:ext cx="2514600" cy="701675"/>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Objetivo: max. escaños PAN</a:t>
            </a:r>
          </a:p>
        </p:txBody>
      </p:sp>
      <p:sp>
        <p:nvSpPr>
          <p:cNvPr id="36871" name="Text Box 133"/>
          <p:cNvSpPr txBox="1">
            <a:spLocks noChangeArrowheads="1"/>
          </p:cNvSpPr>
          <p:nvPr/>
        </p:nvSpPr>
        <p:spPr bwMode="auto">
          <a:xfrm>
            <a:off x="6324600" y="2039938"/>
            <a:ext cx="2514600" cy="701675"/>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Objetivo: max. escaños marginales</a:t>
            </a:r>
          </a:p>
        </p:txBody>
      </p:sp>
      <p:sp>
        <p:nvSpPr>
          <p:cNvPr id="102534" name="Text Box 134"/>
          <p:cNvSpPr txBox="1">
            <a:spLocks noChangeArrowheads="1"/>
          </p:cNvSpPr>
          <p:nvPr/>
        </p:nvSpPr>
        <p:spPr bwMode="auto">
          <a:xfrm>
            <a:off x="1371600" y="960438"/>
            <a:ext cx="647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800" u="none">
                <a:latin typeface="Calibri" pitchFamily="34" charset="0"/>
              </a:rPr>
              <a:t>También podríamos tratar de maximizar </a:t>
            </a:r>
            <a:br>
              <a:rPr lang="es-MX" altLang="es-MX" sz="2800" u="none">
                <a:latin typeface="Calibri" pitchFamily="34" charset="0"/>
              </a:rPr>
            </a:br>
            <a:r>
              <a:rPr lang="es-MX" altLang="es-MX" sz="2800" u="none">
                <a:latin typeface="Calibri" pitchFamily="34" charset="0"/>
              </a:rPr>
              <a:t>la seguridad de los ocupantes</a:t>
            </a:r>
          </a:p>
        </p:txBody>
      </p:sp>
      <p:sp>
        <p:nvSpPr>
          <p:cNvPr id="36873" name="Text Box 135"/>
          <p:cNvSpPr txBox="1">
            <a:spLocks noChangeArrowheads="1"/>
          </p:cNvSpPr>
          <p:nvPr/>
        </p:nvSpPr>
        <p:spPr bwMode="auto">
          <a:xfrm>
            <a:off x="2514600" y="304800"/>
            <a:ext cx="41148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La ingeniería electoral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(5)</a:t>
            </a:r>
            <a:endParaRPr lang="es-ES" altLang="es-MX" sz="3200" u="none">
              <a:solidFill>
                <a:schemeClr val="tx2"/>
              </a:solidFill>
              <a:latin typeface="Calibri" pitchFamily="34" charset="0"/>
            </a:endParaRPr>
          </a:p>
        </p:txBody>
      </p:sp>
      <p:sp>
        <p:nvSpPr>
          <p:cNvPr id="37891" name="Text Box 3"/>
          <p:cNvSpPr txBox="1">
            <a:spLocks noChangeArrowheads="1"/>
          </p:cNvSpPr>
          <p:nvPr/>
        </p:nvSpPr>
        <p:spPr bwMode="auto">
          <a:xfrm>
            <a:off x="381000" y="1219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Abogado del diablo: </a:t>
            </a:r>
          </a:p>
        </p:txBody>
      </p:sp>
      <p:sp>
        <p:nvSpPr>
          <p:cNvPr id="103429" name="Text Box 5"/>
          <p:cNvSpPr txBox="1">
            <a:spLocks noChangeArrowheads="1"/>
          </p:cNvSpPr>
          <p:nvPr/>
        </p:nvSpPr>
        <p:spPr bwMode="auto">
          <a:xfrm>
            <a:off x="381000" y="1981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(1) El </a:t>
            </a:r>
            <a:r>
              <a:rPr lang="en-US" altLang="es-MX" sz="3200" i="1" u="none">
                <a:latin typeface="Calibri" pitchFamily="34" charset="0"/>
              </a:rPr>
              <a:t>gerrymandering</a:t>
            </a:r>
            <a:r>
              <a:rPr lang="en-US" altLang="es-MX" sz="3200" u="none">
                <a:latin typeface="Calibri" pitchFamily="34" charset="0"/>
              </a:rPr>
              <a:t> es una práctica común en todo el mundo, no apareció en 1970s</a:t>
            </a:r>
          </a:p>
        </p:txBody>
      </p:sp>
      <p:sp>
        <p:nvSpPr>
          <p:cNvPr id="103430" name="Text Box 6"/>
          <p:cNvSpPr txBox="1">
            <a:spLocks noChangeArrowheads="1"/>
          </p:cNvSpPr>
          <p:nvPr/>
        </p:nvSpPr>
        <p:spPr bwMode="auto">
          <a:xfrm>
            <a:off x="381000" y="3276600"/>
            <a:ext cx="83883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 Además, para que un partido en EUA pueda hacer un plan macabro de distritación, necesita el control unificado del gobierno del estado</a:t>
            </a:r>
          </a:p>
        </p:txBody>
      </p:sp>
      <p:sp>
        <p:nvSpPr>
          <p:cNvPr id="103431" name="Text Box 7"/>
          <p:cNvSpPr txBox="1">
            <a:spLocks noChangeArrowheads="1"/>
          </p:cNvSpPr>
          <p:nvPr/>
        </p:nvSpPr>
        <p:spPr bwMode="auto">
          <a:xfrm>
            <a:off x="381000" y="4999038"/>
            <a:ext cx="8388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(3) Por último, es difícil dirimir las diferencias de objetivos de los ocupantes (max. seguridad) y del partido (max. responsividad)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P spid="103430" grpId="0" autoUpdateAnimBg="0"/>
      <p:bldP spid="10343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(6)</a:t>
            </a:r>
            <a:endParaRPr lang="es-ES" altLang="es-MX" sz="3200" u="none">
              <a:solidFill>
                <a:schemeClr val="tx2"/>
              </a:solidFill>
              <a:latin typeface="Calibri" pitchFamily="34" charset="0"/>
            </a:endParaRPr>
          </a:p>
        </p:txBody>
      </p:sp>
      <p:sp>
        <p:nvSpPr>
          <p:cNvPr id="38915" name="Text Box 3"/>
          <p:cNvSpPr txBox="1">
            <a:spLocks noChangeArrowheads="1"/>
          </p:cNvSpPr>
          <p:nvPr/>
        </p:nvSpPr>
        <p:spPr bwMode="auto">
          <a:xfrm>
            <a:off x="381000" y="1219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CC0000"/>
                </a:solidFill>
                <a:latin typeface="Calibri" pitchFamily="34" charset="0"/>
              </a:rPr>
              <a:t>Ventaja 3</a:t>
            </a:r>
            <a:r>
              <a:rPr lang="en-US" altLang="es-MX" sz="3200" u="none">
                <a:latin typeface="Calibri" pitchFamily="34" charset="0"/>
              </a:rPr>
              <a:t>: la visibilidad </a:t>
            </a:r>
          </a:p>
        </p:txBody>
      </p:sp>
      <p:sp>
        <p:nvSpPr>
          <p:cNvPr id="104452" name="Text Box 4"/>
          <p:cNvSpPr txBox="1">
            <a:spLocks noChangeArrowheads="1"/>
          </p:cNvSpPr>
          <p:nvPr/>
        </p:nvSpPr>
        <p:spPr bwMode="auto">
          <a:xfrm>
            <a:off x="381000" y="1951038"/>
            <a:ext cx="8388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Se ha demostrado que electores tienen mayor probabilidad de votar por candidatos cuyo nombre </a:t>
            </a:r>
            <a:r>
              <a:rPr lang="en-US" altLang="es-MX" sz="3200" b="1" u="none">
                <a:latin typeface="Calibri" pitchFamily="34" charset="0"/>
              </a:rPr>
              <a:t>reconocen</a:t>
            </a:r>
            <a:r>
              <a:rPr lang="en-US" altLang="es-MX" sz="3200" u="none">
                <a:latin typeface="Calibri" pitchFamily="34" charset="0"/>
              </a:rPr>
              <a:t> </a:t>
            </a:r>
            <a:r>
              <a:rPr lang="en-US" altLang="es-MX" sz="3200" i="1" u="none">
                <a:latin typeface="Calibri" pitchFamily="34" charset="0"/>
              </a:rPr>
              <a:t>(name recognition)</a:t>
            </a:r>
          </a:p>
        </p:txBody>
      </p:sp>
      <p:sp>
        <p:nvSpPr>
          <p:cNvPr id="104453" name="Text Box 5"/>
          <p:cNvSpPr txBox="1">
            <a:spLocks noChangeArrowheads="1"/>
          </p:cNvSpPr>
          <p:nvPr/>
        </p:nvSpPr>
        <p:spPr bwMode="auto">
          <a:xfrm>
            <a:off x="381000" y="36576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Los ocupantes, en su labor cotidiana, se dan a conocer mejor que sus adversarios</a:t>
            </a:r>
          </a:p>
        </p:txBody>
      </p:sp>
      <p:sp>
        <p:nvSpPr>
          <p:cNvPr id="104454" name="Text Box 6"/>
          <p:cNvSpPr txBox="1">
            <a:spLocks noChangeArrowheads="1"/>
          </p:cNvSpPr>
          <p:nvPr/>
        </p:nvSpPr>
        <p:spPr bwMode="auto">
          <a:xfrm>
            <a:off x="381000" y="4953000"/>
            <a:ext cx="8388350" cy="1554163"/>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Aunque esto ha sido cierto siempre, el auge </a:t>
            </a:r>
            <a:br>
              <a:rPr lang="en-US" altLang="es-MX" sz="3200" u="none">
                <a:latin typeface="Calibri" pitchFamily="34" charset="0"/>
              </a:rPr>
            </a:br>
            <a:r>
              <a:rPr lang="en-US" altLang="es-MX" sz="3200" u="none">
                <a:latin typeface="Calibri" pitchFamily="34" charset="0"/>
              </a:rPr>
              <a:t>de la </a:t>
            </a:r>
            <a:r>
              <a:rPr lang="en-US" altLang="es-MX" sz="3200" b="1" u="none">
                <a:latin typeface="Calibri" pitchFamily="34" charset="0"/>
              </a:rPr>
              <a:t>TV</a:t>
            </a:r>
            <a:r>
              <a:rPr lang="en-US" altLang="es-MX" sz="3200" u="none">
                <a:latin typeface="Calibri" pitchFamily="34" charset="0"/>
              </a:rPr>
              <a:t> en las campañas sí trajo consigo </a:t>
            </a:r>
            <a:br>
              <a:rPr lang="en-US" altLang="es-MX" sz="3200" u="none">
                <a:latin typeface="Calibri" pitchFamily="34" charset="0"/>
              </a:rPr>
            </a:br>
            <a:r>
              <a:rPr lang="en-US" altLang="es-MX" sz="3200" u="none">
                <a:latin typeface="Calibri" pitchFamily="34" charset="0"/>
              </a:rPr>
              <a:t>cambios al respecto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4453" grpId="0" autoUpdateAnimBg="0"/>
      <p:bldP spid="10445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(7)</a:t>
            </a:r>
            <a:endParaRPr lang="es-ES" altLang="es-MX" sz="3200" u="none">
              <a:solidFill>
                <a:schemeClr val="tx2"/>
              </a:solidFill>
              <a:latin typeface="Calibri" pitchFamily="34" charset="0"/>
            </a:endParaRPr>
          </a:p>
        </p:txBody>
      </p:sp>
      <p:sp>
        <p:nvSpPr>
          <p:cNvPr id="39939" name="Text Box 3"/>
          <p:cNvSpPr txBox="1">
            <a:spLocks noChangeArrowheads="1"/>
          </p:cNvSpPr>
          <p:nvPr/>
        </p:nvSpPr>
        <p:spPr bwMode="auto">
          <a:xfrm>
            <a:off x="381000" y="99060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Popularización de TV coincidió con agudización de la </a:t>
            </a:r>
            <a:r>
              <a:rPr lang="en-US" altLang="es-MX" sz="3200" b="1" u="none">
                <a:latin typeface="Calibri" pitchFamily="34" charset="0"/>
              </a:rPr>
              <a:t>desalineación</a:t>
            </a:r>
            <a:r>
              <a:rPr lang="en-US" altLang="es-MX" sz="3200" u="none">
                <a:latin typeface="Calibri" pitchFamily="34" charset="0"/>
              </a:rPr>
              <a:t> del electorado</a:t>
            </a:r>
          </a:p>
        </p:txBody>
      </p:sp>
      <p:sp>
        <p:nvSpPr>
          <p:cNvPr id="105476" name="Text Box 4"/>
          <p:cNvSpPr txBox="1">
            <a:spLocks noChangeArrowheads="1"/>
          </p:cNvSpPr>
          <p:nvPr/>
        </p:nvSpPr>
        <p:spPr bwMode="auto">
          <a:xfrm>
            <a:off x="311150" y="2132013"/>
            <a:ext cx="8528050" cy="201295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					</a:t>
            </a:r>
            <a:r>
              <a:rPr lang="en-US" altLang="es-MX" sz="2800">
                <a:latin typeface="Calibri" pitchFamily="34" charset="0"/>
              </a:rPr>
              <a:t>1952	1996	cambio</a:t>
            </a:r>
            <a:r>
              <a:rPr lang="en-US" altLang="es-MX" sz="2800" u="none">
                <a:latin typeface="Calibri" pitchFamily="34" charset="0"/>
              </a:rPr>
              <a:t/>
            </a:r>
            <a:br>
              <a:rPr lang="en-US" altLang="es-MX" sz="2800" u="none">
                <a:latin typeface="Calibri" pitchFamily="34" charset="0"/>
              </a:rPr>
            </a:br>
            <a:r>
              <a:rPr lang="en-US" altLang="es-MX" sz="2800" u="none">
                <a:latin typeface="Calibri" pitchFamily="34" charset="0"/>
              </a:rPr>
              <a:t>partidistas (fuertes + débiles)	75%	64%	</a:t>
            </a:r>
            <a:r>
              <a:rPr lang="en-US" altLang="es-MX" sz="2800" b="1" u="none">
                <a:latin typeface="Calibri" pitchFamily="34" charset="0"/>
              </a:rPr>
              <a:t>-11%</a:t>
            </a:r>
            <a:r>
              <a:rPr lang="en-US" altLang="es-MX" sz="2800" u="none">
                <a:latin typeface="Calibri" pitchFamily="34" charset="0"/>
              </a:rPr>
              <a:t/>
            </a:r>
            <a:br>
              <a:rPr lang="en-US" altLang="es-MX" sz="2800" u="none">
                <a:latin typeface="Calibri" pitchFamily="34" charset="0"/>
              </a:rPr>
            </a:br>
            <a:r>
              <a:rPr lang="en-US" altLang="es-MX" sz="2800" i="1" u="none">
                <a:latin typeface="Calibri" pitchFamily="34" charset="0"/>
              </a:rPr>
              <a:t>leaners</a:t>
            </a:r>
            <a:r>
              <a:rPr lang="en-US" altLang="es-MX" sz="2800" u="none">
                <a:latin typeface="Calibri" pitchFamily="34" charset="0"/>
              </a:rPr>
              <a:t>				17%	26%	</a:t>
            </a:r>
            <a:r>
              <a:rPr lang="en-US" altLang="es-MX" sz="2800" b="1" u="none">
                <a:latin typeface="Calibri" pitchFamily="34" charset="0"/>
              </a:rPr>
              <a:t>+9%</a:t>
            </a:r>
            <a:r>
              <a:rPr lang="en-US" altLang="es-MX" sz="2800" u="none">
                <a:latin typeface="Calibri" pitchFamily="34" charset="0"/>
              </a:rPr>
              <a:t/>
            </a:r>
            <a:br>
              <a:rPr lang="en-US" altLang="es-MX" sz="2800" u="none">
                <a:latin typeface="Calibri" pitchFamily="34" charset="0"/>
              </a:rPr>
            </a:br>
            <a:r>
              <a:rPr lang="en-US" altLang="es-MX" sz="2800" u="none">
                <a:latin typeface="Calibri" pitchFamily="34" charset="0"/>
              </a:rPr>
              <a:t>independientes y apolíticos	 9%	10%	+1%</a:t>
            </a:r>
            <a:br>
              <a:rPr lang="en-US" altLang="es-MX" sz="2800" u="none">
                <a:latin typeface="Calibri" pitchFamily="34" charset="0"/>
              </a:rPr>
            </a:br>
            <a:r>
              <a:rPr lang="en-US" altLang="es-MX" sz="1400" u="none">
                <a:latin typeface="Calibri" pitchFamily="34" charset="0"/>
              </a:rPr>
              <a:t>Fuente: American National Election Studies</a:t>
            </a:r>
          </a:p>
        </p:txBody>
      </p:sp>
      <p:sp>
        <p:nvSpPr>
          <p:cNvPr id="105477" name="Text Box 5"/>
          <p:cNvSpPr txBox="1">
            <a:spLocks noChangeArrowheads="1"/>
          </p:cNvSpPr>
          <p:nvPr/>
        </p:nvSpPr>
        <p:spPr bwMode="auto">
          <a:xfrm>
            <a:off x="381000" y="4648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Sin ancla partidista, </a:t>
            </a:r>
            <a:r>
              <a:rPr lang="en-US" altLang="es-MX" sz="3200" i="1" u="none">
                <a:latin typeface="Calibri" pitchFamily="34" charset="0"/>
              </a:rPr>
              <a:t>leaners</a:t>
            </a:r>
            <a:r>
              <a:rPr lang="en-US" altLang="es-MX" sz="3200" u="none">
                <a:latin typeface="Calibri" pitchFamily="34" charset="0"/>
              </a:rPr>
              <a:t> e  independientes se guían más por los candidatos y sus campañas</a:t>
            </a:r>
          </a:p>
        </p:txBody>
      </p:sp>
      <p:sp>
        <p:nvSpPr>
          <p:cNvPr id="105478" name="Text Box 6"/>
          <p:cNvSpPr txBox="1">
            <a:spLocks noChangeArrowheads="1"/>
          </p:cNvSpPr>
          <p:nvPr/>
        </p:nvSpPr>
        <p:spPr bwMode="auto">
          <a:xfrm>
            <a:off x="381000" y="58674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Ha decaído el efecto de arrastre presidencial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autoUpdateAnimBg="0"/>
      <p:bldP spid="105477" grpId="0" autoUpdateAnimBg="0"/>
      <p:bldP spid="10547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441450" y="334963"/>
            <a:ext cx="662940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Los </a:t>
            </a:r>
            <a:r>
              <a:rPr lang="es-MX" altLang="es-MX" sz="3200" i="1" u="none">
                <a:solidFill>
                  <a:schemeClr val="tx2"/>
                </a:solidFill>
                <a:latin typeface="Calibri" pitchFamily="34" charset="0"/>
              </a:rPr>
              <a:t>coattails </a:t>
            </a:r>
            <a:r>
              <a:rPr lang="es-MX" altLang="es-MX" sz="3200" u="none">
                <a:solidFill>
                  <a:schemeClr val="tx2"/>
                </a:solidFill>
                <a:latin typeface="Calibri" pitchFamily="34" charset="0"/>
              </a:rPr>
              <a:t>o arrastre presidencial</a:t>
            </a:r>
            <a:endParaRPr lang="es-ES" altLang="es-MX" sz="3200" u="none">
              <a:solidFill>
                <a:schemeClr val="tx2"/>
              </a:solidFill>
              <a:latin typeface="Calibri" pitchFamily="34" charset="0"/>
            </a:endParaRPr>
          </a:p>
        </p:txBody>
      </p:sp>
      <p:sp>
        <p:nvSpPr>
          <p:cNvPr id="40963" name="Text Box 3"/>
          <p:cNvSpPr txBox="1">
            <a:spLocks noChangeArrowheads="1"/>
          </p:cNvSpPr>
          <p:nvPr/>
        </p:nvSpPr>
        <p:spPr bwMode="auto">
          <a:xfrm>
            <a:off x="381000" y="1141413"/>
            <a:ext cx="8382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El término se refiere a la noción de que el ganador de la contienda presidencial “arrastra” a otros candidatos de su partido a la victoria </a:t>
            </a:r>
          </a:p>
        </p:txBody>
      </p:sp>
      <p:sp>
        <p:nvSpPr>
          <p:cNvPr id="106502" name="Text Box 6"/>
          <p:cNvSpPr txBox="1">
            <a:spLocks noChangeArrowheads="1"/>
          </p:cNvSpPr>
          <p:nvPr/>
        </p:nvSpPr>
        <p:spPr bwMode="auto">
          <a:xfrm>
            <a:off x="381000" y="2819400"/>
            <a:ext cx="4038600" cy="1373188"/>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Méx:  el arrastre es de .75</a:t>
            </a:r>
            <a:br>
              <a:rPr lang="en-US" altLang="es-MX" sz="2800" u="none">
                <a:latin typeface="Calibri" pitchFamily="34" charset="0"/>
              </a:rPr>
            </a:br>
            <a:r>
              <a:rPr lang="en-US" altLang="es-MX" sz="2800" u="none">
                <a:latin typeface="Calibri" pitchFamily="34" charset="0"/>
              </a:rPr>
              <a:t>EUA: el arrastre es de .30</a:t>
            </a:r>
            <a:br>
              <a:rPr lang="en-US" altLang="es-MX" sz="2800" u="none">
                <a:latin typeface="Calibri" pitchFamily="34" charset="0"/>
              </a:rPr>
            </a:br>
            <a:r>
              <a:rPr lang="en-US" altLang="es-MX" sz="2800" u="none">
                <a:latin typeface="Calibri" pitchFamily="34" charset="0"/>
              </a:rPr>
              <a:t>           (</a:t>
            </a:r>
            <a:r>
              <a:rPr lang="en-US" altLang="es-MX" sz="2800" i="1" u="none">
                <a:latin typeface="Calibri" pitchFamily="34" charset="0"/>
              </a:rPr>
              <a:t>ticket splitting</a:t>
            </a:r>
            <a:r>
              <a:rPr lang="en-US" altLang="es-MX" sz="2800" u="none">
                <a:latin typeface="Calibri" pitchFamily="34" charset="0"/>
              </a:rPr>
              <a:t>) </a:t>
            </a:r>
          </a:p>
        </p:txBody>
      </p:sp>
      <p:sp>
        <p:nvSpPr>
          <p:cNvPr id="106505" name="Text Box 9"/>
          <p:cNvSpPr txBox="1">
            <a:spLocks noChangeArrowheads="1"/>
          </p:cNvSpPr>
          <p:nvPr/>
        </p:nvSpPr>
        <p:spPr bwMode="auto">
          <a:xfrm>
            <a:off x="381000" y="46926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Magar 2011: también elecciones gubernatoriales concurrentes arrastran voto diputados federales</a:t>
            </a:r>
          </a:p>
        </p:txBody>
      </p:sp>
      <p:pic>
        <p:nvPicPr>
          <p:cNvPr id="1065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217613"/>
            <a:ext cx="5267325"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5" y="1219200"/>
            <a:ext cx="52165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675" y="1219200"/>
            <a:ext cx="5216525"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6504"/>
                                        </p:tgtEl>
                                        <p:attrNameLst>
                                          <p:attrName>style.visibility</p:attrName>
                                        </p:attrNameLst>
                                      </p:cBhvr>
                                      <p:to>
                                        <p:strVal val="visible"/>
                                      </p:to>
                                    </p:set>
                                    <p:animEffect transition="in" filter="dissolve">
                                      <p:cBhvr>
                                        <p:cTn id="15" dur="500"/>
                                        <p:tgtEl>
                                          <p:spTgt spid="106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6506"/>
                                        </p:tgtEl>
                                        <p:attrNameLst>
                                          <p:attrName>style.visibility</p:attrName>
                                        </p:attrNameLst>
                                      </p:cBhvr>
                                      <p:to>
                                        <p:strVal val="visible"/>
                                      </p:to>
                                    </p:set>
                                    <p:animEffect transition="in" filter="dissolve">
                                      <p:cBhvr>
                                        <p:cTn id="20" dur="500"/>
                                        <p:tgtEl>
                                          <p:spTgt spid="1065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06507"/>
                                        </p:tgtEl>
                                        <p:attrNameLst>
                                          <p:attrName>style.visibility</p:attrName>
                                        </p:attrNameLst>
                                      </p:cBhvr>
                                      <p:to>
                                        <p:strVal val="visible"/>
                                      </p:to>
                                    </p:set>
                                    <p:animEffect transition="in" filter="dissolve">
                                      <p:cBhvr>
                                        <p:cTn id="25" dur="500"/>
                                        <p:tgtEl>
                                          <p:spTgt spid="106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autoUpdateAnimBg="0"/>
      <p:bldP spid="10650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6"/>
          <p:cNvSpPr txBox="1">
            <a:spLocks noChangeArrowheads="1"/>
          </p:cNvSpPr>
          <p:nvPr/>
        </p:nvSpPr>
        <p:spPr bwMode="auto">
          <a:xfrm>
            <a:off x="1025525" y="304800"/>
            <a:ext cx="70866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dilema de Madison (</a:t>
            </a:r>
            <a:r>
              <a:rPr lang="es-MX" altLang="es-MX" sz="3200" i="1" u="none">
                <a:solidFill>
                  <a:schemeClr val="tx2"/>
                </a:solidFill>
                <a:latin typeface="Calibri" pitchFamily="34" charset="0"/>
              </a:rPr>
              <a:t>Fed</a:t>
            </a:r>
            <a:r>
              <a:rPr lang="es-MX" altLang="es-MX" sz="3200" u="none">
                <a:solidFill>
                  <a:schemeClr val="tx2"/>
                </a:solidFill>
                <a:latin typeface="Calibri" pitchFamily="34" charset="0"/>
              </a:rPr>
              <a:t>. #51)</a:t>
            </a:r>
            <a:endParaRPr lang="es-ES" altLang="es-MX" sz="3200" u="none">
              <a:solidFill>
                <a:schemeClr val="tx2"/>
              </a:solidFill>
              <a:latin typeface="Calibri" pitchFamily="34" charset="0"/>
            </a:endParaRPr>
          </a:p>
        </p:txBody>
      </p:sp>
      <p:sp>
        <p:nvSpPr>
          <p:cNvPr id="26627" name="Text Box 1027"/>
          <p:cNvSpPr txBox="1">
            <a:spLocks noChangeArrowheads="1"/>
          </p:cNvSpPr>
          <p:nvPr/>
        </p:nvSpPr>
        <p:spPr bwMode="auto">
          <a:xfrm>
            <a:off x="588963" y="1692275"/>
            <a:ext cx="79597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“Al organizar un gobierno la gran dificultad estriba en esto: primero hay que capacitar al gobierno para </a:t>
            </a:r>
            <a:r>
              <a:rPr lang="es-MX" altLang="es-MX" sz="3200" b="1" i="1" u="none">
                <a:latin typeface="Calibri" pitchFamily="34" charset="0"/>
              </a:rPr>
              <a:t>controlar a los gobernados</a:t>
            </a:r>
            <a:r>
              <a:rPr lang="es-MX" altLang="es-MX" sz="3200" u="none">
                <a:latin typeface="Calibri" pitchFamily="34" charset="0"/>
              </a:rPr>
              <a:t>, luego obligarlo a </a:t>
            </a:r>
            <a:r>
              <a:rPr lang="es-MX" altLang="es-MX" sz="3200" b="1" i="1" u="none">
                <a:latin typeface="Calibri" pitchFamily="34" charset="0"/>
              </a:rPr>
              <a:t>controlarse a sí mismo</a:t>
            </a:r>
            <a:r>
              <a:rPr lang="es-MX" altLang="es-MX" sz="3200" u="none">
                <a:latin typeface="Calibri" pitchFamily="34" charset="0"/>
              </a:rPr>
              <a:t>”</a:t>
            </a:r>
            <a:endParaRPr lang="es-ES" altLang="es-MX" sz="3200" u="none">
              <a:latin typeface="Calibri" pitchFamily="34" charset="0"/>
            </a:endParaRPr>
          </a:p>
        </p:txBody>
      </p:sp>
      <p:sp>
        <p:nvSpPr>
          <p:cNvPr id="26628" name="Text Box 1028"/>
          <p:cNvSpPr txBox="1">
            <a:spLocks noChangeArrowheads="1"/>
          </p:cNvSpPr>
          <p:nvPr/>
        </p:nvSpPr>
        <p:spPr bwMode="auto">
          <a:xfrm>
            <a:off x="588963" y="4724400"/>
            <a:ext cx="7959725"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La versión actual (y más general) del dilema: </a:t>
            </a:r>
            <a:br>
              <a:rPr lang="es-MX" altLang="es-MX" sz="3200" u="none">
                <a:latin typeface="Calibri" pitchFamily="34" charset="0"/>
              </a:rPr>
            </a:br>
            <a:r>
              <a:rPr lang="es-MX" altLang="es-MX" sz="3200" u="none">
                <a:latin typeface="Calibri" pitchFamily="34" charset="0"/>
              </a:rPr>
              <a:t>la relación entre </a:t>
            </a:r>
            <a:r>
              <a:rPr lang="es-MX" altLang="es-MX" sz="3200" u="none">
                <a:solidFill>
                  <a:srgbClr val="990000"/>
                </a:solidFill>
                <a:latin typeface="Calibri" pitchFamily="34" charset="0"/>
              </a:rPr>
              <a:t>el </a:t>
            </a:r>
            <a:r>
              <a:rPr lang="es-MX" altLang="es-MX" sz="3200" b="1" u="none">
                <a:solidFill>
                  <a:srgbClr val="990000"/>
                </a:solidFill>
                <a:latin typeface="Calibri" pitchFamily="34" charset="0"/>
              </a:rPr>
              <a:t>principal</a:t>
            </a:r>
            <a:r>
              <a:rPr lang="es-MX" altLang="es-MX" sz="3200" u="none">
                <a:solidFill>
                  <a:srgbClr val="990000"/>
                </a:solidFill>
                <a:latin typeface="Calibri" pitchFamily="34" charset="0"/>
              </a:rPr>
              <a:t> y el </a:t>
            </a:r>
            <a:r>
              <a:rPr lang="es-MX" altLang="es-MX" sz="3200" b="1" u="none">
                <a:solidFill>
                  <a:srgbClr val="990000"/>
                </a:solidFill>
                <a:latin typeface="Calibri" pitchFamily="34" charset="0"/>
              </a:rPr>
              <a:t>agente</a:t>
            </a:r>
            <a:r>
              <a:rPr lang="es-MX" altLang="es-MX" sz="3200" u="none">
                <a:latin typeface="Calibri" pitchFamily="34" charset="0"/>
              </a:rPr>
              <a:t>  </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dissolve">
                                      <p:cBhvr>
                                        <p:cTn id="11"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(8)</a:t>
            </a:r>
            <a:endParaRPr lang="es-ES" altLang="es-MX" sz="3200" u="none">
              <a:solidFill>
                <a:schemeClr val="tx2"/>
              </a:solidFill>
              <a:latin typeface="Calibri" pitchFamily="34" charset="0"/>
            </a:endParaRPr>
          </a:p>
        </p:txBody>
      </p:sp>
      <p:sp>
        <p:nvSpPr>
          <p:cNvPr id="41987" name="Text Box 3"/>
          <p:cNvSpPr txBox="1">
            <a:spLocks noChangeArrowheads="1"/>
          </p:cNvSpPr>
          <p:nvPr/>
        </p:nvSpPr>
        <p:spPr bwMode="auto">
          <a:xfrm>
            <a:off x="381000" y="1235075"/>
            <a:ext cx="83883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Paradójico que, con tantas ventajas, </a:t>
            </a:r>
            <a:r>
              <a:rPr lang="en-US" altLang="es-MX" sz="3200" i="1" u="none">
                <a:latin typeface="Calibri" pitchFamily="34" charset="0"/>
              </a:rPr>
              <a:t>incumbents</a:t>
            </a:r>
            <a:r>
              <a:rPr lang="en-US" altLang="es-MX" sz="3200" u="none">
                <a:latin typeface="Calibri" pitchFamily="34" charset="0"/>
              </a:rPr>
              <a:t> estén tan obsecionados con las consecuencias electorales de todo lo que hacen y dicen </a:t>
            </a:r>
            <a:br>
              <a:rPr lang="en-US" altLang="es-MX" sz="3200" u="none">
                <a:latin typeface="Calibri" pitchFamily="34" charset="0"/>
              </a:rPr>
            </a:br>
            <a:r>
              <a:rPr lang="en-US" altLang="es-MX" sz="3200" u="none">
                <a:latin typeface="Calibri" pitchFamily="34" charset="0"/>
              </a:rPr>
              <a:t>-- </a:t>
            </a:r>
            <a:r>
              <a:rPr lang="en-US" altLang="es-MX" sz="3200" i="1" u="none">
                <a:latin typeface="Calibri" pitchFamily="34" charset="0"/>
              </a:rPr>
              <a:t>“running scared”</a:t>
            </a:r>
            <a:r>
              <a:rPr lang="en-US" altLang="es-MX" sz="3200" u="none">
                <a:latin typeface="Calibri" pitchFamily="34" charset="0"/>
              </a:rPr>
              <a:t>.   ¿Por qué? </a:t>
            </a:r>
          </a:p>
        </p:txBody>
      </p:sp>
      <p:sp>
        <p:nvSpPr>
          <p:cNvPr id="107524" name="Text Box 4"/>
          <p:cNvSpPr txBox="1">
            <a:spLocks noChangeArrowheads="1"/>
          </p:cNvSpPr>
          <p:nvPr/>
        </p:nvSpPr>
        <p:spPr bwMode="auto">
          <a:xfrm>
            <a:off x="381000" y="3597275"/>
            <a:ext cx="8388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Respuesta (Jacobson):   </a:t>
            </a:r>
            <a:br>
              <a:rPr lang="en-US" altLang="es-MX" sz="3200" u="none">
                <a:latin typeface="Calibri" pitchFamily="34" charset="0"/>
              </a:rPr>
            </a:br>
            <a:r>
              <a:rPr lang="en-US" altLang="es-MX" sz="3200" u="none">
                <a:latin typeface="Calibri" pitchFamily="34" charset="0"/>
              </a:rPr>
              <a:t>desalineación </a:t>
            </a:r>
            <a:r>
              <a:rPr lang="en-US" altLang="es-MX" sz="3200" u="none">
                <a:latin typeface="Calibri" pitchFamily="34" charset="0"/>
                <a:sym typeface="Wingdings" pitchFamily="2" charset="2"/>
              </a:rPr>
              <a:t> más</a:t>
            </a:r>
            <a:r>
              <a:rPr lang="en-US" altLang="es-MX" sz="3200" u="none">
                <a:latin typeface="Calibri" pitchFamily="34" charset="0"/>
              </a:rPr>
              <a:t> </a:t>
            </a:r>
            <a:r>
              <a:rPr lang="en-US" altLang="es-MX" sz="3200" b="1" u="none">
                <a:latin typeface="Calibri" pitchFamily="34" charset="0"/>
              </a:rPr>
              <a:t>volatilidad</a:t>
            </a:r>
            <a:r>
              <a:rPr lang="en-US" altLang="es-MX" sz="3200" u="none">
                <a:latin typeface="Calibri" pitchFamily="34" charset="0"/>
              </a:rPr>
              <a:t> </a:t>
            </a:r>
            <a:r>
              <a:rPr lang="en-US" altLang="es-MX" sz="3200" b="1" u="none">
                <a:latin typeface="Calibri" pitchFamily="34" charset="0"/>
              </a:rPr>
              <a:t>electoral</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Sin ancla partidista, es más fácil que el candidato atraiga más votantes, </a:t>
            </a:r>
            <a:r>
              <a:rPr lang="en-US" altLang="es-MX" sz="3200" b="1" u="none">
                <a:latin typeface="Calibri" pitchFamily="34" charset="0"/>
              </a:rPr>
              <a:t>pero también es más fácil perderlos</a:t>
            </a:r>
            <a:endParaRPr lang="en-U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72"/>
          <p:cNvGrpSpPr>
            <a:grpSpLocks/>
          </p:cNvGrpSpPr>
          <p:nvPr/>
        </p:nvGrpSpPr>
        <p:grpSpPr bwMode="auto">
          <a:xfrm>
            <a:off x="838200" y="1676400"/>
            <a:ext cx="7696200" cy="1936750"/>
            <a:chOff x="528" y="1056"/>
            <a:chExt cx="4848" cy="1220"/>
          </a:xfrm>
        </p:grpSpPr>
        <p:sp>
          <p:nvSpPr>
            <p:cNvPr id="43038" name="Line 3"/>
            <p:cNvSpPr>
              <a:spLocks noChangeShapeType="1"/>
            </p:cNvSpPr>
            <p:nvPr/>
          </p:nvSpPr>
          <p:spPr bwMode="auto">
            <a:xfrm>
              <a:off x="1296" y="1968"/>
              <a:ext cx="316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39" name="Freeform 4"/>
            <p:cNvSpPr>
              <a:spLocks/>
            </p:cNvSpPr>
            <p:nvPr/>
          </p:nvSpPr>
          <p:spPr bwMode="auto">
            <a:xfrm>
              <a:off x="2128" y="1056"/>
              <a:ext cx="1200" cy="896"/>
            </a:xfrm>
            <a:custGeom>
              <a:avLst/>
              <a:gdLst>
                <a:gd name="T0" fmla="*/ 0 w 1584"/>
                <a:gd name="T1" fmla="*/ 233835 h 512"/>
                <a:gd name="T2" fmla="*/ 11 w 1584"/>
                <a:gd name="T3" fmla="*/ 211239 h 512"/>
                <a:gd name="T4" fmla="*/ 18 w 1584"/>
                <a:gd name="T5" fmla="*/ 143301 h 512"/>
                <a:gd name="T6" fmla="*/ 25 w 1584"/>
                <a:gd name="T7" fmla="*/ 52806 h 512"/>
                <a:gd name="T8" fmla="*/ 32 w 1584"/>
                <a:gd name="T9" fmla="*/ 7590 h 512"/>
                <a:gd name="T10" fmla="*/ 39 w 1584"/>
                <a:gd name="T11" fmla="*/ 7590 h 512"/>
                <a:gd name="T12" fmla="*/ 48 w 1584"/>
                <a:gd name="T13" fmla="*/ 30175 h 512"/>
                <a:gd name="T14" fmla="*/ 55 w 1584"/>
                <a:gd name="T15" fmla="*/ 98068 h 512"/>
                <a:gd name="T16" fmla="*/ 61 w 1584"/>
                <a:gd name="T17" fmla="*/ 188601 h 512"/>
                <a:gd name="T18" fmla="*/ 68 w 1584"/>
                <a:gd name="T19" fmla="*/ 233835 h 512"/>
                <a:gd name="T20" fmla="*/ 74 w 1584"/>
                <a:gd name="T21" fmla="*/ 233835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40" name="Line 5"/>
            <p:cNvSpPr>
              <a:spLocks noChangeShapeType="1"/>
            </p:cNvSpPr>
            <p:nvPr/>
          </p:nvSpPr>
          <p:spPr bwMode="auto">
            <a:xfrm>
              <a:off x="1296"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1" name="Line 6"/>
            <p:cNvSpPr>
              <a:spLocks noChangeShapeType="1"/>
            </p:cNvSpPr>
            <p:nvPr/>
          </p:nvSpPr>
          <p:spPr bwMode="auto">
            <a:xfrm>
              <a:off x="1584"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2" name="Line 7"/>
            <p:cNvSpPr>
              <a:spLocks noChangeShapeType="1"/>
            </p:cNvSpPr>
            <p:nvPr/>
          </p:nvSpPr>
          <p:spPr bwMode="auto">
            <a:xfrm>
              <a:off x="1872"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3" name="Line 8"/>
            <p:cNvSpPr>
              <a:spLocks noChangeShapeType="1"/>
            </p:cNvSpPr>
            <p:nvPr/>
          </p:nvSpPr>
          <p:spPr bwMode="auto">
            <a:xfrm>
              <a:off x="2160"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4" name="Line 9"/>
            <p:cNvSpPr>
              <a:spLocks noChangeShapeType="1"/>
            </p:cNvSpPr>
            <p:nvPr/>
          </p:nvSpPr>
          <p:spPr bwMode="auto">
            <a:xfrm>
              <a:off x="2448"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5" name="Line 10"/>
            <p:cNvSpPr>
              <a:spLocks noChangeShapeType="1"/>
            </p:cNvSpPr>
            <p:nvPr/>
          </p:nvSpPr>
          <p:spPr bwMode="auto">
            <a:xfrm>
              <a:off x="2736"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6" name="Line 11"/>
            <p:cNvSpPr>
              <a:spLocks noChangeShapeType="1"/>
            </p:cNvSpPr>
            <p:nvPr/>
          </p:nvSpPr>
          <p:spPr bwMode="auto">
            <a:xfrm>
              <a:off x="3024"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7" name="Line 12"/>
            <p:cNvSpPr>
              <a:spLocks noChangeShapeType="1"/>
            </p:cNvSpPr>
            <p:nvPr/>
          </p:nvSpPr>
          <p:spPr bwMode="auto">
            <a:xfrm>
              <a:off x="3312"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8" name="Line 13"/>
            <p:cNvSpPr>
              <a:spLocks noChangeShapeType="1"/>
            </p:cNvSpPr>
            <p:nvPr/>
          </p:nvSpPr>
          <p:spPr bwMode="auto">
            <a:xfrm>
              <a:off x="3600"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9" name="Line 14"/>
            <p:cNvSpPr>
              <a:spLocks noChangeShapeType="1"/>
            </p:cNvSpPr>
            <p:nvPr/>
          </p:nvSpPr>
          <p:spPr bwMode="auto">
            <a:xfrm>
              <a:off x="3888"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50" name="Line 15"/>
            <p:cNvSpPr>
              <a:spLocks noChangeShapeType="1"/>
            </p:cNvSpPr>
            <p:nvPr/>
          </p:nvSpPr>
          <p:spPr bwMode="auto">
            <a:xfrm>
              <a:off x="4176"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51" name="Line 16"/>
            <p:cNvSpPr>
              <a:spLocks noChangeShapeType="1"/>
            </p:cNvSpPr>
            <p:nvPr/>
          </p:nvSpPr>
          <p:spPr bwMode="auto">
            <a:xfrm>
              <a:off x="4464"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52" name="Text Box 23"/>
            <p:cNvSpPr txBox="1">
              <a:spLocks noChangeArrowheads="1"/>
            </p:cNvSpPr>
            <p:nvPr/>
          </p:nvSpPr>
          <p:spPr bwMode="auto">
            <a:xfrm>
              <a:off x="4416" y="1392"/>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1960s</a:t>
              </a:r>
            </a:p>
          </p:txBody>
        </p:sp>
        <p:sp>
          <p:nvSpPr>
            <p:cNvPr id="43053" name="Text Box 57"/>
            <p:cNvSpPr txBox="1">
              <a:spLocks noChangeArrowheads="1"/>
            </p:cNvSpPr>
            <p:nvPr/>
          </p:nvSpPr>
          <p:spPr bwMode="auto">
            <a:xfrm>
              <a:off x="1616" y="2064"/>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40%</a:t>
              </a:r>
            </a:p>
          </p:txBody>
        </p:sp>
        <p:sp>
          <p:nvSpPr>
            <p:cNvPr id="43054" name="Text Box 58"/>
            <p:cNvSpPr txBox="1">
              <a:spLocks noChangeArrowheads="1"/>
            </p:cNvSpPr>
            <p:nvPr/>
          </p:nvSpPr>
          <p:spPr bwMode="auto">
            <a:xfrm>
              <a:off x="2272" y="2064"/>
              <a:ext cx="3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50%</a:t>
              </a:r>
            </a:p>
          </p:txBody>
        </p:sp>
        <p:sp>
          <p:nvSpPr>
            <p:cNvPr id="43055" name="Text Box 59"/>
            <p:cNvSpPr txBox="1">
              <a:spLocks noChangeArrowheads="1"/>
            </p:cNvSpPr>
            <p:nvPr/>
          </p:nvSpPr>
          <p:spPr bwMode="auto">
            <a:xfrm>
              <a:off x="2816" y="206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60%</a:t>
              </a:r>
            </a:p>
          </p:txBody>
        </p:sp>
        <p:sp>
          <p:nvSpPr>
            <p:cNvPr id="43056" name="Text Box 60"/>
            <p:cNvSpPr txBox="1">
              <a:spLocks noChangeArrowheads="1"/>
            </p:cNvSpPr>
            <p:nvPr/>
          </p:nvSpPr>
          <p:spPr bwMode="auto">
            <a:xfrm>
              <a:off x="3392" y="206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70%</a:t>
              </a:r>
            </a:p>
          </p:txBody>
        </p:sp>
        <p:sp>
          <p:nvSpPr>
            <p:cNvPr id="43057" name="Text Box 61"/>
            <p:cNvSpPr txBox="1">
              <a:spLocks noChangeArrowheads="1"/>
            </p:cNvSpPr>
            <p:nvPr/>
          </p:nvSpPr>
          <p:spPr bwMode="auto">
            <a:xfrm>
              <a:off x="528" y="205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Porcentaje =30%</a:t>
              </a:r>
            </a:p>
          </p:txBody>
        </p:sp>
        <p:sp>
          <p:nvSpPr>
            <p:cNvPr id="43058" name="Text Box 62"/>
            <p:cNvSpPr txBox="1">
              <a:spLocks noChangeArrowheads="1"/>
            </p:cNvSpPr>
            <p:nvPr/>
          </p:nvSpPr>
          <p:spPr bwMode="auto">
            <a:xfrm>
              <a:off x="3976" y="206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80%</a:t>
              </a:r>
            </a:p>
          </p:txBody>
        </p:sp>
      </p:grpSp>
      <p:grpSp>
        <p:nvGrpSpPr>
          <p:cNvPr id="3" name="Group 73"/>
          <p:cNvGrpSpPr>
            <a:grpSpLocks/>
          </p:cNvGrpSpPr>
          <p:nvPr/>
        </p:nvGrpSpPr>
        <p:grpSpPr bwMode="auto">
          <a:xfrm>
            <a:off x="838200" y="3911600"/>
            <a:ext cx="7696200" cy="2032000"/>
            <a:chOff x="528" y="2464"/>
            <a:chExt cx="4848" cy="1280"/>
          </a:xfrm>
        </p:grpSpPr>
        <p:sp>
          <p:nvSpPr>
            <p:cNvPr id="43017" name="Line 25"/>
            <p:cNvSpPr>
              <a:spLocks noChangeShapeType="1"/>
            </p:cNvSpPr>
            <p:nvPr/>
          </p:nvSpPr>
          <p:spPr bwMode="auto">
            <a:xfrm>
              <a:off x="1296" y="338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8" name="Line 27"/>
            <p:cNvSpPr>
              <a:spLocks noChangeShapeType="1"/>
            </p:cNvSpPr>
            <p:nvPr/>
          </p:nvSpPr>
          <p:spPr bwMode="auto">
            <a:xfrm>
              <a:off x="129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9" name="Line 28"/>
            <p:cNvSpPr>
              <a:spLocks noChangeShapeType="1"/>
            </p:cNvSpPr>
            <p:nvPr/>
          </p:nvSpPr>
          <p:spPr bwMode="auto">
            <a:xfrm>
              <a:off x="158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0" name="Line 29"/>
            <p:cNvSpPr>
              <a:spLocks noChangeShapeType="1"/>
            </p:cNvSpPr>
            <p:nvPr/>
          </p:nvSpPr>
          <p:spPr bwMode="auto">
            <a:xfrm>
              <a:off x="187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1" name="Line 30"/>
            <p:cNvSpPr>
              <a:spLocks noChangeShapeType="1"/>
            </p:cNvSpPr>
            <p:nvPr/>
          </p:nvSpPr>
          <p:spPr bwMode="auto">
            <a:xfrm>
              <a:off x="216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2" name="Line 31"/>
            <p:cNvSpPr>
              <a:spLocks noChangeShapeType="1"/>
            </p:cNvSpPr>
            <p:nvPr/>
          </p:nvSpPr>
          <p:spPr bwMode="auto">
            <a:xfrm>
              <a:off x="244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3" name="Line 32"/>
            <p:cNvSpPr>
              <a:spLocks noChangeShapeType="1"/>
            </p:cNvSpPr>
            <p:nvPr/>
          </p:nvSpPr>
          <p:spPr bwMode="auto">
            <a:xfrm>
              <a:off x="273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4" name="Line 33"/>
            <p:cNvSpPr>
              <a:spLocks noChangeShapeType="1"/>
            </p:cNvSpPr>
            <p:nvPr/>
          </p:nvSpPr>
          <p:spPr bwMode="auto">
            <a:xfrm>
              <a:off x="302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5" name="Line 34"/>
            <p:cNvSpPr>
              <a:spLocks noChangeShapeType="1"/>
            </p:cNvSpPr>
            <p:nvPr/>
          </p:nvSpPr>
          <p:spPr bwMode="auto">
            <a:xfrm>
              <a:off x="331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6" name="Line 35"/>
            <p:cNvSpPr>
              <a:spLocks noChangeShapeType="1"/>
            </p:cNvSpPr>
            <p:nvPr/>
          </p:nvSpPr>
          <p:spPr bwMode="auto">
            <a:xfrm>
              <a:off x="360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7" name="Line 36"/>
            <p:cNvSpPr>
              <a:spLocks noChangeShapeType="1"/>
            </p:cNvSpPr>
            <p:nvPr/>
          </p:nvSpPr>
          <p:spPr bwMode="auto">
            <a:xfrm>
              <a:off x="388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8" name="Line 37"/>
            <p:cNvSpPr>
              <a:spLocks noChangeShapeType="1"/>
            </p:cNvSpPr>
            <p:nvPr/>
          </p:nvSpPr>
          <p:spPr bwMode="auto">
            <a:xfrm>
              <a:off x="417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9" name="Line 38"/>
            <p:cNvSpPr>
              <a:spLocks noChangeShapeType="1"/>
            </p:cNvSpPr>
            <p:nvPr/>
          </p:nvSpPr>
          <p:spPr bwMode="auto">
            <a:xfrm>
              <a:off x="446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30" name="Text Box 45"/>
            <p:cNvSpPr txBox="1">
              <a:spLocks noChangeArrowheads="1"/>
            </p:cNvSpPr>
            <p:nvPr/>
          </p:nvSpPr>
          <p:spPr bwMode="auto">
            <a:xfrm>
              <a:off x="4416" y="2812"/>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1980s</a:t>
              </a:r>
            </a:p>
          </p:txBody>
        </p:sp>
        <p:sp>
          <p:nvSpPr>
            <p:cNvPr id="43031" name="Freeform 56"/>
            <p:cNvSpPr>
              <a:spLocks/>
            </p:cNvSpPr>
            <p:nvPr/>
          </p:nvSpPr>
          <p:spPr bwMode="auto">
            <a:xfrm>
              <a:off x="2384" y="2464"/>
              <a:ext cx="1200" cy="896"/>
            </a:xfrm>
            <a:custGeom>
              <a:avLst/>
              <a:gdLst>
                <a:gd name="T0" fmla="*/ 0 w 1584"/>
                <a:gd name="T1" fmla="*/ 233835 h 512"/>
                <a:gd name="T2" fmla="*/ 11 w 1584"/>
                <a:gd name="T3" fmla="*/ 211239 h 512"/>
                <a:gd name="T4" fmla="*/ 18 w 1584"/>
                <a:gd name="T5" fmla="*/ 143301 h 512"/>
                <a:gd name="T6" fmla="*/ 25 w 1584"/>
                <a:gd name="T7" fmla="*/ 52806 h 512"/>
                <a:gd name="T8" fmla="*/ 32 w 1584"/>
                <a:gd name="T9" fmla="*/ 7590 h 512"/>
                <a:gd name="T10" fmla="*/ 39 w 1584"/>
                <a:gd name="T11" fmla="*/ 7590 h 512"/>
                <a:gd name="T12" fmla="*/ 48 w 1584"/>
                <a:gd name="T13" fmla="*/ 30175 h 512"/>
                <a:gd name="T14" fmla="*/ 55 w 1584"/>
                <a:gd name="T15" fmla="*/ 98068 h 512"/>
                <a:gd name="T16" fmla="*/ 61 w 1584"/>
                <a:gd name="T17" fmla="*/ 188601 h 512"/>
                <a:gd name="T18" fmla="*/ 68 w 1584"/>
                <a:gd name="T19" fmla="*/ 233835 h 512"/>
                <a:gd name="T20" fmla="*/ 74 w 1584"/>
                <a:gd name="T21" fmla="*/ 233835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32" name="Text Box 63"/>
            <p:cNvSpPr txBox="1">
              <a:spLocks noChangeArrowheads="1"/>
            </p:cNvSpPr>
            <p:nvPr/>
          </p:nvSpPr>
          <p:spPr bwMode="auto">
            <a:xfrm>
              <a:off x="1616" y="3532"/>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40%</a:t>
              </a:r>
            </a:p>
          </p:txBody>
        </p:sp>
        <p:sp>
          <p:nvSpPr>
            <p:cNvPr id="43033" name="Text Box 64"/>
            <p:cNvSpPr txBox="1">
              <a:spLocks noChangeArrowheads="1"/>
            </p:cNvSpPr>
            <p:nvPr/>
          </p:nvSpPr>
          <p:spPr bwMode="auto">
            <a:xfrm>
              <a:off x="2272" y="3532"/>
              <a:ext cx="3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50%</a:t>
              </a:r>
            </a:p>
          </p:txBody>
        </p:sp>
        <p:sp>
          <p:nvSpPr>
            <p:cNvPr id="43034" name="Text Box 65"/>
            <p:cNvSpPr txBox="1">
              <a:spLocks noChangeArrowheads="1"/>
            </p:cNvSpPr>
            <p:nvPr/>
          </p:nvSpPr>
          <p:spPr bwMode="auto">
            <a:xfrm>
              <a:off x="2816" y="35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60%</a:t>
              </a:r>
            </a:p>
          </p:txBody>
        </p:sp>
        <p:sp>
          <p:nvSpPr>
            <p:cNvPr id="43035" name="Text Box 66"/>
            <p:cNvSpPr txBox="1">
              <a:spLocks noChangeArrowheads="1"/>
            </p:cNvSpPr>
            <p:nvPr/>
          </p:nvSpPr>
          <p:spPr bwMode="auto">
            <a:xfrm>
              <a:off x="3392" y="35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70%</a:t>
              </a:r>
            </a:p>
          </p:txBody>
        </p:sp>
        <p:sp>
          <p:nvSpPr>
            <p:cNvPr id="43036" name="Text Box 67"/>
            <p:cNvSpPr txBox="1">
              <a:spLocks noChangeArrowheads="1"/>
            </p:cNvSpPr>
            <p:nvPr/>
          </p:nvSpPr>
          <p:spPr bwMode="auto">
            <a:xfrm>
              <a:off x="528" y="352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porcentaje=30%</a:t>
              </a:r>
            </a:p>
          </p:txBody>
        </p:sp>
        <p:sp>
          <p:nvSpPr>
            <p:cNvPr id="43037" name="Text Box 68"/>
            <p:cNvSpPr txBox="1">
              <a:spLocks noChangeArrowheads="1"/>
            </p:cNvSpPr>
            <p:nvPr/>
          </p:nvSpPr>
          <p:spPr bwMode="auto">
            <a:xfrm>
              <a:off x="3976" y="35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80%</a:t>
              </a:r>
            </a:p>
          </p:txBody>
        </p:sp>
      </p:grpSp>
      <p:grpSp>
        <p:nvGrpSpPr>
          <p:cNvPr id="4" name="Group 74"/>
          <p:cNvGrpSpPr>
            <a:grpSpLocks/>
          </p:cNvGrpSpPr>
          <p:nvPr/>
        </p:nvGrpSpPr>
        <p:grpSpPr bwMode="auto">
          <a:xfrm>
            <a:off x="2895600" y="3721100"/>
            <a:ext cx="3810000" cy="1600200"/>
            <a:chOff x="1824" y="192"/>
            <a:chExt cx="2400" cy="1008"/>
          </a:xfrm>
        </p:grpSpPr>
        <p:sp>
          <p:nvSpPr>
            <p:cNvPr id="43015" name="Rectangle 75"/>
            <p:cNvSpPr>
              <a:spLocks noChangeArrowheads="1"/>
            </p:cNvSpPr>
            <p:nvPr/>
          </p:nvSpPr>
          <p:spPr bwMode="auto">
            <a:xfrm>
              <a:off x="1824" y="192"/>
              <a:ext cx="2400" cy="100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3016" name="Freeform 76"/>
            <p:cNvSpPr>
              <a:spLocks/>
            </p:cNvSpPr>
            <p:nvPr/>
          </p:nvSpPr>
          <p:spPr bwMode="auto">
            <a:xfrm>
              <a:off x="1904" y="496"/>
              <a:ext cx="2160" cy="656"/>
            </a:xfrm>
            <a:custGeom>
              <a:avLst/>
              <a:gdLst>
                <a:gd name="T0" fmla="*/ 0 w 1584"/>
                <a:gd name="T1" fmla="*/ 7576 h 512"/>
                <a:gd name="T2" fmla="*/ 7265 w 1584"/>
                <a:gd name="T3" fmla="*/ 6841 h 512"/>
                <a:gd name="T4" fmla="*/ 11666 w 1584"/>
                <a:gd name="T5" fmla="*/ 4629 h 512"/>
                <a:gd name="T6" fmla="*/ 16010 w 1584"/>
                <a:gd name="T7" fmla="*/ 1698 h 512"/>
                <a:gd name="T8" fmla="*/ 20356 w 1584"/>
                <a:gd name="T9" fmla="*/ 256 h 512"/>
                <a:gd name="T10" fmla="*/ 24754 w 1584"/>
                <a:gd name="T11" fmla="*/ 256 h 512"/>
                <a:gd name="T12" fmla="*/ 30573 w 1584"/>
                <a:gd name="T13" fmla="*/ 980 h 512"/>
                <a:gd name="T14" fmla="*/ 34920 w 1584"/>
                <a:gd name="T15" fmla="*/ 3179 h 512"/>
                <a:gd name="T16" fmla="*/ 39288 w 1584"/>
                <a:gd name="T17" fmla="*/ 6110 h 512"/>
                <a:gd name="T18" fmla="*/ 43661 w 1584"/>
                <a:gd name="T19" fmla="*/ 7576 h 512"/>
                <a:gd name="T20" fmla="*/ 48011 w 1584"/>
                <a:gd name="T21" fmla="*/ 7576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08621" name="Line 77"/>
          <p:cNvSpPr>
            <a:spLocks noChangeShapeType="1"/>
          </p:cNvSpPr>
          <p:nvPr/>
        </p:nvSpPr>
        <p:spPr bwMode="auto">
          <a:xfrm>
            <a:off x="3886200" y="838200"/>
            <a:ext cx="0" cy="548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4" name="Text Box 78"/>
          <p:cNvSpPr txBox="1">
            <a:spLocks noChangeArrowheads="1"/>
          </p:cNvSpPr>
          <p:nvPr/>
        </p:nvSpPr>
        <p:spPr bwMode="auto">
          <a:xfrm>
            <a:off x="1517650" y="334963"/>
            <a:ext cx="6102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porcentaje de voto del ocupante</a:t>
            </a:r>
            <a:endParaRPr lang="es-ES" altLang="es-MX" sz="3200" u="none">
              <a:solidFill>
                <a:schemeClr val="tx2"/>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6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p:cNvSpPr txBox="1">
            <a:spLocks noChangeArrowheads="1"/>
          </p:cNvSpPr>
          <p:nvPr/>
        </p:nvSpPr>
        <p:spPr bwMode="auto">
          <a:xfrm>
            <a:off x="2590800" y="334963"/>
            <a:ext cx="426720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Síntesis</a:t>
            </a:r>
            <a:endParaRPr lang="es-ES" altLang="es-MX" sz="3200" u="none">
              <a:solidFill>
                <a:schemeClr val="tx2"/>
              </a:solidFill>
              <a:latin typeface="Calibri" pitchFamily="34" charset="0"/>
            </a:endParaRPr>
          </a:p>
        </p:txBody>
      </p:sp>
      <p:sp>
        <p:nvSpPr>
          <p:cNvPr id="44035" name="Text Box 6"/>
          <p:cNvSpPr txBox="1">
            <a:spLocks noChangeArrowheads="1"/>
          </p:cNvSpPr>
          <p:nvPr/>
        </p:nvSpPr>
        <p:spPr bwMode="auto">
          <a:xfrm>
            <a:off x="381000" y="960438"/>
            <a:ext cx="8388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Con certeza de que </a:t>
            </a:r>
            <a:r>
              <a:rPr lang="es-MX" altLang="es-MX" sz="3200" i="1" u="none">
                <a:solidFill>
                  <a:schemeClr val="tx2"/>
                </a:solidFill>
                <a:latin typeface="Calibri" pitchFamily="34" charset="0"/>
              </a:rPr>
              <a:t>incumbency advantage</a:t>
            </a:r>
            <a:r>
              <a:rPr lang="en-US" altLang="es-MX" sz="3200" u="none">
                <a:latin typeface="Calibri" pitchFamily="34" charset="0"/>
              </a:rPr>
              <a:t> es real, hay un pujante movimiento por adoptar cláusulas de no reelección (</a:t>
            </a:r>
            <a:r>
              <a:rPr lang="en-US" altLang="es-MX" sz="3200" i="1" u="none">
                <a:latin typeface="Calibri" pitchFamily="34" charset="0"/>
              </a:rPr>
              <a:t>term limits</a:t>
            </a:r>
            <a:r>
              <a:rPr lang="en-US" altLang="es-MX" sz="3200" u="none">
                <a:latin typeface="Calibri" pitchFamily="34" charset="0"/>
              </a:rPr>
              <a:t>)</a:t>
            </a:r>
          </a:p>
        </p:txBody>
      </p:sp>
      <p:sp>
        <p:nvSpPr>
          <p:cNvPr id="109575" name="Text Box 7"/>
          <p:cNvSpPr txBox="1">
            <a:spLocks noChangeArrowheads="1"/>
          </p:cNvSpPr>
          <p:nvPr/>
        </p:nvSpPr>
        <p:spPr bwMode="auto">
          <a:xfrm>
            <a:off x="381000" y="32004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Simplismo: encontrar las causas del fenómeno no es tan sencillo como pareciera </a:t>
            </a:r>
          </a:p>
        </p:txBody>
      </p:sp>
      <p:sp>
        <p:nvSpPr>
          <p:cNvPr id="109576" name="Text Box 8"/>
          <p:cNvSpPr txBox="1">
            <a:spLocks noChangeArrowheads="1"/>
          </p:cNvSpPr>
          <p:nvPr/>
        </p:nvSpPr>
        <p:spPr bwMode="auto">
          <a:xfrm>
            <a:off x="381000" y="4297363"/>
            <a:ext cx="8388350" cy="17986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Hay dos posibles historias:</a:t>
            </a:r>
          </a:p>
          <a:p>
            <a:pPr>
              <a:spcBef>
                <a:spcPct val="50000"/>
              </a:spcBef>
            </a:pPr>
            <a:r>
              <a:rPr lang="en-US" altLang="es-MX" sz="3200" u="none">
                <a:latin typeface="Calibri" pitchFamily="34" charset="0"/>
              </a:rPr>
              <a:t>- ganan porque compiten deslealmente</a:t>
            </a:r>
            <a:br>
              <a:rPr lang="en-US" altLang="es-MX" sz="3200" u="none">
                <a:latin typeface="Calibri" pitchFamily="34" charset="0"/>
              </a:rPr>
            </a:br>
            <a:r>
              <a:rPr lang="en-US" altLang="es-MX" sz="3200" u="none">
                <a:latin typeface="Calibri" pitchFamily="34" charset="0"/>
              </a:rPr>
              <a:t>- ganan porque son mejores</a:t>
            </a:r>
          </a:p>
        </p:txBody>
      </p:sp>
      <p:sp>
        <p:nvSpPr>
          <p:cNvPr id="109577" name="Text Box 9"/>
          <p:cNvSpPr txBox="1">
            <a:spLocks noChangeArrowheads="1"/>
          </p:cNvSpPr>
          <p:nvPr/>
        </p:nvSpPr>
        <p:spPr bwMode="auto">
          <a:xfrm>
            <a:off x="2673350" y="6126163"/>
            <a:ext cx="3803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¿Hegemonía priista?</a:t>
            </a:r>
          </a:p>
        </p:txBody>
      </p:sp>
      <p:sp>
        <p:nvSpPr>
          <p:cNvPr id="44039" name="Text Box 10"/>
          <p:cNvSpPr txBox="1">
            <a:spLocks noChangeArrowheads="1"/>
          </p:cNvSpPr>
          <p:nvPr/>
        </p:nvSpPr>
        <p:spPr bwMode="auto">
          <a:xfrm>
            <a:off x="374650" y="2590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990000"/>
                </a:solidFill>
                <a:latin typeface="Calibri" pitchFamily="34" charset="0"/>
              </a:rPr>
              <a:t>¿Remedio peor que la enfermedad?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utoUpdateAnimBg="0"/>
      <p:bldP spid="109576" grpId="0" animBg="1" autoUpdateAnimBg="0"/>
      <p:bldP spid="10957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84450" y="334963"/>
            <a:ext cx="3968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proceso legislativo</a:t>
            </a:r>
            <a:endParaRPr lang="es-ES" altLang="es-MX" sz="3200" u="none">
              <a:solidFill>
                <a:schemeClr val="tx2"/>
              </a:solidFill>
              <a:latin typeface="Calibri" pitchFamily="34" charset="0"/>
            </a:endParaRPr>
          </a:p>
        </p:txBody>
      </p:sp>
      <p:sp>
        <p:nvSpPr>
          <p:cNvPr id="45059" name="Text Box 3"/>
          <p:cNvSpPr txBox="1">
            <a:spLocks noChangeArrowheads="1"/>
          </p:cNvSpPr>
          <p:nvPr/>
        </p:nvSpPr>
        <p:spPr bwMode="auto">
          <a:xfrm>
            <a:off x="381000" y="1066800"/>
            <a:ext cx="83883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El Congreso escribe nuevas leyes, modifica y rescinde antiguas. ¿Cómo se organizan diputados y senadores para esta tarea?</a:t>
            </a:r>
          </a:p>
        </p:txBody>
      </p:sp>
      <p:sp>
        <p:nvSpPr>
          <p:cNvPr id="110596" name="Text Box 4"/>
          <p:cNvSpPr txBox="1">
            <a:spLocks noChangeArrowheads="1"/>
          </p:cNvSpPr>
          <p:nvPr/>
        </p:nvSpPr>
        <p:spPr bwMode="auto">
          <a:xfrm>
            <a:off x="381000" y="26670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Enfrentan problemas de </a:t>
            </a:r>
            <a:r>
              <a:rPr lang="en-US" altLang="es-MX" sz="3200" u="none">
                <a:solidFill>
                  <a:srgbClr val="CC0000"/>
                </a:solidFill>
                <a:latin typeface="Calibri" pitchFamily="34" charset="0"/>
              </a:rPr>
              <a:t>coordinación</a:t>
            </a:r>
            <a:r>
              <a:rPr lang="en-US" altLang="es-MX" sz="3200" u="none">
                <a:latin typeface="Calibri" pitchFamily="34" charset="0"/>
              </a:rPr>
              <a:t> y problemas tipo </a:t>
            </a:r>
            <a:r>
              <a:rPr lang="en-US" altLang="es-MX" sz="3200" u="none">
                <a:solidFill>
                  <a:schemeClr val="accent2"/>
                </a:solidFill>
                <a:latin typeface="Calibri" pitchFamily="34" charset="0"/>
              </a:rPr>
              <a:t>dilema del prisionero</a:t>
            </a:r>
            <a:r>
              <a:rPr lang="en-US" altLang="es-MX" sz="3200" u="none">
                <a:latin typeface="Calibri" pitchFamily="34" charset="0"/>
              </a:rPr>
              <a:t>.  </a:t>
            </a:r>
          </a:p>
        </p:txBody>
      </p:sp>
      <p:sp>
        <p:nvSpPr>
          <p:cNvPr id="110598" name="Text Box 6"/>
          <p:cNvSpPr txBox="1">
            <a:spLocks noChangeArrowheads="1"/>
          </p:cNvSpPr>
          <p:nvPr/>
        </p:nvSpPr>
        <p:spPr bwMode="auto">
          <a:xfrm>
            <a:off x="381000" y="38100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solidFill>
                  <a:srgbClr val="CC0000"/>
                </a:solidFill>
                <a:latin typeface="Calibri" pitchFamily="34" charset="0"/>
              </a:rPr>
              <a:t>Coordinación</a:t>
            </a:r>
            <a:r>
              <a:rPr lang="en-US" altLang="es-MX" sz="3200" u="none">
                <a:latin typeface="Calibri" pitchFamily="34" charset="0"/>
              </a:rPr>
              <a:t>: cómo conseguir que alcance el tiempo de tramitar proyectos de 500 diputados. </a:t>
            </a:r>
          </a:p>
        </p:txBody>
      </p:sp>
      <p:sp>
        <p:nvSpPr>
          <p:cNvPr id="110599" name="Text Box 7"/>
          <p:cNvSpPr txBox="1">
            <a:spLocks noChangeArrowheads="1"/>
          </p:cNvSpPr>
          <p:nvPr/>
        </p:nvSpPr>
        <p:spPr bwMode="auto">
          <a:xfrm>
            <a:off x="381000" y="4953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solidFill>
                  <a:schemeClr val="accent2"/>
                </a:solidFill>
                <a:latin typeface="Calibri" pitchFamily="34" charset="0"/>
              </a:rPr>
              <a:t>DdelP</a:t>
            </a:r>
            <a:r>
              <a:rPr lang="en-US" altLang="es-MX" sz="3200" u="none">
                <a:latin typeface="Calibri" pitchFamily="34" charset="0"/>
              </a:rPr>
              <a:t>: cómo hacer promesas creíbles.  </a:t>
            </a:r>
          </a:p>
        </p:txBody>
      </p:sp>
      <p:sp>
        <p:nvSpPr>
          <p:cNvPr id="110600" name="Text Box 8"/>
          <p:cNvSpPr txBox="1">
            <a:spLocks noChangeArrowheads="1"/>
          </p:cNvSpPr>
          <p:nvPr/>
        </p:nvSpPr>
        <p:spPr bwMode="auto">
          <a:xfrm>
            <a:off x="381000" y="5562600"/>
            <a:ext cx="83883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Las soluciones pasan por la institucionalización </a:t>
            </a:r>
            <a:br>
              <a:rPr lang="en-US" altLang="es-MX" sz="3200" u="none">
                <a:latin typeface="Calibri" pitchFamily="34" charset="0"/>
              </a:rPr>
            </a:br>
            <a:r>
              <a:rPr lang="en-US" altLang="es-MX" sz="3200" u="none">
                <a:latin typeface="Calibri" pitchFamily="34" charset="0"/>
              </a:rPr>
              <a:t>de jerarquías (comisiones y partidos).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utoUpdateAnimBg="0"/>
      <p:bldP spid="110598" grpId="0" autoUpdateAnimBg="0"/>
      <p:bldP spid="110599" grpId="0" autoUpdateAnimBg="0"/>
      <p:bldP spid="11060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143000" y="334963"/>
            <a:ext cx="68516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Calibri" pitchFamily="34" charset="0"/>
              </a:rPr>
              <a:t>Las promesas no creíbles</a:t>
            </a:r>
            <a:br>
              <a:rPr lang="es-MX" altLang="es-MX" sz="3200" b="1" u="none">
                <a:solidFill>
                  <a:schemeClr val="tx2"/>
                </a:solidFill>
                <a:latin typeface="Calibri" pitchFamily="34" charset="0"/>
              </a:rPr>
            </a:br>
            <a:r>
              <a:rPr lang="es-MX" altLang="es-MX" sz="3200" b="1" u="none">
                <a:solidFill>
                  <a:schemeClr val="tx2"/>
                </a:solidFill>
                <a:latin typeface="Calibri" pitchFamily="34" charset="0"/>
              </a:rPr>
              <a:t>(caso </a:t>
            </a:r>
            <a:r>
              <a:rPr lang="es-MX" altLang="es-MX" sz="3200" b="1" i="1" u="none">
                <a:solidFill>
                  <a:schemeClr val="tx2"/>
                </a:solidFill>
                <a:latin typeface="Calibri" pitchFamily="34" charset="0"/>
              </a:rPr>
              <a:t>porn for corn</a:t>
            </a:r>
            <a:r>
              <a:rPr lang="es-MX" altLang="es-MX" sz="3200" b="1" u="none">
                <a:solidFill>
                  <a:schemeClr val="tx2"/>
                </a:solidFill>
                <a:latin typeface="Calibri" pitchFamily="34" charset="0"/>
              </a:rPr>
              <a:t>)</a:t>
            </a:r>
            <a:endParaRPr lang="es-ES" altLang="es-MX" sz="3200" u="none">
              <a:solidFill>
                <a:schemeClr val="tx2"/>
              </a:solidFill>
              <a:latin typeface="Calibri" pitchFamily="34" charset="0"/>
            </a:endParaRPr>
          </a:p>
        </p:txBody>
      </p:sp>
      <p:sp>
        <p:nvSpPr>
          <p:cNvPr id="46083" name="Text Box 3"/>
          <p:cNvSpPr txBox="1">
            <a:spLocks noChangeArrowheads="1"/>
          </p:cNvSpPr>
          <p:nvPr/>
        </p:nvSpPr>
        <p:spPr bwMode="auto">
          <a:xfrm>
            <a:off x="234950" y="15240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Dos iniciativas, una se vota hoy y otra mañana, ambas requieren de mi voto y del tuyo.</a:t>
            </a:r>
          </a:p>
        </p:txBody>
      </p:sp>
      <p:sp>
        <p:nvSpPr>
          <p:cNvPr id="111620" name="Text Box 4"/>
          <p:cNvSpPr txBox="1">
            <a:spLocks noChangeArrowheads="1"/>
          </p:cNvSpPr>
          <p:nvPr/>
        </p:nvSpPr>
        <p:spPr bwMode="auto">
          <a:xfrm>
            <a:off x="228600" y="2895600"/>
            <a:ext cx="8680450" cy="1066800"/>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FFCC66"/>
                </a:solidFill>
                <a:latin typeface="Calibri" pitchFamily="34" charset="0"/>
              </a:rPr>
              <a:t>(la </a:t>
            </a:r>
            <a:r>
              <a:rPr lang="en-US" altLang="es-MX" sz="3200" b="1" u="none">
                <a:solidFill>
                  <a:srgbClr val="FFCC66"/>
                </a:solidFill>
                <a:latin typeface="Calibri" pitchFamily="34" charset="0"/>
              </a:rPr>
              <a:t>mía</a:t>
            </a:r>
            <a:r>
              <a:rPr lang="en-US" altLang="es-MX" sz="3200" u="none">
                <a:solidFill>
                  <a:srgbClr val="FFCC66"/>
                </a:solidFill>
                <a:latin typeface="Calibri" pitchFamily="34" charset="0"/>
              </a:rPr>
              <a:t>) cuotas de pasturaje en tierra federal 400% + caras   (lucha encarnizada contra el déficit)</a:t>
            </a:r>
          </a:p>
        </p:txBody>
      </p:sp>
      <p:sp>
        <p:nvSpPr>
          <p:cNvPr id="111621" name="Text Box 5"/>
          <p:cNvSpPr txBox="1">
            <a:spLocks noChangeArrowheads="1"/>
          </p:cNvSpPr>
          <p:nvPr/>
        </p:nvSpPr>
        <p:spPr bwMode="auto">
          <a:xfrm>
            <a:off x="228600" y="4267200"/>
            <a:ext cx="8680450" cy="2041525"/>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FFCC66"/>
                </a:solidFill>
                <a:latin typeface="Calibri" pitchFamily="34" charset="0"/>
              </a:rPr>
              <a:t>(la </a:t>
            </a:r>
            <a:r>
              <a:rPr lang="en-US" altLang="es-MX" sz="3200" b="1" u="none">
                <a:solidFill>
                  <a:srgbClr val="FFCC66"/>
                </a:solidFill>
                <a:latin typeface="Calibri" pitchFamily="34" charset="0"/>
              </a:rPr>
              <a:t>tuya</a:t>
            </a:r>
            <a:r>
              <a:rPr lang="en-US" altLang="es-MX" sz="3200" u="none">
                <a:solidFill>
                  <a:srgbClr val="FFCC66"/>
                </a:solidFill>
                <a:latin typeface="Calibri" pitchFamily="34" charset="0"/>
              </a:rPr>
              <a:t>) que NEA no dé becas “para diseminar o producir material que represente actividades sexuales … u órganos de modo patentemente ofensivo”   (J. Helms del “Bible belt”)</a:t>
            </a:r>
          </a:p>
        </p:txBody>
      </p:sp>
      <p:sp>
        <p:nvSpPr>
          <p:cNvPr id="111622" name="AutoShape 6">
            <a:hlinkClick r:id="" action="ppaction://hlinkshowjump?jump=nextslide" highlightClick="1"/>
          </p:cNvPr>
          <p:cNvSpPr>
            <a:spLocks noChangeArrowheads="1"/>
          </p:cNvSpPr>
          <p:nvPr/>
        </p:nvSpPr>
        <p:spPr bwMode="auto">
          <a:xfrm>
            <a:off x="8153400" y="3429000"/>
            <a:ext cx="533400" cy="381000"/>
          </a:xfrm>
          <a:prstGeom prst="actionButtonForwardNex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grpId="0" nodeType="afterEffect">
                                  <p:stCondLst>
                                    <p:cond delay="1000"/>
                                  </p:stCondLst>
                                  <p:childTnLst>
                                    <p:set>
                                      <p:cBhvr>
                                        <p:cTn id="9" dur="1" fill="hold">
                                          <p:stCondLst>
                                            <p:cond delay="0"/>
                                          </p:stCondLst>
                                        </p:cTn>
                                        <p:tgtEl>
                                          <p:spTgt spid="111622"/>
                                        </p:tgtEl>
                                        <p:attrNameLst>
                                          <p:attrName>style.visibility</p:attrName>
                                        </p:attrNameLst>
                                      </p:cBhvr>
                                      <p:to>
                                        <p:strVal val="visible"/>
                                      </p:to>
                                    </p:set>
                                    <p:animEffect transition="in" filter="dissolve">
                                      <p:cBhvr>
                                        <p:cTn id="10" dur="500"/>
                                        <p:tgtEl>
                                          <p:spTgt spid="1116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autoUpdateAnimBg="0"/>
      <p:bldP spid="111621" grpId="0" animBg="1" autoUpdateAnimBg="0"/>
      <p:bldP spid="1116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Documents and Settings\emagar\Mis documentos\Mis imágenes\eu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486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AutoShape 3"/>
          <p:cNvSpPr>
            <a:spLocks noChangeArrowheads="1"/>
          </p:cNvSpPr>
          <p:nvPr/>
        </p:nvSpPr>
        <p:spPr bwMode="auto">
          <a:xfrm rot="-1359658">
            <a:off x="890588" y="311150"/>
            <a:ext cx="4165600" cy="4964113"/>
          </a:xfrm>
          <a:prstGeom prst="irregularSeal2">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7108" name="AutoShape 4">
            <a:hlinkClick r:id="" action="ppaction://hlinkshowjump?jump=lastslideviewed" highlightClick="1"/>
          </p:cNvPr>
          <p:cNvSpPr>
            <a:spLocks noChangeArrowheads="1"/>
          </p:cNvSpPr>
          <p:nvPr/>
        </p:nvSpPr>
        <p:spPr bwMode="auto">
          <a:xfrm>
            <a:off x="8610600" y="6400800"/>
            <a:ext cx="381000" cy="381000"/>
          </a:xfrm>
          <a:prstGeom prst="actionButtonReturn">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45" name="Text Box 5"/>
          <p:cNvSpPr txBox="1">
            <a:spLocks noChangeArrowheads="1"/>
          </p:cNvSpPr>
          <p:nvPr/>
        </p:nvSpPr>
        <p:spPr bwMode="auto">
          <a:xfrm>
            <a:off x="304800" y="5097463"/>
            <a:ext cx="3352800" cy="1552575"/>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solidFill>
                  <a:srgbClr val="FFCC66"/>
                </a:solidFill>
                <a:latin typeface="Calibri" pitchFamily="34" charset="0"/>
              </a:rPr>
              <a:t>estados poco poblados, con mucho territorio federal, </a:t>
            </a:r>
            <a:r>
              <a:rPr lang="en-US" altLang="es-MX" b="1" u="none">
                <a:solidFill>
                  <a:srgbClr val="FFCC66"/>
                </a:solidFill>
                <a:latin typeface="Calibri" pitchFamily="34" charset="0"/>
              </a:rPr>
              <a:t>muchos pastores</a:t>
            </a:r>
            <a:r>
              <a:rPr lang="en-US" altLang="es-MX" u="none">
                <a:solidFill>
                  <a:srgbClr val="FFCC66"/>
                </a:solidFill>
                <a:latin typeface="Calibri" pitchFamily="34" charset="0"/>
              </a:rPr>
              <a:t>...</a:t>
            </a:r>
            <a:endParaRPr lang="en-US" altLang="es-MX" b="1" u="none">
              <a:solidFill>
                <a:srgbClr val="FFCC66"/>
              </a:solidFill>
              <a:latin typeface="Calibri" pitchFamily="34" charset="0"/>
            </a:endParaRPr>
          </a:p>
        </p:txBody>
      </p:sp>
      <p:sp>
        <p:nvSpPr>
          <p:cNvPr id="112646" name="Text Box 6"/>
          <p:cNvSpPr txBox="1">
            <a:spLocks noChangeArrowheads="1"/>
          </p:cNvSpPr>
          <p:nvPr/>
        </p:nvSpPr>
        <p:spPr bwMode="auto">
          <a:xfrm>
            <a:off x="3048000" y="6137275"/>
            <a:ext cx="4267200" cy="519113"/>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2800" u="none">
                <a:solidFill>
                  <a:srgbClr val="FFCC66"/>
                </a:solidFill>
                <a:latin typeface="Calibri" pitchFamily="34" charset="0"/>
              </a:rPr>
              <a:t>… y </a:t>
            </a:r>
            <a:r>
              <a:rPr lang="en-US" altLang="es-MX" sz="2800" b="1" u="none">
                <a:solidFill>
                  <a:srgbClr val="FFCC66"/>
                </a:solidFill>
                <a:latin typeface="Calibri" pitchFamily="34" charset="0"/>
              </a:rPr>
              <a:t>24</a:t>
            </a:r>
            <a:r>
              <a:rPr lang="en-US" altLang="es-MX" sz="2800" u="none">
                <a:solidFill>
                  <a:srgbClr val="FFCC66"/>
                </a:solidFill>
                <a:latin typeface="Calibri" pitchFamily="34" charset="0"/>
              </a:rPr>
              <a:t> de 100 senadores</a:t>
            </a:r>
          </a:p>
        </p:txBody>
      </p:sp>
      <p:sp>
        <p:nvSpPr>
          <p:cNvPr id="47111" name="Text Box 7"/>
          <p:cNvSpPr txBox="1">
            <a:spLocks noChangeArrowheads="1"/>
          </p:cNvSpPr>
          <p:nvPr/>
        </p:nvSpPr>
        <p:spPr bwMode="auto">
          <a:xfrm>
            <a:off x="325438" y="298450"/>
            <a:ext cx="381000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3200" u="none">
                <a:latin typeface="Calibri" pitchFamily="34" charset="0"/>
              </a:rPr>
              <a:t>¿Quién se opone a mí?</a:t>
            </a:r>
          </a:p>
        </p:txBody>
      </p:sp>
      <p:sp>
        <p:nvSpPr>
          <p:cNvPr id="112648" name="Oval 8"/>
          <p:cNvSpPr>
            <a:spLocks noChangeArrowheads="1"/>
          </p:cNvSpPr>
          <p:nvPr/>
        </p:nvSpPr>
        <p:spPr bwMode="auto">
          <a:xfrm>
            <a:off x="4572000" y="2057400"/>
            <a:ext cx="2971800" cy="129540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49" name="Text Box 9"/>
          <p:cNvSpPr txBox="1">
            <a:spLocks noChangeArrowheads="1"/>
          </p:cNvSpPr>
          <p:nvPr/>
        </p:nvSpPr>
        <p:spPr bwMode="auto">
          <a:xfrm>
            <a:off x="4419600" y="914400"/>
            <a:ext cx="457200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3200" u="none">
                <a:latin typeface="Calibri" pitchFamily="34" charset="0"/>
              </a:rPr>
              <a:t>Yo me opongo a la censura</a:t>
            </a:r>
          </a:p>
        </p:txBody>
      </p:sp>
      <p:sp>
        <p:nvSpPr>
          <p:cNvPr id="112650" name="Text Box 10"/>
          <p:cNvSpPr txBox="1">
            <a:spLocks noChangeArrowheads="1"/>
          </p:cNvSpPr>
          <p:nvPr/>
        </p:nvSpPr>
        <p:spPr bwMode="auto">
          <a:xfrm>
            <a:off x="4800600" y="3429000"/>
            <a:ext cx="3505200" cy="822325"/>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solidFill>
                  <a:srgbClr val="FFCC66"/>
                </a:solidFill>
                <a:latin typeface="Calibri" pitchFamily="34" charset="0"/>
              </a:rPr>
              <a:t>10 estados urbanos tienen casi 50% House</a:t>
            </a:r>
          </a:p>
        </p:txBody>
      </p:sp>
      <p:sp>
        <p:nvSpPr>
          <p:cNvPr id="112651" name="Oval 11"/>
          <p:cNvSpPr>
            <a:spLocks noChangeArrowheads="1"/>
          </p:cNvSpPr>
          <p:nvPr/>
        </p:nvSpPr>
        <p:spPr bwMode="auto">
          <a:xfrm rot="3386880">
            <a:off x="5905500" y="4762500"/>
            <a:ext cx="1371600" cy="68580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52" name="Oval 12"/>
          <p:cNvSpPr>
            <a:spLocks noChangeArrowheads="1"/>
          </p:cNvSpPr>
          <p:nvPr/>
        </p:nvSpPr>
        <p:spPr bwMode="auto">
          <a:xfrm rot="3386880">
            <a:off x="45244" y="2864644"/>
            <a:ext cx="2252663" cy="885825"/>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53" name="Oval 13"/>
          <p:cNvSpPr>
            <a:spLocks noChangeArrowheads="1"/>
          </p:cNvSpPr>
          <p:nvPr/>
        </p:nvSpPr>
        <p:spPr bwMode="auto">
          <a:xfrm rot="3386880">
            <a:off x="3236913" y="4100513"/>
            <a:ext cx="1371600" cy="160020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264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264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264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2648"/>
                                        </p:tgtEl>
                                        <p:attrNameLst>
                                          <p:attrName>style.visibility</p:attrName>
                                        </p:attrNameLst>
                                      </p:cBhvr>
                                      <p:to>
                                        <p:strVal val="visible"/>
                                      </p:to>
                                    </p:set>
                                    <p:animEffect transition="in" filter="dissolve">
                                      <p:cBhvr>
                                        <p:cTn id="24" dur="500"/>
                                        <p:tgtEl>
                                          <p:spTgt spid="112648"/>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12651"/>
                                        </p:tgtEl>
                                        <p:attrNameLst>
                                          <p:attrName>style.visibility</p:attrName>
                                        </p:attrNameLst>
                                      </p:cBhvr>
                                      <p:to>
                                        <p:strVal val="visible"/>
                                      </p:to>
                                    </p:set>
                                    <p:animEffect transition="in" filter="dissolve">
                                      <p:cBhvr>
                                        <p:cTn id="28" dur="500"/>
                                        <p:tgtEl>
                                          <p:spTgt spid="112651"/>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12653"/>
                                        </p:tgtEl>
                                        <p:attrNameLst>
                                          <p:attrName>style.visibility</p:attrName>
                                        </p:attrNameLst>
                                      </p:cBhvr>
                                      <p:to>
                                        <p:strVal val="visible"/>
                                      </p:to>
                                    </p:set>
                                    <p:animEffect transition="in" filter="dissolve">
                                      <p:cBhvr>
                                        <p:cTn id="32" dur="500"/>
                                        <p:tgtEl>
                                          <p:spTgt spid="112653"/>
                                        </p:tgtEl>
                                      </p:cBhvr>
                                    </p:animEffect>
                                  </p:childTnLst>
                                </p:cTn>
                              </p:par>
                            </p:childTnLst>
                          </p:cTn>
                        </p:par>
                        <p:par>
                          <p:cTn id="33" fill="hold" nodeType="afterGroup">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112652"/>
                                        </p:tgtEl>
                                        <p:attrNameLst>
                                          <p:attrName>style.visibility</p:attrName>
                                        </p:attrNameLst>
                                      </p:cBhvr>
                                      <p:to>
                                        <p:strVal val="visible"/>
                                      </p:to>
                                    </p:set>
                                    <p:animEffect transition="in" filter="dissolve">
                                      <p:cBhvr>
                                        <p:cTn id="36" dur="500"/>
                                        <p:tgtEl>
                                          <p:spTgt spid="1126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2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5" grpId="0" animBg="1" autoUpdateAnimBg="0"/>
      <p:bldP spid="112646" grpId="0" animBg="1" autoUpdateAnimBg="0"/>
      <p:bldP spid="112648" grpId="0" animBg="1"/>
      <p:bldP spid="112649" grpId="0" animBg="1" autoUpdateAnimBg="0"/>
      <p:bldP spid="112650" grpId="0" animBg="1" autoUpdateAnimBg="0"/>
      <p:bldP spid="112651" grpId="0" animBg="1"/>
      <p:bldP spid="112652" grpId="0" animBg="1"/>
      <p:bldP spid="1126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93850" y="334963"/>
            <a:ext cx="59499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Calibri" pitchFamily="34" charset="0"/>
              </a:rPr>
              <a:t>Promesas no creíbles</a:t>
            </a:r>
            <a:endParaRPr lang="es-ES" altLang="es-MX" sz="3200" u="none">
              <a:solidFill>
                <a:schemeClr val="tx2"/>
              </a:solidFill>
              <a:latin typeface="Calibri" pitchFamily="34" charset="0"/>
            </a:endParaRPr>
          </a:p>
        </p:txBody>
      </p:sp>
      <p:grpSp>
        <p:nvGrpSpPr>
          <p:cNvPr id="48131" name="Group 3"/>
          <p:cNvGrpSpPr>
            <a:grpSpLocks/>
          </p:cNvGrpSpPr>
          <p:nvPr/>
        </p:nvGrpSpPr>
        <p:grpSpPr bwMode="auto">
          <a:xfrm>
            <a:off x="3276600" y="2895600"/>
            <a:ext cx="5181600" cy="3505200"/>
            <a:chOff x="2064" y="1824"/>
            <a:chExt cx="3264" cy="2208"/>
          </a:xfrm>
        </p:grpSpPr>
        <p:sp>
          <p:nvSpPr>
            <p:cNvPr id="48151" name="Rectangle 4"/>
            <p:cNvSpPr>
              <a:spLocks noChangeArrowheads="1"/>
            </p:cNvSpPr>
            <p:nvPr/>
          </p:nvSpPr>
          <p:spPr bwMode="auto">
            <a:xfrm>
              <a:off x="2064" y="2928"/>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52" name="Rectangle 5"/>
            <p:cNvSpPr>
              <a:spLocks noChangeArrowheads="1"/>
            </p:cNvSpPr>
            <p:nvPr/>
          </p:nvSpPr>
          <p:spPr bwMode="auto">
            <a:xfrm>
              <a:off x="3696" y="2928"/>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53" name="Rectangle 6"/>
            <p:cNvSpPr>
              <a:spLocks noChangeArrowheads="1"/>
            </p:cNvSpPr>
            <p:nvPr/>
          </p:nvSpPr>
          <p:spPr bwMode="auto">
            <a:xfrm>
              <a:off x="2064" y="1824"/>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54" name="Rectangle 7"/>
            <p:cNvSpPr>
              <a:spLocks noChangeArrowheads="1"/>
            </p:cNvSpPr>
            <p:nvPr/>
          </p:nvSpPr>
          <p:spPr bwMode="auto">
            <a:xfrm>
              <a:off x="3696" y="1824"/>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48132" name="Text Box 8"/>
          <p:cNvSpPr txBox="1">
            <a:spLocks noChangeArrowheads="1"/>
          </p:cNvSpPr>
          <p:nvPr/>
        </p:nvSpPr>
        <p:spPr bwMode="auto">
          <a:xfrm>
            <a:off x="152400" y="4357688"/>
            <a:ext cx="838200" cy="519112"/>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solidFill>
                  <a:srgbClr val="FFCC66"/>
                </a:solidFill>
                <a:latin typeface="Calibri" pitchFamily="34" charset="0"/>
              </a:rPr>
              <a:t>Yo</a:t>
            </a:r>
            <a:endParaRPr lang="en-US" altLang="es-MX" sz="2800" u="none">
              <a:latin typeface="Calibri" pitchFamily="34" charset="0"/>
            </a:endParaRPr>
          </a:p>
        </p:txBody>
      </p:sp>
      <p:sp>
        <p:nvSpPr>
          <p:cNvPr id="48133" name="Text Box 9"/>
          <p:cNvSpPr txBox="1">
            <a:spLocks noChangeArrowheads="1"/>
          </p:cNvSpPr>
          <p:nvPr/>
        </p:nvSpPr>
        <p:spPr bwMode="auto">
          <a:xfrm>
            <a:off x="5334000" y="1219200"/>
            <a:ext cx="990600" cy="519113"/>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solidFill>
                  <a:srgbClr val="FFCC66"/>
                </a:solidFill>
                <a:latin typeface="Calibri" pitchFamily="34" charset="0"/>
              </a:rPr>
              <a:t>Tú</a:t>
            </a:r>
            <a:endParaRPr lang="en-US" altLang="es-MX" sz="2800" u="none">
              <a:latin typeface="Calibri" pitchFamily="34" charset="0"/>
            </a:endParaRPr>
          </a:p>
        </p:txBody>
      </p:sp>
      <p:sp>
        <p:nvSpPr>
          <p:cNvPr id="48134" name="Text Box 10"/>
          <p:cNvSpPr txBox="1">
            <a:spLocks noChangeArrowheads="1"/>
          </p:cNvSpPr>
          <p:nvPr/>
        </p:nvSpPr>
        <p:spPr bwMode="auto">
          <a:xfrm>
            <a:off x="838200" y="3352800"/>
            <a:ext cx="2341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r" eaLnBrk="1" hangingPunct="1">
              <a:spcBef>
                <a:spcPct val="50000"/>
              </a:spcBef>
            </a:pPr>
            <a:r>
              <a:rPr lang="en-US" altLang="es-MX" sz="2800" u="none">
                <a:latin typeface="Calibri" pitchFamily="34" charset="0"/>
              </a:rPr>
              <a:t>te apoyo hoy</a:t>
            </a:r>
          </a:p>
        </p:txBody>
      </p:sp>
      <p:sp>
        <p:nvSpPr>
          <p:cNvPr id="48135" name="Text Box 11"/>
          <p:cNvSpPr txBox="1">
            <a:spLocks noChangeArrowheads="1"/>
          </p:cNvSpPr>
          <p:nvPr/>
        </p:nvSpPr>
        <p:spPr bwMode="auto">
          <a:xfrm>
            <a:off x="3352800" y="1752600"/>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me apoyas mañana</a:t>
            </a:r>
          </a:p>
        </p:txBody>
      </p:sp>
      <p:sp>
        <p:nvSpPr>
          <p:cNvPr id="113676" name="Text Box 12"/>
          <p:cNvSpPr txBox="1">
            <a:spLocks noChangeArrowheads="1"/>
          </p:cNvSpPr>
          <p:nvPr/>
        </p:nvSpPr>
        <p:spPr bwMode="auto">
          <a:xfrm>
            <a:off x="3390900" y="3189288"/>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ambos ganamos</a:t>
            </a:r>
          </a:p>
        </p:txBody>
      </p:sp>
      <p:sp>
        <p:nvSpPr>
          <p:cNvPr id="113677" name="Text Box 13"/>
          <p:cNvSpPr txBox="1">
            <a:spLocks noChangeArrowheads="1"/>
          </p:cNvSpPr>
          <p:nvPr/>
        </p:nvSpPr>
        <p:spPr bwMode="auto">
          <a:xfrm>
            <a:off x="5943600" y="5029200"/>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ni tú </a:t>
            </a:r>
            <a:br>
              <a:rPr lang="en-US" altLang="es-MX" sz="2800" u="none">
                <a:latin typeface="Calibri" pitchFamily="34" charset="0"/>
              </a:rPr>
            </a:br>
            <a:r>
              <a:rPr lang="en-US" altLang="es-MX" sz="2800" u="none">
                <a:latin typeface="Calibri" pitchFamily="34" charset="0"/>
              </a:rPr>
              <a:t>ni yo</a:t>
            </a:r>
          </a:p>
        </p:txBody>
      </p:sp>
      <p:grpSp>
        <p:nvGrpSpPr>
          <p:cNvPr id="3" name="Group 14"/>
          <p:cNvGrpSpPr>
            <a:grpSpLocks/>
          </p:cNvGrpSpPr>
          <p:nvPr/>
        </p:nvGrpSpPr>
        <p:grpSpPr bwMode="auto">
          <a:xfrm>
            <a:off x="5472113" y="1849438"/>
            <a:ext cx="1482725" cy="665162"/>
            <a:chOff x="3408" y="1165"/>
            <a:chExt cx="934" cy="419"/>
          </a:xfrm>
        </p:grpSpPr>
        <p:sp>
          <p:nvSpPr>
            <p:cNvPr id="48149" name="Line 15"/>
            <p:cNvSpPr>
              <a:spLocks noChangeShapeType="1"/>
            </p:cNvSpPr>
            <p:nvPr/>
          </p:nvSpPr>
          <p:spPr bwMode="auto">
            <a:xfrm>
              <a:off x="3408" y="1584"/>
              <a:ext cx="912"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48150" name="Text Box 16"/>
            <p:cNvSpPr txBox="1">
              <a:spLocks noChangeArrowheads="1"/>
            </p:cNvSpPr>
            <p:nvPr/>
          </p:nvSpPr>
          <p:spPr bwMode="auto">
            <a:xfrm>
              <a:off x="3513" y="1165"/>
              <a:ext cx="82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solidFill>
                    <a:srgbClr val="CC0000"/>
                  </a:solidFill>
                  <a:latin typeface="Calibri" pitchFamily="34" charset="0"/>
                </a:rPr>
                <a:t>pero al día </a:t>
              </a:r>
              <a:br>
                <a:rPr lang="en-US" altLang="es-MX" sz="1800" u="none">
                  <a:solidFill>
                    <a:srgbClr val="CC0000"/>
                  </a:solidFill>
                  <a:latin typeface="Calibri" pitchFamily="34" charset="0"/>
                </a:rPr>
              </a:br>
              <a:r>
                <a:rPr lang="en-US" altLang="es-MX" sz="1800" u="none">
                  <a:solidFill>
                    <a:srgbClr val="CC0000"/>
                  </a:solidFill>
                  <a:latin typeface="Calibri" pitchFamily="34" charset="0"/>
                </a:rPr>
                <a:t>siguiente...</a:t>
              </a:r>
            </a:p>
          </p:txBody>
        </p:sp>
      </p:grpSp>
      <p:sp>
        <p:nvSpPr>
          <p:cNvPr id="113681" name="Text Box 17"/>
          <p:cNvSpPr txBox="1">
            <a:spLocks noChangeArrowheads="1"/>
          </p:cNvSpPr>
          <p:nvPr/>
        </p:nvSpPr>
        <p:spPr bwMode="auto">
          <a:xfrm>
            <a:off x="3448050" y="5016500"/>
            <a:ext cx="2209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yo gano en grande</a:t>
            </a:r>
          </a:p>
        </p:txBody>
      </p:sp>
      <p:sp>
        <p:nvSpPr>
          <p:cNvPr id="113682" name="Text Box 18"/>
          <p:cNvSpPr txBox="1">
            <a:spLocks noChangeArrowheads="1"/>
          </p:cNvSpPr>
          <p:nvPr/>
        </p:nvSpPr>
        <p:spPr bwMode="auto">
          <a:xfrm>
            <a:off x="6096000" y="3200400"/>
            <a:ext cx="2209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tú ganas en grande</a:t>
            </a:r>
          </a:p>
        </p:txBody>
      </p:sp>
      <p:sp>
        <p:nvSpPr>
          <p:cNvPr id="48141" name="Text Box 19"/>
          <p:cNvSpPr txBox="1">
            <a:spLocks noChangeArrowheads="1"/>
          </p:cNvSpPr>
          <p:nvPr/>
        </p:nvSpPr>
        <p:spPr bwMode="auto">
          <a:xfrm>
            <a:off x="131763" y="5222875"/>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r" eaLnBrk="1" hangingPunct="1">
              <a:spcBef>
                <a:spcPct val="50000"/>
              </a:spcBef>
            </a:pPr>
            <a:r>
              <a:rPr lang="en-US" altLang="es-MX" sz="2800" u="none">
                <a:latin typeface="Calibri" pitchFamily="34" charset="0"/>
              </a:rPr>
              <a:t>no te apoyo hoy</a:t>
            </a:r>
          </a:p>
        </p:txBody>
      </p:sp>
      <p:sp>
        <p:nvSpPr>
          <p:cNvPr id="48142" name="Text Box 20"/>
          <p:cNvSpPr txBox="1">
            <a:spLocks noChangeArrowheads="1"/>
          </p:cNvSpPr>
          <p:nvPr/>
        </p:nvSpPr>
        <p:spPr bwMode="auto">
          <a:xfrm>
            <a:off x="6324600" y="1522413"/>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no me apoyas mañana</a:t>
            </a:r>
          </a:p>
        </p:txBody>
      </p:sp>
      <p:sp>
        <p:nvSpPr>
          <p:cNvPr id="113685" name="Rectangle 21"/>
          <p:cNvSpPr>
            <a:spLocks noChangeArrowheads="1"/>
          </p:cNvSpPr>
          <p:nvPr/>
        </p:nvSpPr>
        <p:spPr bwMode="auto">
          <a:xfrm>
            <a:off x="5881688" y="4662488"/>
            <a:ext cx="2590800" cy="1752600"/>
          </a:xfrm>
          <a:prstGeom prst="rect">
            <a:avLst/>
          </a:prstGeom>
          <a:noFill/>
          <a:ln w="762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4" name="Group 22"/>
          <p:cNvGrpSpPr>
            <a:grpSpLocks/>
          </p:cNvGrpSpPr>
          <p:nvPr/>
        </p:nvGrpSpPr>
        <p:grpSpPr bwMode="auto">
          <a:xfrm>
            <a:off x="914400" y="1731963"/>
            <a:ext cx="4557713" cy="2230437"/>
            <a:chOff x="576" y="1091"/>
            <a:chExt cx="2871" cy="1405"/>
          </a:xfrm>
        </p:grpSpPr>
        <p:sp>
          <p:nvSpPr>
            <p:cNvPr id="48147" name="Rectangle 23"/>
            <p:cNvSpPr>
              <a:spLocks noChangeArrowheads="1"/>
            </p:cNvSpPr>
            <p:nvPr/>
          </p:nvSpPr>
          <p:spPr bwMode="auto">
            <a:xfrm>
              <a:off x="2247" y="1091"/>
              <a:ext cx="1200" cy="672"/>
            </a:xfrm>
            <a:prstGeom prst="rect">
              <a:avLst/>
            </a:prstGeom>
            <a:noFill/>
            <a:ln w="5715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48" name="Rectangle 24"/>
            <p:cNvSpPr>
              <a:spLocks noChangeArrowheads="1"/>
            </p:cNvSpPr>
            <p:nvPr/>
          </p:nvSpPr>
          <p:spPr bwMode="auto">
            <a:xfrm>
              <a:off x="576" y="2112"/>
              <a:ext cx="1440" cy="384"/>
            </a:xfrm>
            <a:prstGeom prst="rect">
              <a:avLst/>
            </a:prstGeom>
            <a:noFill/>
            <a:ln w="5715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113689" name="Text Box 25"/>
          <p:cNvSpPr txBox="1">
            <a:spLocks noChangeArrowheads="1"/>
          </p:cNvSpPr>
          <p:nvPr/>
        </p:nvSpPr>
        <p:spPr bwMode="auto">
          <a:xfrm>
            <a:off x="304800" y="1143000"/>
            <a:ext cx="2743200" cy="457200"/>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Sol. 1: </a:t>
            </a:r>
            <a:r>
              <a:rPr lang="es-MX" altLang="es-MX" i="1" u="none">
                <a:latin typeface="Calibri" pitchFamily="34" charset="0"/>
              </a:rPr>
              <a:t>logrolling</a:t>
            </a:r>
            <a:endParaRPr lang="es-ES" altLang="es-MX" i="1" u="none">
              <a:latin typeface="Calibri" pitchFamily="34" charset="0"/>
            </a:endParaRPr>
          </a:p>
        </p:txBody>
      </p:sp>
      <p:sp>
        <p:nvSpPr>
          <p:cNvPr id="113691" name="Text Box 27"/>
          <p:cNvSpPr txBox="1">
            <a:spLocks noChangeArrowheads="1"/>
          </p:cNvSpPr>
          <p:nvPr/>
        </p:nvSpPr>
        <p:spPr bwMode="auto">
          <a:xfrm>
            <a:off x="304800" y="1905000"/>
            <a:ext cx="2743200" cy="830263"/>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Sol. 2: darle látigo al líder </a:t>
            </a:r>
            <a:endParaRPr lang="es-ES" altLang="es-MX" i="1"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dissolve">
                                      <p:cBhvr>
                                        <p:cTn id="7" dur="500"/>
                                        <p:tgtEl>
                                          <p:spTgt spid="113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3682"/>
                                        </p:tgtEl>
                                        <p:attrNameLst>
                                          <p:attrName>style.visibility</p:attrName>
                                        </p:attrNameLst>
                                      </p:cBhvr>
                                      <p:to>
                                        <p:strVal val="visible"/>
                                      </p:to>
                                    </p:set>
                                    <p:animEffect transition="in" filter="dissolve">
                                      <p:cBhvr>
                                        <p:cTn id="12" dur="500"/>
                                        <p:tgtEl>
                                          <p:spTgt spid="113682"/>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3681"/>
                                        </p:tgtEl>
                                        <p:attrNameLst>
                                          <p:attrName>style.visibility</p:attrName>
                                        </p:attrNameLst>
                                      </p:cBhvr>
                                      <p:to>
                                        <p:strVal val="visible"/>
                                      </p:to>
                                    </p:set>
                                    <p:animEffect transition="in" filter="dissolve">
                                      <p:cBhvr>
                                        <p:cTn id="16" dur="500"/>
                                        <p:tgtEl>
                                          <p:spTgt spid="1136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3677"/>
                                        </p:tgtEl>
                                        <p:attrNameLst>
                                          <p:attrName>style.visibility</p:attrName>
                                        </p:attrNameLst>
                                      </p:cBhvr>
                                      <p:to>
                                        <p:strVal val="visible"/>
                                      </p:to>
                                    </p:set>
                                    <p:animEffect transition="in" filter="dissolve">
                                      <p:cBhvr>
                                        <p:cTn id="21" dur="500"/>
                                        <p:tgtEl>
                                          <p:spTgt spid="1136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ppt_x</p:attrName>
                                        </p:attrNameLst>
                                      </p:cBhvr>
                                      <p:tavLst>
                                        <p:tav tm="0">
                                          <p:val>
                                            <p:strVal val="#ppt_x-#ppt_w/2"/>
                                          </p:val>
                                        </p:tav>
                                        <p:tav tm="100000">
                                          <p:val>
                                            <p:strVal val="#ppt_x"/>
                                          </p:val>
                                        </p:tav>
                                      </p:tavLst>
                                    </p:anim>
                                    <p:anim calcmode="lin" valueType="num">
                                      <p:cBhvr>
                                        <p:cTn id="31" dur="500" fill="hold"/>
                                        <p:tgtEl>
                                          <p:spTgt spid="3"/>
                                        </p:tgtEl>
                                        <p:attrNameLst>
                                          <p:attrName>ppt_y</p:attrName>
                                        </p:attrNameLst>
                                      </p:cBhvr>
                                      <p:tavLst>
                                        <p:tav tm="0">
                                          <p:val>
                                            <p:strVal val="#ppt_y"/>
                                          </p:val>
                                        </p:tav>
                                        <p:tav tm="100000">
                                          <p:val>
                                            <p:strVal val="#ppt_y"/>
                                          </p:val>
                                        </p:tav>
                                      </p:tavLst>
                                    </p:anim>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3685"/>
                                        </p:tgtEl>
                                        <p:attrNameLst>
                                          <p:attrName>style.visibility</p:attrName>
                                        </p:attrNameLst>
                                      </p:cBhvr>
                                      <p:to>
                                        <p:strVal val="visible"/>
                                      </p:to>
                                    </p:set>
                                    <p:animEffect transition="in" filter="dissolve">
                                      <p:cBhvr>
                                        <p:cTn id="38" dur="500"/>
                                        <p:tgtEl>
                                          <p:spTgt spid="1136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36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3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autoUpdateAnimBg="0"/>
      <p:bldP spid="113677" grpId="0" autoUpdateAnimBg="0"/>
      <p:bldP spid="113681" grpId="0" autoUpdateAnimBg="0"/>
      <p:bldP spid="113682" grpId="0" autoUpdateAnimBg="0"/>
      <p:bldP spid="113685" grpId="0" animBg="1"/>
      <p:bldP spid="113689" grpId="0" animBg="1" autoUpdateAnimBg="0"/>
      <p:bldP spid="11369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755650" y="334963"/>
            <a:ext cx="7626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Los poderes del </a:t>
            </a:r>
            <a:r>
              <a:rPr lang="es-MX" altLang="es-MX" sz="3200" i="1" u="none">
                <a:solidFill>
                  <a:schemeClr val="tx2"/>
                </a:solidFill>
                <a:latin typeface="Calibri" pitchFamily="34" charset="0"/>
              </a:rPr>
              <a:t>whip</a:t>
            </a:r>
            <a:r>
              <a:rPr lang="es-MX" altLang="es-MX" sz="3200" u="none">
                <a:solidFill>
                  <a:schemeClr val="tx2"/>
                </a:solidFill>
                <a:latin typeface="Calibri" pitchFamily="34" charset="0"/>
              </a:rPr>
              <a:t>: el caso de las reglas</a:t>
            </a:r>
            <a:endParaRPr lang="es-ES" altLang="es-MX" sz="3200" u="none">
              <a:solidFill>
                <a:schemeClr val="tx2"/>
              </a:solidFill>
              <a:latin typeface="Calibri" pitchFamily="34" charset="0"/>
            </a:endParaRPr>
          </a:p>
        </p:txBody>
      </p:sp>
      <p:sp>
        <p:nvSpPr>
          <p:cNvPr id="49155" name="Text Box 3"/>
          <p:cNvSpPr txBox="1">
            <a:spLocks noChangeArrowheads="1"/>
          </p:cNvSpPr>
          <p:nvPr/>
        </p:nvSpPr>
        <p:spPr bwMode="auto">
          <a:xfrm>
            <a:off x="381000" y="1158875"/>
            <a:ext cx="83883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Lider del partido mayoritario se reserva el control absoluto de las comisiones que controlan la agenda, las reglas de votación y el presupuesto (Rules + Appropriations)</a:t>
            </a:r>
          </a:p>
        </p:txBody>
      </p:sp>
      <p:sp>
        <p:nvSpPr>
          <p:cNvPr id="114693" name="Text Box 5"/>
          <p:cNvSpPr txBox="1">
            <a:spLocks noChangeArrowheads="1"/>
          </p:cNvSpPr>
          <p:nvPr/>
        </p:nvSpPr>
        <p:spPr bwMode="auto">
          <a:xfrm>
            <a:off x="228600" y="3886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Regla abierta (</a:t>
            </a:r>
            <a:r>
              <a:rPr lang="en-US" altLang="es-MX" sz="3200" i="1" u="none">
                <a:latin typeface="Calibri" pitchFamily="34" charset="0"/>
              </a:rPr>
              <a:t>open rule</a:t>
            </a:r>
            <a:r>
              <a:rPr lang="en-US" altLang="es-MX" sz="3200" u="none">
                <a:latin typeface="Calibri" pitchFamily="34" charset="0"/>
              </a:rPr>
              <a:t>): se pueden proponer </a:t>
            </a:r>
            <a:br>
              <a:rPr lang="en-US" altLang="es-MX" sz="3200" u="none">
                <a:latin typeface="Calibri" pitchFamily="34" charset="0"/>
              </a:rPr>
            </a:br>
            <a:r>
              <a:rPr lang="en-US" altLang="es-MX" sz="3200" u="none">
                <a:latin typeface="Calibri" pitchFamily="34" charset="0"/>
              </a:rPr>
              <a:t>   enmiendas durante el debate en el pleno</a:t>
            </a:r>
          </a:p>
        </p:txBody>
      </p:sp>
      <p:sp>
        <p:nvSpPr>
          <p:cNvPr id="114694" name="Text Box 6"/>
          <p:cNvSpPr txBox="1">
            <a:spLocks noChangeArrowheads="1"/>
          </p:cNvSpPr>
          <p:nvPr/>
        </p:nvSpPr>
        <p:spPr bwMode="auto">
          <a:xfrm>
            <a:off x="228600" y="48768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Regla cerrada (</a:t>
            </a:r>
            <a:r>
              <a:rPr lang="en-US" altLang="es-MX" sz="3200" i="1" u="none">
                <a:latin typeface="Calibri" pitchFamily="34" charset="0"/>
              </a:rPr>
              <a:t>closed rule</a:t>
            </a:r>
            <a:r>
              <a:rPr lang="en-US" altLang="es-MX" sz="3200" u="none">
                <a:latin typeface="Calibri" pitchFamily="34" charset="0"/>
              </a:rPr>
              <a:t>): sólo se puede tomar</a:t>
            </a:r>
            <a:br>
              <a:rPr lang="en-US" altLang="es-MX" sz="3200" u="none">
                <a:latin typeface="Calibri" pitchFamily="34" charset="0"/>
              </a:rPr>
            </a:br>
            <a:r>
              <a:rPr lang="en-US" altLang="es-MX" sz="3200" u="none">
                <a:latin typeface="Calibri" pitchFamily="34" charset="0"/>
              </a:rPr>
              <a:t>   o rechazar el dictamen de la comisión</a:t>
            </a:r>
          </a:p>
        </p:txBody>
      </p:sp>
      <p:sp>
        <p:nvSpPr>
          <p:cNvPr id="114695" name="Text Box 7"/>
          <p:cNvSpPr txBox="1">
            <a:spLocks noChangeArrowheads="1"/>
          </p:cNvSpPr>
          <p:nvPr/>
        </p:nvSpPr>
        <p:spPr bwMode="auto">
          <a:xfrm>
            <a:off x="415925" y="6019800"/>
            <a:ext cx="8499475"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Calibri" pitchFamily="34" charset="0"/>
              </a:rPr>
              <a:t>Protección para </a:t>
            </a:r>
            <a:r>
              <a:rPr lang="en-US" altLang="es-MX" sz="3200" i="1" u="none">
                <a:solidFill>
                  <a:srgbClr val="FFCC66"/>
                </a:solidFill>
                <a:latin typeface="Calibri" pitchFamily="34" charset="0"/>
              </a:rPr>
              <a:t>logrolls</a:t>
            </a:r>
            <a:r>
              <a:rPr lang="en-US" altLang="es-MX" sz="3200" u="none">
                <a:solidFill>
                  <a:srgbClr val="FFCC66"/>
                </a:solidFill>
                <a:latin typeface="Calibri" pitchFamily="34" charset="0"/>
              </a:rPr>
              <a:t>, una salida clásica del DP</a:t>
            </a:r>
          </a:p>
        </p:txBody>
      </p:sp>
      <p:sp>
        <p:nvSpPr>
          <p:cNvPr id="114696" name="Text Box 8"/>
          <p:cNvSpPr txBox="1">
            <a:spLocks noChangeArrowheads="1"/>
          </p:cNvSpPr>
          <p:nvPr/>
        </p:nvSpPr>
        <p:spPr bwMode="auto">
          <a:xfrm>
            <a:off x="381000" y="3216275"/>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Hay 2 clases de </a:t>
            </a:r>
            <a:r>
              <a:rPr lang="en-US" altLang="es-MX" sz="3200" b="1" u="none">
                <a:latin typeface="Calibri" pitchFamily="34" charset="0"/>
              </a:rPr>
              <a:t>reglas</a:t>
            </a:r>
            <a:r>
              <a:rPr lang="en-US" altLang="es-MX" sz="3200" u="none">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P spid="114694" grpId="0" autoUpdateAnimBg="0"/>
      <p:bldP spid="114695" grpId="0" animBg="1" autoUpdateAnimBg="0"/>
      <p:bldP spid="11469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38200" y="1514475"/>
            <a:ext cx="762000" cy="466725"/>
          </a:xfrm>
          <a:prstGeom prst="rect">
            <a:avLst/>
          </a:prstGeom>
          <a:solidFill>
            <a:srgbClr val="FFCC66"/>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u="none">
                <a:latin typeface="Calibri" pitchFamily="34" charset="0"/>
              </a:rPr>
              <a:t>MC</a:t>
            </a:r>
            <a:endParaRPr lang="en-US" altLang="es-MX" u="none">
              <a:latin typeface="Calibri" pitchFamily="34" charset="0"/>
            </a:endParaRPr>
          </a:p>
        </p:txBody>
      </p:sp>
      <p:sp>
        <p:nvSpPr>
          <p:cNvPr id="115715" name="Text Box 3"/>
          <p:cNvSpPr txBox="1">
            <a:spLocks noChangeArrowheads="1"/>
          </p:cNvSpPr>
          <p:nvPr/>
        </p:nvSpPr>
        <p:spPr bwMode="auto">
          <a:xfrm>
            <a:off x="2667000" y="1514475"/>
            <a:ext cx="21336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Sub-Comisión</a:t>
            </a:r>
          </a:p>
        </p:txBody>
      </p:sp>
      <p:sp>
        <p:nvSpPr>
          <p:cNvPr id="115716" name="Text Box 4"/>
          <p:cNvSpPr txBox="1">
            <a:spLocks noChangeArrowheads="1"/>
          </p:cNvSpPr>
          <p:nvPr/>
        </p:nvSpPr>
        <p:spPr bwMode="auto">
          <a:xfrm>
            <a:off x="5943600" y="1514475"/>
            <a:ext cx="15240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Comisión</a:t>
            </a:r>
          </a:p>
        </p:txBody>
      </p:sp>
      <p:sp>
        <p:nvSpPr>
          <p:cNvPr id="115717" name="Text Box 5"/>
          <p:cNvSpPr txBox="1">
            <a:spLocks noChangeArrowheads="1"/>
          </p:cNvSpPr>
          <p:nvPr/>
        </p:nvSpPr>
        <p:spPr bwMode="auto">
          <a:xfrm>
            <a:off x="5943600" y="3343275"/>
            <a:ext cx="1524000" cy="119697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Rules committee</a:t>
            </a:r>
          </a:p>
        </p:txBody>
      </p:sp>
      <p:sp>
        <p:nvSpPr>
          <p:cNvPr id="115718" name="Text Box 6"/>
          <p:cNvSpPr txBox="1">
            <a:spLocks noChangeArrowheads="1"/>
          </p:cNvSpPr>
          <p:nvPr/>
        </p:nvSpPr>
        <p:spPr bwMode="auto">
          <a:xfrm>
            <a:off x="2895600" y="2505075"/>
            <a:ext cx="1600200" cy="119697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Debate y enmiendas en pleno</a:t>
            </a:r>
          </a:p>
        </p:txBody>
      </p:sp>
      <p:sp>
        <p:nvSpPr>
          <p:cNvPr id="115719" name="Text Box 7"/>
          <p:cNvSpPr txBox="1">
            <a:spLocks noChangeArrowheads="1"/>
          </p:cNvSpPr>
          <p:nvPr/>
        </p:nvSpPr>
        <p:spPr bwMode="auto">
          <a:xfrm>
            <a:off x="2895600" y="4400550"/>
            <a:ext cx="16002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Votación</a:t>
            </a:r>
          </a:p>
        </p:txBody>
      </p:sp>
      <p:sp>
        <p:nvSpPr>
          <p:cNvPr id="115720" name="Text Box 8"/>
          <p:cNvSpPr txBox="1">
            <a:spLocks noChangeArrowheads="1"/>
          </p:cNvSpPr>
          <p:nvPr/>
        </p:nvSpPr>
        <p:spPr bwMode="auto">
          <a:xfrm>
            <a:off x="685800" y="3800475"/>
            <a:ext cx="15240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Al senado</a:t>
            </a:r>
          </a:p>
        </p:txBody>
      </p:sp>
      <p:sp>
        <p:nvSpPr>
          <p:cNvPr id="115721" name="Text Box 9"/>
          <p:cNvSpPr txBox="1">
            <a:spLocks noChangeArrowheads="1"/>
          </p:cNvSpPr>
          <p:nvPr/>
        </p:nvSpPr>
        <p:spPr bwMode="auto">
          <a:xfrm>
            <a:off x="609600" y="5629275"/>
            <a:ext cx="16764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Conference</a:t>
            </a:r>
          </a:p>
        </p:txBody>
      </p:sp>
      <p:sp>
        <p:nvSpPr>
          <p:cNvPr id="115722" name="Text Box 10"/>
          <p:cNvSpPr txBox="1">
            <a:spLocks noChangeArrowheads="1"/>
          </p:cNvSpPr>
          <p:nvPr/>
        </p:nvSpPr>
        <p:spPr bwMode="auto">
          <a:xfrm>
            <a:off x="3276600" y="5629275"/>
            <a:ext cx="16764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Presidente</a:t>
            </a:r>
          </a:p>
        </p:txBody>
      </p:sp>
      <p:sp>
        <p:nvSpPr>
          <p:cNvPr id="115723" name="Text Box 11"/>
          <p:cNvSpPr txBox="1">
            <a:spLocks noChangeArrowheads="1"/>
          </p:cNvSpPr>
          <p:nvPr/>
        </p:nvSpPr>
        <p:spPr bwMode="auto">
          <a:xfrm>
            <a:off x="5943600" y="4867275"/>
            <a:ext cx="16764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Congreso</a:t>
            </a:r>
          </a:p>
        </p:txBody>
      </p:sp>
      <p:sp>
        <p:nvSpPr>
          <p:cNvPr id="50188" name="Text Box 12"/>
          <p:cNvSpPr txBox="1">
            <a:spLocks noChangeArrowheads="1"/>
          </p:cNvSpPr>
          <p:nvPr/>
        </p:nvSpPr>
        <p:spPr bwMode="auto">
          <a:xfrm>
            <a:off x="1295400" y="334963"/>
            <a:ext cx="62420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Es más fácil detener que obtener</a:t>
            </a:r>
            <a:endParaRPr lang="es-ES" altLang="es-MX" sz="3200" u="none">
              <a:solidFill>
                <a:schemeClr val="tx2"/>
              </a:solidFill>
              <a:latin typeface="Calibri" pitchFamily="34" charset="0"/>
            </a:endParaRPr>
          </a:p>
        </p:txBody>
      </p:sp>
      <p:cxnSp>
        <p:nvCxnSpPr>
          <p:cNvPr id="115725" name="AutoShape 13"/>
          <p:cNvCxnSpPr>
            <a:cxnSpLocks noChangeShapeType="1"/>
            <a:stCxn id="115718" idx="2"/>
            <a:endCxn id="115719" idx="0"/>
          </p:cNvCxnSpPr>
          <p:nvPr/>
        </p:nvCxnSpPr>
        <p:spPr bwMode="auto">
          <a:xfrm>
            <a:off x="3695700" y="3702050"/>
            <a:ext cx="0" cy="6985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5726" name="AutoShape 14"/>
          <p:cNvCxnSpPr>
            <a:cxnSpLocks noChangeShapeType="1"/>
            <a:stCxn id="115720" idx="2"/>
            <a:endCxn id="115721" idx="0"/>
          </p:cNvCxnSpPr>
          <p:nvPr/>
        </p:nvCxnSpPr>
        <p:spPr bwMode="auto">
          <a:xfrm>
            <a:off x="1447800" y="4267200"/>
            <a:ext cx="0" cy="13620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 name="Group 15"/>
          <p:cNvGrpSpPr>
            <a:grpSpLocks/>
          </p:cNvGrpSpPr>
          <p:nvPr/>
        </p:nvGrpSpPr>
        <p:grpSpPr bwMode="auto">
          <a:xfrm>
            <a:off x="5257800" y="2238375"/>
            <a:ext cx="533400" cy="504825"/>
            <a:chOff x="1344" y="1344"/>
            <a:chExt cx="1776" cy="1680"/>
          </a:xfrm>
        </p:grpSpPr>
        <p:sp>
          <p:nvSpPr>
            <p:cNvPr id="50378" name="Rectangle 16"/>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79" name="Oval 17"/>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80" name="Oval 18"/>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81" name="Group 19"/>
            <p:cNvGrpSpPr>
              <a:grpSpLocks/>
            </p:cNvGrpSpPr>
            <p:nvPr/>
          </p:nvGrpSpPr>
          <p:grpSpPr bwMode="auto">
            <a:xfrm rot="-2706088">
              <a:off x="1674" y="1459"/>
              <a:ext cx="266" cy="707"/>
              <a:chOff x="2666" y="1261"/>
              <a:chExt cx="266" cy="707"/>
            </a:xfrm>
          </p:grpSpPr>
          <p:sp>
            <p:nvSpPr>
              <p:cNvPr id="50403" name="Rectangle 20"/>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404" name="Group 21"/>
              <p:cNvGrpSpPr>
                <a:grpSpLocks/>
              </p:cNvGrpSpPr>
              <p:nvPr/>
            </p:nvGrpSpPr>
            <p:grpSpPr bwMode="auto">
              <a:xfrm>
                <a:off x="2666" y="1261"/>
                <a:ext cx="266" cy="144"/>
                <a:chOff x="2160" y="816"/>
                <a:chExt cx="266" cy="144"/>
              </a:xfrm>
            </p:grpSpPr>
            <p:sp>
              <p:nvSpPr>
                <p:cNvPr id="50405" name="Oval 22"/>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406" name="Oval 23"/>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82" name="Group 24"/>
            <p:cNvGrpSpPr>
              <a:grpSpLocks/>
            </p:cNvGrpSpPr>
            <p:nvPr/>
          </p:nvGrpSpPr>
          <p:grpSpPr bwMode="auto">
            <a:xfrm rot="-8106088">
              <a:off x="1702" y="2221"/>
              <a:ext cx="266" cy="707"/>
              <a:chOff x="2666" y="1261"/>
              <a:chExt cx="266" cy="707"/>
            </a:xfrm>
          </p:grpSpPr>
          <p:sp>
            <p:nvSpPr>
              <p:cNvPr id="50399" name="Rectangle 25"/>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400" name="Group 26"/>
              <p:cNvGrpSpPr>
                <a:grpSpLocks/>
              </p:cNvGrpSpPr>
              <p:nvPr/>
            </p:nvGrpSpPr>
            <p:grpSpPr bwMode="auto">
              <a:xfrm>
                <a:off x="2666" y="1261"/>
                <a:ext cx="266" cy="144"/>
                <a:chOff x="2160" y="816"/>
                <a:chExt cx="266" cy="144"/>
              </a:xfrm>
            </p:grpSpPr>
            <p:sp>
              <p:nvSpPr>
                <p:cNvPr id="50401" name="Oval 27"/>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402" name="Oval 28"/>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83" name="Group 29"/>
            <p:cNvGrpSpPr>
              <a:grpSpLocks/>
            </p:cNvGrpSpPr>
            <p:nvPr/>
          </p:nvGrpSpPr>
          <p:grpSpPr bwMode="auto">
            <a:xfrm rot="2693912">
              <a:off x="2518" y="1453"/>
              <a:ext cx="266" cy="707"/>
              <a:chOff x="2666" y="1261"/>
              <a:chExt cx="266" cy="707"/>
            </a:xfrm>
          </p:grpSpPr>
          <p:sp>
            <p:nvSpPr>
              <p:cNvPr id="50395" name="Rectangle 30"/>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96" name="Group 31"/>
              <p:cNvGrpSpPr>
                <a:grpSpLocks/>
              </p:cNvGrpSpPr>
              <p:nvPr/>
            </p:nvGrpSpPr>
            <p:grpSpPr bwMode="auto">
              <a:xfrm>
                <a:off x="2666" y="1261"/>
                <a:ext cx="266" cy="144"/>
                <a:chOff x="2160" y="816"/>
                <a:chExt cx="266" cy="144"/>
              </a:xfrm>
            </p:grpSpPr>
            <p:sp>
              <p:nvSpPr>
                <p:cNvPr id="50397" name="Oval 32"/>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98" name="Oval 33"/>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84" name="Group 34"/>
            <p:cNvGrpSpPr>
              <a:grpSpLocks/>
            </p:cNvGrpSpPr>
            <p:nvPr/>
          </p:nvGrpSpPr>
          <p:grpSpPr bwMode="auto">
            <a:xfrm rot="8106088" flipH="1">
              <a:off x="2544" y="2208"/>
              <a:ext cx="266" cy="707"/>
              <a:chOff x="2666" y="1261"/>
              <a:chExt cx="266" cy="707"/>
            </a:xfrm>
          </p:grpSpPr>
          <p:sp>
            <p:nvSpPr>
              <p:cNvPr id="50391" name="Rectangle 35"/>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92" name="Group 36"/>
              <p:cNvGrpSpPr>
                <a:grpSpLocks/>
              </p:cNvGrpSpPr>
              <p:nvPr/>
            </p:nvGrpSpPr>
            <p:grpSpPr bwMode="auto">
              <a:xfrm>
                <a:off x="2666" y="1261"/>
                <a:ext cx="266" cy="144"/>
                <a:chOff x="2160" y="816"/>
                <a:chExt cx="266" cy="144"/>
              </a:xfrm>
            </p:grpSpPr>
            <p:sp>
              <p:nvSpPr>
                <p:cNvPr id="50393" name="Oval 37"/>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94" name="Oval 38"/>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385" name="Oval 39"/>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86" name="Oval 40"/>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87" name="Line 41"/>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88" name="Line 42"/>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89" name="Line 43"/>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90" name="Line 44"/>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757" name="AutoShape 45"/>
          <p:cNvCxnSpPr>
            <a:cxnSpLocks noChangeShapeType="1"/>
            <a:stCxn id="115715" idx="3"/>
            <a:endCxn id="50378" idx="1"/>
          </p:cNvCxnSpPr>
          <p:nvPr/>
        </p:nvCxnSpPr>
        <p:spPr bwMode="auto">
          <a:xfrm>
            <a:off x="4800600" y="1747838"/>
            <a:ext cx="457200"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 name="Group 46"/>
          <p:cNvGrpSpPr>
            <a:grpSpLocks/>
          </p:cNvGrpSpPr>
          <p:nvPr/>
        </p:nvGrpSpPr>
        <p:grpSpPr bwMode="auto">
          <a:xfrm>
            <a:off x="8229600" y="1504950"/>
            <a:ext cx="533400" cy="504825"/>
            <a:chOff x="1344" y="1344"/>
            <a:chExt cx="1776" cy="1680"/>
          </a:xfrm>
        </p:grpSpPr>
        <p:sp>
          <p:nvSpPr>
            <p:cNvPr id="50349" name="Rectangle 47"/>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0" name="Oval 48"/>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1" name="Oval 49"/>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52" name="Group 50"/>
            <p:cNvGrpSpPr>
              <a:grpSpLocks/>
            </p:cNvGrpSpPr>
            <p:nvPr/>
          </p:nvGrpSpPr>
          <p:grpSpPr bwMode="auto">
            <a:xfrm rot="-2706088">
              <a:off x="1674" y="1459"/>
              <a:ext cx="266" cy="707"/>
              <a:chOff x="2666" y="1261"/>
              <a:chExt cx="266" cy="707"/>
            </a:xfrm>
          </p:grpSpPr>
          <p:sp>
            <p:nvSpPr>
              <p:cNvPr id="50374" name="Rectangle 5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75" name="Group 52"/>
              <p:cNvGrpSpPr>
                <a:grpSpLocks/>
              </p:cNvGrpSpPr>
              <p:nvPr/>
            </p:nvGrpSpPr>
            <p:grpSpPr bwMode="auto">
              <a:xfrm>
                <a:off x="2666" y="1261"/>
                <a:ext cx="266" cy="144"/>
                <a:chOff x="2160" y="816"/>
                <a:chExt cx="266" cy="144"/>
              </a:xfrm>
            </p:grpSpPr>
            <p:sp>
              <p:nvSpPr>
                <p:cNvPr id="50376" name="Oval 5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77" name="Oval 5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53" name="Group 55"/>
            <p:cNvGrpSpPr>
              <a:grpSpLocks/>
            </p:cNvGrpSpPr>
            <p:nvPr/>
          </p:nvGrpSpPr>
          <p:grpSpPr bwMode="auto">
            <a:xfrm rot="-8106088">
              <a:off x="1702" y="2221"/>
              <a:ext cx="266" cy="707"/>
              <a:chOff x="2666" y="1261"/>
              <a:chExt cx="266" cy="707"/>
            </a:xfrm>
          </p:grpSpPr>
          <p:sp>
            <p:nvSpPr>
              <p:cNvPr id="50370" name="Rectangle 5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71" name="Group 57"/>
              <p:cNvGrpSpPr>
                <a:grpSpLocks/>
              </p:cNvGrpSpPr>
              <p:nvPr/>
            </p:nvGrpSpPr>
            <p:grpSpPr bwMode="auto">
              <a:xfrm>
                <a:off x="2666" y="1261"/>
                <a:ext cx="266" cy="144"/>
                <a:chOff x="2160" y="816"/>
                <a:chExt cx="266" cy="144"/>
              </a:xfrm>
            </p:grpSpPr>
            <p:sp>
              <p:nvSpPr>
                <p:cNvPr id="50372" name="Oval 5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73" name="Oval 5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54" name="Group 60"/>
            <p:cNvGrpSpPr>
              <a:grpSpLocks/>
            </p:cNvGrpSpPr>
            <p:nvPr/>
          </p:nvGrpSpPr>
          <p:grpSpPr bwMode="auto">
            <a:xfrm rot="2693912">
              <a:off x="2518" y="1453"/>
              <a:ext cx="266" cy="707"/>
              <a:chOff x="2666" y="1261"/>
              <a:chExt cx="266" cy="707"/>
            </a:xfrm>
          </p:grpSpPr>
          <p:sp>
            <p:nvSpPr>
              <p:cNvPr id="50366" name="Rectangle 6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67" name="Group 62"/>
              <p:cNvGrpSpPr>
                <a:grpSpLocks/>
              </p:cNvGrpSpPr>
              <p:nvPr/>
            </p:nvGrpSpPr>
            <p:grpSpPr bwMode="auto">
              <a:xfrm>
                <a:off x="2666" y="1261"/>
                <a:ext cx="266" cy="144"/>
                <a:chOff x="2160" y="816"/>
                <a:chExt cx="266" cy="144"/>
              </a:xfrm>
            </p:grpSpPr>
            <p:sp>
              <p:nvSpPr>
                <p:cNvPr id="50368" name="Oval 6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69" name="Oval 6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55" name="Group 65"/>
            <p:cNvGrpSpPr>
              <a:grpSpLocks/>
            </p:cNvGrpSpPr>
            <p:nvPr/>
          </p:nvGrpSpPr>
          <p:grpSpPr bwMode="auto">
            <a:xfrm rot="8106088" flipH="1">
              <a:off x="2544" y="2208"/>
              <a:ext cx="266" cy="707"/>
              <a:chOff x="2666" y="1261"/>
              <a:chExt cx="266" cy="707"/>
            </a:xfrm>
          </p:grpSpPr>
          <p:sp>
            <p:nvSpPr>
              <p:cNvPr id="50362" name="Rectangle 6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63" name="Group 67"/>
              <p:cNvGrpSpPr>
                <a:grpSpLocks/>
              </p:cNvGrpSpPr>
              <p:nvPr/>
            </p:nvGrpSpPr>
            <p:grpSpPr bwMode="auto">
              <a:xfrm>
                <a:off x="2666" y="1261"/>
                <a:ext cx="266" cy="144"/>
                <a:chOff x="2160" y="816"/>
                <a:chExt cx="266" cy="144"/>
              </a:xfrm>
            </p:grpSpPr>
            <p:sp>
              <p:nvSpPr>
                <p:cNvPr id="50364" name="Oval 6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65" name="Oval 6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356" name="Oval 70"/>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7" name="Oval 71"/>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8" name="Line 72"/>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59" name="Line 73"/>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60" name="Line 74"/>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61" name="Line 75"/>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788" name="AutoShape 76"/>
          <p:cNvCxnSpPr>
            <a:cxnSpLocks noChangeShapeType="1"/>
            <a:stCxn id="115716" idx="3"/>
            <a:endCxn id="50349" idx="1"/>
          </p:cNvCxnSpPr>
          <p:nvPr/>
        </p:nvCxnSpPr>
        <p:spPr bwMode="auto">
          <a:xfrm>
            <a:off x="7467600" y="1747838"/>
            <a:ext cx="76200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 name="Group 77"/>
          <p:cNvGrpSpPr>
            <a:grpSpLocks/>
          </p:cNvGrpSpPr>
          <p:nvPr/>
        </p:nvGrpSpPr>
        <p:grpSpPr bwMode="auto">
          <a:xfrm>
            <a:off x="1276350" y="1428750"/>
            <a:ext cx="1600200" cy="336550"/>
            <a:chOff x="804" y="900"/>
            <a:chExt cx="1008" cy="212"/>
          </a:xfrm>
        </p:grpSpPr>
        <p:cxnSp>
          <p:nvCxnSpPr>
            <p:cNvPr id="50347" name="AutoShape 78"/>
            <p:cNvCxnSpPr>
              <a:cxnSpLocks noChangeShapeType="1"/>
              <a:stCxn id="50178" idx="3"/>
              <a:endCxn id="115715" idx="1"/>
            </p:cNvCxnSpPr>
            <p:nvPr/>
          </p:nvCxnSpPr>
          <p:spPr bwMode="auto">
            <a:xfrm>
              <a:off x="1008" y="1101"/>
              <a:ext cx="67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8" name="Text Box 79"/>
            <p:cNvSpPr txBox="1">
              <a:spLocks noChangeArrowheads="1"/>
            </p:cNvSpPr>
            <p:nvPr/>
          </p:nvSpPr>
          <p:spPr bwMode="auto">
            <a:xfrm>
              <a:off x="804" y="900"/>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inicia</a:t>
              </a:r>
            </a:p>
          </p:txBody>
        </p:sp>
      </p:grpSp>
      <p:sp>
        <p:nvSpPr>
          <p:cNvPr id="50196" name="Text Box 80"/>
          <p:cNvSpPr txBox="1">
            <a:spLocks noChangeArrowheads="1"/>
          </p:cNvSpPr>
          <p:nvPr/>
        </p:nvSpPr>
        <p:spPr bwMode="auto">
          <a:xfrm>
            <a:off x="6248400" y="5934075"/>
            <a:ext cx="1066800" cy="466725"/>
          </a:xfrm>
          <a:prstGeom prst="rect">
            <a:avLst/>
          </a:prstGeom>
          <a:solidFill>
            <a:srgbClr val="FFCC66"/>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u="none">
                <a:latin typeface="Calibri" pitchFamily="34" charset="0"/>
              </a:rPr>
              <a:t>LEY</a:t>
            </a:r>
            <a:endParaRPr lang="en-US" altLang="es-MX" u="none">
              <a:latin typeface="Calibri" pitchFamily="34" charset="0"/>
            </a:endParaRPr>
          </a:p>
        </p:txBody>
      </p:sp>
      <p:grpSp>
        <p:nvGrpSpPr>
          <p:cNvPr id="21" name="Group 81"/>
          <p:cNvGrpSpPr>
            <a:grpSpLocks/>
          </p:cNvGrpSpPr>
          <p:nvPr/>
        </p:nvGrpSpPr>
        <p:grpSpPr bwMode="auto">
          <a:xfrm>
            <a:off x="4572000" y="1447800"/>
            <a:ext cx="1600200" cy="336550"/>
            <a:chOff x="2880" y="912"/>
            <a:chExt cx="1008" cy="212"/>
          </a:xfrm>
        </p:grpSpPr>
        <p:cxnSp>
          <p:nvCxnSpPr>
            <p:cNvPr id="50345" name="AutoShape 82"/>
            <p:cNvCxnSpPr>
              <a:cxnSpLocks noChangeShapeType="1"/>
              <a:stCxn id="115715" idx="3"/>
              <a:endCxn id="115716" idx="1"/>
            </p:cNvCxnSpPr>
            <p:nvPr/>
          </p:nvCxnSpPr>
          <p:spPr bwMode="auto">
            <a:xfrm>
              <a:off x="3024" y="1101"/>
              <a:ext cx="72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6" name="Text Box 83"/>
            <p:cNvSpPr txBox="1">
              <a:spLocks noChangeArrowheads="1"/>
            </p:cNvSpPr>
            <p:nvPr/>
          </p:nvSpPr>
          <p:spPr bwMode="auto">
            <a:xfrm>
              <a:off x="2880" y="912"/>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“mark”</a:t>
              </a:r>
            </a:p>
          </p:txBody>
        </p:sp>
      </p:grpSp>
      <p:grpSp>
        <p:nvGrpSpPr>
          <p:cNvPr id="22" name="Group 84"/>
          <p:cNvGrpSpPr>
            <a:grpSpLocks/>
          </p:cNvGrpSpPr>
          <p:nvPr/>
        </p:nvGrpSpPr>
        <p:grpSpPr bwMode="auto">
          <a:xfrm>
            <a:off x="6705600" y="1790700"/>
            <a:ext cx="355600" cy="1600200"/>
            <a:chOff x="4224" y="1128"/>
            <a:chExt cx="224" cy="1008"/>
          </a:xfrm>
        </p:grpSpPr>
        <p:cxnSp>
          <p:nvCxnSpPr>
            <p:cNvPr id="50343" name="AutoShape 85"/>
            <p:cNvCxnSpPr>
              <a:cxnSpLocks noChangeShapeType="1"/>
              <a:stCxn id="115716" idx="2"/>
              <a:endCxn id="115717" idx="0"/>
            </p:cNvCxnSpPr>
            <p:nvPr/>
          </p:nvCxnSpPr>
          <p:spPr bwMode="auto">
            <a:xfrm>
              <a:off x="4224" y="1248"/>
              <a:ext cx="0" cy="85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4" name="Text Box 86"/>
            <p:cNvSpPr txBox="1">
              <a:spLocks noChangeArrowheads="1"/>
            </p:cNvSpPr>
            <p:nvPr/>
          </p:nvSpPr>
          <p:spPr bwMode="auto">
            <a:xfrm rot="5400000">
              <a:off x="3838" y="152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dictamina</a:t>
              </a:r>
            </a:p>
          </p:txBody>
        </p:sp>
      </p:grpSp>
      <p:grpSp>
        <p:nvGrpSpPr>
          <p:cNvPr id="23" name="Group 87"/>
          <p:cNvGrpSpPr>
            <a:grpSpLocks/>
          </p:cNvGrpSpPr>
          <p:nvPr/>
        </p:nvGrpSpPr>
        <p:grpSpPr bwMode="auto">
          <a:xfrm>
            <a:off x="4457700" y="3073400"/>
            <a:ext cx="1619250" cy="717550"/>
            <a:chOff x="2808" y="1936"/>
            <a:chExt cx="1020" cy="452"/>
          </a:xfrm>
        </p:grpSpPr>
        <p:cxnSp>
          <p:nvCxnSpPr>
            <p:cNvPr id="50340" name="AutoShape 88"/>
            <p:cNvCxnSpPr>
              <a:cxnSpLocks noChangeShapeType="1"/>
              <a:stCxn id="115717" idx="1"/>
              <a:endCxn id="115718" idx="3"/>
            </p:cNvCxnSpPr>
            <p:nvPr/>
          </p:nvCxnSpPr>
          <p:spPr bwMode="auto">
            <a:xfrm flipH="1" flipV="1">
              <a:off x="2832" y="1955"/>
              <a:ext cx="912" cy="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1" name="Text Box 89"/>
            <p:cNvSpPr txBox="1">
              <a:spLocks noChangeArrowheads="1"/>
            </p:cNvSpPr>
            <p:nvPr/>
          </p:nvSpPr>
          <p:spPr bwMode="auto">
            <a:xfrm rot="1408765">
              <a:off x="2820" y="193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regla y orden</a:t>
              </a:r>
            </a:p>
          </p:txBody>
        </p:sp>
        <p:sp>
          <p:nvSpPr>
            <p:cNvPr id="50342" name="Text Box 90"/>
            <p:cNvSpPr txBox="1">
              <a:spLocks noChangeArrowheads="1"/>
            </p:cNvSpPr>
            <p:nvPr/>
          </p:nvSpPr>
          <p:spPr bwMode="auto">
            <a:xfrm rot="1408765">
              <a:off x="2808" y="217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en la agenda</a:t>
              </a:r>
            </a:p>
          </p:txBody>
        </p:sp>
      </p:grpSp>
      <p:grpSp>
        <p:nvGrpSpPr>
          <p:cNvPr id="24" name="Group 91"/>
          <p:cNvGrpSpPr>
            <a:grpSpLocks/>
          </p:cNvGrpSpPr>
          <p:nvPr/>
        </p:nvGrpSpPr>
        <p:grpSpPr bwMode="auto">
          <a:xfrm>
            <a:off x="8229600" y="3505200"/>
            <a:ext cx="533400" cy="504825"/>
            <a:chOff x="1344" y="1344"/>
            <a:chExt cx="1776" cy="1680"/>
          </a:xfrm>
        </p:grpSpPr>
        <p:sp>
          <p:nvSpPr>
            <p:cNvPr id="50311" name="Rectangle 92"/>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2" name="Oval 93"/>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3" name="Oval 94"/>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14" name="Group 95"/>
            <p:cNvGrpSpPr>
              <a:grpSpLocks/>
            </p:cNvGrpSpPr>
            <p:nvPr/>
          </p:nvGrpSpPr>
          <p:grpSpPr bwMode="auto">
            <a:xfrm rot="-2706088">
              <a:off x="1674" y="1459"/>
              <a:ext cx="266" cy="707"/>
              <a:chOff x="2666" y="1261"/>
              <a:chExt cx="266" cy="707"/>
            </a:xfrm>
          </p:grpSpPr>
          <p:sp>
            <p:nvSpPr>
              <p:cNvPr id="50336" name="Rectangle 9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37" name="Group 97"/>
              <p:cNvGrpSpPr>
                <a:grpSpLocks/>
              </p:cNvGrpSpPr>
              <p:nvPr/>
            </p:nvGrpSpPr>
            <p:grpSpPr bwMode="auto">
              <a:xfrm>
                <a:off x="2666" y="1261"/>
                <a:ext cx="266" cy="144"/>
                <a:chOff x="2160" y="816"/>
                <a:chExt cx="266" cy="144"/>
              </a:xfrm>
            </p:grpSpPr>
            <p:sp>
              <p:nvSpPr>
                <p:cNvPr id="50338" name="Oval 9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39" name="Oval 9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15" name="Group 100"/>
            <p:cNvGrpSpPr>
              <a:grpSpLocks/>
            </p:cNvGrpSpPr>
            <p:nvPr/>
          </p:nvGrpSpPr>
          <p:grpSpPr bwMode="auto">
            <a:xfrm rot="-8106088">
              <a:off x="1702" y="2221"/>
              <a:ext cx="266" cy="707"/>
              <a:chOff x="2666" y="1261"/>
              <a:chExt cx="266" cy="707"/>
            </a:xfrm>
          </p:grpSpPr>
          <p:sp>
            <p:nvSpPr>
              <p:cNvPr id="50332" name="Rectangle 10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33" name="Group 102"/>
              <p:cNvGrpSpPr>
                <a:grpSpLocks/>
              </p:cNvGrpSpPr>
              <p:nvPr/>
            </p:nvGrpSpPr>
            <p:grpSpPr bwMode="auto">
              <a:xfrm>
                <a:off x="2666" y="1261"/>
                <a:ext cx="266" cy="144"/>
                <a:chOff x="2160" y="816"/>
                <a:chExt cx="266" cy="144"/>
              </a:xfrm>
            </p:grpSpPr>
            <p:sp>
              <p:nvSpPr>
                <p:cNvPr id="50334" name="Oval 10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35" name="Oval 10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16" name="Group 105"/>
            <p:cNvGrpSpPr>
              <a:grpSpLocks/>
            </p:cNvGrpSpPr>
            <p:nvPr/>
          </p:nvGrpSpPr>
          <p:grpSpPr bwMode="auto">
            <a:xfrm rot="2693912">
              <a:off x="2518" y="1453"/>
              <a:ext cx="266" cy="707"/>
              <a:chOff x="2666" y="1261"/>
              <a:chExt cx="266" cy="707"/>
            </a:xfrm>
          </p:grpSpPr>
          <p:sp>
            <p:nvSpPr>
              <p:cNvPr id="50328" name="Rectangle 10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29" name="Group 107"/>
              <p:cNvGrpSpPr>
                <a:grpSpLocks/>
              </p:cNvGrpSpPr>
              <p:nvPr/>
            </p:nvGrpSpPr>
            <p:grpSpPr bwMode="auto">
              <a:xfrm>
                <a:off x="2666" y="1261"/>
                <a:ext cx="266" cy="144"/>
                <a:chOff x="2160" y="816"/>
                <a:chExt cx="266" cy="144"/>
              </a:xfrm>
            </p:grpSpPr>
            <p:sp>
              <p:nvSpPr>
                <p:cNvPr id="50330" name="Oval 10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31" name="Oval 10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17" name="Group 110"/>
            <p:cNvGrpSpPr>
              <a:grpSpLocks/>
            </p:cNvGrpSpPr>
            <p:nvPr/>
          </p:nvGrpSpPr>
          <p:grpSpPr bwMode="auto">
            <a:xfrm rot="8106088" flipH="1">
              <a:off x="2544" y="2208"/>
              <a:ext cx="266" cy="707"/>
              <a:chOff x="2666" y="1261"/>
              <a:chExt cx="266" cy="707"/>
            </a:xfrm>
          </p:grpSpPr>
          <p:sp>
            <p:nvSpPr>
              <p:cNvPr id="50324" name="Rectangle 11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25" name="Group 112"/>
              <p:cNvGrpSpPr>
                <a:grpSpLocks/>
              </p:cNvGrpSpPr>
              <p:nvPr/>
            </p:nvGrpSpPr>
            <p:grpSpPr bwMode="auto">
              <a:xfrm>
                <a:off x="2666" y="1261"/>
                <a:ext cx="266" cy="144"/>
                <a:chOff x="2160" y="816"/>
                <a:chExt cx="266" cy="144"/>
              </a:xfrm>
            </p:grpSpPr>
            <p:sp>
              <p:nvSpPr>
                <p:cNvPr id="50326" name="Oval 11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27" name="Oval 11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318" name="Oval 115"/>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9" name="Oval 116"/>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20" name="Line 117"/>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21" name="Line 118"/>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22" name="Line 119"/>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23" name="Line 120"/>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833" name="AutoShape 121"/>
          <p:cNvCxnSpPr>
            <a:cxnSpLocks noChangeShapeType="1"/>
            <a:stCxn id="115717" idx="3"/>
            <a:endCxn id="50311" idx="1"/>
          </p:cNvCxnSpPr>
          <p:nvPr/>
        </p:nvCxnSpPr>
        <p:spPr bwMode="auto">
          <a:xfrm flipV="1">
            <a:off x="7467600" y="3757613"/>
            <a:ext cx="762000" cy="184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13" name="Group 122"/>
          <p:cNvGrpSpPr>
            <a:grpSpLocks/>
          </p:cNvGrpSpPr>
          <p:nvPr/>
        </p:nvGrpSpPr>
        <p:grpSpPr bwMode="auto">
          <a:xfrm>
            <a:off x="4572000" y="3790950"/>
            <a:ext cx="533400" cy="504825"/>
            <a:chOff x="1344" y="1344"/>
            <a:chExt cx="1776" cy="1680"/>
          </a:xfrm>
        </p:grpSpPr>
        <p:sp>
          <p:nvSpPr>
            <p:cNvPr id="50282" name="Rectangle 123"/>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83" name="Oval 124"/>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84" name="Oval 125"/>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85" name="Group 126"/>
            <p:cNvGrpSpPr>
              <a:grpSpLocks/>
            </p:cNvGrpSpPr>
            <p:nvPr/>
          </p:nvGrpSpPr>
          <p:grpSpPr bwMode="auto">
            <a:xfrm rot="-2706088">
              <a:off x="1674" y="1459"/>
              <a:ext cx="266" cy="707"/>
              <a:chOff x="2666" y="1261"/>
              <a:chExt cx="266" cy="707"/>
            </a:xfrm>
          </p:grpSpPr>
          <p:sp>
            <p:nvSpPr>
              <p:cNvPr id="50307" name="Rectangle 127"/>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08" name="Group 128"/>
              <p:cNvGrpSpPr>
                <a:grpSpLocks/>
              </p:cNvGrpSpPr>
              <p:nvPr/>
            </p:nvGrpSpPr>
            <p:grpSpPr bwMode="auto">
              <a:xfrm>
                <a:off x="2666" y="1261"/>
                <a:ext cx="266" cy="144"/>
                <a:chOff x="2160" y="816"/>
                <a:chExt cx="266" cy="144"/>
              </a:xfrm>
            </p:grpSpPr>
            <p:sp>
              <p:nvSpPr>
                <p:cNvPr id="50309" name="Oval 129"/>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0" name="Oval 130"/>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86" name="Group 131"/>
            <p:cNvGrpSpPr>
              <a:grpSpLocks/>
            </p:cNvGrpSpPr>
            <p:nvPr/>
          </p:nvGrpSpPr>
          <p:grpSpPr bwMode="auto">
            <a:xfrm rot="-8106088">
              <a:off x="1702" y="2221"/>
              <a:ext cx="266" cy="707"/>
              <a:chOff x="2666" y="1261"/>
              <a:chExt cx="266" cy="707"/>
            </a:xfrm>
          </p:grpSpPr>
          <p:sp>
            <p:nvSpPr>
              <p:cNvPr id="50303" name="Rectangle 132"/>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04" name="Group 133"/>
              <p:cNvGrpSpPr>
                <a:grpSpLocks/>
              </p:cNvGrpSpPr>
              <p:nvPr/>
            </p:nvGrpSpPr>
            <p:grpSpPr bwMode="auto">
              <a:xfrm>
                <a:off x="2666" y="1261"/>
                <a:ext cx="266" cy="144"/>
                <a:chOff x="2160" y="816"/>
                <a:chExt cx="266" cy="144"/>
              </a:xfrm>
            </p:grpSpPr>
            <p:sp>
              <p:nvSpPr>
                <p:cNvPr id="50305" name="Oval 134"/>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06" name="Oval 135"/>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87" name="Group 136"/>
            <p:cNvGrpSpPr>
              <a:grpSpLocks/>
            </p:cNvGrpSpPr>
            <p:nvPr/>
          </p:nvGrpSpPr>
          <p:grpSpPr bwMode="auto">
            <a:xfrm rot="2693912">
              <a:off x="2518" y="1453"/>
              <a:ext cx="266" cy="707"/>
              <a:chOff x="2666" y="1261"/>
              <a:chExt cx="266" cy="707"/>
            </a:xfrm>
          </p:grpSpPr>
          <p:sp>
            <p:nvSpPr>
              <p:cNvPr id="50299" name="Rectangle 137"/>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00" name="Group 138"/>
              <p:cNvGrpSpPr>
                <a:grpSpLocks/>
              </p:cNvGrpSpPr>
              <p:nvPr/>
            </p:nvGrpSpPr>
            <p:grpSpPr bwMode="auto">
              <a:xfrm>
                <a:off x="2666" y="1261"/>
                <a:ext cx="266" cy="144"/>
                <a:chOff x="2160" y="816"/>
                <a:chExt cx="266" cy="144"/>
              </a:xfrm>
            </p:grpSpPr>
            <p:sp>
              <p:nvSpPr>
                <p:cNvPr id="50301" name="Oval 139"/>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02" name="Oval 140"/>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88" name="Group 141"/>
            <p:cNvGrpSpPr>
              <a:grpSpLocks/>
            </p:cNvGrpSpPr>
            <p:nvPr/>
          </p:nvGrpSpPr>
          <p:grpSpPr bwMode="auto">
            <a:xfrm rot="8106088" flipH="1">
              <a:off x="2544" y="2208"/>
              <a:ext cx="266" cy="707"/>
              <a:chOff x="2666" y="1261"/>
              <a:chExt cx="266" cy="707"/>
            </a:xfrm>
          </p:grpSpPr>
          <p:sp>
            <p:nvSpPr>
              <p:cNvPr id="50295" name="Rectangle 142"/>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96" name="Group 143"/>
              <p:cNvGrpSpPr>
                <a:grpSpLocks/>
              </p:cNvGrpSpPr>
              <p:nvPr/>
            </p:nvGrpSpPr>
            <p:grpSpPr bwMode="auto">
              <a:xfrm>
                <a:off x="2666" y="1261"/>
                <a:ext cx="266" cy="144"/>
                <a:chOff x="2160" y="816"/>
                <a:chExt cx="266" cy="144"/>
              </a:xfrm>
            </p:grpSpPr>
            <p:sp>
              <p:nvSpPr>
                <p:cNvPr id="50297" name="Oval 144"/>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98" name="Oval 145"/>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289" name="Oval 146"/>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90" name="Oval 147"/>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91" name="Line 148"/>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92" name="Line 149"/>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93" name="Line 150"/>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94" name="Line 151"/>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864" name="AutoShape 152"/>
          <p:cNvCxnSpPr>
            <a:cxnSpLocks noChangeShapeType="1"/>
            <a:endCxn id="50282" idx="1"/>
          </p:cNvCxnSpPr>
          <p:nvPr/>
        </p:nvCxnSpPr>
        <p:spPr bwMode="auto">
          <a:xfrm>
            <a:off x="3733800" y="4038600"/>
            <a:ext cx="838200"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34" name="Group 153"/>
          <p:cNvGrpSpPr>
            <a:grpSpLocks/>
          </p:cNvGrpSpPr>
          <p:nvPr/>
        </p:nvGrpSpPr>
        <p:grpSpPr bwMode="auto">
          <a:xfrm>
            <a:off x="285750" y="4638675"/>
            <a:ext cx="533400" cy="504825"/>
            <a:chOff x="1344" y="1344"/>
            <a:chExt cx="1776" cy="1680"/>
          </a:xfrm>
        </p:grpSpPr>
        <p:sp>
          <p:nvSpPr>
            <p:cNvPr id="50253" name="Rectangle 154"/>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54" name="Oval 155"/>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55" name="Oval 156"/>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56" name="Group 157"/>
            <p:cNvGrpSpPr>
              <a:grpSpLocks/>
            </p:cNvGrpSpPr>
            <p:nvPr/>
          </p:nvGrpSpPr>
          <p:grpSpPr bwMode="auto">
            <a:xfrm rot="-2706088">
              <a:off x="1674" y="1459"/>
              <a:ext cx="266" cy="707"/>
              <a:chOff x="2666" y="1261"/>
              <a:chExt cx="266" cy="707"/>
            </a:xfrm>
          </p:grpSpPr>
          <p:sp>
            <p:nvSpPr>
              <p:cNvPr id="50278" name="Rectangle 158"/>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79" name="Group 159"/>
              <p:cNvGrpSpPr>
                <a:grpSpLocks/>
              </p:cNvGrpSpPr>
              <p:nvPr/>
            </p:nvGrpSpPr>
            <p:grpSpPr bwMode="auto">
              <a:xfrm>
                <a:off x="2666" y="1261"/>
                <a:ext cx="266" cy="144"/>
                <a:chOff x="2160" y="816"/>
                <a:chExt cx="266" cy="144"/>
              </a:xfrm>
            </p:grpSpPr>
            <p:sp>
              <p:nvSpPr>
                <p:cNvPr id="50280" name="Oval 160"/>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81" name="Oval 161"/>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57" name="Group 162"/>
            <p:cNvGrpSpPr>
              <a:grpSpLocks/>
            </p:cNvGrpSpPr>
            <p:nvPr/>
          </p:nvGrpSpPr>
          <p:grpSpPr bwMode="auto">
            <a:xfrm rot="-8106088">
              <a:off x="1702" y="2221"/>
              <a:ext cx="266" cy="707"/>
              <a:chOff x="2666" y="1261"/>
              <a:chExt cx="266" cy="707"/>
            </a:xfrm>
          </p:grpSpPr>
          <p:sp>
            <p:nvSpPr>
              <p:cNvPr id="50274" name="Rectangle 163"/>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75" name="Group 164"/>
              <p:cNvGrpSpPr>
                <a:grpSpLocks/>
              </p:cNvGrpSpPr>
              <p:nvPr/>
            </p:nvGrpSpPr>
            <p:grpSpPr bwMode="auto">
              <a:xfrm>
                <a:off x="2666" y="1261"/>
                <a:ext cx="266" cy="144"/>
                <a:chOff x="2160" y="816"/>
                <a:chExt cx="266" cy="144"/>
              </a:xfrm>
            </p:grpSpPr>
            <p:sp>
              <p:nvSpPr>
                <p:cNvPr id="50276" name="Oval 165"/>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77" name="Oval 166"/>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58" name="Group 167"/>
            <p:cNvGrpSpPr>
              <a:grpSpLocks/>
            </p:cNvGrpSpPr>
            <p:nvPr/>
          </p:nvGrpSpPr>
          <p:grpSpPr bwMode="auto">
            <a:xfrm rot="2693912">
              <a:off x="2518" y="1453"/>
              <a:ext cx="266" cy="707"/>
              <a:chOff x="2666" y="1261"/>
              <a:chExt cx="266" cy="707"/>
            </a:xfrm>
          </p:grpSpPr>
          <p:sp>
            <p:nvSpPr>
              <p:cNvPr id="50270" name="Rectangle 168"/>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71" name="Group 169"/>
              <p:cNvGrpSpPr>
                <a:grpSpLocks/>
              </p:cNvGrpSpPr>
              <p:nvPr/>
            </p:nvGrpSpPr>
            <p:grpSpPr bwMode="auto">
              <a:xfrm>
                <a:off x="2666" y="1261"/>
                <a:ext cx="266" cy="144"/>
                <a:chOff x="2160" y="816"/>
                <a:chExt cx="266" cy="144"/>
              </a:xfrm>
            </p:grpSpPr>
            <p:sp>
              <p:nvSpPr>
                <p:cNvPr id="50272" name="Oval 170"/>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73" name="Oval 171"/>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59" name="Group 172"/>
            <p:cNvGrpSpPr>
              <a:grpSpLocks/>
            </p:cNvGrpSpPr>
            <p:nvPr/>
          </p:nvGrpSpPr>
          <p:grpSpPr bwMode="auto">
            <a:xfrm rot="8106088" flipH="1">
              <a:off x="2544" y="2208"/>
              <a:ext cx="266" cy="707"/>
              <a:chOff x="2666" y="1261"/>
              <a:chExt cx="266" cy="707"/>
            </a:xfrm>
          </p:grpSpPr>
          <p:sp>
            <p:nvSpPr>
              <p:cNvPr id="50266" name="Rectangle 173"/>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67" name="Group 174"/>
              <p:cNvGrpSpPr>
                <a:grpSpLocks/>
              </p:cNvGrpSpPr>
              <p:nvPr/>
            </p:nvGrpSpPr>
            <p:grpSpPr bwMode="auto">
              <a:xfrm>
                <a:off x="2666" y="1261"/>
                <a:ext cx="266" cy="144"/>
                <a:chOff x="2160" y="816"/>
                <a:chExt cx="266" cy="144"/>
              </a:xfrm>
            </p:grpSpPr>
            <p:sp>
              <p:nvSpPr>
                <p:cNvPr id="50268" name="Oval 175"/>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69" name="Oval 176"/>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260" name="Oval 177"/>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61" name="Oval 178"/>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62" name="Line 179"/>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63" name="Line 180"/>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64" name="Line 181"/>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65" name="Line 182"/>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895" name="AutoShape 183"/>
          <p:cNvCxnSpPr>
            <a:cxnSpLocks noChangeShapeType="1"/>
            <a:endCxn id="50253" idx="3"/>
          </p:cNvCxnSpPr>
          <p:nvPr/>
        </p:nvCxnSpPr>
        <p:spPr bwMode="auto">
          <a:xfrm flipH="1">
            <a:off x="819150" y="4683125"/>
            <a:ext cx="601663" cy="2079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43" name="Group 184"/>
          <p:cNvGrpSpPr>
            <a:grpSpLocks/>
          </p:cNvGrpSpPr>
          <p:nvPr/>
        </p:nvGrpSpPr>
        <p:grpSpPr bwMode="auto">
          <a:xfrm>
            <a:off x="8210550" y="4848225"/>
            <a:ext cx="533400" cy="504825"/>
            <a:chOff x="1344" y="1344"/>
            <a:chExt cx="1776" cy="1680"/>
          </a:xfrm>
        </p:grpSpPr>
        <p:sp>
          <p:nvSpPr>
            <p:cNvPr id="50224" name="Rectangle 185"/>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25" name="Oval 186"/>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26" name="Oval 187"/>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27" name="Group 188"/>
            <p:cNvGrpSpPr>
              <a:grpSpLocks/>
            </p:cNvGrpSpPr>
            <p:nvPr/>
          </p:nvGrpSpPr>
          <p:grpSpPr bwMode="auto">
            <a:xfrm rot="-2706088">
              <a:off x="1674" y="1459"/>
              <a:ext cx="266" cy="707"/>
              <a:chOff x="2666" y="1261"/>
              <a:chExt cx="266" cy="707"/>
            </a:xfrm>
          </p:grpSpPr>
          <p:sp>
            <p:nvSpPr>
              <p:cNvPr id="50249" name="Rectangle 189"/>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50" name="Group 190"/>
              <p:cNvGrpSpPr>
                <a:grpSpLocks/>
              </p:cNvGrpSpPr>
              <p:nvPr/>
            </p:nvGrpSpPr>
            <p:grpSpPr bwMode="auto">
              <a:xfrm>
                <a:off x="2666" y="1261"/>
                <a:ext cx="266" cy="144"/>
                <a:chOff x="2160" y="816"/>
                <a:chExt cx="266" cy="144"/>
              </a:xfrm>
            </p:grpSpPr>
            <p:sp>
              <p:nvSpPr>
                <p:cNvPr id="50251" name="Oval 191"/>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52" name="Oval 192"/>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28" name="Group 193"/>
            <p:cNvGrpSpPr>
              <a:grpSpLocks/>
            </p:cNvGrpSpPr>
            <p:nvPr/>
          </p:nvGrpSpPr>
          <p:grpSpPr bwMode="auto">
            <a:xfrm rot="-8106088">
              <a:off x="1702" y="2221"/>
              <a:ext cx="266" cy="707"/>
              <a:chOff x="2666" y="1261"/>
              <a:chExt cx="266" cy="707"/>
            </a:xfrm>
          </p:grpSpPr>
          <p:sp>
            <p:nvSpPr>
              <p:cNvPr id="50245" name="Rectangle 194"/>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46" name="Group 195"/>
              <p:cNvGrpSpPr>
                <a:grpSpLocks/>
              </p:cNvGrpSpPr>
              <p:nvPr/>
            </p:nvGrpSpPr>
            <p:grpSpPr bwMode="auto">
              <a:xfrm>
                <a:off x="2666" y="1261"/>
                <a:ext cx="266" cy="144"/>
                <a:chOff x="2160" y="816"/>
                <a:chExt cx="266" cy="144"/>
              </a:xfrm>
            </p:grpSpPr>
            <p:sp>
              <p:nvSpPr>
                <p:cNvPr id="50247" name="Oval 196"/>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48" name="Oval 197"/>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29" name="Group 198"/>
            <p:cNvGrpSpPr>
              <a:grpSpLocks/>
            </p:cNvGrpSpPr>
            <p:nvPr/>
          </p:nvGrpSpPr>
          <p:grpSpPr bwMode="auto">
            <a:xfrm rot="2693912">
              <a:off x="2518" y="1453"/>
              <a:ext cx="266" cy="707"/>
              <a:chOff x="2666" y="1261"/>
              <a:chExt cx="266" cy="707"/>
            </a:xfrm>
          </p:grpSpPr>
          <p:sp>
            <p:nvSpPr>
              <p:cNvPr id="50241" name="Rectangle 199"/>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42" name="Group 200"/>
              <p:cNvGrpSpPr>
                <a:grpSpLocks/>
              </p:cNvGrpSpPr>
              <p:nvPr/>
            </p:nvGrpSpPr>
            <p:grpSpPr bwMode="auto">
              <a:xfrm>
                <a:off x="2666" y="1261"/>
                <a:ext cx="266" cy="144"/>
                <a:chOff x="2160" y="816"/>
                <a:chExt cx="266" cy="144"/>
              </a:xfrm>
            </p:grpSpPr>
            <p:sp>
              <p:nvSpPr>
                <p:cNvPr id="50243" name="Oval 201"/>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44" name="Oval 202"/>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30" name="Group 203"/>
            <p:cNvGrpSpPr>
              <a:grpSpLocks/>
            </p:cNvGrpSpPr>
            <p:nvPr/>
          </p:nvGrpSpPr>
          <p:grpSpPr bwMode="auto">
            <a:xfrm rot="8106088" flipH="1">
              <a:off x="2544" y="2208"/>
              <a:ext cx="266" cy="707"/>
              <a:chOff x="2666" y="1261"/>
              <a:chExt cx="266" cy="707"/>
            </a:xfrm>
          </p:grpSpPr>
          <p:sp>
            <p:nvSpPr>
              <p:cNvPr id="50237" name="Rectangle 204"/>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38" name="Group 205"/>
              <p:cNvGrpSpPr>
                <a:grpSpLocks/>
              </p:cNvGrpSpPr>
              <p:nvPr/>
            </p:nvGrpSpPr>
            <p:grpSpPr bwMode="auto">
              <a:xfrm>
                <a:off x="2666" y="1261"/>
                <a:ext cx="266" cy="144"/>
                <a:chOff x="2160" y="816"/>
                <a:chExt cx="266" cy="144"/>
              </a:xfrm>
            </p:grpSpPr>
            <p:sp>
              <p:nvSpPr>
                <p:cNvPr id="50239" name="Oval 206"/>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40" name="Oval 207"/>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231" name="Oval 208"/>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32" name="Oval 209"/>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33" name="Line 210"/>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34" name="Line 211"/>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35" name="Line 212"/>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36" name="Line 213"/>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926" name="AutoShape 214"/>
          <p:cNvCxnSpPr>
            <a:cxnSpLocks noChangeShapeType="1"/>
            <a:stCxn id="115723" idx="3"/>
            <a:endCxn id="50224" idx="1"/>
          </p:cNvCxnSpPr>
          <p:nvPr/>
        </p:nvCxnSpPr>
        <p:spPr bwMode="auto">
          <a:xfrm>
            <a:off x="7620000" y="5100638"/>
            <a:ext cx="5905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52" name="Group 215"/>
          <p:cNvGrpSpPr>
            <a:grpSpLocks/>
          </p:cNvGrpSpPr>
          <p:nvPr/>
        </p:nvGrpSpPr>
        <p:grpSpPr bwMode="auto">
          <a:xfrm>
            <a:off x="6705600" y="5334000"/>
            <a:ext cx="609600" cy="600075"/>
            <a:chOff x="4224" y="3360"/>
            <a:chExt cx="384" cy="378"/>
          </a:xfrm>
        </p:grpSpPr>
        <p:cxnSp>
          <p:nvCxnSpPr>
            <p:cNvPr id="50222" name="AutoShape 216"/>
            <p:cNvCxnSpPr>
              <a:cxnSpLocks noChangeShapeType="1"/>
              <a:stCxn id="115723" idx="2"/>
              <a:endCxn id="50196" idx="0"/>
            </p:cNvCxnSpPr>
            <p:nvPr/>
          </p:nvCxnSpPr>
          <p:spPr bwMode="auto">
            <a:xfrm>
              <a:off x="4272" y="3360"/>
              <a:ext cx="0" cy="3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223" name="Text Box 217"/>
            <p:cNvSpPr txBox="1">
              <a:spLocks noChangeArrowheads="1"/>
            </p:cNvSpPr>
            <p:nvPr/>
          </p:nvSpPr>
          <p:spPr bwMode="auto">
            <a:xfrm>
              <a:off x="4224" y="343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2/3</a:t>
              </a:r>
            </a:p>
          </p:txBody>
        </p:sp>
      </p:grpSp>
      <p:grpSp>
        <p:nvGrpSpPr>
          <p:cNvPr id="115753" name="Group 218"/>
          <p:cNvGrpSpPr>
            <a:grpSpLocks/>
          </p:cNvGrpSpPr>
          <p:nvPr/>
        </p:nvGrpSpPr>
        <p:grpSpPr bwMode="auto">
          <a:xfrm>
            <a:off x="2209800" y="3740150"/>
            <a:ext cx="1524000" cy="336550"/>
            <a:chOff x="1392" y="2356"/>
            <a:chExt cx="960" cy="212"/>
          </a:xfrm>
        </p:grpSpPr>
        <p:sp>
          <p:nvSpPr>
            <p:cNvPr id="50220" name="Text Box 219"/>
            <p:cNvSpPr txBox="1">
              <a:spLocks noChangeArrowheads="1"/>
            </p:cNvSpPr>
            <p:nvPr/>
          </p:nvSpPr>
          <p:spPr bwMode="auto">
            <a:xfrm>
              <a:off x="1524" y="2356"/>
              <a:ext cx="7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aprobada</a:t>
              </a:r>
            </a:p>
          </p:txBody>
        </p:sp>
        <p:cxnSp>
          <p:nvCxnSpPr>
            <p:cNvPr id="50221" name="AutoShape 220"/>
            <p:cNvCxnSpPr>
              <a:cxnSpLocks noChangeShapeType="1"/>
            </p:cNvCxnSpPr>
            <p:nvPr/>
          </p:nvCxnSpPr>
          <p:spPr bwMode="auto">
            <a:xfrm flipH="1" flipV="1">
              <a:off x="1392" y="2541"/>
              <a:ext cx="960" cy="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5754" name="Group 221"/>
          <p:cNvGrpSpPr>
            <a:grpSpLocks/>
          </p:cNvGrpSpPr>
          <p:nvPr/>
        </p:nvGrpSpPr>
        <p:grpSpPr bwMode="auto">
          <a:xfrm>
            <a:off x="1295400" y="4876800"/>
            <a:ext cx="2209800" cy="985838"/>
            <a:chOff x="816" y="3072"/>
            <a:chExt cx="1392" cy="621"/>
          </a:xfrm>
        </p:grpSpPr>
        <p:sp>
          <p:nvSpPr>
            <p:cNvPr id="50218" name="Text Box 222"/>
            <p:cNvSpPr txBox="1">
              <a:spLocks noChangeArrowheads="1"/>
            </p:cNvSpPr>
            <p:nvPr/>
          </p:nvSpPr>
          <p:spPr bwMode="auto">
            <a:xfrm rot="1662698">
              <a:off x="816" y="3168"/>
              <a:ext cx="1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diferencias resueltas</a:t>
              </a:r>
            </a:p>
          </p:txBody>
        </p:sp>
        <p:cxnSp>
          <p:nvCxnSpPr>
            <p:cNvPr id="50219" name="AutoShape 223"/>
            <p:cNvCxnSpPr>
              <a:cxnSpLocks noChangeShapeType="1"/>
            </p:cNvCxnSpPr>
            <p:nvPr/>
          </p:nvCxnSpPr>
          <p:spPr bwMode="auto">
            <a:xfrm>
              <a:off x="912" y="3072"/>
              <a:ext cx="1152" cy="6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5755" name="Group 224"/>
          <p:cNvGrpSpPr>
            <a:grpSpLocks/>
          </p:cNvGrpSpPr>
          <p:nvPr/>
        </p:nvGrpSpPr>
        <p:grpSpPr bwMode="auto">
          <a:xfrm>
            <a:off x="4495800" y="5100638"/>
            <a:ext cx="1600200" cy="762000"/>
            <a:chOff x="2832" y="3213"/>
            <a:chExt cx="1008" cy="480"/>
          </a:xfrm>
        </p:grpSpPr>
        <p:sp>
          <p:nvSpPr>
            <p:cNvPr id="50216" name="Text Box 225"/>
            <p:cNvSpPr txBox="1">
              <a:spLocks noChangeArrowheads="1"/>
            </p:cNvSpPr>
            <p:nvPr/>
          </p:nvSpPr>
          <p:spPr bwMode="auto">
            <a:xfrm rot="-2270836">
              <a:off x="2832" y="324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veta</a:t>
              </a:r>
            </a:p>
          </p:txBody>
        </p:sp>
        <p:cxnSp>
          <p:nvCxnSpPr>
            <p:cNvPr id="50217" name="AutoShape 226"/>
            <p:cNvCxnSpPr>
              <a:cxnSpLocks noChangeShapeType="1"/>
            </p:cNvCxnSpPr>
            <p:nvPr/>
          </p:nvCxnSpPr>
          <p:spPr bwMode="auto">
            <a:xfrm flipV="1">
              <a:off x="3120" y="3213"/>
              <a:ext cx="624" cy="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5756" name="Group 227"/>
          <p:cNvGrpSpPr>
            <a:grpSpLocks/>
          </p:cNvGrpSpPr>
          <p:nvPr/>
        </p:nvGrpSpPr>
        <p:grpSpPr bwMode="auto">
          <a:xfrm>
            <a:off x="4762500" y="5862638"/>
            <a:ext cx="1600200" cy="481012"/>
            <a:chOff x="3000" y="3693"/>
            <a:chExt cx="1008" cy="303"/>
          </a:xfrm>
        </p:grpSpPr>
        <p:sp>
          <p:nvSpPr>
            <p:cNvPr id="50214" name="Text Box 228"/>
            <p:cNvSpPr txBox="1">
              <a:spLocks noChangeArrowheads="1"/>
            </p:cNvSpPr>
            <p:nvPr/>
          </p:nvSpPr>
          <p:spPr bwMode="auto">
            <a:xfrm rot="799391">
              <a:off x="3000" y="378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promulga</a:t>
              </a:r>
            </a:p>
          </p:txBody>
        </p:sp>
        <p:cxnSp>
          <p:nvCxnSpPr>
            <p:cNvPr id="50215" name="AutoShape 229"/>
            <p:cNvCxnSpPr>
              <a:cxnSpLocks noChangeShapeType="1"/>
            </p:cNvCxnSpPr>
            <p:nvPr/>
          </p:nvCxnSpPr>
          <p:spPr bwMode="auto">
            <a:xfrm>
              <a:off x="3120" y="3693"/>
              <a:ext cx="81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15942" name="Text Box 230"/>
          <p:cNvSpPr txBox="1">
            <a:spLocks noChangeArrowheads="1"/>
          </p:cNvSpPr>
          <p:nvPr/>
        </p:nvSpPr>
        <p:spPr bwMode="auto">
          <a:xfrm>
            <a:off x="381000" y="2514600"/>
            <a:ext cx="2133600" cy="822325"/>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solidFill>
                  <a:srgbClr val="DDDDDD"/>
                </a:solidFill>
                <a:latin typeface="Calibri" pitchFamily="34" charset="0"/>
              </a:rPr>
              <a:t>Esto explica la “viscosidad”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5715"/>
                                        </p:tgtEl>
                                        <p:attrNameLst>
                                          <p:attrName>style.visibility</p:attrName>
                                        </p:attrNameLst>
                                      </p:cBhvr>
                                      <p:to>
                                        <p:strVal val="visible"/>
                                      </p:to>
                                    </p:set>
                                    <p:animEffect transition="in" filter="dissolve">
                                      <p:cBhvr>
                                        <p:cTn id="14" dur="500"/>
                                        <p:tgtEl>
                                          <p:spTgt spid="1157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15757"/>
                                        </p:tgtEl>
                                        <p:attrNameLst>
                                          <p:attrName>style.visibility</p:attrName>
                                        </p:attrNameLst>
                                      </p:cBhvr>
                                      <p:to>
                                        <p:strVal val="visible"/>
                                      </p:to>
                                    </p:set>
                                    <p:anim calcmode="lin" valueType="num">
                                      <p:cBhvr>
                                        <p:cTn id="19" dur="500" fill="hold"/>
                                        <p:tgtEl>
                                          <p:spTgt spid="115757"/>
                                        </p:tgtEl>
                                        <p:attrNameLst>
                                          <p:attrName>ppt_x</p:attrName>
                                        </p:attrNameLst>
                                      </p:cBhvr>
                                      <p:tavLst>
                                        <p:tav tm="0">
                                          <p:val>
                                            <p:strVal val="#ppt_x-#ppt_w/2"/>
                                          </p:val>
                                        </p:tav>
                                        <p:tav tm="100000">
                                          <p:val>
                                            <p:strVal val="#ppt_x"/>
                                          </p:val>
                                        </p:tav>
                                      </p:tavLst>
                                    </p:anim>
                                    <p:anim calcmode="lin" valueType="num">
                                      <p:cBhvr>
                                        <p:cTn id="20" dur="500" fill="hold"/>
                                        <p:tgtEl>
                                          <p:spTgt spid="115757"/>
                                        </p:tgtEl>
                                        <p:attrNameLst>
                                          <p:attrName>ppt_y</p:attrName>
                                        </p:attrNameLst>
                                      </p:cBhvr>
                                      <p:tavLst>
                                        <p:tav tm="0">
                                          <p:val>
                                            <p:strVal val="#ppt_y"/>
                                          </p:val>
                                        </p:tav>
                                        <p:tav tm="100000">
                                          <p:val>
                                            <p:strVal val="#ppt_y"/>
                                          </p:val>
                                        </p:tav>
                                      </p:tavLst>
                                    </p:anim>
                                    <p:anim calcmode="lin" valueType="num">
                                      <p:cBhvr>
                                        <p:cTn id="21" dur="500" fill="hold"/>
                                        <p:tgtEl>
                                          <p:spTgt spid="115757"/>
                                        </p:tgtEl>
                                        <p:attrNameLst>
                                          <p:attrName>ppt_w</p:attrName>
                                        </p:attrNameLst>
                                      </p:cBhvr>
                                      <p:tavLst>
                                        <p:tav tm="0">
                                          <p:val>
                                            <p:fltVal val="0"/>
                                          </p:val>
                                        </p:tav>
                                        <p:tav tm="100000">
                                          <p:val>
                                            <p:strVal val="#ppt_w"/>
                                          </p:val>
                                        </p:tav>
                                      </p:tavLst>
                                    </p:anim>
                                    <p:anim calcmode="lin" valueType="num">
                                      <p:cBhvr>
                                        <p:cTn id="22" dur="500" fill="hold"/>
                                        <p:tgtEl>
                                          <p:spTgt spid="115757"/>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ppt_x</p:attrName>
                                        </p:attrNameLst>
                                      </p:cBhvr>
                                      <p:tavLst>
                                        <p:tav tm="0">
                                          <p:val>
                                            <p:strVal val="#ppt_x-#ppt_w/2"/>
                                          </p:val>
                                        </p:tav>
                                        <p:tav tm="100000">
                                          <p:val>
                                            <p:strVal val="#ppt_x"/>
                                          </p:val>
                                        </p:tav>
                                      </p:tavLst>
                                    </p:anim>
                                    <p:anim calcmode="lin" valueType="num">
                                      <p:cBhvr>
                                        <p:cTn id="32" dur="500" fill="hold"/>
                                        <p:tgtEl>
                                          <p:spTgt spid="21"/>
                                        </p:tgtEl>
                                        <p:attrNameLst>
                                          <p:attrName>ppt_y</p:attrName>
                                        </p:attrNameLst>
                                      </p:cBhvr>
                                      <p:tavLst>
                                        <p:tav tm="0">
                                          <p:val>
                                            <p:strVal val="#ppt_y"/>
                                          </p:val>
                                        </p:tav>
                                        <p:tav tm="100000">
                                          <p:val>
                                            <p:strVal val="#ppt_y"/>
                                          </p:val>
                                        </p:tav>
                                      </p:tavLst>
                                    </p:anim>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15716"/>
                                        </p:tgtEl>
                                        <p:attrNameLst>
                                          <p:attrName>style.visibility</p:attrName>
                                        </p:attrNameLst>
                                      </p:cBhvr>
                                      <p:to>
                                        <p:strVal val="visible"/>
                                      </p:to>
                                    </p:set>
                                    <p:animEffect transition="in" filter="dissolve">
                                      <p:cBhvr>
                                        <p:cTn id="38" dur="500"/>
                                        <p:tgtEl>
                                          <p:spTgt spid="1157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115788"/>
                                        </p:tgtEl>
                                        <p:attrNameLst>
                                          <p:attrName>style.visibility</p:attrName>
                                        </p:attrNameLst>
                                      </p:cBhvr>
                                      <p:to>
                                        <p:strVal val="visible"/>
                                      </p:to>
                                    </p:set>
                                    <p:anim calcmode="lin" valueType="num">
                                      <p:cBhvr>
                                        <p:cTn id="43" dur="500" fill="hold"/>
                                        <p:tgtEl>
                                          <p:spTgt spid="115788"/>
                                        </p:tgtEl>
                                        <p:attrNameLst>
                                          <p:attrName>ppt_x</p:attrName>
                                        </p:attrNameLst>
                                      </p:cBhvr>
                                      <p:tavLst>
                                        <p:tav tm="0">
                                          <p:val>
                                            <p:strVal val="#ppt_x-#ppt_w/2"/>
                                          </p:val>
                                        </p:tav>
                                        <p:tav tm="100000">
                                          <p:val>
                                            <p:strVal val="#ppt_x"/>
                                          </p:val>
                                        </p:tav>
                                      </p:tavLst>
                                    </p:anim>
                                    <p:anim calcmode="lin" valueType="num">
                                      <p:cBhvr>
                                        <p:cTn id="44" dur="500" fill="hold"/>
                                        <p:tgtEl>
                                          <p:spTgt spid="115788"/>
                                        </p:tgtEl>
                                        <p:attrNameLst>
                                          <p:attrName>ppt_y</p:attrName>
                                        </p:attrNameLst>
                                      </p:cBhvr>
                                      <p:tavLst>
                                        <p:tav tm="0">
                                          <p:val>
                                            <p:strVal val="#ppt_y"/>
                                          </p:val>
                                        </p:tav>
                                        <p:tav tm="100000">
                                          <p:val>
                                            <p:strVal val="#ppt_y"/>
                                          </p:val>
                                        </p:tav>
                                      </p:tavLst>
                                    </p:anim>
                                    <p:anim calcmode="lin" valueType="num">
                                      <p:cBhvr>
                                        <p:cTn id="45" dur="500" fill="hold"/>
                                        <p:tgtEl>
                                          <p:spTgt spid="115788"/>
                                        </p:tgtEl>
                                        <p:attrNameLst>
                                          <p:attrName>ppt_w</p:attrName>
                                        </p:attrNameLst>
                                      </p:cBhvr>
                                      <p:tavLst>
                                        <p:tav tm="0">
                                          <p:val>
                                            <p:fltVal val="0"/>
                                          </p:val>
                                        </p:tav>
                                        <p:tav tm="100000">
                                          <p:val>
                                            <p:strVal val="#ppt_w"/>
                                          </p:val>
                                        </p:tav>
                                      </p:tavLst>
                                    </p:anim>
                                    <p:anim calcmode="lin" valueType="num">
                                      <p:cBhvr>
                                        <p:cTn id="46" dur="500" fill="hold"/>
                                        <p:tgtEl>
                                          <p:spTgt spid="115788"/>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9" presetClass="entr" presetSubtype="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115717"/>
                                        </p:tgtEl>
                                        <p:attrNameLst>
                                          <p:attrName>style.visibility</p:attrName>
                                        </p:attrNameLst>
                                      </p:cBhvr>
                                      <p:to>
                                        <p:strVal val="visible"/>
                                      </p:to>
                                    </p:set>
                                    <p:animEffect transition="in" filter="dissolve">
                                      <p:cBhvr>
                                        <p:cTn id="62" dur="500"/>
                                        <p:tgtEl>
                                          <p:spTgt spid="1157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nodeType="clickEffect">
                                  <p:stCondLst>
                                    <p:cond delay="0"/>
                                  </p:stCondLst>
                                  <p:childTnLst>
                                    <p:set>
                                      <p:cBhvr>
                                        <p:cTn id="66" dur="1" fill="hold">
                                          <p:stCondLst>
                                            <p:cond delay="0"/>
                                          </p:stCondLst>
                                        </p:cTn>
                                        <p:tgtEl>
                                          <p:spTgt spid="115833"/>
                                        </p:tgtEl>
                                        <p:attrNameLst>
                                          <p:attrName>style.visibility</p:attrName>
                                        </p:attrNameLst>
                                      </p:cBhvr>
                                      <p:to>
                                        <p:strVal val="visible"/>
                                      </p:to>
                                    </p:set>
                                    <p:anim calcmode="lin" valueType="num">
                                      <p:cBhvr>
                                        <p:cTn id="67" dur="500" fill="hold"/>
                                        <p:tgtEl>
                                          <p:spTgt spid="115833"/>
                                        </p:tgtEl>
                                        <p:attrNameLst>
                                          <p:attrName>ppt_x</p:attrName>
                                        </p:attrNameLst>
                                      </p:cBhvr>
                                      <p:tavLst>
                                        <p:tav tm="0">
                                          <p:val>
                                            <p:strVal val="#ppt_x-#ppt_w/2"/>
                                          </p:val>
                                        </p:tav>
                                        <p:tav tm="100000">
                                          <p:val>
                                            <p:strVal val="#ppt_x"/>
                                          </p:val>
                                        </p:tav>
                                      </p:tavLst>
                                    </p:anim>
                                    <p:anim calcmode="lin" valueType="num">
                                      <p:cBhvr>
                                        <p:cTn id="68" dur="500" fill="hold"/>
                                        <p:tgtEl>
                                          <p:spTgt spid="115833"/>
                                        </p:tgtEl>
                                        <p:attrNameLst>
                                          <p:attrName>ppt_y</p:attrName>
                                        </p:attrNameLst>
                                      </p:cBhvr>
                                      <p:tavLst>
                                        <p:tav tm="0">
                                          <p:val>
                                            <p:strVal val="#ppt_y"/>
                                          </p:val>
                                        </p:tav>
                                        <p:tav tm="100000">
                                          <p:val>
                                            <p:strVal val="#ppt_y"/>
                                          </p:val>
                                        </p:tav>
                                      </p:tavLst>
                                    </p:anim>
                                    <p:anim calcmode="lin" valueType="num">
                                      <p:cBhvr>
                                        <p:cTn id="69" dur="500" fill="hold"/>
                                        <p:tgtEl>
                                          <p:spTgt spid="115833"/>
                                        </p:tgtEl>
                                        <p:attrNameLst>
                                          <p:attrName>ppt_w</p:attrName>
                                        </p:attrNameLst>
                                      </p:cBhvr>
                                      <p:tavLst>
                                        <p:tav tm="0">
                                          <p:val>
                                            <p:fltVal val="0"/>
                                          </p:val>
                                        </p:tav>
                                        <p:tav tm="100000">
                                          <p:val>
                                            <p:strVal val="#ppt_w"/>
                                          </p:val>
                                        </p:tav>
                                      </p:tavLst>
                                    </p:anim>
                                    <p:anim calcmode="lin" valueType="num">
                                      <p:cBhvr>
                                        <p:cTn id="70" dur="500" fill="hold"/>
                                        <p:tgtEl>
                                          <p:spTgt spid="115833"/>
                                        </p:tgtEl>
                                        <p:attrNameLst>
                                          <p:attrName>ppt_h</p:attrName>
                                        </p:attrNameLst>
                                      </p:cBhvr>
                                      <p:tavLst>
                                        <p:tav tm="0">
                                          <p:val>
                                            <p:strVal val="#ppt_h"/>
                                          </p:val>
                                        </p:tav>
                                        <p:tav tm="100000">
                                          <p:val>
                                            <p:strVal val="#ppt_h"/>
                                          </p:val>
                                        </p:tav>
                                      </p:tavLst>
                                    </p:anim>
                                  </p:childTnLst>
                                </p:cTn>
                              </p:par>
                            </p:childTnLst>
                          </p:cTn>
                        </p:par>
                        <p:par>
                          <p:cTn id="71" fill="hold" nodeType="afterGroup">
                            <p:stCondLst>
                              <p:cond delay="500"/>
                            </p:stCondLst>
                            <p:childTnLst>
                              <p:par>
                                <p:cTn id="72" presetID="9" presetClass="entr" presetSubtype="0"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2"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500" fill="hold"/>
                                        <p:tgtEl>
                                          <p:spTgt spid="23"/>
                                        </p:tgtEl>
                                        <p:attrNameLst>
                                          <p:attrName>ppt_x</p:attrName>
                                        </p:attrNameLst>
                                      </p:cBhvr>
                                      <p:tavLst>
                                        <p:tav tm="0">
                                          <p:val>
                                            <p:strVal val="#ppt_x+#ppt_w/2"/>
                                          </p:val>
                                        </p:tav>
                                        <p:tav tm="100000">
                                          <p:val>
                                            <p:strVal val="#ppt_x"/>
                                          </p:val>
                                        </p:tav>
                                      </p:tavLst>
                                    </p:anim>
                                    <p:anim calcmode="lin" valueType="num">
                                      <p:cBhvr>
                                        <p:cTn id="80" dur="500" fill="hold"/>
                                        <p:tgtEl>
                                          <p:spTgt spid="23"/>
                                        </p:tgtEl>
                                        <p:attrNameLst>
                                          <p:attrName>ppt_y</p:attrName>
                                        </p:attrNameLst>
                                      </p:cBhvr>
                                      <p:tavLst>
                                        <p:tav tm="0">
                                          <p:val>
                                            <p:strVal val="#ppt_y"/>
                                          </p:val>
                                        </p:tav>
                                        <p:tav tm="100000">
                                          <p:val>
                                            <p:strVal val="#ppt_y"/>
                                          </p:val>
                                        </p:tav>
                                      </p:tavLst>
                                    </p:anim>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115718"/>
                                        </p:tgtEl>
                                        <p:attrNameLst>
                                          <p:attrName>style.visibility</p:attrName>
                                        </p:attrNameLst>
                                      </p:cBhvr>
                                      <p:to>
                                        <p:strVal val="visible"/>
                                      </p:to>
                                    </p:set>
                                    <p:animEffect transition="in" filter="dissolve">
                                      <p:cBhvr>
                                        <p:cTn id="86" dur="500"/>
                                        <p:tgtEl>
                                          <p:spTgt spid="1157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nodeType="clickEffect">
                                  <p:stCondLst>
                                    <p:cond delay="0"/>
                                  </p:stCondLst>
                                  <p:childTnLst>
                                    <p:set>
                                      <p:cBhvr>
                                        <p:cTn id="90" dur="1" fill="hold">
                                          <p:stCondLst>
                                            <p:cond delay="0"/>
                                          </p:stCondLst>
                                        </p:cTn>
                                        <p:tgtEl>
                                          <p:spTgt spid="115725"/>
                                        </p:tgtEl>
                                        <p:attrNameLst>
                                          <p:attrName>style.visibility</p:attrName>
                                        </p:attrNameLst>
                                      </p:cBhvr>
                                      <p:to>
                                        <p:strVal val="visible"/>
                                      </p:to>
                                    </p:set>
                                    <p:anim calcmode="lin" valueType="num">
                                      <p:cBhvr>
                                        <p:cTn id="91" dur="500" fill="hold"/>
                                        <p:tgtEl>
                                          <p:spTgt spid="115725"/>
                                        </p:tgtEl>
                                        <p:attrNameLst>
                                          <p:attrName>ppt_x</p:attrName>
                                        </p:attrNameLst>
                                      </p:cBhvr>
                                      <p:tavLst>
                                        <p:tav tm="0">
                                          <p:val>
                                            <p:strVal val="#ppt_x"/>
                                          </p:val>
                                        </p:tav>
                                        <p:tav tm="100000">
                                          <p:val>
                                            <p:strVal val="#ppt_x"/>
                                          </p:val>
                                        </p:tav>
                                      </p:tavLst>
                                    </p:anim>
                                    <p:anim calcmode="lin" valueType="num">
                                      <p:cBhvr>
                                        <p:cTn id="92" dur="500" fill="hold"/>
                                        <p:tgtEl>
                                          <p:spTgt spid="115725"/>
                                        </p:tgtEl>
                                        <p:attrNameLst>
                                          <p:attrName>ppt_y</p:attrName>
                                        </p:attrNameLst>
                                      </p:cBhvr>
                                      <p:tavLst>
                                        <p:tav tm="0">
                                          <p:val>
                                            <p:strVal val="#ppt_y-#ppt_h/2"/>
                                          </p:val>
                                        </p:tav>
                                        <p:tav tm="100000">
                                          <p:val>
                                            <p:strVal val="#ppt_y"/>
                                          </p:val>
                                        </p:tav>
                                      </p:tavLst>
                                    </p:anim>
                                    <p:anim calcmode="lin" valueType="num">
                                      <p:cBhvr>
                                        <p:cTn id="93" dur="500" fill="hold"/>
                                        <p:tgtEl>
                                          <p:spTgt spid="115725"/>
                                        </p:tgtEl>
                                        <p:attrNameLst>
                                          <p:attrName>ppt_w</p:attrName>
                                        </p:attrNameLst>
                                      </p:cBhvr>
                                      <p:tavLst>
                                        <p:tav tm="0">
                                          <p:val>
                                            <p:strVal val="#ppt_w"/>
                                          </p:val>
                                        </p:tav>
                                        <p:tav tm="100000">
                                          <p:val>
                                            <p:strVal val="#ppt_w"/>
                                          </p:val>
                                        </p:tav>
                                      </p:tavLst>
                                    </p:anim>
                                    <p:anim calcmode="lin" valueType="num">
                                      <p:cBhvr>
                                        <p:cTn id="94" dur="500" fill="hold"/>
                                        <p:tgtEl>
                                          <p:spTgt spid="115725"/>
                                        </p:tgtEl>
                                        <p:attrNameLst>
                                          <p:attrName>ppt_h</p:attrName>
                                        </p:attrNameLst>
                                      </p:cBhvr>
                                      <p:tavLst>
                                        <p:tav tm="0">
                                          <p:val>
                                            <p:fltVal val="0"/>
                                          </p:val>
                                        </p:tav>
                                        <p:tav tm="100000">
                                          <p:val>
                                            <p:strVal val="#ppt_h"/>
                                          </p:val>
                                        </p:tav>
                                      </p:tavLst>
                                    </p:anim>
                                  </p:childTnLst>
                                </p:cTn>
                              </p:par>
                            </p:childTnLst>
                          </p:cTn>
                        </p:par>
                        <p:par>
                          <p:cTn id="95" fill="hold" nodeType="afterGroup">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115719"/>
                                        </p:tgtEl>
                                        <p:attrNameLst>
                                          <p:attrName>style.visibility</p:attrName>
                                        </p:attrNameLst>
                                      </p:cBhvr>
                                      <p:to>
                                        <p:strVal val="visible"/>
                                      </p:to>
                                    </p:set>
                                    <p:animEffect transition="in" filter="dissolve">
                                      <p:cBhvr>
                                        <p:cTn id="98" dur="500"/>
                                        <p:tgtEl>
                                          <p:spTgt spid="11571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8" fill="hold" nodeType="clickEffect">
                                  <p:stCondLst>
                                    <p:cond delay="0"/>
                                  </p:stCondLst>
                                  <p:childTnLst>
                                    <p:set>
                                      <p:cBhvr>
                                        <p:cTn id="102" dur="1" fill="hold">
                                          <p:stCondLst>
                                            <p:cond delay="0"/>
                                          </p:stCondLst>
                                        </p:cTn>
                                        <p:tgtEl>
                                          <p:spTgt spid="115864"/>
                                        </p:tgtEl>
                                        <p:attrNameLst>
                                          <p:attrName>style.visibility</p:attrName>
                                        </p:attrNameLst>
                                      </p:cBhvr>
                                      <p:to>
                                        <p:strVal val="visible"/>
                                      </p:to>
                                    </p:set>
                                    <p:anim calcmode="lin" valueType="num">
                                      <p:cBhvr>
                                        <p:cTn id="103" dur="500" fill="hold"/>
                                        <p:tgtEl>
                                          <p:spTgt spid="115864"/>
                                        </p:tgtEl>
                                        <p:attrNameLst>
                                          <p:attrName>ppt_x</p:attrName>
                                        </p:attrNameLst>
                                      </p:cBhvr>
                                      <p:tavLst>
                                        <p:tav tm="0">
                                          <p:val>
                                            <p:strVal val="#ppt_x-#ppt_w/2"/>
                                          </p:val>
                                        </p:tav>
                                        <p:tav tm="100000">
                                          <p:val>
                                            <p:strVal val="#ppt_x"/>
                                          </p:val>
                                        </p:tav>
                                      </p:tavLst>
                                    </p:anim>
                                    <p:anim calcmode="lin" valueType="num">
                                      <p:cBhvr>
                                        <p:cTn id="104" dur="500" fill="hold"/>
                                        <p:tgtEl>
                                          <p:spTgt spid="115864"/>
                                        </p:tgtEl>
                                        <p:attrNameLst>
                                          <p:attrName>ppt_y</p:attrName>
                                        </p:attrNameLst>
                                      </p:cBhvr>
                                      <p:tavLst>
                                        <p:tav tm="0">
                                          <p:val>
                                            <p:strVal val="#ppt_y"/>
                                          </p:val>
                                        </p:tav>
                                        <p:tav tm="100000">
                                          <p:val>
                                            <p:strVal val="#ppt_y"/>
                                          </p:val>
                                        </p:tav>
                                      </p:tavLst>
                                    </p:anim>
                                    <p:anim calcmode="lin" valueType="num">
                                      <p:cBhvr>
                                        <p:cTn id="105" dur="500" fill="hold"/>
                                        <p:tgtEl>
                                          <p:spTgt spid="115864"/>
                                        </p:tgtEl>
                                        <p:attrNameLst>
                                          <p:attrName>ppt_w</p:attrName>
                                        </p:attrNameLst>
                                      </p:cBhvr>
                                      <p:tavLst>
                                        <p:tav tm="0">
                                          <p:val>
                                            <p:fltVal val="0"/>
                                          </p:val>
                                        </p:tav>
                                        <p:tav tm="100000">
                                          <p:val>
                                            <p:strVal val="#ppt_w"/>
                                          </p:val>
                                        </p:tav>
                                      </p:tavLst>
                                    </p:anim>
                                    <p:anim calcmode="lin" valueType="num">
                                      <p:cBhvr>
                                        <p:cTn id="106" dur="500" fill="hold"/>
                                        <p:tgtEl>
                                          <p:spTgt spid="115864"/>
                                        </p:tgtEl>
                                        <p:attrNameLst>
                                          <p:attrName>ppt_h</p:attrName>
                                        </p:attrNameLst>
                                      </p:cBhvr>
                                      <p:tavLst>
                                        <p:tav tm="0">
                                          <p:val>
                                            <p:strVal val="#ppt_h"/>
                                          </p:val>
                                        </p:tav>
                                        <p:tav tm="100000">
                                          <p:val>
                                            <p:strVal val="#ppt_h"/>
                                          </p:val>
                                        </p:tav>
                                      </p:tavLst>
                                    </p:anim>
                                  </p:childTnLst>
                                </p:cTn>
                              </p:par>
                            </p:childTnLst>
                          </p:cTn>
                        </p:par>
                        <p:par>
                          <p:cTn id="107" fill="hold" nodeType="afterGroup">
                            <p:stCondLst>
                              <p:cond delay="500"/>
                            </p:stCondLst>
                            <p:childTnLst>
                              <p:par>
                                <p:cTn id="108" presetID="9" presetClass="entr" presetSubtype="0" fill="hold" nodeType="afterEffect">
                                  <p:stCondLst>
                                    <p:cond delay="0"/>
                                  </p:stCondLst>
                                  <p:childTnLst>
                                    <p:set>
                                      <p:cBhvr>
                                        <p:cTn id="109" dur="1" fill="hold">
                                          <p:stCondLst>
                                            <p:cond delay="0"/>
                                          </p:stCondLst>
                                        </p:cTn>
                                        <p:tgtEl>
                                          <p:spTgt spid="115713"/>
                                        </p:tgtEl>
                                        <p:attrNameLst>
                                          <p:attrName>style.visibility</p:attrName>
                                        </p:attrNameLst>
                                      </p:cBhvr>
                                      <p:to>
                                        <p:strVal val="visible"/>
                                      </p:to>
                                    </p:set>
                                    <p:animEffect transition="in" filter="dissolve">
                                      <p:cBhvr>
                                        <p:cTn id="110" dur="500"/>
                                        <p:tgtEl>
                                          <p:spTgt spid="1157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2" fill="hold" nodeType="clickEffect">
                                  <p:stCondLst>
                                    <p:cond delay="0"/>
                                  </p:stCondLst>
                                  <p:childTnLst>
                                    <p:set>
                                      <p:cBhvr>
                                        <p:cTn id="114" dur="1" fill="hold">
                                          <p:stCondLst>
                                            <p:cond delay="0"/>
                                          </p:stCondLst>
                                        </p:cTn>
                                        <p:tgtEl>
                                          <p:spTgt spid="115753"/>
                                        </p:tgtEl>
                                        <p:attrNameLst>
                                          <p:attrName>style.visibility</p:attrName>
                                        </p:attrNameLst>
                                      </p:cBhvr>
                                      <p:to>
                                        <p:strVal val="visible"/>
                                      </p:to>
                                    </p:set>
                                    <p:anim calcmode="lin" valueType="num">
                                      <p:cBhvr>
                                        <p:cTn id="115" dur="500" fill="hold"/>
                                        <p:tgtEl>
                                          <p:spTgt spid="115753"/>
                                        </p:tgtEl>
                                        <p:attrNameLst>
                                          <p:attrName>ppt_x</p:attrName>
                                        </p:attrNameLst>
                                      </p:cBhvr>
                                      <p:tavLst>
                                        <p:tav tm="0">
                                          <p:val>
                                            <p:strVal val="#ppt_x+#ppt_w/2"/>
                                          </p:val>
                                        </p:tav>
                                        <p:tav tm="100000">
                                          <p:val>
                                            <p:strVal val="#ppt_x"/>
                                          </p:val>
                                        </p:tav>
                                      </p:tavLst>
                                    </p:anim>
                                    <p:anim calcmode="lin" valueType="num">
                                      <p:cBhvr>
                                        <p:cTn id="116" dur="500" fill="hold"/>
                                        <p:tgtEl>
                                          <p:spTgt spid="115753"/>
                                        </p:tgtEl>
                                        <p:attrNameLst>
                                          <p:attrName>ppt_y</p:attrName>
                                        </p:attrNameLst>
                                      </p:cBhvr>
                                      <p:tavLst>
                                        <p:tav tm="0">
                                          <p:val>
                                            <p:strVal val="#ppt_y"/>
                                          </p:val>
                                        </p:tav>
                                        <p:tav tm="100000">
                                          <p:val>
                                            <p:strVal val="#ppt_y"/>
                                          </p:val>
                                        </p:tav>
                                      </p:tavLst>
                                    </p:anim>
                                    <p:anim calcmode="lin" valueType="num">
                                      <p:cBhvr>
                                        <p:cTn id="117" dur="500" fill="hold"/>
                                        <p:tgtEl>
                                          <p:spTgt spid="115753"/>
                                        </p:tgtEl>
                                        <p:attrNameLst>
                                          <p:attrName>ppt_w</p:attrName>
                                        </p:attrNameLst>
                                      </p:cBhvr>
                                      <p:tavLst>
                                        <p:tav tm="0">
                                          <p:val>
                                            <p:fltVal val="0"/>
                                          </p:val>
                                        </p:tav>
                                        <p:tav tm="100000">
                                          <p:val>
                                            <p:strVal val="#ppt_w"/>
                                          </p:val>
                                        </p:tav>
                                      </p:tavLst>
                                    </p:anim>
                                    <p:anim calcmode="lin" valueType="num">
                                      <p:cBhvr>
                                        <p:cTn id="118" dur="500" fill="hold"/>
                                        <p:tgtEl>
                                          <p:spTgt spid="115753"/>
                                        </p:tgtEl>
                                        <p:attrNameLst>
                                          <p:attrName>ppt_h</p:attrName>
                                        </p:attrNameLst>
                                      </p:cBhvr>
                                      <p:tavLst>
                                        <p:tav tm="0">
                                          <p:val>
                                            <p:strVal val="#ppt_h"/>
                                          </p:val>
                                        </p:tav>
                                        <p:tav tm="100000">
                                          <p:val>
                                            <p:strVal val="#ppt_h"/>
                                          </p:val>
                                        </p:tav>
                                      </p:tavLst>
                                    </p:anim>
                                  </p:childTnLst>
                                </p:cTn>
                              </p:par>
                            </p:childTnLst>
                          </p:cTn>
                        </p:par>
                        <p:par>
                          <p:cTn id="119" fill="hold" nodeType="afterGroup">
                            <p:stCondLst>
                              <p:cond delay="500"/>
                            </p:stCondLst>
                            <p:childTnLst>
                              <p:par>
                                <p:cTn id="120" presetID="9" presetClass="entr" presetSubtype="0" fill="hold" grpId="0" nodeType="afterEffect">
                                  <p:stCondLst>
                                    <p:cond delay="0"/>
                                  </p:stCondLst>
                                  <p:childTnLst>
                                    <p:set>
                                      <p:cBhvr>
                                        <p:cTn id="121" dur="1" fill="hold">
                                          <p:stCondLst>
                                            <p:cond delay="0"/>
                                          </p:stCondLst>
                                        </p:cTn>
                                        <p:tgtEl>
                                          <p:spTgt spid="115720"/>
                                        </p:tgtEl>
                                        <p:attrNameLst>
                                          <p:attrName>style.visibility</p:attrName>
                                        </p:attrNameLst>
                                      </p:cBhvr>
                                      <p:to>
                                        <p:strVal val="visible"/>
                                      </p:to>
                                    </p:set>
                                    <p:animEffect transition="in" filter="dissolve">
                                      <p:cBhvr>
                                        <p:cTn id="122" dur="500"/>
                                        <p:tgtEl>
                                          <p:spTgt spid="11572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15726"/>
                                        </p:tgtEl>
                                        <p:attrNameLst>
                                          <p:attrName>style.visibility</p:attrName>
                                        </p:attrNameLst>
                                      </p:cBhvr>
                                      <p:to>
                                        <p:strVal val="visible"/>
                                      </p:to>
                                    </p:set>
                                    <p:anim calcmode="lin" valueType="num">
                                      <p:cBhvr>
                                        <p:cTn id="127" dur="500" fill="hold"/>
                                        <p:tgtEl>
                                          <p:spTgt spid="115726"/>
                                        </p:tgtEl>
                                        <p:attrNameLst>
                                          <p:attrName>ppt_x</p:attrName>
                                        </p:attrNameLst>
                                      </p:cBhvr>
                                      <p:tavLst>
                                        <p:tav tm="0">
                                          <p:val>
                                            <p:strVal val="#ppt_x"/>
                                          </p:val>
                                        </p:tav>
                                        <p:tav tm="100000">
                                          <p:val>
                                            <p:strVal val="#ppt_x"/>
                                          </p:val>
                                        </p:tav>
                                      </p:tavLst>
                                    </p:anim>
                                    <p:anim calcmode="lin" valueType="num">
                                      <p:cBhvr>
                                        <p:cTn id="128" dur="500" fill="hold"/>
                                        <p:tgtEl>
                                          <p:spTgt spid="115726"/>
                                        </p:tgtEl>
                                        <p:attrNameLst>
                                          <p:attrName>ppt_y</p:attrName>
                                        </p:attrNameLst>
                                      </p:cBhvr>
                                      <p:tavLst>
                                        <p:tav tm="0">
                                          <p:val>
                                            <p:strVal val="#ppt_y-#ppt_h/2"/>
                                          </p:val>
                                        </p:tav>
                                        <p:tav tm="100000">
                                          <p:val>
                                            <p:strVal val="#ppt_y"/>
                                          </p:val>
                                        </p:tav>
                                      </p:tavLst>
                                    </p:anim>
                                    <p:anim calcmode="lin" valueType="num">
                                      <p:cBhvr>
                                        <p:cTn id="129" dur="500" fill="hold"/>
                                        <p:tgtEl>
                                          <p:spTgt spid="115726"/>
                                        </p:tgtEl>
                                        <p:attrNameLst>
                                          <p:attrName>ppt_w</p:attrName>
                                        </p:attrNameLst>
                                      </p:cBhvr>
                                      <p:tavLst>
                                        <p:tav tm="0">
                                          <p:val>
                                            <p:strVal val="#ppt_w"/>
                                          </p:val>
                                        </p:tav>
                                        <p:tav tm="100000">
                                          <p:val>
                                            <p:strVal val="#ppt_w"/>
                                          </p:val>
                                        </p:tav>
                                      </p:tavLst>
                                    </p:anim>
                                    <p:anim calcmode="lin" valueType="num">
                                      <p:cBhvr>
                                        <p:cTn id="130" dur="500" fill="hold"/>
                                        <p:tgtEl>
                                          <p:spTgt spid="115726"/>
                                        </p:tgtEl>
                                        <p:attrNameLst>
                                          <p:attrName>ppt_h</p:attrName>
                                        </p:attrNameLst>
                                      </p:cBhvr>
                                      <p:tavLst>
                                        <p:tav tm="0">
                                          <p:val>
                                            <p:fltVal val="0"/>
                                          </p:val>
                                        </p:tav>
                                        <p:tav tm="100000">
                                          <p:val>
                                            <p:strVal val="#ppt_h"/>
                                          </p:val>
                                        </p:tav>
                                      </p:tavLst>
                                    </p:anim>
                                  </p:childTnLst>
                                </p:cTn>
                              </p:par>
                            </p:childTnLst>
                          </p:cTn>
                        </p:par>
                        <p:par>
                          <p:cTn id="131" fill="hold" nodeType="afterGroup">
                            <p:stCondLst>
                              <p:cond delay="500"/>
                            </p:stCondLst>
                            <p:childTnLst>
                              <p:par>
                                <p:cTn id="132" presetID="9" presetClass="entr" presetSubtype="0" fill="hold" grpId="0" nodeType="afterEffect">
                                  <p:stCondLst>
                                    <p:cond delay="0"/>
                                  </p:stCondLst>
                                  <p:childTnLst>
                                    <p:set>
                                      <p:cBhvr>
                                        <p:cTn id="133" dur="1" fill="hold">
                                          <p:stCondLst>
                                            <p:cond delay="0"/>
                                          </p:stCondLst>
                                        </p:cTn>
                                        <p:tgtEl>
                                          <p:spTgt spid="115721"/>
                                        </p:tgtEl>
                                        <p:attrNameLst>
                                          <p:attrName>style.visibility</p:attrName>
                                        </p:attrNameLst>
                                      </p:cBhvr>
                                      <p:to>
                                        <p:strVal val="visible"/>
                                      </p:to>
                                    </p:set>
                                    <p:animEffect transition="in" filter="dissolve">
                                      <p:cBhvr>
                                        <p:cTn id="134" dur="500"/>
                                        <p:tgtEl>
                                          <p:spTgt spid="115721"/>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2" fill="hold" nodeType="clickEffect">
                                  <p:stCondLst>
                                    <p:cond delay="0"/>
                                  </p:stCondLst>
                                  <p:childTnLst>
                                    <p:set>
                                      <p:cBhvr>
                                        <p:cTn id="138" dur="1" fill="hold">
                                          <p:stCondLst>
                                            <p:cond delay="0"/>
                                          </p:stCondLst>
                                        </p:cTn>
                                        <p:tgtEl>
                                          <p:spTgt spid="115895"/>
                                        </p:tgtEl>
                                        <p:attrNameLst>
                                          <p:attrName>style.visibility</p:attrName>
                                        </p:attrNameLst>
                                      </p:cBhvr>
                                      <p:to>
                                        <p:strVal val="visible"/>
                                      </p:to>
                                    </p:set>
                                    <p:anim calcmode="lin" valueType="num">
                                      <p:cBhvr>
                                        <p:cTn id="139" dur="500" fill="hold"/>
                                        <p:tgtEl>
                                          <p:spTgt spid="115895"/>
                                        </p:tgtEl>
                                        <p:attrNameLst>
                                          <p:attrName>ppt_x</p:attrName>
                                        </p:attrNameLst>
                                      </p:cBhvr>
                                      <p:tavLst>
                                        <p:tav tm="0">
                                          <p:val>
                                            <p:strVal val="#ppt_x+#ppt_w/2"/>
                                          </p:val>
                                        </p:tav>
                                        <p:tav tm="100000">
                                          <p:val>
                                            <p:strVal val="#ppt_x"/>
                                          </p:val>
                                        </p:tav>
                                      </p:tavLst>
                                    </p:anim>
                                    <p:anim calcmode="lin" valueType="num">
                                      <p:cBhvr>
                                        <p:cTn id="140" dur="500" fill="hold"/>
                                        <p:tgtEl>
                                          <p:spTgt spid="115895"/>
                                        </p:tgtEl>
                                        <p:attrNameLst>
                                          <p:attrName>ppt_y</p:attrName>
                                        </p:attrNameLst>
                                      </p:cBhvr>
                                      <p:tavLst>
                                        <p:tav tm="0">
                                          <p:val>
                                            <p:strVal val="#ppt_y"/>
                                          </p:val>
                                        </p:tav>
                                        <p:tav tm="100000">
                                          <p:val>
                                            <p:strVal val="#ppt_y"/>
                                          </p:val>
                                        </p:tav>
                                      </p:tavLst>
                                    </p:anim>
                                    <p:anim calcmode="lin" valueType="num">
                                      <p:cBhvr>
                                        <p:cTn id="141" dur="500" fill="hold"/>
                                        <p:tgtEl>
                                          <p:spTgt spid="115895"/>
                                        </p:tgtEl>
                                        <p:attrNameLst>
                                          <p:attrName>ppt_w</p:attrName>
                                        </p:attrNameLst>
                                      </p:cBhvr>
                                      <p:tavLst>
                                        <p:tav tm="0">
                                          <p:val>
                                            <p:fltVal val="0"/>
                                          </p:val>
                                        </p:tav>
                                        <p:tav tm="100000">
                                          <p:val>
                                            <p:strVal val="#ppt_w"/>
                                          </p:val>
                                        </p:tav>
                                      </p:tavLst>
                                    </p:anim>
                                    <p:anim calcmode="lin" valueType="num">
                                      <p:cBhvr>
                                        <p:cTn id="142" dur="500" fill="hold"/>
                                        <p:tgtEl>
                                          <p:spTgt spid="115895"/>
                                        </p:tgtEl>
                                        <p:attrNameLst>
                                          <p:attrName>ppt_h</p:attrName>
                                        </p:attrNameLst>
                                      </p:cBhvr>
                                      <p:tavLst>
                                        <p:tav tm="0">
                                          <p:val>
                                            <p:strVal val="#ppt_h"/>
                                          </p:val>
                                        </p:tav>
                                        <p:tav tm="100000">
                                          <p:val>
                                            <p:strVal val="#ppt_h"/>
                                          </p:val>
                                        </p:tav>
                                      </p:tavLst>
                                    </p:anim>
                                  </p:childTnLst>
                                </p:cTn>
                              </p:par>
                            </p:childTnLst>
                          </p:cTn>
                        </p:par>
                        <p:par>
                          <p:cTn id="143" fill="hold" nodeType="afterGroup">
                            <p:stCondLst>
                              <p:cond delay="500"/>
                            </p:stCondLst>
                            <p:childTnLst>
                              <p:par>
                                <p:cTn id="144" presetID="9" presetClass="entr" presetSubtype="0" fill="hold" nodeType="afterEffect">
                                  <p:stCondLst>
                                    <p:cond delay="0"/>
                                  </p:stCondLst>
                                  <p:childTnLst>
                                    <p:set>
                                      <p:cBhvr>
                                        <p:cTn id="145" dur="1" fill="hold">
                                          <p:stCondLst>
                                            <p:cond delay="0"/>
                                          </p:stCondLst>
                                        </p:cTn>
                                        <p:tgtEl>
                                          <p:spTgt spid="115734"/>
                                        </p:tgtEl>
                                        <p:attrNameLst>
                                          <p:attrName>style.visibility</p:attrName>
                                        </p:attrNameLst>
                                      </p:cBhvr>
                                      <p:to>
                                        <p:strVal val="visible"/>
                                      </p:to>
                                    </p:set>
                                    <p:animEffect transition="in" filter="dissolve">
                                      <p:cBhvr>
                                        <p:cTn id="146" dur="500"/>
                                        <p:tgtEl>
                                          <p:spTgt spid="11573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8" fill="hold" nodeType="clickEffect">
                                  <p:stCondLst>
                                    <p:cond delay="0"/>
                                  </p:stCondLst>
                                  <p:childTnLst>
                                    <p:set>
                                      <p:cBhvr>
                                        <p:cTn id="150" dur="1" fill="hold">
                                          <p:stCondLst>
                                            <p:cond delay="0"/>
                                          </p:stCondLst>
                                        </p:cTn>
                                        <p:tgtEl>
                                          <p:spTgt spid="115754"/>
                                        </p:tgtEl>
                                        <p:attrNameLst>
                                          <p:attrName>style.visibility</p:attrName>
                                        </p:attrNameLst>
                                      </p:cBhvr>
                                      <p:to>
                                        <p:strVal val="visible"/>
                                      </p:to>
                                    </p:set>
                                    <p:anim calcmode="lin" valueType="num">
                                      <p:cBhvr>
                                        <p:cTn id="151" dur="500" fill="hold"/>
                                        <p:tgtEl>
                                          <p:spTgt spid="115754"/>
                                        </p:tgtEl>
                                        <p:attrNameLst>
                                          <p:attrName>ppt_x</p:attrName>
                                        </p:attrNameLst>
                                      </p:cBhvr>
                                      <p:tavLst>
                                        <p:tav tm="0">
                                          <p:val>
                                            <p:strVal val="#ppt_x-#ppt_w/2"/>
                                          </p:val>
                                        </p:tav>
                                        <p:tav tm="100000">
                                          <p:val>
                                            <p:strVal val="#ppt_x"/>
                                          </p:val>
                                        </p:tav>
                                      </p:tavLst>
                                    </p:anim>
                                    <p:anim calcmode="lin" valueType="num">
                                      <p:cBhvr>
                                        <p:cTn id="152" dur="500" fill="hold"/>
                                        <p:tgtEl>
                                          <p:spTgt spid="115754"/>
                                        </p:tgtEl>
                                        <p:attrNameLst>
                                          <p:attrName>ppt_y</p:attrName>
                                        </p:attrNameLst>
                                      </p:cBhvr>
                                      <p:tavLst>
                                        <p:tav tm="0">
                                          <p:val>
                                            <p:strVal val="#ppt_y"/>
                                          </p:val>
                                        </p:tav>
                                        <p:tav tm="100000">
                                          <p:val>
                                            <p:strVal val="#ppt_y"/>
                                          </p:val>
                                        </p:tav>
                                      </p:tavLst>
                                    </p:anim>
                                    <p:anim calcmode="lin" valueType="num">
                                      <p:cBhvr>
                                        <p:cTn id="153" dur="500" fill="hold"/>
                                        <p:tgtEl>
                                          <p:spTgt spid="115754"/>
                                        </p:tgtEl>
                                        <p:attrNameLst>
                                          <p:attrName>ppt_w</p:attrName>
                                        </p:attrNameLst>
                                      </p:cBhvr>
                                      <p:tavLst>
                                        <p:tav tm="0">
                                          <p:val>
                                            <p:fltVal val="0"/>
                                          </p:val>
                                        </p:tav>
                                        <p:tav tm="100000">
                                          <p:val>
                                            <p:strVal val="#ppt_w"/>
                                          </p:val>
                                        </p:tav>
                                      </p:tavLst>
                                    </p:anim>
                                    <p:anim calcmode="lin" valueType="num">
                                      <p:cBhvr>
                                        <p:cTn id="154" dur="500" fill="hold"/>
                                        <p:tgtEl>
                                          <p:spTgt spid="115754"/>
                                        </p:tgtEl>
                                        <p:attrNameLst>
                                          <p:attrName>ppt_h</p:attrName>
                                        </p:attrNameLst>
                                      </p:cBhvr>
                                      <p:tavLst>
                                        <p:tav tm="0">
                                          <p:val>
                                            <p:strVal val="#ppt_h"/>
                                          </p:val>
                                        </p:tav>
                                        <p:tav tm="100000">
                                          <p:val>
                                            <p:strVal val="#ppt_h"/>
                                          </p:val>
                                        </p:tav>
                                      </p:tavLst>
                                    </p:anim>
                                  </p:childTnLst>
                                </p:cTn>
                              </p:par>
                            </p:childTnLst>
                          </p:cTn>
                        </p:par>
                        <p:par>
                          <p:cTn id="155" fill="hold" nodeType="afterGroup">
                            <p:stCondLst>
                              <p:cond delay="500"/>
                            </p:stCondLst>
                            <p:childTnLst>
                              <p:par>
                                <p:cTn id="156" presetID="9" presetClass="entr" presetSubtype="0" fill="hold" grpId="0" nodeType="afterEffect">
                                  <p:stCondLst>
                                    <p:cond delay="0"/>
                                  </p:stCondLst>
                                  <p:childTnLst>
                                    <p:set>
                                      <p:cBhvr>
                                        <p:cTn id="157" dur="1" fill="hold">
                                          <p:stCondLst>
                                            <p:cond delay="0"/>
                                          </p:stCondLst>
                                        </p:cTn>
                                        <p:tgtEl>
                                          <p:spTgt spid="115722"/>
                                        </p:tgtEl>
                                        <p:attrNameLst>
                                          <p:attrName>style.visibility</p:attrName>
                                        </p:attrNameLst>
                                      </p:cBhvr>
                                      <p:to>
                                        <p:strVal val="visible"/>
                                      </p:to>
                                    </p:set>
                                    <p:animEffect transition="in" filter="dissolve">
                                      <p:cBhvr>
                                        <p:cTn id="158" dur="500"/>
                                        <p:tgtEl>
                                          <p:spTgt spid="11572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7" presetClass="entr" presetSubtype="8" fill="hold" nodeType="clickEffect">
                                  <p:stCondLst>
                                    <p:cond delay="0"/>
                                  </p:stCondLst>
                                  <p:childTnLst>
                                    <p:set>
                                      <p:cBhvr>
                                        <p:cTn id="162" dur="1" fill="hold">
                                          <p:stCondLst>
                                            <p:cond delay="0"/>
                                          </p:stCondLst>
                                        </p:cTn>
                                        <p:tgtEl>
                                          <p:spTgt spid="115756"/>
                                        </p:tgtEl>
                                        <p:attrNameLst>
                                          <p:attrName>style.visibility</p:attrName>
                                        </p:attrNameLst>
                                      </p:cBhvr>
                                      <p:to>
                                        <p:strVal val="visible"/>
                                      </p:to>
                                    </p:set>
                                    <p:anim calcmode="lin" valueType="num">
                                      <p:cBhvr>
                                        <p:cTn id="163" dur="500" fill="hold"/>
                                        <p:tgtEl>
                                          <p:spTgt spid="115756"/>
                                        </p:tgtEl>
                                        <p:attrNameLst>
                                          <p:attrName>ppt_x</p:attrName>
                                        </p:attrNameLst>
                                      </p:cBhvr>
                                      <p:tavLst>
                                        <p:tav tm="0">
                                          <p:val>
                                            <p:strVal val="#ppt_x-#ppt_w/2"/>
                                          </p:val>
                                        </p:tav>
                                        <p:tav tm="100000">
                                          <p:val>
                                            <p:strVal val="#ppt_x"/>
                                          </p:val>
                                        </p:tav>
                                      </p:tavLst>
                                    </p:anim>
                                    <p:anim calcmode="lin" valueType="num">
                                      <p:cBhvr>
                                        <p:cTn id="164" dur="500" fill="hold"/>
                                        <p:tgtEl>
                                          <p:spTgt spid="115756"/>
                                        </p:tgtEl>
                                        <p:attrNameLst>
                                          <p:attrName>ppt_y</p:attrName>
                                        </p:attrNameLst>
                                      </p:cBhvr>
                                      <p:tavLst>
                                        <p:tav tm="0">
                                          <p:val>
                                            <p:strVal val="#ppt_y"/>
                                          </p:val>
                                        </p:tav>
                                        <p:tav tm="100000">
                                          <p:val>
                                            <p:strVal val="#ppt_y"/>
                                          </p:val>
                                        </p:tav>
                                      </p:tavLst>
                                    </p:anim>
                                    <p:anim calcmode="lin" valueType="num">
                                      <p:cBhvr>
                                        <p:cTn id="165" dur="500" fill="hold"/>
                                        <p:tgtEl>
                                          <p:spTgt spid="115756"/>
                                        </p:tgtEl>
                                        <p:attrNameLst>
                                          <p:attrName>ppt_w</p:attrName>
                                        </p:attrNameLst>
                                      </p:cBhvr>
                                      <p:tavLst>
                                        <p:tav tm="0">
                                          <p:val>
                                            <p:fltVal val="0"/>
                                          </p:val>
                                        </p:tav>
                                        <p:tav tm="100000">
                                          <p:val>
                                            <p:strVal val="#ppt_w"/>
                                          </p:val>
                                        </p:tav>
                                      </p:tavLst>
                                    </p:anim>
                                    <p:anim calcmode="lin" valueType="num">
                                      <p:cBhvr>
                                        <p:cTn id="166" dur="500" fill="hold"/>
                                        <p:tgtEl>
                                          <p:spTgt spid="115756"/>
                                        </p:tgtEl>
                                        <p:attrNameLst>
                                          <p:attrName>ppt_h</p:attrName>
                                        </p:attrNameLst>
                                      </p:cBhvr>
                                      <p:tavLst>
                                        <p:tav tm="0">
                                          <p:val>
                                            <p:strVal val="#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8" fill="hold" nodeType="clickEffect">
                                  <p:stCondLst>
                                    <p:cond delay="0"/>
                                  </p:stCondLst>
                                  <p:childTnLst>
                                    <p:set>
                                      <p:cBhvr>
                                        <p:cTn id="170" dur="1" fill="hold">
                                          <p:stCondLst>
                                            <p:cond delay="0"/>
                                          </p:stCondLst>
                                        </p:cTn>
                                        <p:tgtEl>
                                          <p:spTgt spid="115755"/>
                                        </p:tgtEl>
                                        <p:attrNameLst>
                                          <p:attrName>style.visibility</p:attrName>
                                        </p:attrNameLst>
                                      </p:cBhvr>
                                      <p:to>
                                        <p:strVal val="visible"/>
                                      </p:to>
                                    </p:set>
                                    <p:anim calcmode="lin" valueType="num">
                                      <p:cBhvr>
                                        <p:cTn id="171" dur="500" fill="hold"/>
                                        <p:tgtEl>
                                          <p:spTgt spid="115755"/>
                                        </p:tgtEl>
                                        <p:attrNameLst>
                                          <p:attrName>ppt_x</p:attrName>
                                        </p:attrNameLst>
                                      </p:cBhvr>
                                      <p:tavLst>
                                        <p:tav tm="0">
                                          <p:val>
                                            <p:strVal val="#ppt_x-#ppt_w/2"/>
                                          </p:val>
                                        </p:tav>
                                        <p:tav tm="100000">
                                          <p:val>
                                            <p:strVal val="#ppt_x"/>
                                          </p:val>
                                        </p:tav>
                                      </p:tavLst>
                                    </p:anim>
                                    <p:anim calcmode="lin" valueType="num">
                                      <p:cBhvr>
                                        <p:cTn id="172" dur="500" fill="hold"/>
                                        <p:tgtEl>
                                          <p:spTgt spid="115755"/>
                                        </p:tgtEl>
                                        <p:attrNameLst>
                                          <p:attrName>ppt_y</p:attrName>
                                        </p:attrNameLst>
                                      </p:cBhvr>
                                      <p:tavLst>
                                        <p:tav tm="0">
                                          <p:val>
                                            <p:strVal val="#ppt_y"/>
                                          </p:val>
                                        </p:tav>
                                        <p:tav tm="100000">
                                          <p:val>
                                            <p:strVal val="#ppt_y"/>
                                          </p:val>
                                        </p:tav>
                                      </p:tavLst>
                                    </p:anim>
                                    <p:anim calcmode="lin" valueType="num">
                                      <p:cBhvr>
                                        <p:cTn id="173" dur="500" fill="hold"/>
                                        <p:tgtEl>
                                          <p:spTgt spid="115755"/>
                                        </p:tgtEl>
                                        <p:attrNameLst>
                                          <p:attrName>ppt_w</p:attrName>
                                        </p:attrNameLst>
                                      </p:cBhvr>
                                      <p:tavLst>
                                        <p:tav tm="0">
                                          <p:val>
                                            <p:fltVal val="0"/>
                                          </p:val>
                                        </p:tav>
                                        <p:tav tm="100000">
                                          <p:val>
                                            <p:strVal val="#ppt_w"/>
                                          </p:val>
                                        </p:tav>
                                      </p:tavLst>
                                    </p:anim>
                                    <p:anim calcmode="lin" valueType="num">
                                      <p:cBhvr>
                                        <p:cTn id="174" dur="500" fill="hold"/>
                                        <p:tgtEl>
                                          <p:spTgt spid="115755"/>
                                        </p:tgtEl>
                                        <p:attrNameLst>
                                          <p:attrName>ppt_h</p:attrName>
                                        </p:attrNameLst>
                                      </p:cBhvr>
                                      <p:tavLst>
                                        <p:tav tm="0">
                                          <p:val>
                                            <p:strVal val="#ppt_h"/>
                                          </p:val>
                                        </p:tav>
                                        <p:tav tm="100000">
                                          <p:val>
                                            <p:strVal val="#ppt_h"/>
                                          </p:val>
                                        </p:tav>
                                      </p:tavLst>
                                    </p:anim>
                                  </p:childTnLst>
                                </p:cTn>
                              </p:par>
                            </p:childTnLst>
                          </p:cTn>
                        </p:par>
                        <p:par>
                          <p:cTn id="175" fill="hold" nodeType="afterGroup">
                            <p:stCondLst>
                              <p:cond delay="500"/>
                            </p:stCondLst>
                            <p:childTnLst>
                              <p:par>
                                <p:cTn id="176" presetID="9" presetClass="entr" presetSubtype="0" fill="hold" grpId="0" nodeType="afterEffect">
                                  <p:stCondLst>
                                    <p:cond delay="0"/>
                                  </p:stCondLst>
                                  <p:childTnLst>
                                    <p:set>
                                      <p:cBhvr>
                                        <p:cTn id="177" dur="1" fill="hold">
                                          <p:stCondLst>
                                            <p:cond delay="0"/>
                                          </p:stCondLst>
                                        </p:cTn>
                                        <p:tgtEl>
                                          <p:spTgt spid="115723"/>
                                        </p:tgtEl>
                                        <p:attrNameLst>
                                          <p:attrName>style.visibility</p:attrName>
                                        </p:attrNameLst>
                                      </p:cBhvr>
                                      <p:to>
                                        <p:strVal val="visible"/>
                                      </p:to>
                                    </p:set>
                                    <p:animEffect transition="in" filter="dissolve">
                                      <p:cBhvr>
                                        <p:cTn id="178" dur="500"/>
                                        <p:tgtEl>
                                          <p:spTgt spid="115723"/>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1" fill="hold" nodeType="clickEffect">
                                  <p:stCondLst>
                                    <p:cond delay="0"/>
                                  </p:stCondLst>
                                  <p:childTnLst>
                                    <p:set>
                                      <p:cBhvr>
                                        <p:cTn id="182" dur="1" fill="hold">
                                          <p:stCondLst>
                                            <p:cond delay="0"/>
                                          </p:stCondLst>
                                        </p:cTn>
                                        <p:tgtEl>
                                          <p:spTgt spid="115752"/>
                                        </p:tgtEl>
                                        <p:attrNameLst>
                                          <p:attrName>style.visibility</p:attrName>
                                        </p:attrNameLst>
                                      </p:cBhvr>
                                      <p:to>
                                        <p:strVal val="visible"/>
                                      </p:to>
                                    </p:set>
                                    <p:anim calcmode="lin" valueType="num">
                                      <p:cBhvr>
                                        <p:cTn id="183" dur="500" fill="hold"/>
                                        <p:tgtEl>
                                          <p:spTgt spid="115752"/>
                                        </p:tgtEl>
                                        <p:attrNameLst>
                                          <p:attrName>ppt_x</p:attrName>
                                        </p:attrNameLst>
                                      </p:cBhvr>
                                      <p:tavLst>
                                        <p:tav tm="0">
                                          <p:val>
                                            <p:strVal val="#ppt_x"/>
                                          </p:val>
                                        </p:tav>
                                        <p:tav tm="100000">
                                          <p:val>
                                            <p:strVal val="#ppt_x"/>
                                          </p:val>
                                        </p:tav>
                                      </p:tavLst>
                                    </p:anim>
                                    <p:anim calcmode="lin" valueType="num">
                                      <p:cBhvr>
                                        <p:cTn id="184" dur="500" fill="hold"/>
                                        <p:tgtEl>
                                          <p:spTgt spid="115752"/>
                                        </p:tgtEl>
                                        <p:attrNameLst>
                                          <p:attrName>ppt_y</p:attrName>
                                        </p:attrNameLst>
                                      </p:cBhvr>
                                      <p:tavLst>
                                        <p:tav tm="0">
                                          <p:val>
                                            <p:strVal val="#ppt_y-#ppt_h/2"/>
                                          </p:val>
                                        </p:tav>
                                        <p:tav tm="100000">
                                          <p:val>
                                            <p:strVal val="#ppt_y"/>
                                          </p:val>
                                        </p:tav>
                                      </p:tavLst>
                                    </p:anim>
                                    <p:anim calcmode="lin" valueType="num">
                                      <p:cBhvr>
                                        <p:cTn id="185" dur="500" fill="hold"/>
                                        <p:tgtEl>
                                          <p:spTgt spid="115752"/>
                                        </p:tgtEl>
                                        <p:attrNameLst>
                                          <p:attrName>ppt_w</p:attrName>
                                        </p:attrNameLst>
                                      </p:cBhvr>
                                      <p:tavLst>
                                        <p:tav tm="0">
                                          <p:val>
                                            <p:strVal val="#ppt_w"/>
                                          </p:val>
                                        </p:tav>
                                        <p:tav tm="100000">
                                          <p:val>
                                            <p:strVal val="#ppt_w"/>
                                          </p:val>
                                        </p:tav>
                                      </p:tavLst>
                                    </p:anim>
                                    <p:anim calcmode="lin" valueType="num">
                                      <p:cBhvr>
                                        <p:cTn id="186" dur="500" fill="hold"/>
                                        <p:tgtEl>
                                          <p:spTgt spid="115752"/>
                                        </p:tgtEl>
                                        <p:attrNameLst>
                                          <p:attrName>ppt_h</p:attrName>
                                        </p:attrNameLst>
                                      </p:cBhvr>
                                      <p:tavLst>
                                        <p:tav tm="0">
                                          <p:val>
                                            <p:fltVal val="0"/>
                                          </p:val>
                                        </p:tav>
                                        <p:tav tm="100000">
                                          <p:val>
                                            <p:strVal val="#ppt_h"/>
                                          </p:val>
                                        </p:tav>
                                      </p:tavLst>
                                    </p:anim>
                                  </p:childTnLst>
                                </p:cTn>
                              </p:par>
                            </p:childTnLst>
                          </p:cTn>
                        </p:par>
                        <p:par>
                          <p:cTn id="187" fill="hold" nodeType="afterGroup">
                            <p:stCondLst>
                              <p:cond delay="500"/>
                            </p:stCondLst>
                            <p:childTnLst>
                              <p:par>
                                <p:cTn id="188" presetID="17" presetClass="entr" presetSubtype="8" fill="hold" nodeType="afterEffect">
                                  <p:stCondLst>
                                    <p:cond delay="0"/>
                                  </p:stCondLst>
                                  <p:childTnLst>
                                    <p:set>
                                      <p:cBhvr>
                                        <p:cTn id="189" dur="1" fill="hold">
                                          <p:stCondLst>
                                            <p:cond delay="0"/>
                                          </p:stCondLst>
                                        </p:cTn>
                                        <p:tgtEl>
                                          <p:spTgt spid="115926"/>
                                        </p:tgtEl>
                                        <p:attrNameLst>
                                          <p:attrName>style.visibility</p:attrName>
                                        </p:attrNameLst>
                                      </p:cBhvr>
                                      <p:to>
                                        <p:strVal val="visible"/>
                                      </p:to>
                                    </p:set>
                                    <p:anim calcmode="lin" valueType="num">
                                      <p:cBhvr>
                                        <p:cTn id="190" dur="500" fill="hold"/>
                                        <p:tgtEl>
                                          <p:spTgt spid="115926"/>
                                        </p:tgtEl>
                                        <p:attrNameLst>
                                          <p:attrName>ppt_x</p:attrName>
                                        </p:attrNameLst>
                                      </p:cBhvr>
                                      <p:tavLst>
                                        <p:tav tm="0">
                                          <p:val>
                                            <p:strVal val="#ppt_x-#ppt_w/2"/>
                                          </p:val>
                                        </p:tav>
                                        <p:tav tm="100000">
                                          <p:val>
                                            <p:strVal val="#ppt_x"/>
                                          </p:val>
                                        </p:tav>
                                      </p:tavLst>
                                    </p:anim>
                                    <p:anim calcmode="lin" valueType="num">
                                      <p:cBhvr>
                                        <p:cTn id="191" dur="500" fill="hold"/>
                                        <p:tgtEl>
                                          <p:spTgt spid="115926"/>
                                        </p:tgtEl>
                                        <p:attrNameLst>
                                          <p:attrName>ppt_y</p:attrName>
                                        </p:attrNameLst>
                                      </p:cBhvr>
                                      <p:tavLst>
                                        <p:tav tm="0">
                                          <p:val>
                                            <p:strVal val="#ppt_y"/>
                                          </p:val>
                                        </p:tav>
                                        <p:tav tm="100000">
                                          <p:val>
                                            <p:strVal val="#ppt_y"/>
                                          </p:val>
                                        </p:tav>
                                      </p:tavLst>
                                    </p:anim>
                                    <p:anim calcmode="lin" valueType="num">
                                      <p:cBhvr>
                                        <p:cTn id="192" dur="500" fill="hold"/>
                                        <p:tgtEl>
                                          <p:spTgt spid="115926"/>
                                        </p:tgtEl>
                                        <p:attrNameLst>
                                          <p:attrName>ppt_w</p:attrName>
                                        </p:attrNameLst>
                                      </p:cBhvr>
                                      <p:tavLst>
                                        <p:tav tm="0">
                                          <p:val>
                                            <p:fltVal val="0"/>
                                          </p:val>
                                        </p:tav>
                                        <p:tav tm="100000">
                                          <p:val>
                                            <p:strVal val="#ppt_w"/>
                                          </p:val>
                                        </p:tav>
                                      </p:tavLst>
                                    </p:anim>
                                    <p:anim calcmode="lin" valueType="num">
                                      <p:cBhvr>
                                        <p:cTn id="193" dur="500" fill="hold"/>
                                        <p:tgtEl>
                                          <p:spTgt spid="115926"/>
                                        </p:tgtEl>
                                        <p:attrNameLst>
                                          <p:attrName>ppt_h</p:attrName>
                                        </p:attrNameLst>
                                      </p:cBhvr>
                                      <p:tavLst>
                                        <p:tav tm="0">
                                          <p:val>
                                            <p:strVal val="#ppt_h"/>
                                          </p:val>
                                        </p:tav>
                                        <p:tav tm="100000">
                                          <p:val>
                                            <p:strVal val="#ppt_h"/>
                                          </p:val>
                                        </p:tav>
                                      </p:tavLst>
                                    </p:anim>
                                  </p:childTnLst>
                                </p:cTn>
                              </p:par>
                            </p:childTnLst>
                          </p:cTn>
                        </p:par>
                        <p:par>
                          <p:cTn id="194" fill="hold" nodeType="afterGroup">
                            <p:stCondLst>
                              <p:cond delay="1000"/>
                            </p:stCondLst>
                            <p:childTnLst>
                              <p:par>
                                <p:cTn id="195" presetID="9" presetClass="entr" presetSubtype="0" fill="hold" nodeType="afterEffect">
                                  <p:stCondLst>
                                    <p:cond delay="0"/>
                                  </p:stCondLst>
                                  <p:childTnLst>
                                    <p:set>
                                      <p:cBhvr>
                                        <p:cTn id="196" dur="1" fill="hold">
                                          <p:stCondLst>
                                            <p:cond delay="0"/>
                                          </p:stCondLst>
                                        </p:cTn>
                                        <p:tgtEl>
                                          <p:spTgt spid="115743"/>
                                        </p:tgtEl>
                                        <p:attrNameLst>
                                          <p:attrName>style.visibility</p:attrName>
                                        </p:attrNameLst>
                                      </p:cBhvr>
                                      <p:to>
                                        <p:strVal val="visible"/>
                                      </p:to>
                                    </p:set>
                                    <p:animEffect transition="in" filter="dissolve">
                                      <p:cBhvr>
                                        <p:cTn id="197" dur="500"/>
                                        <p:tgtEl>
                                          <p:spTgt spid="115743"/>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11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autoUpdateAnimBg="0"/>
      <p:bldP spid="115716" grpId="0" animBg="1" autoUpdateAnimBg="0"/>
      <p:bldP spid="115717" grpId="0" animBg="1" autoUpdateAnimBg="0"/>
      <p:bldP spid="115718" grpId="0" animBg="1" autoUpdateAnimBg="0"/>
      <p:bldP spid="115719" grpId="0" animBg="1" autoUpdateAnimBg="0"/>
      <p:bldP spid="115720" grpId="0" animBg="1" autoUpdateAnimBg="0"/>
      <p:bldP spid="115721" grpId="0" animBg="1" autoUpdateAnimBg="0"/>
      <p:bldP spid="115722" grpId="0" animBg="1" autoUpdateAnimBg="0"/>
      <p:bldP spid="115723" grpId="0" animBg="1" autoUpdateAnimBg="0"/>
      <p:bldP spid="11594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584450" y="334963"/>
            <a:ext cx="3968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i="1" u="none">
                <a:solidFill>
                  <a:schemeClr val="tx2"/>
                </a:solidFill>
                <a:latin typeface="Calibri" pitchFamily="34" charset="0"/>
              </a:rPr>
              <a:t>Killer amendments</a:t>
            </a:r>
            <a:endParaRPr lang="es-ES" altLang="es-MX" sz="3200" i="1" u="none">
              <a:solidFill>
                <a:schemeClr val="tx2"/>
              </a:solidFill>
              <a:latin typeface="Calibri" pitchFamily="34" charset="0"/>
            </a:endParaRPr>
          </a:p>
        </p:txBody>
      </p:sp>
      <p:sp>
        <p:nvSpPr>
          <p:cNvPr id="116739" name="Text Box 3"/>
          <p:cNvSpPr txBox="1">
            <a:spLocks noChangeArrowheads="1"/>
          </p:cNvSpPr>
          <p:nvPr/>
        </p:nvSpPr>
        <p:spPr bwMode="auto">
          <a:xfrm>
            <a:off x="146050" y="1508125"/>
            <a:ext cx="891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000" u="none" dirty="0">
                <a:latin typeface="Calibri" pitchFamily="34" charset="0"/>
              </a:rPr>
              <a:t>1995: Reps </a:t>
            </a:r>
            <a:r>
              <a:rPr lang="en-US" altLang="es-MX" sz="3000" u="none" dirty="0" err="1">
                <a:latin typeface="Calibri" pitchFamily="34" charset="0"/>
              </a:rPr>
              <a:t>recuperan</a:t>
            </a:r>
            <a:r>
              <a:rPr lang="en-US" altLang="es-MX" sz="3000" u="none" dirty="0">
                <a:latin typeface="Calibri" pitchFamily="34" charset="0"/>
              </a:rPr>
              <a:t> </a:t>
            </a:r>
            <a:r>
              <a:rPr lang="en-US" altLang="es-MX" sz="3000" u="none" dirty="0" err="1">
                <a:latin typeface="Calibri" pitchFamily="34" charset="0"/>
              </a:rPr>
              <a:t>mayoría</a:t>
            </a:r>
            <a:r>
              <a:rPr lang="en-US" altLang="es-MX" sz="3000" u="none" dirty="0">
                <a:latin typeface="Calibri" pitchFamily="34" charset="0"/>
              </a:rPr>
              <a:t> </a:t>
            </a:r>
            <a:r>
              <a:rPr lang="en-US" altLang="es-MX" sz="3000" u="none" dirty="0" err="1">
                <a:latin typeface="Calibri" pitchFamily="34" charset="0"/>
              </a:rPr>
              <a:t>tras</a:t>
            </a:r>
            <a:r>
              <a:rPr lang="en-US" altLang="es-MX" sz="3000" u="none" dirty="0">
                <a:latin typeface="Calibri" pitchFamily="34" charset="0"/>
              </a:rPr>
              <a:t> </a:t>
            </a:r>
            <a:r>
              <a:rPr lang="en-US" altLang="es-MX" sz="3000" u="none" dirty="0" err="1">
                <a:latin typeface="Calibri" pitchFamily="34" charset="0"/>
              </a:rPr>
              <a:t>décadas</a:t>
            </a:r>
            <a:r>
              <a:rPr lang="en-US" altLang="es-MX" sz="3000" u="none" dirty="0">
                <a:latin typeface="Calibri" pitchFamily="34" charset="0"/>
              </a:rPr>
              <a:t> </a:t>
            </a:r>
            <a:r>
              <a:rPr lang="en-US" altLang="es-MX" sz="3000" u="none" dirty="0" err="1">
                <a:latin typeface="Calibri" pitchFamily="34" charset="0"/>
              </a:rPr>
              <a:t>en</a:t>
            </a:r>
            <a:r>
              <a:rPr lang="en-US" altLang="es-MX" sz="3000" u="none" dirty="0">
                <a:latin typeface="Calibri" pitchFamily="34" charset="0"/>
              </a:rPr>
              <a:t> </a:t>
            </a:r>
            <a:r>
              <a:rPr lang="en-US" altLang="es-MX" sz="3000" u="none" dirty="0" err="1">
                <a:latin typeface="Calibri" pitchFamily="34" charset="0"/>
              </a:rPr>
              <a:t>minoría</a:t>
            </a:r>
            <a:r>
              <a:rPr lang="en-US" altLang="es-MX" sz="3000" u="none" dirty="0">
                <a:latin typeface="Calibri" pitchFamily="34" charset="0"/>
              </a:rPr>
              <a:t>;</a:t>
            </a:r>
          </a:p>
        </p:txBody>
      </p:sp>
      <p:sp>
        <p:nvSpPr>
          <p:cNvPr id="116740" name="Text Box 4"/>
          <p:cNvSpPr txBox="1">
            <a:spLocks noChangeArrowheads="1"/>
          </p:cNvSpPr>
          <p:nvPr/>
        </p:nvSpPr>
        <p:spPr bwMode="auto">
          <a:xfrm>
            <a:off x="152400" y="1981200"/>
            <a:ext cx="899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000" u="none" dirty="0">
                <a:latin typeface="Calibri" pitchFamily="34" charset="0"/>
              </a:rPr>
              <a:t>         </a:t>
            </a:r>
            <a:r>
              <a:rPr lang="en-US" altLang="es-MX" sz="3000" u="none" dirty="0" err="1">
                <a:latin typeface="Calibri" pitchFamily="34" charset="0"/>
              </a:rPr>
              <a:t>su</a:t>
            </a:r>
            <a:r>
              <a:rPr lang="en-US" altLang="es-MX" sz="3000" u="none" dirty="0">
                <a:latin typeface="Calibri" pitchFamily="34" charset="0"/>
              </a:rPr>
              <a:t> </a:t>
            </a:r>
            <a:r>
              <a:rPr lang="en-US" altLang="es-MX" sz="3000" u="none" dirty="0" err="1">
                <a:latin typeface="Calibri" pitchFamily="34" charset="0"/>
              </a:rPr>
              <a:t>plataforma</a:t>
            </a:r>
            <a:r>
              <a:rPr lang="en-US" altLang="es-MX" sz="3000" u="none" dirty="0">
                <a:latin typeface="Calibri" pitchFamily="34" charset="0"/>
              </a:rPr>
              <a:t> </a:t>
            </a:r>
            <a:r>
              <a:rPr lang="en-US" altLang="es-MX" sz="3000" u="none" dirty="0" err="1">
                <a:latin typeface="Calibri" pitchFamily="34" charset="0"/>
              </a:rPr>
              <a:t>proponía</a:t>
            </a:r>
            <a:r>
              <a:rPr lang="en-US" altLang="es-MX" sz="3000" u="none" dirty="0">
                <a:latin typeface="Calibri" pitchFamily="34" charset="0"/>
              </a:rPr>
              <a:t> </a:t>
            </a:r>
            <a:r>
              <a:rPr lang="en-US" altLang="es-MX" sz="3000" i="1" u="none" dirty="0">
                <a:latin typeface="Calibri" pitchFamily="34" charset="0"/>
              </a:rPr>
              <a:t>term-limits</a:t>
            </a:r>
            <a:r>
              <a:rPr lang="en-US" altLang="es-MX" sz="3000" u="none" dirty="0">
                <a:latin typeface="Calibri" pitchFamily="34" charset="0"/>
              </a:rPr>
              <a:t> (</a:t>
            </a:r>
            <a:r>
              <a:rPr lang="en-US" altLang="es-MX" sz="3000" u="none" dirty="0" err="1">
                <a:latin typeface="Calibri" pitchFamily="34" charset="0"/>
              </a:rPr>
              <a:t>máx</a:t>
            </a:r>
            <a:r>
              <a:rPr lang="en-US" altLang="es-MX" sz="3000" u="none" dirty="0">
                <a:latin typeface="Calibri" pitchFamily="34" charset="0"/>
              </a:rPr>
              <a:t> 12 </a:t>
            </a:r>
            <a:r>
              <a:rPr lang="en-US" altLang="es-MX" sz="3000" u="none" dirty="0" err="1">
                <a:latin typeface="Calibri" pitchFamily="34" charset="0"/>
              </a:rPr>
              <a:t>años</a:t>
            </a:r>
            <a:r>
              <a:rPr lang="en-US" altLang="es-MX" sz="3000" u="none" dirty="0">
                <a:latin typeface="Calibri" pitchFamily="34" charset="0"/>
              </a:rPr>
              <a:t>)</a:t>
            </a:r>
          </a:p>
        </p:txBody>
      </p:sp>
      <p:sp>
        <p:nvSpPr>
          <p:cNvPr id="116741" name="Text Box 5"/>
          <p:cNvSpPr txBox="1">
            <a:spLocks noChangeArrowheads="1"/>
          </p:cNvSpPr>
          <p:nvPr/>
        </p:nvSpPr>
        <p:spPr bwMode="auto">
          <a:xfrm>
            <a:off x="152400" y="2819400"/>
            <a:ext cx="891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000" u="none" dirty="0" err="1" smtClean="0">
                <a:latin typeface="Calibri" pitchFamily="34" charset="0"/>
              </a:rPr>
              <a:t>Todos</a:t>
            </a:r>
            <a:r>
              <a:rPr lang="en-US" altLang="es-MX" sz="3000" u="none" dirty="0" smtClean="0">
                <a:latin typeface="Calibri" pitchFamily="34" charset="0"/>
              </a:rPr>
              <a:t> </a:t>
            </a:r>
            <a:r>
              <a:rPr lang="en-US" altLang="es-MX" sz="3000" u="none" dirty="0" err="1">
                <a:latin typeface="Calibri" pitchFamily="34" charset="0"/>
              </a:rPr>
              <a:t>los</a:t>
            </a:r>
            <a:r>
              <a:rPr lang="en-US" altLang="es-MX" sz="3000" u="none" dirty="0">
                <a:latin typeface="Calibri" pitchFamily="34" charset="0"/>
              </a:rPr>
              <a:t> Reps. </a:t>
            </a:r>
            <a:r>
              <a:rPr lang="en-US" altLang="es-MX" sz="3000" u="none" dirty="0" err="1">
                <a:latin typeface="Calibri" pitchFamily="34" charset="0"/>
              </a:rPr>
              <a:t>votan</a:t>
            </a:r>
            <a:r>
              <a:rPr lang="en-US" altLang="es-MX" sz="3000" u="none" dirty="0">
                <a:latin typeface="Calibri" pitchFamily="34" charset="0"/>
              </a:rPr>
              <a:t> a favor del </a:t>
            </a:r>
            <a:r>
              <a:rPr lang="en-US" altLang="es-MX" sz="3000" u="none" dirty="0" err="1" smtClean="0">
                <a:latin typeface="Calibri" pitchFamily="34" charset="0"/>
              </a:rPr>
              <a:t>dictamen</a:t>
            </a:r>
            <a:r>
              <a:rPr lang="en-US" altLang="es-MX" sz="3000" u="none" dirty="0">
                <a:latin typeface="Calibri" pitchFamily="34" charset="0"/>
              </a:rPr>
              <a:t>, </a:t>
            </a:r>
            <a:r>
              <a:rPr lang="en-US" altLang="es-MX" sz="3000" u="none" dirty="0" smtClean="0">
                <a:latin typeface="Calibri" pitchFamily="34" charset="0"/>
              </a:rPr>
              <a:t/>
            </a:r>
            <a:br>
              <a:rPr lang="en-US" altLang="es-MX" sz="3000" u="none" dirty="0" smtClean="0">
                <a:latin typeface="Calibri" pitchFamily="34" charset="0"/>
              </a:rPr>
            </a:br>
            <a:r>
              <a:rPr lang="en-US" altLang="es-MX" sz="3000" u="none" dirty="0" err="1" smtClean="0">
                <a:latin typeface="Calibri" pitchFamily="34" charset="0"/>
              </a:rPr>
              <a:t>podría</a:t>
            </a:r>
            <a:r>
              <a:rPr lang="en-US" altLang="es-MX" sz="3000" u="none" dirty="0" smtClean="0">
                <a:latin typeface="Calibri" pitchFamily="34" charset="0"/>
              </a:rPr>
              <a:t> </a:t>
            </a:r>
            <a:r>
              <a:rPr lang="en-US" altLang="es-MX" sz="3000" u="none" dirty="0" err="1" smtClean="0">
                <a:latin typeface="Calibri" pitchFamily="34" charset="0"/>
              </a:rPr>
              <a:t>pasar</a:t>
            </a:r>
            <a:endParaRPr lang="en-US" altLang="es-MX" sz="3000" u="none" dirty="0">
              <a:latin typeface="Calibri" pitchFamily="34" charset="0"/>
            </a:endParaRPr>
          </a:p>
        </p:txBody>
      </p:sp>
      <p:sp>
        <p:nvSpPr>
          <p:cNvPr id="116742" name="Text Box 6"/>
          <p:cNvSpPr txBox="1">
            <a:spLocks noChangeArrowheads="1"/>
          </p:cNvSpPr>
          <p:nvPr/>
        </p:nvSpPr>
        <p:spPr bwMode="auto">
          <a:xfrm>
            <a:off x="152400" y="4022725"/>
            <a:ext cx="8915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000" u="none" dirty="0" smtClean="0">
                <a:latin typeface="Calibri" pitchFamily="34" charset="0"/>
              </a:rPr>
              <a:t>Pero: </a:t>
            </a:r>
            <a:r>
              <a:rPr lang="en-US" altLang="es-MX" sz="3000" u="none" dirty="0" err="1" smtClean="0">
                <a:latin typeface="Calibri" pitchFamily="34" charset="0"/>
              </a:rPr>
              <a:t>regla</a:t>
            </a:r>
            <a:r>
              <a:rPr lang="en-US" altLang="es-MX" sz="3000" u="none" dirty="0" smtClean="0">
                <a:latin typeface="Calibri" pitchFamily="34" charset="0"/>
              </a:rPr>
              <a:t> </a:t>
            </a:r>
            <a:r>
              <a:rPr lang="en-US" altLang="es-MX" sz="3000" u="none" dirty="0" err="1" smtClean="0">
                <a:latin typeface="Calibri" pitchFamily="34" charset="0"/>
              </a:rPr>
              <a:t>abierta</a:t>
            </a:r>
            <a:r>
              <a:rPr lang="en-US" altLang="es-MX" sz="3000" u="none" dirty="0" smtClean="0">
                <a:latin typeface="Calibri" pitchFamily="34" charset="0"/>
              </a:rPr>
              <a:t>.</a:t>
            </a:r>
            <a:br>
              <a:rPr lang="en-US" altLang="es-MX" sz="3000" u="none" dirty="0" smtClean="0">
                <a:latin typeface="Calibri" pitchFamily="34" charset="0"/>
              </a:rPr>
            </a:br>
            <a:r>
              <a:rPr lang="en-US" altLang="es-MX" sz="3000" u="none" dirty="0" smtClean="0">
                <a:latin typeface="Calibri" pitchFamily="34" charset="0"/>
              </a:rPr>
              <a:t>Dems</a:t>
            </a:r>
            <a:r>
              <a:rPr lang="en-US" altLang="es-MX" sz="3000" u="none" dirty="0">
                <a:latin typeface="Calibri" pitchFamily="34" charset="0"/>
              </a:rPr>
              <a:t>. (que </a:t>
            </a:r>
            <a:r>
              <a:rPr lang="en-US" altLang="es-MX" sz="3000" u="none" dirty="0" err="1" smtClean="0">
                <a:latin typeface="Calibri" pitchFamily="34" charset="0"/>
              </a:rPr>
              <a:t>tampoco</a:t>
            </a:r>
            <a:r>
              <a:rPr lang="en-US" altLang="es-MX" sz="3000" u="none" dirty="0" smtClean="0">
                <a:latin typeface="Calibri" pitchFamily="34" charset="0"/>
              </a:rPr>
              <a:t> </a:t>
            </a:r>
            <a:r>
              <a:rPr lang="en-US" altLang="es-MX" sz="3000" u="none" dirty="0" err="1">
                <a:latin typeface="Calibri" pitchFamily="34" charset="0"/>
              </a:rPr>
              <a:t>querían</a:t>
            </a:r>
            <a:r>
              <a:rPr lang="en-US" altLang="es-MX" sz="3000" u="none" dirty="0">
                <a:latin typeface="Calibri" pitchFamily="34" charset="0"/>
              </a:rPr>
              <a:t> </a:t>
            </a:r>
            <a:r>
              <a:rPr lang="en-US" altLang="es-MX" sz="3000" i="1" u="none" dirty="0">
                <a:latin typeface="Calibri" pitchFamily="34" charset="0"/>
              </a:rPr>
              <a:t>term </a:t>
            </a:r>
            <a:r>
              <a:rPr lang="en-US" altLang="es-MX" sz="3000" i="1" u="none" dirty="0" smtClean="0">
                <a:latin typeface="Calibri" pitchFamily="34" charset="0"/>
              </a:rPr>
              <a:t>limits,</a:t>
            </a:r>
            <a:r>
              <a:rPr lang="en-US" altLang="es-MX" sz="3000" u="none" dirty="0" smtClean="0">
                <a:latin typeface="Calibri" pitchFamily="34" charset="0"/>
              </a:rPr>
              <a:t> </a:t>
            </a:r>
            <a:r>
              <a:rPr lang="en-US" altLang="es-MX" sz="3000" u="none" dirty="0" err="1" smtClean="0">
                <a:latin typeface="Calibri" pitchFamily="34" charset="0"/>
              </a:rPr>
              <a:t>pero</a:t>
            </a:r>
            <a:r>
              <a:rPr lang="en-US" altLang="es-MX" sz="3000" u="none" dirty="0" smtClean="0">
                <a:latin typeface="Calibri" pitchFamily="34" charset="0"/>
              </a:rPr>
              <a:t> no </a:t>
            </a:r>
            <a:r>
              <a:rPr lang="en-US" altLang="es-MX" sz="3000" u="none" dirty="0" err="1" smtClean="0">
                <a:latin typeface="Calibri" pitchFamily="34" charset="0"/>
              </a:rPr>
              <a:t>querían</a:t>
            </a:r>
            <a:r>
              <a:rPr lang="en-US" altLang="es-MX" sz="3000" u="none" dirty="0" smtClean="0">
                <a:latin typeface="Calibri" pitchFamily="34" charset="0"/>
              </a:rPr>
              <a:t> </a:t>
            </a:r>
            <a:r>
              <a:rPr lang="en-US" altLang="es-MX" sz="3000" u="none" dirty="0" err="1" smtClean="0">
                <a:latin typeface="Calibri" pitchFamily="34" charset="0"/>
              </a:rPr>
              <a:t>votar</a:t>
            </a:r>
            <a:r>
              <a:rPr lang="en-US" altLang="es-MX" sz="3000" u="none" dirty="0" smtClean="0">
                <a:latin typeface="Calibri" pitchFamily="34" charset="0"/>
              </a:rPr>
              <a:t> </a:t>
            </a:r>
            <a:r>
              <a:rPr lang="en-US" altLang="es-MX" sz="3000" u="none" dirty="0" err="1" smtClean="0">
                <a:latin typeface="Calibri" pitchFamily="34" charset="0"/>
              </a:rPr>
              <a:t>en</a:t>
            </a:r>
            <a:r>
              <a:rPr lang="en-US" altLang="es-MX" sz="3000" u="none" dirty="0" smtClean="0">
                <a:latin typeface="Calibri" pitchFamily="34" charset="0"/>
              </a:rPr>
              <a:t> contra) </a:t>
            </a:r>
            <a:r>
              <a:rPr lang="en-US" altLang="es-MX" sz="3000" u="none" dirty="0" err="1">
                <a:latin typeface="Calibri" pitchFamily="34" charset="0"/>
              </a:rPr>
              <a:t>proponen</a:t>
            </a:r>
            <a:r>
              <a:rPr lang="en-US" altLang="es-MX" sz="3000" u="none" dirty="0">
                <a:latin typeface="Calibri" pitchFamily="34" charset="0"/>
              </a:rPr>
              <a:t> </a:t>
            </a:r>
            <a:r>
              <a:rPr lang="en-US" altLang="es-MX" sz="3000" u="none" dirty="0" err="1">
                <a:latin typeface="Calibri" pitchFamily="34" charset="0"/>
              </a:rPr>
              <a:t>enmienda</a:t>
            </a:r>
            <a:r>
              <a:rPr lang="en-US" altLang="es-MX" sz="3000" u="none" dirty="0">
                <a:latin typeface="Calibri" pitchFamily="34" charset="0"/>
              </a:rPr>
              <a:t> </a:t>
            </a:r>
            <a:r>
              <a:rPr lang="en-US" altLang="es-MX" sz="3000" u="none" dirty="0" err="1">
                <a:latin typeface="Calibri" pitchFamily="34" charset="0"/>
              </a:rPr>
              <a:t>más</a:t>
            </a:r>
            <a:r>
              <a:rPr lang="en-US" altLang="es-MX" sz="3000" u="none" dirty="0">
                <a:latin typeface="Calibri" pitchFamily="34" charset="0"/>
              </a:rPr>
              <a:t> radical: que </a:t>
            </a:r>
            <a:r>
              <a:rPr lang="en-US" altLang="es-MX" sz="3000" u="none" dirty="0" err="1">
                <a:latin typeface="Calibri" pitchFamily="34" charset="0"/>
              </a:rPr>
              <a:t>los</a:t>
            </a:r>
            <a:r>
              <a:rPr lang="en-US" altLang="es-MX" sz="3000" u="none" dirty="0">
                <a:latin typeface="Calibri" pitchFamily="34" charset="0"/>
              </a:rPr>
              <a:t> 12 </a:t>
            </a:r>
            <a:r>
              <a:rPr lang="en-US" altLang="es-MX" sz="3000" u="none" dirty="0" err="1">
                <a:latin typeface="Calibri" pitchFamily="34" charset="0"/>
              </a:rPr>
              <a:t>años</a:t>
            </a:r>
            <a:r>
              <a:rPr lang="en-US" altLang="es-MX" sz="3000" u="none" dirty="0">
                <a:latin typeface="Calibri" pitchFamily="34" charset="0"/>
              </a:rPr>
              <a:t> </a:t>
            </a:r>
            <a:r>
              <a:rPr lang="en-US" altLang="es-MX" sz="3000" u="none" dirty="0" err="1">
                <a:latin typeface="Calibri" pitchFamily="34" charset="0"/>
              </a:rPr>
              <a:t>sean</a:t>
            </a:r>
            <a:r>
              <a:rPr lang="en-US" altLang="es-MX" sz="3000" u="none" dirty="0">
                <a:latin typeface="Calibri" pitchFamily="34" charset="0"/>
              </a:rPr>
              <a:t> </a:t>
            </a:r>
            <a:r>
              <a:rPr lang="en-US" altLang="es-MX" sz="3000" u="none" dirty="0" err="1">
                <a:latin typeface="Calibri" pitchFamily="34" charset="0"/>
              </a:rPr>
              <a:t>retroactivos</a:t>
            </a:r>
            <a:endParaRPr lang="en-US" altLang="es-MX" sz="3000" u="none" dirty="0">
              <a:latin typeface="Calibri" pitchFamily="34" charset="0"/>
            </a:endParaRPr>
          </a:p>
        </p:txBody>
      </p:sp>
      <p:sp>
        <p:nvSpPr>
          <p:cNvPr id="8" name="7 CuadroTexto"/>
          <p:cNvSpPr txBox="1"/>
          <p:nvPr/>
        </p:nvSpPr>
        <p:spPr>
          <a:xfrm>
            <a:off x="251520" y="1052736"/>
            <a:ext cx="8568952" cy="5693866"/>
          </a:xfrm>
          <a:prstGeom prst="rect">
            <a:avLst/>
          </a:prstGeom>
          <a:solidFill>
            <a:schemeClr val="bg1"/>
          </a:solidFill>
        </p:spPr>
        <p:txBody>
          <a:bodyPr wrap="square" rtlCol="0">
            <a:spAutoFit/>
          </a:bodyPr>
          <a:lstStyle/>
          <a:p>
            <a:pPr algn="l"/>
            <a:r>
              <a:rPr lang="en-US" sz="1400" u="none" dirty="0" smtClean="0">
                <a:latin typeface="Courier New" panose="02070309020205020404" pitchFamily="49" charset="0"/>
                <a:cs typeface="Courier New" panose="02070309020205020404" pitchFamily="49" charset="0"/>
              </a:rPr>
              <a:t>[House Report 104-67] </a:t>
            </a:r>
          </a:p>
          <a:p>
            <a:pPr algn="l"/>
            <a:r>
              <a:rPr lang="en-US" sz="1400" u="none" dirty="0" smtClean="0">
                <a:latin typeface="Courier New" panose="02070309020205020404" pitchFamily="49" charset="0"/>
                <a:cs typeface="Courier New" panose="02070309020205020404" pitchFamily="49" charset="0"/>
              </a:rPr>
              <a:t>[From the U.S. Government Publishing Office]</a:t>
            </a:r>
          </a:p>
          <a:p>
            <a:r>
              <a:rPr lang="en-US" sz="1400" u="none" dirty="0" smtClean="0">
                <a:latin typeface="Courier New" panose="02070309020205020404" pitchFamily="49" charset="0"/>
                <a:cs typeface="Courier New" panose="02070309020205020404" pitchFamily="49" charset="0"/>
              </a:rPr>
              <a:t> 104th Congress Report HOUSE OF REPRESENTATIVES 1st Session 104-67 _______________________________________________________________________ TERM LIMITS FOR MEMBERS OF CONGRESS </a:t>
            </a:r>
          </a:p>
          <a:p>
            <a:r>
              <a:rPr lang="en-US" sz="1400" u="none" dirty="0" smtClean="0">
                <a:latin typeface="Courier New" panose="02070309020205020404" pitchFamily="49" charset="0"/>
                <a:cs typeface="Courier New" panose="02070309020205020404" pitchFamily="49" charset="0"/>
              </a:rPr>
              <a:t>_______ </a:t>
            </a:r>
          </a:p>
          <a:p>
            <a:r>
              <a:rPr lang="en-US" sz="1400" u="none" dirty="0">
                <a:latin typeface="Courier New" panose="02070309020205020404" pitchFamily="49" charset="0"/>
                <a:cs typeface="Courier New" panose="02070309020205020404" pitchFamily="49" charset="0"/>
              </a:rPr>
              <a:t> </a:t>
            </a:r>
            <a:r>
              <a:rPr lang="en-US" sz="1400" u="none" dirty="0" smtClean="0">
                <a:latin typeface="Courier New" panose="02070309020205020404" pitchFamily="49" charset="0"/>
                <a:cs typeface="Courier New" panose="02070309020205020404" pitchFamily="49" charset="0"/>
              </a:rPr>
              <a:t>March 6, 1995.--Referred to the House Calendar and ordered to be printed _______________________________________________________________________ Mr. Canady, from the Committee on the Judiciary, submitted the following </a:t>
            </a:r>
          </a:p>
          <a:p>
            <a:endParaRPr lang="en-US" sz="1400" u="none" dirty="0">
              <a:latin typeface="Courier New" panose="02070309020205020404" pitchFamily="49" charset="0"/>
              <a:cs typeface="Courier New" panose="02070309020205020404" pitchFamily="49" charset="0"/>
            </a:endParaRPr>
          </a:p>
          <a:p>
            <a:r>
              <a:rPr lang="en-US" sz="1400" u="none" dirty="0" smtClean="0">
                <a:latin typeface="Courier New" panose="02070309020205020404" pitchFamily="49" charset="0"/>
                <a:cs typeface="Courier New" panose="02070309020205020404" pitchFamily="49" charset="0"/>
              </a:rPr>
              <a:t>R E P O R T </a:t>
            </a:r>
          </a:p>
          <a:p>
            <a:r>
              <a:rPr lang="en-US" sz="1400" u="none" dirty="0" smtClean="0">
                <a:latin typeface="Courier New" panose="02070309020205020404" pitchFamily="49" charset="0"/>
                <a:cs typeface="Courier New" panose="02070309020205020404" pitchFamily="49" charset="0"/>
              </a:rPr>
              <a:t>[To accompany H.J. Res. 2]</a:t>
            </a:r>
          </a:p>
          <a:p>
            <a:endParaRPr lang="en-US" sz="1400" u="none" dirty="0">
              <a:latin typeface="Courier New" panose="02070309020205020404" pitchFamily="49" charset="0"/>
              <a:cs typeface="Courier New" panose="02070309020205020404" pitchFamily="49" charset="0"/>
            </a:endParaRPr>
          </a:p>
          <a:p>
            <a:r>
              <a:rPr lang="en-US" sz="1400" u="none" dirty="0" smtClean="0">
                <a:latin typeface="Courier New" panose="02070309020205020404" pitchFamily="49" charset="0"/>
                <a:cs typeface="Courier New" panose="02070309020205020404" pitchFamily="49" charset="0"/>
              </a:rPr>
              <a:t>...</a:t>
            </a:r>
          </a:p>
          <a:p>
            <a:endParaRPr lang="en-US" sz="1400" u="none" dirty="0">
              <a:latin typeface="Courier New" panose="02070309020205020404" pitchFamily="49" charset="0"/>
              <a:cs typeface="Courier New" panose="02070309020205020404" pitchFamily="49" charset="0"/>
            </a:endParaRPr>
          </a:p>
          <a:p>
            <a:r>
              <a:rPr lang="en-US" sz="1400" u="none" dirty="0" smtClean="0">
                <a:latin typeface="Courier New" panose="02070309020205020404" pitchFamily="49" charset="0"/>
                <a:cs typeface="Courier New" panose="02070309020205020404" pitchFamily="49" charset="0"/>
              </a:rPr>
              <a:t>PURPOSE AND SUMMARY </a:t>
            </a:r>
          </a:p>
          <a:p>
            <a:pPr algn="l"/>
            <a:r>
              <a:rPr lang="en-US" sz="1400" u="none" dirty="0" smtClean="0">
                <a:latin typeface="Courier New" panose="02070309020205020404" pitchFamily="49" charset="0"/>
                <a:cs typeface="Courier New" panose="02070309020205020404" pitchFamily="49" charset="0"/>
              </a:rPr>
              <a:t>The Republican ``Contract with America'' </a:t>
            </a:r>
            <a:r>
              <a:rPr lang="en-US" sz="1400" b="1" u="none" dirty="0" smtClean="0">
                <a:solidFill>
                  <a:srgbClr val="FF0000"/>
                </a:solidFill>
                <a:latin typeface="Courier New" panose="02070309020205020404" pitchFamily="49" charset="0"/>
                <a:cs typeface="Courier New" panose="02070309020205020404" pitchFamily="49" charset="0"/>
              </a:rPr>
              <a:t>promises a floor vote on proposed constitutional amendments to limit the terms of Members of the United States Senate and House of Representatives within the first one hundred days of the 104th Congress</a:t>
            </a:r>
            <a:r>
              <a:rPr lang="en-US" sz="1400" u="none" dirty="0" smtClean="0">
                <a:latin typeface="Courier New" panose="02070309020205020404" pitchFamily="49" charset="0"/>
                <a:cs typeface="Courier New" panose="02070309020205020404" pitchFamily="49" charset="0"/>
              </a:rPr>
              <a:t>. Pursuant to this commitment, the Committee on the Judiciary met on February 28, 1995 and moved to report the resolution, H.J. Res. 2 without recommendation. H.J. Res. 2, if approved by two-thirds of the members of both the House and Senate, and if ratified by three-fourths of the States, will limit United States Senators to two full, consecutive terms (12 years) and Members of the House of Representatives to six full, consecutive terms (12 years).</a:t>
            </a:r>
            <a:endParaRPr lang="es-MX" sz="1400" u="none"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674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utoUpdateAnimBg="0"/>
      <p:bldP spid="116742" grpId="0" autoUpdateAnimBg="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93850" y="304800"/>
            <a:ext cx="5949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¿Mejor que sobre o que falte?</a:t>
            </a:r>
            <a:endParaRPr lang="es-ES" altLang="es-MX" sz="3200" u="none">
              <a:solidFill>
                <a:schemeClr val="tx2"/>
              </a:solidFill>
              <a:latin typeface="Calibri" pitchFamily="34" charset="0"/>
            </a:endParaRPr>
          </a:p>
        </p:txBody>
      </p:sp>
      <p:sp>
        <p:nvSpPr>
          <p:cNvPr id="6147" name="Text Box 3"/>
          <p:cNvSpPr txBox="1">
            <a:spLocks noChangeArrowheads="1"/>
          </p:cNvSpPr>
          <p:nvPr/>
        </p:nvSpPr>
        <p:spPr bwMode="auto">
          <a:xfrm>
            <a:off x="588963" y="1295400"/>
            <a:ext cx="79597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¿Qué es preferible, </a:t>
            </a:r>
          </a:p>
          <a:p>
            <a:pPr algn="l" eaLnBrk="1" hangingPunct="1">
              <a:spcBef>
                <a:spcPct val="50000"/>
              </a:spcBef>
            </a:pPr>
            <a:r>
              <a:rPr lang="es-MX" altLang="es-MX" sz="3200" b="1" u="none">
                <a:solidFill>
                  <a:srgbClr val="990000"/>
                </a:solidFill>
                <a:latin typeface="Calibri" pitchFamily="34" charset="0"/>
              </a:rPr>
              <a:t>(a)</a:t>
            </a:r>
            <a:r>
              <a:rPr lang="es-MX" altLang="es-MX" sz="3200" u="none">
                <a:latin typeface="Calibri" pitchFamily="34" charset="0"/>
              </a:rPr>
              <a:t> ¿dar facultades de más?   </a:t>
            </a:r>
          </a:p>
          <a:p>
            <a:pPr algn="l" eaLnBrk="1" hangingPunct="1">
              <a:spcBef>
                <a:spcPct val="50000"/>
              </a:spcBef>
            </a:pPr>
            <a:r>
              <a:rPr lang="es-MX" altLang="es-MX" sz="3200" b="1" u="none">
                <a:solidFill>
                  <a:srgbClr val="669900"/>
                </a:solidFill>
                <a:latin typeface="Calibri" pitchFamily="34" charset="0"/>
              </a:rPr>
              <a:t>(b)</a:t>
            </a:r>
            <a:r>
              <a:rPr lang="es-MX" altLang="es-MX" sz="3200" u="none">
                <a:latin typeface="Calibri" pitchFamily="34" charset="0"/>
              </a:rPr>
              <a:t> o ¿poner controles de más?</a:t>
            </a:r>
            <a:endParaRPr lang="es-ES" altLang="es-MX" sz="3200" u="none">
              <a:latin typeface="Calibri" pitchFamily="34" charset="0"/>
            </a:endParaRPr>
          </a:p>
        </p:txBody>
      </p:sp>
      <p:sp>
        <p:nvSpPr>
          <p:cNvPr id="27654" name="Text Box 6"/>
          <p:cNvSpPr txBox="1">
            <a:spLocks noChangeArrowheads="1"/>
          </p:cNvSpPr>
          <p:nvPr/>
        </p:nvSpPr>
        <p:spPr bwMode="auto">
          <a:xfrm>
            <a:off x="574675" y="3810000"/>
            <a:ext cx="7959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Muchos clásicos (Bodin, Hobbes) eligen </a:t>
            </a:r>
            <a:r>
              <a:rPr lang="es-MX" altLang="es-MX" sz="3200" b="1" u="none">
                <a:solidFill>
                  <a:srgbClr val="990000"/>
                </a:solidFill>
                <a:latin typeface="Calibri" pitchFamily="34" charset="0"/>
              </a:rPr>
              <a:t>(a)</a:t>
            </a:r>
            <a:r>
              <a:rPr lang="es-MX" altLang="es-MX" sz="3200" u="none">
                <a:latin typeface="Calibri" pitchFamily="34" charset="0"/>
              </a:rPr>
              <a:t> Madison y colegas optan en cambio por </a:t>
            </a:r>
            <a:r>
              <a:rPr lang="es-MX" altLang="es-MX" sz="3200" b="1" u="none">
                <a:solidFill>
                  <a:srgbClr val="669900"/>
                </a:solidFill>
                <a:latin typeface="Calibri" pitchFamily="34" charset="0"/>
              </a:rPr>
              <a:t>(b)</a:t>
            </a:r>
            <a:endParaRPr lang="es-ES" altLang="es-MX" sz="3200" u="none">
              <a:latin typeface="Calibri" pitchFamily="34" charset="0"/>
            </a:endParaRPr>
          </a:p>
        </p:txBody>
      </p:sp>
      <p:sp>
        <p:nvSpPr>
          <p:cNvPr id="27655" name="Text Box 7"/>
          <p:cNvSpPr txBox="1">
            <a:spLocks noChangeArrowheads="1"/>
          </p:cNvSpPr>
          <p:nvPr/>
        </p:nvSpPr>
        <p:spPr bwMode="auto">
          <a:xfrm>
            <a:off x="609600" y="5257800"/>
            <a:ext cx="7959725"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El presidencialismo es una </a:t>
            </a:r>
            <a:br>
              <a:rPr lang="es-MX" altLang="es-MX" sz="3200" u="none">
                <a:latin typeface="Calibri" pitchFamily="34" charset="0"/>
              </a:rPr>
            </a:br>
            <a:r>
              <a:rPr lang="es-MX" altLang="es-MX" sz="3200" u="none">
                <a:latin typeface="Calibri" pitchFamily="34" charset="0"/>
              </a:rPr>
              <a:t>preferencia explícita por la solución </a:t>
            </a:r>
            <a:r>
              <a:rPr lang="es-MX" altLang="es-MX" sz="3200" b="1" u="none">
                <a:solidFill>
                  <a:srgbClr val="669900"/>
                </a:solidFill>
                <a:latin typeface="Calibri" pitchFamily="34" charset="0"/>
              </a:rPr>
              <a:t>(b)</a:t>
            </a:r>
            <a:endParaRPr lang="es-ES" altLang="es-MX" sz="3200" u="none">
              <a:latin typeface="Calibri" pitchFamily="34" charset="0"/>
            </a:endParaRPr>
          </a:p>
        </p:txBody>
      </p:sp>
      <p:pic>
        <p:nvPicPr>
          <p:cNvPr id="27656" name="Picture 8" descr="C:\Documents and Settings\emagarm\Escritorio\bod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395413"/>
            <a:ext cx="172561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descr="C:\Documents and Settings\emagarm\Escritorio\hobb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513" y="1431925"/>
            <a:ext cx="18764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 descr="C:\Documents and Settings\emagarm\Escritorio\lock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450" y="1393825"/>
            <a:ext cx="1868488"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descr="C:\Documents and Settings\emagarm\Escritorio\jeffers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1409700"/>
            <a:ext cx="2252662"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dissolve">
                                      <p:cBhvr>
                                        <p:cTn id="7" dur="500"/>
                                        <p:tgtEl>
                                          <p:spTgt spid="27654"/>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27656"/>
                                        </p:tgtEl>
                                        <p:attrNameLst>
                                          <p:attrName>style.visibility</p:attrName>
                                        </p:attrNameLst>
                                      </p:cBhvr>
                                      <p:to>
                                        <p:strVal val="visible"/>
                                      </p:to>
                                    </p:set>
                                    <p:animEffect transition="in" filter="dissolve">
                                      <p:cBhvr>
                                        <p:cTn id="11" dur="500"/>
                                        <p:tgtEl>
                                          <p:spTgt spid="27656"/>
                                        </p:tgtEl>
                                      </p:cBhvr>
                                    </p:animEffect>
                                  </p:childTnLst>
                                </p:cTn>
                              </p:par>
                            </p:childTnLst>
                          </p:cTn>
                        </p:par>
                        <p:par>
                          <p:cTn id="12" fill="hold" nodeType="afterGroup">
                            <p:stCondLst>
                              <p:cond delay="2000"/>
                            </p:stCondLst>
                            <p:childTnLst>
                              <p:par>
                                <p:cTn id="13" presetID="9" presetClass="entr" presetSubtype="0" fill="hold" nodeType="afterEffect">
                                  <p:stCondLst>
                                    <p:cond delay="1000"/>
                                  </p:stCondLst>
                                  <p:childTnLst>
                                    <p:set>
                                      <p:cBhvr>
                                        <p:cTn id="14" dur="1" fill="hold">
                                          <p:stCondLst>
                                            <p:cond delay="0"/>
                                          </p:stCondLst>
                                        </p:cTn>
                                        <p:tgtEl>
                                          <p:spTgt spid="27657"/>
                                        </p:tgtEl>
                                        <p:attrNameLst>
                                          <p:attrName>style.visibility</p:attrName>
                                        </p:attrNameLst>
                                      </p:cBhvr>
                                      <p:to>
                                        <p:strVal val="visible"/>
                                      </p:to>
                                    </p:set>
                                    <p:animEffect transition="in" filter="dissolve">
                                      <p:cBhvr>
                                        <p:cTn id="15" dur="500"/>
                                        <p:tgtEl>
                                          <p:spTgt spid="27657"/>
                                        </p:tgtEl>
                                      </p:cBhvr>
                                    </p:animEffect>
                                  </p:childTnLst>
                                </p:cTn>
                              </p:par>
                            </p:childTnLst>
                          </p:cTn>
                        </p:par>
                        <p:par>
                          <p:cTn id="16" fill="hold" nodeType="afterGroup">
                            <p:stCondLst>
                              <p:cond delay="3500"/>
                            </p:stCondLst>
                            <p:childTnLst>
                              <p:par>
                                <p:cTn id="17" presetID="9" presetClass="entr" presetSubtype="0" fill="hold" nodeType="afterEffect">
                                  <p:stCondLst>
                                    <p:cond delay="1000"/>
                                  </p:stCondLst>
                                  <p:childTnLst>
                                    <p:set>
                                      <p:cBhvr>
                                        <p:cTn id="18" dur="1" fill="hold">
                                          <p:stCondLst>
                                            <p:cond delay="0"/>
                                          </p:stCondLst>
                                        </p:cTn>
                                        <p:tgtEl>
                                          <p:spTgt spid="27658"/>
                                        </p:tgtEl>
                                        <p:attrNameLst>
                                          <p:attrName>style.visibility</p:attrName>
                                        </p:attrNameLst>
                                      </p:cBhvr>
                                      <p:to>
                                        <p:strVal val="visible"/>
                                      </p:to>
                                    </p:set>
                                    <p:animEffect transition="in" filter="dissolve">
                                      <p:cBhvr>
                                        <p:cTn id="19" dur="500"/>
                                        <p:tgtEl>
                                          <p:spTgt spid="27658"/>
                                        </p:tgtEl>
                                      </p:cBhvr>
                                    </p:animEffect>
                                  </p:childTnLst>
                                </p:cTn>
                              </p:par>
                            </p:childTnLst>
                          </p:cTn>
                        </p:par>
                        <p:par>
                          <p:cTn id="20" fill="hold" nodeType="afterGroup">
                            <p:stCondLst>
                              <p:cond delay="5000"/>
                            </p:stCondLst>
                            <p:childTnLst>
                              <p:par>
                                <p:cTn id="21" presetID="9" presetClass="entr" presetSubtype="0" fill="hold" nodeType="afterEffect">
                                  <p:stCondLst>
                                    <p:cond delay="1000"/>
                                  </p:stCondLst>
                                  <p:childTnLst>
                                    <p:set>
                                      <p:cBhvr>
                                        <p:cTn id="22" dur="1" fill="hold">
                                          <p:stCondLst>
                                            <p:cond delay="0"/>
                                          </p:stCondLst>
                                        </p:cTn>
                                        <p:tgtEl>
                                          <p:spTgt spid="27659"/>
                                        </p:tgtEl>
                                        <p:attrNameLst>
                                          <p:attrName>style.visibility</p:attrName>
                                        </p:attrNameLst>
                                      </p:cBhvr>
                                      <p:to>
                                        <p:strVal val="visible"/>
                                      </p:to>
                                    </p:set>
                                    <p:animEffect transition="in" filter="dissolve">
                                      <p:cBhvr>
                                        <p:cTn id="23" dur="500"/>
                                        <p:tgtEl>
                                          <p:spTgt spid="276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7655"/>
                                        </p:tgtEl>
                                        <p:attrNameLst>
                                          <p:attrName>style.visibility</p:attrName>
                                        </p:attrNameLst>
                                      </p:cBhvr>
                                      <p:to>
                                        <p:strVal val="visible"/>
                                      </p:to>
                                    </p:set>
                                    <p:animEffect transition="in" filter="dissolve">
                                      <p:cBhvr>
                                        <p:cTn id="28"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utoUpdateAnimBg="0"/>
      <p:bldP spid="2765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bwMode="auto">
          <a:xfrm>
            <a:off x="10620672" y="2636912"/>
            <a:ext cx="914400" cy="914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2400" b="0" i="0" u="sng" strike="noStrike" cap="none" normalizeH="0" baseline="0" smtClean="0">
              <a:ln>
                <a:noFill/>
              </a:ln>
              <a:solidFill>
                <a:schemeClr val="tx1"/>
              </a:solidFill>
              <a:effectLst/>
              <a:latin typeface="Times New Roman" charset="0"/>
            </a:endParaRPr>
          </a:p>
        </p:txBody>
      </p:sp>
      <p:sp>
        <p:nvSpPr>
          <p:cNvPr id="5" name="Text Box 7"/>
          <p:cNvSpPr txBox="1">
            <a:spLocks noChangeArrowheads="1"/>
          </p:cNvSpPr>
          <p:nvPr/>
        </p:nvSpPr>
        <p:spPr bwMode="auto">
          <a:xfrm>
            <a:off x="1635125" y="5085184"/>
            <a:ext cx="5908675" cy="10064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000" u="none" dirty="0">
                <a:latin typeface="Calibri" pitchFamily="34" charset="0"/>
              </a:rPr>
              <a:t>La </a:t>
            </a:r>
            <a:r>
              <a:rPr lang="en-US" altLang="es-MX" sz="3000" u="none" dirty="0" err="1">
                <a:latin typeface="Calibri" pitchFamily="34" charset="0"/>
              </a:rPr>
              <a:t>enmienda</a:t>
            </a:r>
            <a:r>
              <a:rPr lang="en-US" altLang="es-MX" sz="3000" u="none" dirty="0">
                <a:latin typeface="Calibri" pitchFamily="34" charset="0"/>
              </a:rPr>
              <a:t> </a:t>
            </a:r>
            <a:r>
              <a:rPr lang="en-US" altLang="es-MX" sz="3000" u="none" dirty="0" err="1">
                <a:latin typeface="Calibri" pitchFamily="34" charset="0"/>
              </a:rPr>
              <a:t>pasa</a:t>
            </a:r>
            <a:r>
              <a:rPr lang="en-US" altLang="es-MX" sz="3000" u="none" dirty="0">
                <a:latin typeface="Calibri" pitchFamily="34" charset="0"/>
              </a:rPr>
              <a:t>, </a:t>
            </a:r>
            <a:r>
              <a:rPr lang="en-US" altLang="es-MX" sz="3000" u="none" dirty="0" err="1">
                <a:latin typeface="Calibri" pitchFamily="34" charset="0"/>
              </a:rPr>
              <a:t>pero</a:t>
            </a:r>
            <a:r>
              <a:rPr lang="en-US" altLang="es-MX" sz="3000" u="none" dirty="0">
                <a:latin typeface="Calibri" pitchFamily="34" charset="0"/>
              </a:rPr>
              <a:t> la </a:t>
            </a:r>
            <a:r>
              <a:rPr lang="en-US" altLang="es-MX" sz="3000" u="none" dirty="0" err="1">
                <a:latin typeface="Calibri" pitchFamily="34" charset="0"/>
              </a:rPr>
              <a:t>iniciativa</a:t>
            </a:r>
            <a:r>
              <a:rPr lang="en-US" altLang="es-MX" sz="3000" u="none" dirty="0">
                <a:latin typeface="Calibri" pitchFamily="34" charset="0"/>
              </a:rPr>
              <a:t> </a:t>
            </a:r>
            <a:r>
              <a:rPr lang="en-US" altLang="es-MX" sz="3000" u="none" dirty="0" err="1">
                <a:latin typeface="Calibri" pitchFamily="34" charset="0"/>
              </a:rPr>
              <a:t>pierde</a:t>
            </a:r>
            <a:r>
              <a:rPr lang="en-US" altLang="es-MX" sz="3000" u="none" dirty="0">
                <a:latin typeface="Calibri" pitchFamily="34" charset="0"/>
              </a:rPr>
              <a:t> ante el </a:t>
            </a:r>
            <a:r>
              <a:rPr lang="en-US" altLang="es-MX" sz="3000" i="1" u="none" dirty="0">
                <a:latin typeface="Calibri" pitchFamily="34" charset="0"/>
              </a:rPr>
              <a:t>SQ</a:t>
            </a:r>
            <a:r>
              <a:rPr lang="en-US" altLang="es-MX" sz="3000" u="none" dirty="0">
                <a:latin typeface="Calibri" pitchFamily="34" charset="0"/>
              </a:rPr>
              <a:t> </a:t>
            </a:r>
            <a:r>
              <a:rPr lang="en-US" altLang="es-MX" sz="3000" u="none" dirty="0" err="1">
                <a:latin typeface="Calibri" pitchFamily="34" charset="0"/>
              </a:rPr>
              <a:t>en</a:t>
            </a:r>
            <a:r>
              <a:rPr lang="en-US" altLang="es-MX" sz="3000" u="none" dirty="0">
                <a:latin typeface="Calibri" pitchFamily="34" charset="0"/>
              </a:rPr>
              <a:t> </a:t>
            </a:r>
            <a:r>
              <a:rPr lang="en-US" altLang="es-MX" sz="3000" u="none" dirty="0" err="1">
                <a:latin typeface="Calibri" pitchFamily="34" charset="0"/>
              </a:rPr>
              <a:t>votación</a:t>
            </a:r>
            <a:r>
              <a:rPr lang="en-US" altLang="es-MX" sz="3000" u="none" dirty="0">
                <a:latin typeface="Calibri" pitchFamily="34" charset="0"/>
              </a:rPr>
              <a:t> final </a:t>
            </a:r>
          </a:p>
        </p:txBody>
      </p:sp>
      <p:grpSp>
        <p:nvGrpSpPr>
          <p:cNvPr id="33" name="32 Grupo"/>
          <p:cNvGrpSpPr/>
          <p:nvPr/>
        </p:nvGrpSpPr>
        <p:grpSpPr>
          <a:xfrm>
            <a:off x="2771800" y="908720"/>
            <a:ext cx="3744416" cy="2736304"/>
            <a:chOff x="2771800" y="908720"/>
            <a:chExt cx="3744416" cy="2736304"/>
          </a:xfrm>
        </p:grpSpPr>
        <p:cxnSp>
          <p:nvCxnSpPr>
            <p:cNvPr id="7" name="6 Conector recto"/>
            <p:cNvCxnSpPr/>
            <p:nvPr/>
          </p:nvCxnSpPr>
          <p:spPr bwMode="auto">
            <a:xfrm flipH="1">
              <a:off x="3563888" y="908720"/>
              <a:ext cx="1008112" cy="12961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9 Conector recto"/>
            <p:cNvCxnSpPr/>
            <p:nvPr/>
          </p:nvCxnSpPr>
          <p:spPr bwMode="auto">
            <a:xfrm>
              <a:off x="4589462" y="908720"/>
              <a:ext cx="918642" cy="12961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10 CuadroTexto"/>
            <p:cNvSpPr txBox="1"/>
            <p:nvPr/>
          </p:nvSpPr>
          <p:spPr>
            <a:xfrm>
              <a:off x="3491880" y="1196752"/>
              <a:ext cx="288032" cy="461665"/>
            </a:xfrm>
            <a:prstGeom prst="rect">
              <a:avLst/>
            </a:prstGeom>
            <a:noFill/>
          </p:spPr>
          <p:txBody>
            <a:bodyPr wrap="square" rtlCol="0">
              <a:spAutoFit/>
            </a:bodyPr>
            <a:lstStyle/>
            <a:p>
              <a:r>
                <a:rPr lang="es-MX" u="none" dirty="0" smtClean="0"/>
                <a:t>L</a:t>
              </a:r>
              <a:endParaRPr lang="es-MX" u="none" dirty="0"/>
            </a:p>
          </p:txBody>
        </p:sp>
        <p:sp>
          <p:nvSpPr>
            <p:cNvPr id="12" name="11 CuadroTexto"/>
            <p:cNvSpPr txBox="1"/>
            <p:nvPr/>
          </p:nvSpPr>
          <p:spPr>
            <a:xfrm>
              <a:off x="5076056" y="1196752"/>
              <a:ext cx="576064" cy="461665"/>
            </a:xfrm>
            <a:prstGeom prst="rect">
              <a:avLst/>
            </a:prstGeom>
            <a:noFill/>
          </p:spPr>
          <p:txBody>
            <a:bodyPr wrap="square" rtlCol="0">
              <a:spAutoFit/>
            </a:bodyPr>
            <a:lstStyle/>
            <a:p>
              <a:r>
                <a:rPr lang="es-MX" u="none" dirty="0" smtClean="0"/>
                <a:t>L+</a:t>
              </a:r>
              <a:endParaRPr lang="es-MX" u="none" dirty="0"/>
            </a:p>
          </p:txBody>
        </p:sp>
        <p:cxnSp>
          <p:nvCxnSpPr>
            <p:cNvPr id="13" name="12 Conector recto"/>
            <p:cNvCxnSpPr/>
            <p:nvPr/>
          </p:nvCxnSpPr>
          <p:spPr bwMode="auto">
            <a:xfrm flipH="1">
              <a:off x="2771800"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13 Conector recto"/>
            <p:cNvCxnSpPr/>
            <p:nvPr/>
          </p:nvCxnSpPr>
          <p:spPr bwMode="auto">
            <a:xfrm>
              <a:off x="3563888"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14 CuadroTexto"/>
            <p:cNvSpPr txBox="1"/>
            <p:nvPr/>
          </p:nvSpPr>
          <p:spPr>
            <a:xfrm>
              <a:off x="2771800" y="2636912"/>
              <a:ext cx="288032" cy="461665"/>
            </a:xfrm>
            <a:prstGeom prst="rect">
              <a:avLst/>
            </a:prstGeom>
            <a:noFill/>
          </p:spPr>
          <p:txBody>
            <a:bodyPr wrap="square" rtlCol="0">
              <a:spAutoFit/>
            </a:bodyPr>
            <a:lstStyle/>
            <a:p>
              <a:r>
                <a:rPr lang="es-MX" u="none" dirty="0" smtClean="0"/>
                <a:t>L</a:t>
              </a:r>
              <a:endParaRPr lang="es-MX" u="none" dirty="0"/>
            </a:p>
          </p:txBody>
        </p:sp>
        <p:sp>
          <p:nvSpPr>
            <p:cNvPr id="16" name="15 CuadroTexto"/>
            <p:cNvSpPr txBox="1"/>
            <p:nvPr/>
          </p:nvSpPr>
          <p:spPr>
            <a:xfrm>
              <a:off x="3995936" y="2636912"/>
              <a:ext cx="576064" cy="461665"/>
            </a:xfrm>
            <a:prstGeom prst="rect">
              <a:avLst/>
            </a:prstGeom>
            <a:noFill/>
          </p:spPr>
          <p:txBody>
            <a:bodyPr wrap="square" rtlCol="0">
              <a:spAutoFit/>
            </a:bodyPr>
            <a:lstStyle/>
            <a:p>
              <a:r>
                <a:rPr lang="es-MX" u="none" dirty="0" err="1" smtClean="0"/>
                <a:t>sq</a:t>
              </a:r>
              <a:endParaRPr lang="es-MX" u="none" dirty="0"/>
            </a:p>
          </p:txBody>
        </p:sp>
        <p:cxnSp>
          <p:nvCxnSpPr>
            <p:cNvPr id="17" name="16 Conector recto"/>
            <p:cNvCxnSpPr/>
            <p:nvPr/>
          </p:nvCxnSpPr>
          <p:spPr bwMode="auto">
            <a:xfrm flipH="1">
              <a:off x="4716016"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17 Conector recto"/>
            <p:cNvCxnSpPr/>
            <p:nvPr/>
          </p:nvCxnSpPr>
          <p:spPr bwMode="auto">
            <a:xfrm>
              <a:off x="5508104"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19 CuadroTexto"/>
            <p:cNvSpPr txBox="1"/>
            <p:nvPr/>
          </p:nvSpPr>
          <p:spPr>
            <a:xfrm>
              <a:off x="4644008" y="2636912"/>
              <a:ext cx="576064" cy="461665"/>
            </a:xfrm>
            <a:prstGeom prst="rect">
              <a:avLst/>
            </a:prstGeom>
            <a:noFill/>
          </p:spPr>
          <p:txBody>
            <a:bodyPr wrap="square" rtlCol="0">
              <a:spAutoFit/>
            </a:bodyPr>
            <a:lstStyle/>
            <a:p>
              <a:r>
                <a:rPr lang="es-MX" u="none" dirty="0" smtClean="0"/>
                <a:t>L+</a:t>
              </a:r>
              <a:endParaRPr lang="es-MX" u="none" dirty="0"/>
            </a:p>
          </p:txBody>
        </p:sp>
        <p:sp>
          <p:nvSpPr>
            <p:cNvPr id="23" name="22 CuadroTexto"/>
            <p:cNvSpPr txBox="1"/>
            <p:nvPr/>
          </p:nvSpPr>
          <p:spPr>
            <a:xfrm>
              <a:off x="5940152" y="2636912"/>
              <a:ext cx="576064" cy="461665"/>
            </a:xfrm>
            <a:prstGeom prst="rect">
              <a:avLst/>
            </a:prstGeom>
            <a:noFill/>
          </p:spPr>
          <p:txBody>
            <a:bodyPr wrap="square" rtlCol="0">
              <a:spAutoFit/>
            </a:bodyPr>
            <a:lstStyle/>
            <a:p>
              <a:r>
                <a:rPr lang="es-MX" u="none" dirty="0" err="1" smtClean="0"/>
                <a:t>sq</a:t>
              </a:r>
              <a:endParaRPr lang="es-MX" u="none" dirty="0"/>
            </a:p>
          </p:txBody>
        </p:sp>
      </p:grpSp>
      <p:cxnSp>
        <p:nvCxnSpPr>
          <p:cNvPr id="34" name="33 Conector recto de flecha"/>
          <p:cNvCxnSpPr/>
          <p:nvPr/>
        </p:nvCxnSpPr>
        <p:spPr bwMode="auto">
          <a:xfrm flipH="1">
            <a:off x="3131840" y="2924944"/>
            <a:ext cx="216024" cy="43204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34 Conector recto de flecha"/>
          <p:cNvCxnSpPr/>
          <p:nvPr/>
        </p:nvCxnSpPr>
        <p:spPr bwMode="auto">
          <a:xfrm>
            <a:off x="5724128" y="2924944"/>
            <a:ext cx="216024" cy="43204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35 Conector recto de flecha"/>
          <p:cNvCxnSpPr/>
          <p:nvPr/>
        </p:nvCxnSpPr>
        <p:spPr bwMode="auto">
          <a:xfrm>
            <a:off x="4860032" y="1556792"/>
            <a:ext cx="216024" cy="402431"/>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130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79650" y="258763"/>
            <a:ext cx="4578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Poderes del presidente</a:t>
            </a:r>
            <a:endParaRPr lang="es-ES" altLang="es-MX" sz="3200" u="none">
              <a:solidFill>
                <a:schemeClr val="tx2"/>
              </a:solidFill>
              <a:latin typeface="Calibri" pitchFamily="34" charset="0"/>
            </a:endParaRPr>
          </a:p>
        </p:txBody>
      </p:sp>
      <p:sp>
        <p:nvSpPr>
          <p:cNvPr id="52227" name="Text Box 3"/>
          <p:cNvSpPr txBox="1">
            <a:spLocks noChangeArrowheads="1"/>
          </p:cNvSpPr>
          <p:nvPr/>
        </p:nvSpPr>
        <p:spPr bwMode="auto">
          <a:xfrm>
            <a:off x="234950" y="9906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Derivan de las siguientes fuentes:</a:t>
            </a:r>
          </a:p>
        </p:txBody>
      </p:sp>
      <p:sp>
        <p:nvSpPr>
          <p:cNvPr id="118788" name="Text Box 4"/>
          <p:cNvSpPr txBox="1">
            <a:spLocks noChangeArrowheads="1"/>
          </p:cNvSpPr>
          <p:nvPr/>
        </p:nvSpPr>
        <p:spPr bwMode="auto">
          <a:xfrm>
            <a:off x="228600" y="1676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1.- de la constitución el poder negativo </a:t>
            </a:r>
            <a:br>
              <a:rPr lang="en-US" altLang="es-MX" sz="3200" u="none">
                <a:latin typeface="Calibri" pitchFamily="34" charset="0"/>
              </a:rPr>
            </a:br>
            <a:r>
              <a:rPr lang="en-US" altLang="es-MX" sz="3200" u="none">
                <a:latin typeface="Calibri" pitchFamily="34" charset="0"/>
              </a:rPr>
              <a:t>     (muy asimétrico…)</a:t>
            </a:r>
          </a:p>
        </p:txBody>
      </p:sp>
      <p:sp>
        <p:nvSpPr>
          <p:cNvPr id="118789" name="Text Box 5"/>
          <p:cNvSpPr txBox="1">
            <a:spLocks noChangeArrowheads="1"/>
          </p:cNvSpPr>
          <p:nvPr/>
        </p:nvSpPr>
        <p:spPr bwMode="auto">
          <a:xfrm>
            <a:off x="228600" y="2713038"/>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 delegaciones por parte del Congreso </a:t>
            </a:r>
            <a:br>
              <a:rPr lang="en-US" altLang="es-MX" sz="3200" u="none">
                <a:latin typeface="Calibri" pitchFamily="34" charset="0"/>
              </a:rPr>
            </a:br>
            <a:r>
              <a:rPr lang="en-US" altLang="es-MX" sz="3200" u="none">
                <a:latin typeface="Calibri" pitchFamily="34" charset="0"/>
              </a:rPr>
              <a:t>      (muy vigiladas…)</a:t>
            </a:r>
          </a:p>
        </p:txBody>
      </p:sp>
      <p:sp>
        <p:nvSpPr>
          <p:cNvPr id="118790" name="Text Box 6"/>
          <p:cNvSpPr txBox="1">
            <a:spLocks noChangeArrowheads="1"/>
          </p:cNvSpPr>
          <p:nvPr/>
        </p:nvSpPr>
        <p:spPr bwMode="auto">
          <a:xfrm>
            <a:off x="228600" y="3856038"/>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3.- de su partido, unión entre lo que  la </a:t>
            </a:r>
            <a:br>
              <a:rPr lang="en-US" altLang="es-MX" sz="3200" u="none">
                <a:latin typeface="Calibri" pitchFamily="34" charset="0"/>
              </a:rPr>
            </a:br>
            <a:r>
              <a:rPr lang="en-US" altLang="es-MX" sz="3200" u="none">
                <a:latin typeface="Calibri" pitchFamily="34" charset="0"/>
              </a:rPr>
              <a:t>     constitución separa</a:t>
            </a:r>
          </a:p>
        </p:txBody>
      </p:sp>
      <p:sp>
        <p:nvSpPr>
          <p:cNvPr id="118791" name="Text Box 7"/>
          <p:cNvSpPr txBox="1">
            <a:spLocks noChangeArrowheads="1"/>
          </p:cNvSpPr>
          <p:nvPr/>
        </p:nvSpPr>
        <p:spPr bwMode="auto">
          <a:xfrm>
            <a:off x="228600" y="4922838"/>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4.- de su visibilidad en los medios</a:t>
            </a:r>
          </a:p>
        </p:txBody>
      </p:sp>
      <p:sp>
        <p:nvSpPr>
          <p:cNvPr id="118792" name="Rectangle 8"/>
          <p:cNvSpPr>
            <a:spLocks noChangeArrowheads="1"/>
          </p:cNvSpPr>
          <p:nvPr/>
        </p:nvSpPr>
        <p:spPr bwMode="auto">
          <a:xfrm>
            <a:off x="1781175" y="3870325"/>
            <a:ext cx="1295400" cy="609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8793" name="Rectangle 9"/>
          <p:cNvSpPr>
            <a:spLocks noChangeArrowheads="1"/>
          </p:cNvSpPr>
          <p:nvPr/>
        </p:nvSpPr>
        <p:spPr bwMode="auto">
          <a:xfrm>
            <a:off x="1752600" y="4949825"/>
            <a:ext cx="1752600" cy="609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4282" name="Text Box 7"/>
          <p:cNvSpPr txBox="1">
            <a:spLocks noChangeArrowheads="1"/>
          </p:cNvSpPr>
          <p:nvPr/>
        </p:nvSpPr>
        <p:spPr bwMode="auto">
          <a:xfrm>
            <a:off x="234950" y="57150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5.- de su control de carteras que puede venderle a la oposición (Cheibub et 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82"/>
                                        </p:tgtEl>
                                        <p:attrNameLst>
                                          <p:attrName>style.visibility</p:attrName>
                                        </p:attrNameLst>
                                      </p:cBhvr>
                                      <p:to>
                                        <p:strVal val="visible"/>
                                      </p:to>
                                    </p:set>
                                  </p:childTnLst>
                                </p:cTn>
                              </p:par>
                            </p:childTnLst>
                          </p:cTn>
                        </p:par>
                        <p:par>
                          <p:cTn id="23" fill="hold" nodeType="afterGroup">
                            <p:stCondLst>
                              <p:cond delay="500"/>
                            </p:stCondLst>
                            <p:childTnLst>
                              <p:par>
                                <p:cTn id="24" presetID="9" presetClass="entr" presetSubtype="0" fill="hold" grpId="0" nodeType="afterEffect">
                                  <p:stCondLst>
                                    <p:cond delay="1000"/>
                                  </p:stCondLst>
                                  <p:childTnLst>
                                    <p:set>
                                      <p:cBhvr>
                                        <p:cTn id="25" dur="1" fill="hold">
                                          <p:stCondLst>
                                            <p:cond delay="0"/>
                                          </p:stCondLst>
                                        </p:cTn>
                                        <p:tgtEl>
                                          <p:spTgt spid="118792"/>
                                        </p:tgtEl>
                                        <p:attrNameLst>
                                          <p:attrName>style.visibility</p:attrName>
                                        </p:attrNameLst>
                                      </p:cBhvr>
                                      <p:to>
                                        <p:strVal val="visible"/>
                                      </p:to>
                                    </p:set>
                                    <p:animEffect transition="in" filter="dissolve">
                                      <p:cBhvr>
                                        <p:cTn id="26" dur="500"/>
                                        <p:tgtEl>
                                          <p:spTgt spid="118792"/>
                                        </p:tgtEl>
                                      </p:cBhvr>
                                    </p:animEffect>
                                  </p:childTnLst>
                                </p:cTn>
                              </p:par>
                            </p:childTnLst>
                          </p:cTn>
                        </p:par>
                        <p:par>
                          <p:cTn id="27" fill="hold" nodeType="afterGroup">
                            <p:stCondLst>
                              <p:cond delay="2000"/>
                            </p:stCondLst>
                            <p:childTnLst>
                              <p:par>
                                <p:cTn id="28" presetID="9" presetClass="entr" presetSubtype="0" fill="hold" grpId="0" nodeType="afterEffect">
                                  <p:stCondLst>
                                    <p:cond delay="0"/>
                                  </p:stCondLst>
                                  <p:childTnLst>
                                    <p:set>
                                      <p:cBhvr>
                                        <p:cTn id="29" dur="1" fill="hold">
                                          <p:stCondLst>
                                            <p:cond delay="0"/>
                                          </p:stCondLst>
                                        </p:cTn>
                                        <p:tgtEl>
                                          <p:spTgt spid="118793"/>
                                        </p:tgtEl>
                                        <p:attrNameLst>
                                          <p:attrName>style.visibility</p:attrName>
                                        </p:attrNameLst>
                                      </p:cBhvr>
                                      <p:to>
                                        <p:strVal val="visible"/>
                                      </p:to>
                                    </p:set>
                                    <p:animEffect transition="in" filter="dissolve">
                                      <p:cBhvr>
                                        <p:cTn id="30"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nimBg="1" autoUpdateAnimBg="0"/>
      <p:bldP spid="118793" grpId="0" animBg="1" autoUpdateAnimBg="0"/>
      <p:bldP spid="5428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ChangeArrowheads="1"/>
          </p:cNvSpPr>
          <p:nvPr/>
        </p:nvSpPr>
        <p:spPr bwMode="auto">
          <a:xfrm>
            <a:off x="533400" y="1447800"/>
            <a:ext cx="8077200" cy="38100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3" name="Group 9"/>
          <p:cNvGrpSpPr>
            <a:grpSpLocks/>
          </p:cNvGrpSpPr>
          <p:nvPr/>
        </p:nvGrpSpPr>
        <p:grpSpPr bwMode="auto">
          <a:xfrm>
            <a:off x="838200" y="2057400"/>
            <a:ext cx="3200400" cy="492125"/>
            <a:chOff x="528" y="1296"/>
            <a:chExt cx="2016" cy="310"/>
          </a:xfrm>
        </p:grpSpPr>
        <p:sp>
          <p:nvSpPr>
            <p:cNvPr id="53277" name="Line 10"/>
            <p:cNvSpPr>
              <a:spLocks noChangeShapeType="1"/>
            </p:cNvSpPr>
            <p:nvPr/>
          </p:nvSpPr>
          <p:spPr bwMode="auto">
            <a:xfrm>
              <a:off x="528" y="1331"/>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78" name="Oval 11"/>
            <p:cNvSpPr>
              <a:spLocks noChangeArrowheads="1"/>
            </p:cNvSpPr>
            <p:nvPr/>
          </p:nvSpPr>
          <p:spPr bwMode="auto">
            <a:xfrm>
              <a:off x="684" y="130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9" name="Oval 12"/>
            <p:cNvSpPr>
              <a:spLocks noChangeArrowheads="1"/>
            </p:cNvSpPr>
            <p:nvPr/>
          </p:nvSpPr>
          <p:spPr bwMode="auto">
            <a:xfrm>
              <a:off x="1104" y="130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80" name="Oval 13"/>
            <p:cNvSpPr>
              <a:spLocks noChangeArrowheads="1"/>
            </p:cNvSpPr>
            <p:nvPr/>
          </p:nvSpPr>
          <p:spPr bwMode="auto">
            <a:xfrm>
              <a:off x="1968" y="130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81" name="Text Box 14"/>
            <p:cNvSpPr txBox="1">
              <a:spLocks noChangeArrowheads="1"/>
            </p:cNvSpPr>
            <p:nvPr/>
          </p:nvSpPr>
          <p:spPr bwMode="auto">
            <a:xfrm>
              <a:off x="576"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a:t>
              </a:r>
              <a:endParaRPr lang="es-ES" altLang="es-MX" u="none">
                <a:latin typeface="Calibri" pitchFamily="34" charset="0"/>
              </a:endParaRPr>
            </a:p>
          </p:txBody>
        </p:sp>
        <p:sp>
          <p:nvSpPr>
            <p:cNvPr id="53282" name="Text Box 15"/>
            <p:cNvSpPr txBox="1">
              <a:spLocks noChangeArrowheads="1"/>
            </p:cNvSpPr>
            <p:nvPr/>
          </p:nvSpPr>
          <p:spPr bwMode="auto">
            <a:xfrm>
              <a:off x="912" y="131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i="1" u="none">
                  <a:latin typeface="Calibri" pitchFamily="34" charset="0"/>
                </a:rPr>
                <a:t>SQ</a:t>
              </a:r>
              <a:endParaRPr lang="es-ES" altLang="es-MX" i="1" u="none">
                <a:latin typeface="Calibri" pitchFamily="34" charset="0"/>
              </a:endParaRPr>
            </a:p>
          </p:txBody>
        </p:sp>
        <p:sp>
          <p:nvSpPr>
            <p:cNvPr id="53283" name="Text Box 16"/>
            <p:cNvSpPr txBox="1">
              <a:spLocks noChangeArrowheads="1"/>
            </p:cNvSpPr>
            <p:nvPr/>
          </p:nvSpPr>
          <p:spPr bwMode="auto">
            <a:xfrm>
              <a:off x="1859"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a:t>
              </a:r>
              <a:endParaRPr lang="es-ES" altLang="es-MX" u="none">
                <a:latin typeface="Calibri" pitchFamily="34" charset="0"/>
              </a:endParaRPr>
            </a:p>
          </p:txBody>
        </p:sp>
      </p:grpSp>
      <p:grpSp>
        <p:nvGrpSpPr>
          <p:cNvPr id="11" name="Group 17"/>
          <p:cNvGrpSpPr>
            <a:grpSpLocks/>
          </p:cNvGrpSpPr>
          <p:nvPr/>
        </p:nvGrpSpPr>
        <p:grpSpPr bwMode="auto">
          <a:xfrm>
            <a:off x="782638" y="3311525"/>
            <a:ext cx="3255962" cy="477838"/>
            <a:chOff x="493" y="2086"/>
            <a:chExt cx="2051" cy="301"/>
          </a:xfrm>
        </p:grpSpPr>
        <p:sp>
          <p:nvSpPr>
            <p:cNvPr id="53270" name="Line 18"/>
            <p:cNvSpPr>
              <a:spLocks noChangeShapeType="1"/>
            </p:cNvSpPr>
            <p:nvPr/>
          </p:nvSpPr>
          <p:spPr bwMode="auto">
            <a:xfrm>
              <a:off x="528" y="2125"/>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71" name="Oval 19"/>
            <p:cNvSpPr>
              <a:spLocks noChangeArrowheads="1"/>
            </p:cNvSpPr>
            <p:nvPr/>
          </p:nvSpPr>
          <p:spPr bwMode="auto">
            <a:xfrm>
              <a:off x="684" y="210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2" name="Oval 20"/>
            <p:cNvSpPr>
              <a:spLocks noChangeArrowheads="1"/>
            </p:cNvSpPr>
            <p:nvPr/>
          </p:nvSpPr>
          <p:spPr bwMode="auto">
            <a:xfrm>
              <a:off x="1104" y="210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3" name="Oval 21"/>
            <p:cNvSpPr>
              <a:spLocks noChangeArrowheads="1"/>
            </p:cNvSpPr>
            <p:nvPr/>
          </p:nvSpPr>
          <p:spPr bwMode="auto">
            <a:xfrm>
              <a:off x="1968" y="210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4" name="Text Box 22"/>
            <p:cNvSpPr txBox="1">
              <a:spLocks noChangeArrowheads="1"/>
            </p:cNvSpPr>
            <p:nvPr/>
          </p:nvSpPr>
          <p:spPr bwMode="auto">
            <a:xfrm>
              <a:off x="1872" y="209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a:t>
              </a:r>
              <a:endParaRPr lang="es-ES" altLang="es-MX" u="none">
                <a:latin typeface="Calibri" pitchFamily="34" charset="0"/>
              </a:endParaRPr>
            </a:p>
          </p:txBody>
        </p:sp>
        <p:sp>
          <p:nvSpPr>
            <p:cNvPr id="53275" name="Text Box 23"/>
            <p:cNvSpPr txBox="1">
              <a:spLocks noChangeArrowheads="1"/>
            </p:cNvSpPr>
            <p:nvPr/>
          </p:nvSpPr>
          <p:spPr bwMode="auto">
            <a:xfrm>
              <a:off x="973" y="208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a:t>
              </a:r>
              <a:endParaRPr lang="es-ES" altLang="es-MX" u="none">
                <a:latin typeface="Calibri" pitchFamily="34" charset="0"/>
              </a:endParaRPr>
            </a:p>
          </p:txBody>
        </p:sp>
        <p:sp>
          <p:nvSpPr>
            <p:cNvPr id="53276" name="Text Box 24"/>
            <p:cNvSpPr txBox="1">
              <a:spLocks noChangeArrowheads="1"/>
            </p:cNvSpPr>
            <p:nvPr/>
          </p:nvSpPr>
          <p:spPr bwMode="auto">
            <a:xfrm>
              <a:off x="493" y="209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i="1" u="none">
                  <a:latin typeface="Calibri" pitchFamily="34" charset="0"/>
                </a:rPr>
                <a:t>SQ</a:t>
              </a:r>
              <a:endParaRPr lang="es-ES" altLang="es-MX" i="1" u="none">
                <a:latin typeface="Calibri" pitchFamily="34" charset="0"/>
              </a:endParaRPr>
            </a:p>
          </p:txBody>
        </p:sp>
      </p:grpSp>
      <p:sp>
        <p:nvSpPr>
          <p:cNvPr id="19" name="Text Box 25"/>
          <p:cNvSpPr txBox="1">
            <a:spLocks noChangeArrowheads="1"/>
          </p:cNvSpPr>
          <p:nvPr/>
        </p:nvSpPr>
        <p:spPr bwMode="auto">
          <a:xfrm>
            <a:off x="4267200" y="1870075"/>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u="none">
                <a:latin typeface="Calibri" pitchFamily="34" charset="0"/>
              </a:rPr>
              <a:t>No hay cambio (veto o inacción)</a:t>
            </a:r>
            <a:endParaRPr lang="es-ES" altLang="es-MX" u="none">
              <a:latin typeface="Calibri" pitchFamily="34" charset="0"/>
            </a:endParaRPr>
          </a:p>
        </p:txBody>
      </p:sp>
      <p:sp>
        <p:nvSpPr>
          <p:cNvPr id="20" name="Text Box 26"/>
          <p:cNvSpPr txBox="1">
            <a:spLocks noChangeArrowheads="1"/>
          </p:cNvSpPr>
          <p:nvPr/>
        </p:nvSpPr>
        <p:spPr bwMode="auto">
          <a:xfrm>
            <a:off x="4252913" y="2979738"/>
            <a:ext cx="3976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u="none">
                <a:latin typeface="Calibri" pitchFamily="34" charset="0"/>
              </a:rPr>
              <a:t>El Congreso gana (la amenaza de veto no es creíble)</a:t>
            </a:r>
            <a:endParaRPr lang="es-ES" altLang="es-MX" u="none">
              <a:latin typeface="Calibri" pitchFamily="34" charset="0"/>
            </a:endParaRPr>
          </a:p>
        </p:txBody>
      </p:sp>
      <p:sp>
        <p:nvSpPr>
          <p:cNvPr id="21" name="Text Box 27"/>
          <p:cNvSpPr txBox="1">
            <a:spLocks noChangeArrowheads="1"/>
          </p:cNvSpPr>
          <p:nvPr/>
        </p:nvSpPr>
        <p:spPr bwMode="auto">
          <a:xfrm>
            <a:off x="4246563" y="4364038"/>
            <a:ext cx="390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u="none">
                <a:latin typeface="Calibri" pitchFamily="34" charset="0"/>
              </a:rPr>
              <a:t>Influencia “negativa” del veto</a:t>
            </a:r>
            <a:endParaRPr lang="es-ES" altLang="es-MX" u="none">
              <a:latin typeface="Calibri" pitchFamily="34" charset="0"/>
            </a:endParaRPr>
          </a:p>
        </p:txBody>
      </p:sp>
      <p:sp>
        <p:nvSpPr>
          <p:cNvPr id="53256" name="Text Box 28"/>
          <p:cNvSpPr txBox="1">
            <a:spLocks noChangeArrowheads="1"/>
          </p:cNvSpPr>
          <p:nvPr/>
        </p:nvSpPr>
        <p:spPr bwMode="auto">
          <a:xfrm>
            <a:off x="831850" y="334963"/>
            <a:ext cx="74739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influencia del presidente en la legislación</a:t>
            </a:r>
            <a:endParaRPr lang="es-ES" altLang="es-MX" sz="3200" u="none">
              <a:solidFill>
                <a:schemeClr val="tx2"/>
              </a:solidFill>
              <a:latin typeface="Calibri" pitchFamily="34" charset="0"/>
            </a:endParaRPr>
          </a:p>
        </p:txBody>
      </p:sp>
      <p:sp>
        <p:nvSpPr>
          <p:cNvPr id="23" name="Line 29"/>
          <p:cNvSpPr>
            <a:spLocks noChangeShapeType="1"/>
          </p:cNvSpPr>
          <p:nvPr/>
        </p:nvSpPr>
        <p:spPr bwMode="auto">
          <a:xfrm>
            <a:off x="1793875" y="1600200"/>
            <a:ext cx="0" cy="381000"/>
          </a:xfrm>
          <a:prstGeom prst="line">
            <a:avLst/>
          </a:prstGeom>
          <a:noFill/>
          <a:ln w="38100">
            <a:solidFill>
              <a:srgbClr val="FFCC66"/>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4" name="Line 30"/>
          <p:cNvSpPr>
            <a:spLocks noChangeShapeType="1"/>
          </p:cNvSpPr>
          <p:nvPr/>
        </p:nvSpPr>
        <p:spPr bwMode="auto">
          <a:xfrm>
            <a:off x="1793875" y="2825750"/>
            <a:ext cx="0" cy="381000"/>
          </a:xfrm>
          <a:prstGeom prst="line">
            <a:avLst/>
          </a:prstGeom>
          <a:noFill/>
          <a:ln w="38100">
            <a:solidFill>
              <a:srgbClr val="FFCC66"/>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nvGrpSpPr>
          <p:cNvPr id="25" name="Group 31"/>
          <p:cNvGrpSpPr>
            <a:grpSpLocks/>
          </p:cNvGrpSpPr>
          <p:nvPr/>
        </p:nvGrpSpPr>
        <p:grpSpPr bwMode="auto">
          <a:xfrm>
            <a:off x="790575" y="4572000"/>
            <a:ext cx="3248025" cy="457200"/>
            <a:chOff x="498" y="2880"/>
            <a:chExt cx="2046" cy="288"/>
          </a:xfrm>
        </p:grpSpPr>
        <p:sp>
          <p:nvSpPr>
            <p:cNvPr id="53263" name="Line 32"/>
            <p:cNvSpPr>
              <a:spLocks noChangeShapeType="1"/>
            </p:cNvSpPr>
            <p:nvPr/>
          </p:nvSpPr>
          <p:spPr bwMode="auto">
            <a:xfrm>
              <a:off x="528" y="2905"/>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64" name="Oval 33"/>
            <p:cNvSpPr>
              <a:spLocks noChangeArrowheads="1"/>
            </p:cNvSpPr>
            <p:nvPr/>
          </p:nvSpPr>
          <p:spPr bwMode="auto">
            <a:xfrm>
              <a:off x="684" y="288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65" name="Oval 34"/>
            <p:cNvSpPr>
              <a:spLocks noChangeArrowheads="1"/>
            </p:cNvSpPr>
            <p:nvPr/>
          </p:nvSpPr>
          <p:spPr bwMode="auto">
            <a:xfrm>
              <a:off x="1104" y="288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66" name="Oval 35"/>
            <p:cNvSpPr>
              <a:spLocks noChangeArrowheads="1"/>
            </p:cNvSpPr>
            <p:nvPr/>
          </p:nvSpPr>
          <p:spPr bwMode="auto">
            <a:xfrm>
              <a:off x="1968" y="288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67" name="Text Box 36"/>
            <p:cNvSpPr txBox="1">
              <a:spLocks noChangeArrowheads="1"/>
            </p:cNvSpPr>
            <p:nvPr/>
          </p:nvSpPr>
          <p:spPr bwMode="auto">
            <a:xfrm>
              <a:off x="982" y="28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a:t>
              </a:r>
              <a:endParaRPr lang="es-ES" altLang="es-MX" u="none">
                <a:latin typeface="Calibri" pitchFamily="34" charset="0"/>
              </a:endParaRPr>
            </a:p>
          </p:txBody>
        </p:sp>
        <p:sp>
          <p:nvSpPr>
            <p:cNvPr id="53268" name="Text Box 37"/>
            <p:cNvSpPr txBox="1">
              <a:spLocks noChangeArrowheads="1"/>
            </p:cNvSpPr>
            <p:nvPr/>
          </p:nvSpPr>
          <p:spPr bwMode="auto">
            <a:xfrm>
              <a:off x="498" y="28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i="1" u="none">
                  <a:latin typeface="Calibri" pitchFamily="34" charset="0"/>
                </a:rPr>
                <a:t>SQ</a:t>
              </a:r>
              <a:endParaRPr lang="es-ES" altLang="es-MX" i="1" u="none">
                <a:latin typeface="Calibri" pitchFamily="34" charset="0"/>
              </a:endParaRPr>
            </a:p>
          </p:txBody>
        </p:sp>
        <p:sp>
          <p:nvSpPr>
            <p:cNvPr id="53269" name="Text Box 38"/>
            <p:cNvSpPr txBox="1">
              <a:spLocks noChangeArrowheads="1"/>
            </p:cNvSpPr>
            <p:nvPr/>
          </p:nvSpPr>
          <p:spPr bwMode="auto">
            <a:xfrm>
              <a:off x="1858" y="28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a:t>
              </a:r>
              <a:endParaRPr lang="es-ES" altLang="es-MX" u="none">
                <a:latin typeface="Calibri" pitchFamily="34" charset="0"/>
              </a:endParaRPr>
            </a:p>
          </p:txBody>
        </p:sp>
      </p:grpSp>
      <p:cxnSp>
        <p:nvCxnSpPr>
          <p:cNvPr id="33" name="AutoShape 39"/>
          <p:cNvCxnSpPr>
            <a:cxnSpLocks noChangeShapeType="1"/>
          </p:cNvCxnSpPr>
          <p:nvPr/>
        </p:nvCxnSpPr>
        <p:spPr bwMode="auto">
          <a:xfrm rot="5400000" flipV="1">
            <a:off x="1804194" y="3934619"/>
            <a:ext cx="1587" cy="1343025"/>
          </a:xfrm>
          <a:prstGeom prst="curvedConnector3">
            <a:avLst>
              <a:gd name="adj1" fmla="val -14400005"/>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 name="Line 40"/>
          <p:cNvSpPr>
            <a:spLocks noChangeShapeType="1"/>
          </p:cNvSpPr>
          <p:nvPr/>
        </p:nvSpPr>
        <p:spPr bwMode="auto">
          <a:xfrm flipV="1">
            <a:off x="2403475" y="4703763"/>
            <a:ext cx="0" cy="381000"/>
          </a:xfrm>
          <a:prstGeom prst="line">
            <a:avLst/>
          </a:prstGeom>
          <a:noFill/>
          <a:ln w="38100">
            <a:solidFill>
              <a:srgbClr val="FFCC66"/>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5" name="Text Box 41"/>
          <p:cNvSpPr txBox="1">
            <a:spLocks noChangeArrowheads="1"/>
          </p:cNvSpPr>
          <p:nvPr/>
        </p:nvSpPr>
        <p:spPr bwMode="auto">
          <a:xfrm>
            <a:off x="517525" y="5638800"/>
            <a:ext cx="8093075" cy="822325"/>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La influencia de un poder de veto depende de la “deseabilidad” del </a:t>
            </a:r>
            <a:r>
              <a:rPr lang="es-MX" altLang="es-MX" i="1" u="none">
                <a:latin typeface="Calibri" pitchFamily="34" charset="0"/>
              </a:rPr>
              <a:t>SQ</a:t>
            </a:r>
            <a:r>
              <a:rPr lang="es-MX" altLang="es-MX" u="none">
                <a:latin typeface="Calibri" pitchFamily="34" charset="0"/>
              </a:rPr>
              <a:t> para el presidente (hyp. de influencia asimétrica)</a:t>
            </a:r>
            <a:endParaRPr lang="es-ES" altLang="es-MX"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ppt_x</p:attrName>
                                        </p:attrNameLst>
                                      </p:cBhvr>
                                      <p:tavLst>
                                        <p:tav tm="0">
                                          <p:val>
                                            <p:strVal val="#ppt_x"/>
                                          </p:val>
                                        </p:tav>
                                        <p:tav tm="100000">
                                          <p:val>
                                            <p:strVal val="#ppt_x"/>
                                          </p:val>
                                        </p:tav>
                                      </p:tavLst>
                                    </p:anim>
                                    <p:anim calcmode="lin" valueType="num">
                                      <p:cBhvr>
                                        <p:cTn id="25" dur="500" fill="hold"/>
                                        <p:tgtEl>
                                          <p:spTgt spid="23"/>
                                        </p:tgtEl>
                                        <p:attrNameLst>
                                          <p:attrName>ppt_y</p:attrName>
                                        </p:attrNameLst>
                                      </p:cBhvr>
                                      <p:tavLst>
                                        <p:tav tm="0">
                                          <p:val>
                                            <p:strVal val="#ppt_y-#ppt_h/2"/>
                                          </p:val>
                                        </p:tav>
                                        <p:tav tm="100000">
                                          <p:val>
                                            <p:strVal val="#ppt_y"/>
                                          </p:val>
                                        </p:tav>
                                      </p:tavLst>
                                    </p:anim>
                                    <p:anim calcmode="lin" valueType="num">
                                      <p:cBhvr>
                                        <p:cTn id="26" dur="500" fill="hold"/>
                                        <p:tgtEl>
                                          <p:spTgt spid="23"/>
                                        </p:tgtEl>
                                        <p:attrNameLst>
                                          <p:attrName>ppt_w</p:attrName>
                                        </p:attrNameLst>
                                      </p:cBhvr>
                                      <p:tavLst>
                                        <p:tav tm="0">
                                          <p:val>
                                            <p:strVal val="#ppt_w"/>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tm="0">
                                          <p:val>
                                            <p:strVal val="#ppt_x"/>
                                          </p:val>
                                        </p:tav>
                                        <p:tav tm="100000">
                                          <p:val>
                                            <p:strVal val="#ppt_x"/>
                                          </p:val>
                                        </p:tav>
                                      </p:tavLst>
                                    </p:anim>
                                    <p:anim calcmode="lin" valueType="num">
                                      <p:cBhvr>
                                        <p:cTn id="38" dur="500" fill="hold"/>
                                        <p:tgtEl>
                                          <p:spTgt spid="24"/>
                                        </p:tgtEl>
                                        <p:attrNameLst>
                                          <p:attrName>ppt_y</p:attrName>
                                        </p:attrNameLst>
                                      </p:cBhvr>
                                      <p:tavLst>
                                        <p:tav tm="0">
                                          <p:val>
                                            <p:strVal val="#ppt_y-#ppt_h/2"/>
                                          </p:val>
                                        </p:tav>
                                        <p:tav tm="100000">
                                          <p:val>
                                            <p:strVal val="#ppt_y"/>
                                          </p:val>
                                        </p:tav>
                                      </p:tavLst>
                                    </p:anim>
                                    <p:anim calcmode="lin" valueType="num">
                                      <p:cBhvr>
                                        <p:cTn id="39" dur="500" fill="hold"/>
                                        <p:tgtEl>
                                          <p:spTgt spid="24"/>
                                        </p:tgtEl>
                                        <p:attrNameLst>
                                          <p:attrName>ppt_w</p:attrName>
                                        </p:attrNameLst>
                                      </p:cBhvr>
                                      <p:tavLst>
                                        <p:tav tm="0">
                                          <p:val>
                                            <p:strVal val="#ppt_w"/>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ppt_x</p:attrName>
                                        </p:attrNameLst>
                                      </p:cBhvr>
                                      <p:tavLst>
                                        <p:tav tm="0">
                                          <p:val>
                                            <p:strVal val="#ppt_x-#ppt_w/2"/>
                                          </p:val>
                                        </p:tav>
                                        <p:tav tm="100000">
                                          <p:val>
                                            <p:strVal val="#ppt_x"/>
                                          </p:val>
                                        </p:tav>
                                      </p:tavLst>
                                    </p:anim>
                                    <p:anim calcmode="lin" valueType="num">
                                      <p:cBhvr>
                                        <p:cTn id="51" dur="500" fill="hold"/>
                                        <p:tgtEl>
                                          <p:spTgt spid="33"/>
                                        </p:tgtEl>
                                        <p:attrNameLst>
                                          <p:attrName>ppt_y</p:attrName>
                                        </p:attrNameLst>
                                      </p:cBhvr>
                                      <p:tavLst>
                                        <p:tav tm="0">
                                          <p:val>
                                            <p:strVal val="#ppt_y"/>
                                          </p:val>
                                        </p:tav>
                                        <p:tav tm="100000">
                                          <p:val>
                                            <p:strVal val="#ppt_y"/>
                                          </p:val>
                                        </p:tav>
                                      </p:tavLst>
                                    </p:anim>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7" presetClass="entr" presetSubtype="4" fill="hold" grpId="0" nodeType="afterEffect">
                                  <p:stCondLst>
                                    <p:cond delay="50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ppt_x</p:attrName>
                                        </p:attrNameLst>
                                      </p:cBhvr>
                                      <p:tavLst>
                                        <p:tav tm="0">
                                          <p:val>
                                            <p:strVal val="#ppt_x"/>
                                          </p:val>
                                        </p:tav>
                                        <p:tav tm="100000">
                                          <p:val>
                                            <p:strVal val="#ppt_x"/>
                                          </p:val>
                                        </p:tav>
                                      </p:tavLst>
                                    </p:anim>
                                    <p:anim calcmode="lin" valueType="num">
                                      <p:cBhvr>
                                        <p:cTn id="58" dur="500" fill="hold"/>
                                        <p:tgtEl>
                                          <p:spTgt spid="34"/>
                                        </p:tgtEl>
                                        <p:attrNameLst>
                                          <p:attrName>ppt_y</p:attrName>
                                        </p:attrNameLst>
                                      </p:cBhvr>
                                      <p:tavLst>
                                        <p:tav tm="0">
                                          <p:val>
                                            <p:strVal val="#ppt_y+#ppt_h/2"/>
                                          </p:val>
                                        </p:tav>
                                        <p:tav tm="100000">
                                          <p:val>
                                            <p:strVal val="#ppt_y"/>
                                          </p:val>
                                        </p:tav>
                                      </p:tavLst>
                                    </p:anim>
                                    <p:anim calcmode="lin" valueType="num">
                                      <p:cBhvr>
                                        <p:cTn id="59" dur="500" fill="hold"/>
                                        <p:tgtEl>
                                          <p:spTgt spid="34"/>
                                        </p:tgtEl>
                                        <p:attrNameLst>
                                          <p:attrName>ppt_w</p:attrName>
                                        </p:attrNameLst>
                                      </p:cBhvr>
                                      <p:tavLst>
                                        <p:tav tm="0">
                                          <p:val>
                                            <p:strVal val="#ppt_w"/>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box(in)">
                                      <p:cBhvr>
                                        <p:cTn id="6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3" grpId="0" animBg="1"/>
      <p:bldP spid="24" grpId="0" animBg="1"/>
      <p:bldP spid="34" grpId="0" animBg="1"/>
      <p:bldP spid="3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676400" y="334963"/>
            <a:ext cx="57848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“presidencialismo mexicano”</a:t>
            </a:r>
            <a:endParaRPr lang="es-ES" altLang="es-MX" sz="3200" u="none">
              <a:solidFill>
                <a:schemeClr val="tx2"/>
              </a:solidFill>
              <a:latin typeface="Calibri" pitchFamily="34" charset="0"/>
            </a:endParaRPr>
          </a:p>
        </p:txBody>
      </p:sp>
      <p:sp>
        <p:nvSpPr>
          <p:cNvPr id="54275" name="Text Box 3"/>
          <p:cNvSpPr txBox="1">
            <a:spLocks noChangeArrowheads="1"/>
          </p:cNvSpPr>
          <p:nvPr/>
        </p:nvSpPr>
        <p:spPr bwMode="auto">
          <a:xfrm>
            <a:off x="533400" y="1219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Sobre papel, el mexicano es un presidente </a:t>
            </a:r>
            <a:r>
              <a:rPr lang="en-US" altLang="es-MX" sz="3200" b="1" u="none">
                <a:latin typeface="Calibri" pitchFamily="34" charset="0"/>
              </a:rPr>
              <a:t>débil</a:t>
            </a:r>
            <a:endParaRPr lang="en-US" altLang="es-MX" sz="3200" u="none">
              <a:latin typeface="Calibri" pitchFamily="34" charset="0"/>
            </a:endParaRPr>
          </a:p>
        </p:txBody>
      </p:sp>
      <p:sp>
        <p:nvSpPr>
          <p:cNvPr id="278532" name="Text Box 4"/>
          <p:cNvSpPr txBox="1">
            <a:spLocks noChangeArrowheads="1"/>
          </p:cNvSpPr>
          <p:nvPr/>
        </p:nvSpPr>
        <p:spPr bwMode="auto">
          <a:xfrm>
            <a:off x="609600" y="1981200"/>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Argentina, Brasil, Colombia: </a:t>
            </a:r>
            <a:br>
              <a:rPr lang="en-US" altLang="es-MX" sz="3200" u="none">
                <a:latin typeface="Calibri" pitchFamily="34" charset="0"/>
              </a:rPr>
            </a:br>
            <a:r>
              <a:rPr lang="en-US" altLang="es-MX" sz="3200" u="none">
                <a:latin typeface="Calibri" pitchFamily="34" charset="0"/>
              </a:rPr>
              <a:t>  decretos de necesidad y urgencia </a:t>
            </a:r>
          </a:p>
        </p:txBody>
      </p:sp>
      <p:sp>
        <p:nvSpPr>
          <p:cNvPr id="278533" name="Text Box 5"/>
          <p:cNvSpPr txBox="1">
            <a:spLocks noChangeArrowheads="1"/>
          </p:cNvSpPr>
          <p:nvPr/>
        </p:nvSpPr>
        <p:spPr bwMode="auto">
          <a:xfrm>
            <a:off x="609600" y="3292475"/>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Chile: </a:t>
            </a:r>
            <a:br>
              <a:rPr lang="en-US" altLang="es-MX" sz="3200" u="none">
                <a:latin typeface="Calibri" pitchFamily="34" charset="0"/>
              </a:rPr>
            </a:br>
            <a:r>
              <a:rPr lang="en-US" altLang="es-MX" sz="3200" u="none">
                <a:latin typeface="Calibri" pitchFamily="34" charset="0"/>
              </a:rPr>
              <a:t>  moción de urgencia </a:t>
            </a:r>
          </a:p>
        </p:txBody>
      </p:sp>
      <p:sp>
        <p:nvSpPr>
          <p:cNvPr id="278534" name="Text Box 6"/>
          <p:cNvSpPr txBox="1">
            <a:spLocks noChangeArrowheads="1"/>
          </p:cNvSpPr>
          <p:nvPr/>
        </p:nvSpPr>
        <p:spPr bwMode="auto">
          <a:xfrm>
            <a:off x="609600" y="4648200"/>
            <a:ext cx="7924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México:</a:t>
            </a:r>
            <a:br>
              <a:rPr lang="en-US" altLang="es-MX" sz="3200" u="none">
                <a:latin typeface="Calibri" pitchFamily="34" charset="0"/>
              </a:rPr>
            </a:br>
            <a:r>
              <a:rPr lang="en-US" altLang="es-MX" sz="3200" u="none">
                <a:latin typeface="Calibri" pitchFamily="34" charset="0"/>
              </a:rPr>
              <a:t>  hasta 2005 no sabíamos si el presupuesto era</a:t>
            </a:r>
            <a:br>
              <a:rPr lang="en-US" altLang="es-MX" sz="3200" u="none">
                <a:latin typeface="Calibri" pitchFamily="34" charset="0"/>
              </a:rPr>
            </a:br>
            <a:r>
              <a:rPr lang="en-US" altLang="es-MX" sz="3200" u="none">
                <a:latin typeface="Calibri" pitchFamily="34" charset="0"/>
              </a:rPr>
              <a:t>  vetable o no.  Fallo del 17 de mayo, 2005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Effect transition="in" filter="dissolve">
                                      <p:cBhvr>
                                        <p:cTn id="12" dur="500"/>
                                        <p:tgtEl>
                                          <p:spTgt spid="278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8534"/>
                                        </p:tgtEl>
                                        <p:attrNameLst>
                                          <p:attrName>style.visibility</p:attrName>
                                        </p:attrNameLst>
                                      </p:cBhvr>
                                      <p:to>
                                        <p:strVal val="visible"/>
                                      </p:to>
                                    </p:set>
                                    <p:animEffect transition="in" filter="dissolve">
                                      <p:cBhvr>
                                        <p:cTn id="17"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utoUpdateAnimBg="0"/>
      <p:bldP spid="278533" grpId="0" autoUpdateAnimBg="0"/>
      <p:bldP spid="27853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743200" y="334963"/>
            <a:ext cx="36512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papel del partido</a:t>
            </a:r>
            <a:endParaRPr lang="es-ES" altLang="es-MX" sz="3200" u="none">
              <a:solidFill>
                <a:schemeClr val="tx2"/>
              </a:solidFill>
              <a:latin typeface="Calibri" pitchFamily="34" charset="0"/>
            </a:endParaRPr>
          </a:p>
        </p:txBody>
      </p:sp>
      <p:sp>
        <p:nvSpPr>
          <p:cNvPr id="55299" name="Text Box 3"/>
          <p:cNvSpPr txBox="1">
            <a:spLocks noChangeArrowheads="1"/>
          </p:cNvSpPr>
          <p:nvPr/>
        </p:nvSpPr>
        <p:spPr bwMode="auto">
          <a:xfrm>
            <a:off x="228600" y="1219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Durante décadas se consideró a la CPEUM como letra muerta, al partido como cascarón/coerción</a:t>
            </a:r>
          </a:p>
        </p:txBody>
      </p:sp>
      <p:sp>
        <p:nvSpPr>
          <p:cNvPr id="282628" name="Text Box 4"/>
          <p:cNvSpPr txBox="1">
            <a:spLocks noChangeArrowheads="1"/>
          </p:cNvSpPr>
          <p:nvPr/>
        </p:nvSpPr>
        <p:spPr bwMode="auto">
          <a:xfrm>
            <a:off x="228600" y="25146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Weldon pone esto de cabeza:</a:t>
            </a:r>
          </a:p>
        </p:txBody>
      </p:sp>
      <p:sp>
        <p:nvSpPr>
          <p:cNvPr id="282629" name="Text Box 5"/>
          <p:cNvSpPr txBox="1">
            <a:spLocks noChangeArrowheads="1"/>
          </p:cNvSpPr>
          <p:nvPr/>
        </p:nvSpPr>
        <p:spPr bwMode="auto">
          <a:xfrm>
            <a:off x="228600" y="39163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 Partido hegemónico en el Congreso;</a:t>
            </a:r>
          </a:p>
        </p:txBody>
      </p:sp>
      <p:sp>
        <p:nvSpPr>
          <p:cNvPr id="282630" name="Text Box 6"/>
          <p:cNvSpPr txBox="1">
            <a:spLocks noChangeArrowheads="1"/>
          </p:cNvSpPr>
          <p:nvPr/>
        </p:nvSpPr>
        <p:spPr bwMode="auto">
          <a:xfrm>
            <a:off x="228600" y="46783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(3) Disciplina férrea hacia el líder del partido;</a:t>
            </a:r>
          </a:p>
        </p:txBody>
      </p:sp>
      <p:sp>
        <p:nvSpPr>
          <p:cNvPr id="282631" name="Text Box 7"/>
          <p:cNvSpPr txBox="1">
            <a:spLocks noChangeArrowheads="1"/>
          </p:cNvSpPr>
          <p:nvPr/>
        </p:nvSpPr>
        <p:spPr bwMode="auto">
          <a:xfrm>
            <a:off x="228600" y="54403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(4) El presidente como líder indiscutido del partido</a:t>
            </a:r>
          </a:p>
        </p:txBody>
      </p:sp>
      <p:sp>
        <p:nvSpPr>
          <p:cNvPr id="282632" name="Text Box 8"/>
          <p:cNvSpPr txBox="1">
            <a:spLocks noChangeArrowheads="1"/>
          </p:cNvSpPr>
          <p:nvPr/>
        </p:nvSpPr>
        <p:spPr bwMode="auto">
          <a:xfrm>
            <a:off x="228600" y="3200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(1) Sistema presidencial (SdeP);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2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26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2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utoUpdateAnimBg="0"/>
      <p:bldP spid="282629" grpId="0" autoUpdateAnimBg="0"/>
      <p:bldP spid="282630" grpId="0" autoUpdateAnimBg="0"/>
      <p:bldP spid="282631" grpId="0" autoUpdateAnimBg="0"/>
      <p:bldP spid="28263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perfil de la ramas del gobierno</a:t>
            </a:r>
            <a:endParaRPr lang="es-ES" altLang="es-MX" sz="3200" u="none">
              <a:solidFill>
                <a:schemeClr val="tx2"/>
              </a:solidFill>
              <a:latin typeface="Calibri" pitchFamily="34" charset="0"/>
            </a:endParaRPr>
          </a:p>
        </p:txBody>
      </p:sp>
      <p:sp>
        <p:nvSpPr>
          <p:cNvPr id="286736" name="Text Box 16"/>
          <p:cNvSpPr txBox="1">
            <a:spLocks noChangeArrowheads="1"/>
          </p:cNvSpPr>
          <p:nvPr/>
        </p:nvSpPr>
        <p:spPr bwMode="auto">
          <a:xfrm>
            <a:off x="1143000" y="4022725"/>
            <a:ext cx="7010400" cy="8540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000" u="none">
                <a:latin typeface="Calibri" pitchFamily="34" charset="0"/>
              </a:rPr>
              <a:t> De 74 años en la serie, 36 con gobierno dividido (49%)</a:t>
            </a:r>
          </a:p>
          <a:p>
            <a:pPr algn="l" eaLnBrk="1" hangingPunct="1">
              <a:spcBef>
                <a:spcPct val="50000"/>
              </a:spcBef>
              <a:buFontTx/>
              <a:buChar char="•"/>
            </a:pPr>
            <a:r>
              <a:rPr lang="es-MX" altLang="es-MX" sz="2000" u="none">
                <a:latin typeface="Calibri" pitchFamily="34" charset="0"/>
              </a:rPr>
              <a:t> De 60 años post-2GM, 36 con gobierno dividido (60%)</a:t>
            </a:r>
            <a:endParaRPr lang="es-ES" altLang="es-MX" sz="2000" u="none">
              <a:latin typeface="Calibri" pitchFamily="34" charset="0"/>
            </a:endParaRPr>
          </a:p>
        </p:txBody>
      </p:sp>
      <p:pic>
        <p:nvPicPr>
          <p:cNvPr id="28673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3429000"/>
            <a:ext cx="10058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1"/>
          <p:cNvGrpSpPr>
            <a:grpSpLocks/>
          </p:cNvGrpSpPr>
          <p:nvPr/>
        </p:nvGrpSpPr>
        <p:grpSpPr bwMode="auto">
          <a:xfrm>
            <a:off x="2362200" y="3657600"/>
            <a:ext cx="5594350" cy="2100263"/>
            <a:chOff x="1488" y="2304"/>
            <a:chExt cx="3524" cy="1323"/>
          </a:xfrm>
        </p:grpSpPr>
        <p:sp>
          <p:nvSpPr>
            <p:cNvPr id="56327" name="Text Box 32"/>
            <p:cNvSpPr txBox="1">
              <a:spLocks noChangeArrowheads="1"/>
            </p:cNvSpPr>
            <p:nvPr/>
          </p:nvSpPr>
          <p:spPr bwMode="auto">
            <a:xfrm rot="-5400000">
              <a:off x="3418" y="2822"/>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Sundquist 1986</a:t>
              </a:r>
              <a:endParaRPr lang="en-US" altLang="es-MX" sz="1600">
                <a:latin typeface="Calibri" pitchFamily="34" charset="0"/>
              </a:endParaRPr>
            </a:p>
          </p:txBody>
        </p:sp>
        <p:sp>
          <p:nvSpPr>
            <p:cNvPr id="56328" name="Text Box 33"/>
            <p:cNvSpPr txBox="1">
              <a:spLocks noChangeArrowheads="1"/>
            </p:cNvSpPr>
            <p:nvPr/>
          </p:nvSpPr>
          <p:spPr bwMode="auto">
            <a:xfrm rot="-5400000">
              <a:off x="3802" y="2945"/>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Cox+Kernell 1991</a:t>
              </a:r>
              <a:endParaRPr lang="en-US" altLang="es-MX" sz="1600">
                <a:latin typeface="Calibri" pitchFamily="34" charset="0"/>
              </a:endParaRPr>
            </a:p>
          </p:txBody>
        </p:sp>
        <p:sp>
          <p:nvSpPr>
            <p:cNvPr id="56329" name="Text Box 34"/>
            <p:cNvSpPr txBox="1">
              <a:spLocks noChangeArrowheads="1"/>
            </p:cNvSpPr>
            <p:nvPr/>
          </p:nvSpPr>
          <p:spPr bwMode="auto">
            <a:xfrm rot="-5400000">
              <a:off x="4330" y="2918"/>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Cameron 2000</a:t>
              </a:r>
              <a:endParaRPr lang="en-US" altLang="es-MX" sz="1600">
                <a:latin typeface="Calibri" pitchFamily="34" charset="0"/>
              </a:endParaRPr>
            </a:p>
          </p:txBody>
        </p:sp>
        <p:sp>
          <p:nvSpPr>
            <p:cNvPr id="56330" name="Text Box 35"/>
            <p:cNvSpPr txBox="1">
              <a:spLocks noChangeArrowheads="1"/>
            </p:cNvSpPr>
            <p:nvPr/>
          </p:nvSpPr>
          <p:spPr bwMode="auto">
            <a:xfrm rot="-5400000">
              <a:off x="1186" y="2606"/>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APSA 1950</a:t>
              </a:r>
              <a:endParaRPr lang="en-US" altLang="es-MX" sz="1600">
                <a:latin typeface="Calibri" pitchFamily="34" charset="0"/>
              </a:endParaRPr>
            </a:p>
          </p:txBody>
        </p:sp>
        <p:sp>
          <p:nvSpPr>
            <p:cNvPr id="56331" name="Line 36"/>
            <p:cNvSpPr>
              <a:spLocks noChangeShapeType="1"/>
            </p:cNvSpPr>
            <p:nvPr/>
          </p:nvSpPr>
          <p:spPr bwMode="auto">
            <a:xfrm>
              <a:off x="1698" y="2448"/>
              <a:ext cx="0" cy="624"/>
            </a:xfrm>
            <a:prstGeom prst="line">
              <a:avLst/>
            </a:prstGeom>
            <a:noFill/>
            <a:ln w="19050">
              <a:solidFill>
                <a:srgbClr val="FFCC66"/>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6332" name="Line 37"/>
            <p:cNvSpPr>
              <a:spLocks noChangeShapeType="1"/>
            </p:cNvSpPr>
            <p:nvPr/>
          </p:nvSpPr>
          <p:spPr bwMode="auto">
            <a:xfrm>
              <a:off x="4080" y="2640"/>
              <a:ext cx="0" cy="81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6333" name="Line 38"/>
            <p:cNvSpPr>
              <a:spLocks noChangeShapeType="1"/>
            </p:cNvSpPr>
            <p:nvPr/>
          </p:nvSpPr>
          <p:spPr bwMode="auto">
            <a:xfrm>
              <a:off x="4464" y="2640"/>
              <a:ext cx="0" cy="912"/>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6334" name="Line 39"/>
            <p:cNvSpPr>
              <a:spLocks noChangeShapeType="1"/>
            </p:cNvSpPr>
            <p:nvPr/>
          </p:nvSpPr>
          <p:spPr bwMode="auto">
            <a:xfrm>
              <a:off x="4992" y="2775"/>
              <a:ext cx="0" cy="768"/>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pic>
        <p:nvPicPr>
          <p:cNvPr id="5632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38250"/>
            <a:ext cx="88392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286739"/>
                                        </p:tgtEl>
                                        <p:attrNameLst>
                                          <p:attrName>style.visibility</p:attrName>
                                        </p:attrNameLst>
                                      </p:cBhvr>
                                      <p:to>
                                        <p:strVal val="visible"/>
                                      </p:to>
                                    </p:set>
                                    <p:animEffect transition="in" filter="box(out)">
                                      <p:cBhvr>
                                        <p:cTn id="11" dur="500"/>
                                        <p:tgtEl>
                                          <p:spTgt spid="2867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990600" y="334963"/>
            <a:ext cx="71564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consecuencias del gobierno dividido</a:t>
            </a:r>
            <a:endParaRPr lang="es-ES" altLang="es-MX" sz="3200" u="none">
              <a:solidFill>
                <a:schemeClr val="tx2"/>
              </a:solidFill>
              <a:latin typeface="Calibri" pitchFamily="34" charset="0"/>
            </a:endParaRPr>
          </a:p>
        </p:txBody>
      </p:sp>
      <p:sp>
        <p:nvSpPr>
          <p:cNvPr id="279555" name="Text Box 3"/>
          <p:cNvSpPr txBox="1">
            <a:spLocks noChangeArrowheads="1"/>
          </p:cNvSpPr>
          <p:nvPr/>
        </p:nvSpPr>
        <p:spPr bwMode="auto">
          <a:xfrm>
            <a:off x="23495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De las + visibles: déficit presupuestal (McCubbins)</a:t>
            </a:r>
          </a:p>
        </p:txBody>
      </p:sp>
      <p:sp>
        <p:nvSpPr>
          <p:cNvPr id="279562" name="Text Box 10"/>
          <p:cNvSpPr txBox="1">
            <a:spLocks noChangeArrowheads="1"/>
          </p:cNvSpPr>
          <p:nvPr/>
        </p:nvSpPr>
        <p:spPr bwMode="auto">
          <a:xfrm>
            <a:off x="2590800" y="32004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2800" u="none" baseline="30000">
                <a:latin typeface="Calibri" pitchFamily="34" charset="0"/>
              </a:rPr>
              <a:t>+</a:t>
            </a:r>
            <a:r>
              <a:rPr lang="en-US" altLang="es-MX" sz="2800" u="none">
                <a:latin typeface="Calibri" pitchFamily="34" charset="0"/>
              </a:rPr>
              <a:t> $ D      Δ</a:t>
            </a:r>
            <a:r>
              <a:rPr lang="en-US" altLang="es-MX" sz="3200" u="none" baseline="30000">
                <a:latin typeface="Calibri" pitchFamily="34" charset="0"/>
              </a:rPr>
              <a:t>–</a:t>
            </a:r>
            <a:r>
              <a:rPr lang="en-US" altLang="es-MX" sz="2800" u="none">
                <a:latin typeface="Calibri" pitchFamily="34" charset="0"/>
              </a:rPr>
              <a:t> $ R</a:t>
            </a:r>
          </a:p>
        </p:txBody>
      </p:sp>
      <p:grpSp>
        <p:nvGrpSpPr>
          <p:cNvPr id="2" name="Group 23"/>
          <p:cNvGrpSpPr>
            <a:grpSpLocks/>
          </p:cNvGrpSpPr>
          <p:nvPr/>
        </p:nvGrpSpPr>
        <p:grpSpPr bwMode="auto">
          <a:xfrm>
            <a:off x="990600" y="3200400"/>
            <a:ext cx="990600" cy="2484438"/>
            <a:chOff x="624" y="2016"/>
            <a:chExt cx="624" cy="1565"/>
          </a:xfrm>
        </p:grpSpPr>
        <p:sp>
          <p:nvSpPr>
            <p:cNvPr id="57367" name="Text Box 7"/>
            <p:cNvSpPr txBox="1">
              <a:spLocks noChangeArrowheads="1"/>
            </p:cNvSpPr>
            <p:nvPr/>
          </p:nvSpPr>
          <p:spPr bwMode="auto">
            <a:xfrm>
              <a:off x="624" y="2016"/>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1</a:t>
              </a:r>
              <a:r>
                <a:rPr lang="en-US" altLang="es-MX" sz="3200" u="none" baseline="30000">
                  <a:latin typeface="Calibri" pitchFamily="34" charset="0"/>
                </a:rPr>
                <a:t>a</a:t>
              </a:r>
              <a:endParaRPr lang="en-US" altLang="es-MX" sz="3200" u="none">
                <a:latin typeface="Calibri" pitchFamily="34" charset="0"/>
              </a:endParaRPr>
            </a:p>
          </p:txBody>
        </p:sp>
        <p:sp>
          <p:nvSpPr>
            <p:cNvPr id="57368" name="Text Box 8"/>
            <p:cNvSpPr txBox="1">
              <a:spLocks noChangeArrowheads="1"/>
            </p:cNvSpPr>
            <p:nvPr/>
          </p:nvSpPr>
          <p:spPr bwMode="auto">
            <a:xfrm>
              <a:off x="624" y="2419"/>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2</a:t>
              </a:r>
              <a:r>
                <a:rPr lang="en-US" altLang="es-MX" sz="3200" u="none" baseline="30000">
                  <a:latin typeface="Calibri" pitchFamily="34" charset="0"/>
                </a:rPr>
                <a:t>a</a:t>
              </a:r>
              <a:endParaRPr lang="en-US" altLang="es-MX" sz="3200" u="none">
                <a:latin typeface="Calibri" pitchFamily="34" charset="0"/>
              </a:endParaRPr>
            </a:p>
          </p:txBody>
        </p:sp>
        <p:sp>
          <p:nvSpPr>
            <p:cNvPr id="57369" name="Text Box 9"/>
            <p:cNvSpPr txBox="1">
              <a:spLocks noChangeArrowheads="1"/>
            </p:cNvSpPr>
            <p:nvPr/>
          </p:nvSpPr>
          <p:spPr bwMode="auto">
            <a:xfrm>
              <a:off x="624" y="2803"/>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3</a:t>
              </a:r>
              <a:r>
                <a:rPr lang="en-US" altLang="es-MX" sz="3200" u="none" baseline="30000">
                  <a:latin typeface="Calibri" pitchFamily="34" charset="0"/>
                </a:rPr>
                <a:t>a</a:t>
              </a:r>
              <a:endParaRPr lang="en-US" altLang="es-MX" sz="3200" u="none">
                <a:latin typeface="Calibri" pitchFamily="34" charset="0"/>
              </a:endParaRPr>
            </a:p>
          </p:txBody>
        </p:sp>
        <p:sp>
          <p:nvSpPr>
            <p:cNvPr id="57370" name="Text Box 12"/>
            <p:cNvSpPr txBox="1">
              <a:spLocks noChangeArrowheads="1"/>
            </p:cNvSpPr>
            <p:nvPr/>
          </p:nvSpPr>
          <p:spPr bwMode="auto">
            <a:xfrm>
              <a:off x="624" y="3216"/>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4</a:t>
              </a:r>
              <a:r>
                <a:rPr lang="en-US" altLang="es-MX" sz="3200" u="none" baseline="30000">
                  <a:latin typeface="Calibri" pitchFamily="34" charset="0"/>
                </a:rPr>
                <a:t>a</a:t>
              </a:r>
              <a:endParaRPr lang="en-US" altLang="es-MX" sz="3200" u="none">
                <a:latin typeface="Calibri" pitchFamily="34" charset="0"/>
              </a:endParaRPr>
            </a:p>
          </p:txBody>
        </p:sp>
      </p:grpSp>
      <p:grpSp>
        <p:nvGrpSpPr>
          <p:cNvPr id="3" name="Group 22"/>
          <p:cNvGrpSpPr>
            <a:grpSpLocks/>
          </p:cNvGrpSpPr>
          <p:nvPr/>
        </p:nvGrpSpPr>
        <p:grpSpPr bwMode="auto">
          <a:xfrm>
            <a:off x="304800" y="2438400"/>
            <a:ext cx="8458200" cy="609600"/>
            <a:chOff x="192" y="1536"/>
            <a:chExt cx="5328" cy="384"/>
          </a:xfrm>
        </p:grpSpPr>
        <p:sp>
          <p:nvSpPr>
            <p:cNvPr id="57363" name="Text Box 4"/>
            <p:cNvSpPr txBox="1">
              <a:spLocks noChangeArrowheads="1"/>
            </p:cNvSpPr>
            <p:nvPr/>
          </p:nvSpPr>
          <p:spPr bwMode="auto">
            <a:xfrm>
              <a:off x="288" y="1536"/>
              <a:ext cx="1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alternativa</a:t>
              </a:r>
              <a:endParaRPr lang="en-US" altLang="es-MX" sz="3200" u="none">
                <a:latin typeface="Calibri" pitchFamily="34" charset="0"/>
              </a:endParaRPr>
            </a:p>
          </p:txBody>
        </p:sp>
        <p:sp>
          <p:nvSpPr>
            <p:cNvPr id="57364" name="Text Box 5"/>
            <p:cNvSpPr txBox="1">
              <a:spLocks noChangeArrowheads="1"/>
            </p:cNvSpPr>
            <p:nvPr/>
          </p:nvSpPr>
          <p:spPr bwMode="auto">
            <a:xfrm>
              <a:off x="1776" y="1536"/>
              <a:ext cx="1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demócratas</a:t>
              </a:r>
              <a:endParaRPr lang="en-US" altLang="es-MX" sz="3200" u="none">
                <a:latin typeface="Calibri" pitchFamily="34" charset="0"/>
              </a:endParaRPr>
            </a:p>
          </p:txBody>
        </p:sp>
        <p:sp>
          <p:nvSpPr>
            <p:cNvPr id="57365" name="Text Box 6"/>
            <p:cNvSpPr txBox="1">
              <a:spLocks noChangeArrowheads="1"/>
            </p:cNvSpPr>
            <p:nvPr/>
          </p:nvSpPr>
          <p:spPr bwMode="auto">
            <a:xfrm>
              <a:off x="3512" y="1536"/>
              <a:ext cx="15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republicanos</a:t>
              </a:r>
              <a:endParaRPr lang="en-US" altLang="es-MX" sz="3200" u="none">
                <a:latin typeface="Calibri" pitchFamily="34" charset="0"/>
              </a:endParaRPr>
            </a:p>
          </p:txBody>
        </p:sp>
        <p:sp>
          <p:nvSpPr>
            <p:cNvPr id="57366" name="Line 13"/>
            <p:cNvSpPr>
              <a:spLocks noChangeShapeType="1"/>
            </p:cNvSpPr>
            <p:nvPr/>
          </p:nvSpPr>
          <p:spPr bwMode="auto">
            <a:xfrm>
              <a:off x="192" y="1920"/>
              <a:ext cx="53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sp>
        <p:nvSpPr>
          <p:cNvPr id="279567" name="Text Box 15"/>
          <p:cNvSpPr txBox="1">
            <a:spLocks noChangeArrowheads="1"/>
          </p:cNvSpPr>
          <p:nvPr/>
        </p:nvSpPr>
        <p:spPr bwMode="auto">
          <a:xfrm>
            <a:off x="5638800" y="32004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2800" u="none" baseline="30000">
                <a:latin typeface="Calibri" pitchFamily="34" charset="0"/>
              </a:rPr>
              <a:t>+</a:t>
            </a:r>
            <a:r>
              <a:rPr lang="en-US" altLang="es-MX" sz="2800" u="none">
                <a:latin typeface="Calibri" pitchFamily="34" charset="0"/>
              </a:rPr>
              <a:t> $ R      Δ</a:t>
            </a:r>
            <a:r>
              <a:rPr lang="en-US" altLang="es-MX" sz="3200" u="none" baseline="30000">
                <a:latin typeface="Calibri" pitchFamily="34" charset="0"/>
              </a:rPr>
              <a:t>–</a:t>
            </a:r>
            <a:r>
              <a:rPr lang="en-US" altLang="es-MX" sz="2800" u="none">
                <a:latin typeface="Calibri" pitchFamily="34" charset="0"/>
              </a:rPr>
              <a:t> $ D</a:t>
            </a:r>
          </a:p>
        </p:txBody>
      </p:sp>
      <p:grpSp>
        <p:nvGrpSpPr>
          <p:cNvPr id="4" name="Group 24"/>
          <p:cNvGrpSpPr>
            <a:grpSpLocks/>
          </p:cNvGrpSpPr>
          <p:nvPr/>
        </p:nvGrpSpPr>
        <p:grpSpPr bwMode="auto">
          <a:xfrm>
            <a:off x="2590800" y="5181600"/>
            <a:ext cx="5715000" cy="533400"/>
            <a:chOff x="1632" y="3264"/>
            <a:chExt cx="3600" cy="336"/>
          </a:xfrm>
        </p:grpSpPr>
        <p:sp>
          <p:nvSpPr>
            <p:cNvPr id="57361" name="Text Box 16"/>
            <p:cNvSpPr txBox="1">
              <a:spLocks noChangeArrowheads="1"/>
            </p:cNvSpPr>
            <p:nvPr/>
          </p:nvSpPr>
          <p:spPr bwMode="auto">
            <a:xfrm>
              <a:off x="3552" y="3264"/>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R      Δ</a:t>
              </a:r>
              <a:r>
                <a:rPr lang="en-US" altLang="es-MX" sz="2800" u="none" baseline="30000">
                  <a:latin typeface="Calibri" pitchFamily="34" charset="0"/>
                </a:rPr>
                <a:t>+</a:t>
              </a:r>
              <a:r>
                <a:rPr lang="en-US" altLang="es-MX" sz="2800" u="none">
                  <a:latin typeface="Calibri" pitchFamily="34" charset="0"/>
                </a:rPr>
                <a:t> $ D</a:t>
              </a:r>
            </a:p>
          </p:txBody>
        </p:sp>
        <p:sp>
          <p:nvSpPr>
            <p:cNvPr id="57362" name="Text Box 17"/>
            <p:cNvSpPr txBox="1">
              <a:spLocks noChangeArrowheads="1"/>
            </p:cNvSpPr>
            <p:nvPr/>
          </p:nvSpPr>
          <p:spPr bwMode="auto">
            <a:xfrm>
              <a:off x="1632" y="3273"/>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D      Δ</a:t>
              </a:r>
              <a:r>
                <a:rPr lang="en-US" altLang="es-MX" sz="2800" u="none" baseline="30000">
                  <a:latin typeface="Calibri" pitchFamily="34" charset="0"/>
                </a:rPr>
                <a:t>+</a:t>
              </a:r>
              <a:r>
                <a:rPr lang="en-US" altLang="es-MX" sz="2800" u="none">
                  <a:latin typeface="Calibri" pitchFamily="34" charset="0"/>
                </a:rPr>
                <a:t> $ R</a:t>
              </a:r>
            </a:p>
          </p:txBody>
        </p:sp>
      </p:grpSp>
      <p:grpSp>
        <p:nvGrpSpPr>
          <p:cNvPr id="5" name="Group 25"/>
          <p:cNvGrpSpPr>
            <a:grpSpLocks/>
          </p:cNvGrpSpPr>
          <p:nvPr/>
        </p:nvGrpSpPr>
        <p:grpSpPr bwMode="auto">
          <a:xfrm>
            <a:off x="2590800" y="4479925"/>
            <a:ext cx="5715000" cy="519113"/>
            <a:chOff x="1632" y="2822"/>
            <a:chExt cx="3600" cy="327"/>
          </a:xfrm>
        </p:grpSpPr>
        <p:sp>
          <p:nvSpPr>
            <p:cNvPr id="57359" name="Text Box 18"/>
            <p:cNvSpPr txBox="1">
              <a:spLocks noChangeArrowheads="1"/>
            </p:cNvSpPr>
            <p:nvPr/>
          </p:nvSpPr>
          <p:spPr bwMode="auto">
            <a:xfrm>
              <a:off x="1632" y="2822"/>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D      Δ</a:t>
              </a:r>
              <a:r>
                <a:rPr lang="en-US" altLang="es-MX" sz="3200" u="none" baseline="30000">
                  <a:latin typeface="Calibri" pitchFamily="34" charset="0"/>
                </a:rPr>
                <a:t>–</a:t>
              </a:r>
              <a:r>
                <a:rPr lang="en-US" altLang="es-MX" sz="2800" u="none">
                  <a:latin typeface="Calibri" pitchFamily="34" charset="0"/>
                </a:rPr>
                <a:t> $ R</a:t>
              </a:r>
            </a:p>
          </p:txBody>
        </p:sp>
        <p:sp>
          <p:nvSpPr>
            <p:cNvPr id="57360" name="Text Box 19"/>
            <p:cNvSpPr txBox="1">
              <a:spLocks noChangeArrowheads="1"/>
            </p:cNvSpPr>
            <p:nvPr/>
          </p:nvSpPr>
          <p:spPr bwMode="auto">
            <a:xfrm>
              <a:off x="3552" y="2822"/>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R      Δ</a:t>
              </a:r>
              <a:r>
                <a:rPr lang="en-US" altLang="es-MX" sz="3200" u="none" baseline="30000">
                  <a:latin typeface="Calibri" pitchFamily="34" charset="0"/>
                </a:rPr>
                <a:t>–</a:t>
              </a:r>
              <a:r>
                <a:rPr lang="en-US" altLang="es-MX" sz="2800" u="none">
                  <a:latin typeface="Calibri" pitchFamily="34" charset="0"/>
                </a:rPr>
                <a:t> $ D</a:t>
              </a:r>
            </a:p>
          </p:txBody>
        </p:sp>
      </p:grpSp>
      <p:grpSp>
        <p:nvGrpSpPr>
          <p:cNvPr id="6" name="Group 26"/>
          <p:cNvGrpSpPr>
            <a:grpSpLocks/>
          </p:cNvGrpSpPr>
          <p:nvPr/>
        </p:nvGrpSpPr>
        <p:grpSpPr bwMode="auto">
          <a:xfrm>
            <a:off x="2590800" y="3870325"/>
            <a:ext cx="5715000" cy="533400"/>
            <a:chOff x="1632" y="2438"/>
            <a:chExt cx="3600" cy="336"/>
          </a:xfrm>
        </p:grpSpPr>
        <p:sp>
          <p:nvSpPr>
            <p:cNvPr id="57357" name="Text Box 20"/>
            <p:cNvSpPr txBox="1">
              <a:spLocks noChangeArrowheads="1"/>
            </p:cNvSpPr>
            <p:nvPr/>
          </p:nvSpPr>
          <p:spPr bwMode="auto">
            <a:xfrm>
              <a:off x="1632" y="2447"/>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solidFill>
                    <a:srgbClr val="CC0000"/>
                  </a:solidFill>
                  <a:latin typeface="Calibri" pitchFamily="34" charset="0"/>
                </a:rPr>
                <a:t>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D      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R</a:t>
              </a:r>
            </a:p>
          </p:txBody>
        </p:sp>
        <p:sp>
          <p:nvSpPr>
            <p:cNvPr id="57358" name="Text Box 21"/>
            <p:cNvSpPr txBox="1">
              <a:spLocks noChangeArrowheads="1"/>
            </p:cNvSpPr>
            <p:nvPr/>
          </p:nvSpPr>
          <p:spPr bwMode="auto">
            <a:xfrm>
              <a:off x="3552" y="2438"/>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solidFill>
                    <a:srgbClr val="CC0000"/>
                  </a:solidFill>
                  <a:latin typeface="Calibri" pitchFamily="34" charset="0"/>
                </a:rPr>
                <a:t>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R      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D</a:t>
              </a:r>
            </a:p>
          </p:txBody>
        </p:sp>
      </p:grpSp>
      <p:sp>
        <p:nvSpPr>
          <p:cNvPr id="279579" name="Text Box 27"/>
          <p:cNvSpPr txBox="1">
            <a:spLocks noChangeArrowheads="1"/>
          </p:cNvSpPr>
          <p:nvPr/>
        </p:nvSpPr>
        <p:spPr bwMode="auto">
          <a:xfrm>
            <a:off x="234950" y="5897563"/>
            <a:ext cx="86804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El GDiv es más ríspido cuando hay recesión</a:t>
            </a:r>
          </a:p>
        </p:txBody>
      </p:sp>
      <p:sp>
        <p:nvSpPr>
          <p:cNvPr id="279580" name="Line 28"/>
          <p:cNvSpPr>
            <a:spLocks noChangeShapeType="1"/>
          </p:cNvSpPr>
          <p:nvPr/>
        </p:nvSpPr>
        <p:spPr bwMode="auto">
          <a:xfrm>
            <a:off x="457200" y="4140200"/>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box(in)">
                                      <p:cBhvr>
                                        <p:cTn id="7" dur="500"/>
                                        <p:tgtEl>
                                          <p:spTgt spid="279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956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7956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6"/>
                                        </p:tgtEl>
                                        <p:attrNameLst>
                                          <p:attrName>style.visibility</p:attrName>
                                        </p:attrNameLst>
                                      </p:cBhvr>
                                      <p:to>
                                        <p:strVal val="visible"/>
                                      </p:to>
                                    </p:set>
                                  </p:childTnLst>
                                </p:cTn>
                              </p:par>
                            </p:childTnLst>
                          </p:cTn>
                        </p:par>
                        <p:par>
                          <p:cTn id="36" fill="hold" nodeType="afterGroup">
                            <p:stCondLst>
                              <p:cond delay="500"/>
                            </p:stCondLst>
                            <p:childTnLst>
                              <p:par>
                                <p:cTn id="37" presetID="17" presetClass="entr" presetSubtype="8" fill="hold" grpId="0" nodeType="afterEffect">
                                  <p:stCondLst>
                                    <p:cond delay="1000"/>
                                  </p:stCondLst>
                                  <p:childTnLst>
                                    <p:set>
                                      <p:cBhvr>
                                        <p:cTn id="38" dur="1" fill="hold">
                                          <p:stCondLst>
                                            <p:cond delay="0"/>
                                          </p:stCondLst>
                                        </p:cTn>
                                        <p:tgtEl>
                                          <p:spTgt spid="279580"/>
                                        </p:tgtEl>
                                        <p:attrNameLst>
                                          <p:attrName>style.visibility</p:attrName>
                                        </p:attrNameLst>
                                      </p:cBhvr>
                                      <p:to>
                                        <p:strVal val="visible"/>
                                      </p:to>
                                    </p:set>
                                    <p:anim calcmode="lin" valueType="num">
                                      <p:cBhvr>
                                        <p:cTn id="39" dur="500" fill="hold"/>
                                        <p:tgtEl>
                                          <p:spTgt spid="279580"/>
                                        </p:tgtEl>
                                        <p:attrNameLst>
                                          <p:attrName>ppt_x</p:attrName>
                                        </p:attrNameLst>
                                      </p:cBhvr>
                                      <p:tavLst>
                                        <p:tav tm="0">
                                          <p:val>
                                            <p:strVal val="#ppt_x-#ppt_w/2"/>
                                          </p:val>
                                        </p:tav>
                                        <p:tav tm="100000">
                                          <p:val>
                                            <p:strVal val="#ppt_x"/>
                                          </p:val>
                                        </p:tav>
                                      </p:tavLst>
                                    </p:anim>
                                    <p:anim calcmode="lin" valueType="num">
                                      <p:cBhvr>
                                        <p:cTn id="40" dur="500" fill="hold"/>
                                        <p:tgtEl>
                                          <p:spTgt spid="279580"/>
                                        </p:tgtEl>
                                        <p:attrNameLst>
                                          <p:attrName>ppt_y</p:attrName>
                                        </p:attrNameLst>
                                      </p:cBhvr>
                                      <p:tavLst>
                                        <p:tav tm="0">
                                          <p:val>
                                            <p:strVal val="#ppt_y"/>
                                          </p:val>
                                        </p:tav>
                                        <p:tav tm="100000">
                                          <p:val>
                                            <p:strVal val="#ppt_y"/>
                                          </p:val>
                                        </p:tav>
                                      </p:tavLst>
                                    </p:anim>
                                    <p:anim calcmode="lin" valueType="num">
                                      <p:cBhvr>
                                        <p:cTn id="41" dur="500" fill="hold"/>
                                        <p:tgtEl>
                                          <p:spTgt spid="279580"/>
                                        </p:tgtEl>
                                        <p:attrNameLst>
                                          <p:attrName>ppt_w</p:attrName>
                                        </p:attrNameLst>
                                      </p:cBhvr>
                                      <p:tavLst>
                                        <p:tav tm="0">
                                          <p:val>
                                            <p:fltVal val="0"/>
                                          </p:val>
                                        </p:tav>
                                        <p:tav tm="100000">
                                          <p:val>
                                            <p:strVal val="#ppt_w"/>
                                          </p:val>
                                        </p:tav>
                                      </p:tavLst>
                                    </p:anim>
                                    <p:anim calcmode="lin" valueType="num">
                                      <p:cBhvr>
                                        <p:cTn id="42" dur="500" fill="hold"/>
                                        <p:tgtEl>
                                          <p:spTgt spid="279580"/>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9579"/>
                                        </p:tgtEl>
                                        <p:attrNameLst>
                                          <p:attrName>style.visibility</p:attrName>
                                        </p:attrNameLst>
                                      </p:cBhvr>
                                      <p:to>
                                        <p:strVal val="visible"/>
                                      </p:to>
                                    </p:set>
                                    <p:animEffect transition="in" filter="dissolve">
                                      <p:cBhvr>
                                        <p:cTn id="47" dur="500"/>
                                        <p:tgtEl>
                                          <p:spTgt spid="27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p:bldP spid="279562" grpId="0" autoUpdateAnimBg="0"/>
      <p:bldP spid="279567" grpId="0" autoUpdateAnimBg="0"/>
      <p:bldP spid="279579" grpId="0" animBg="1" autoUpdateAnimBg="0"/>
      <p:bldP spid="27958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448786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838200"/>
            <a:ext cx="36957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3733800"/>
            <a:ext cx="41179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203825"/>
            <a:ext cx="622935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instrucciones de funcionamiento</a:t>
            </a:r>
            <a:endParaRPr lang="es-ES" altLang="es-MX" sz="3200" u="none">
              <a:solidFill>
                <a:schemeClr val="tx2"/>
              </a:solidFill>
              <a:latin typeface="Calibri" pitchFamily="34" charset="0"/>
            </a:endParaRPr>
          </a:p>
        </p:txBody>
      </p:sp>
      <p:sp>
        <p:nvSpPr>
          <p:cNvPr id="59395" name="Text Box 4"/>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La constitución mexicana sienta las bases para la operación de la legislatura nacional (mínimas)</a:t>
            </a:r>
          </a:p>
        </p:txBody>
      </p:sp>
      <p:sp>
        <p:nvSpPr>
          <p:cNvPr id="59396" name="Rectangle 18"/>
          <p:cNvSpPr>
            <a:spLocks noChangeArrowheads="1"/>
          </p:cNvSpPr>
          <p:nvPr/>
        </p:nvSpPr>
        <p:spPr bwMode="auto">
          <a:xfrm>
            <a:off x="152400" y="2438400"/>
            <a:ext cx="8839200" cy="3733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7349" name="Text Box 5"/>
          <p:cNvSpPr txBox="1">
            <a:spLocks noChangeArrowheads="1"/>
          </p:cNvSpPr>
          <p:nvPr/>
        </p:nvSpPr>
        <p:spPr bwMode="auto">
          <a:xfrm>
            <a:off x="381000" y="25146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39</a:t>
            </a:r>
            <a:r>
              <a:rPr lang="en-US" altLang="es-MX" sz="2800" u="none">
                <a:latin typeface="Calibri" pitchFamily="34" charset="0"/>
              </a:rPr>
              <a:t>: Soberanía pop.</a:t>
            </a:r>
          </a:p>
        </p:txBody>
      </p:sp>
      <p:sp>
        <p:nvSpPr>
          <p:cNvPr id="57351" name="Text Box 7"/>
          <p:cNvSpPr txBox="1">
            <a:spLocks noChangeArrowheads="1"/>
          </p:cNvSpPr>
          <p:nvPr/>
        </p:nvSpPr>
        <p:spPr bwMode="auto">
          <a:xfrm>
            <a:off x="381000" y="30480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49</a:t>
            </a:r>
            <a:r>
              <a:rPr lang="en-US" altLang="es-MX" sz="2800" u="none">
                <a:latin typeface="Calibri" pitchFamily="34" charset="0"/>
              </a:rPr>
              <a:t>: Separación de poderes: Legisl., Ejec., Judic.</a:t>
            </a:r>
          </a:p>
        </p:txBody>
      </p:sp>
      <p:sp>
        <p:nvSpPr>
          <p:cNvPr id="57352" name="Text Box 8"/>
          <p:cNvSpPr txBox="1">
            <a:spLocks noChangeArrowheads="1"/>
          </p:cNvSpPr>
          <p:nvPr/>
        </p:nvSpPr>
        <p:spPr bwMode="auto">
          <a:xfrm>
            <a:off x="4419600" y="25146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41</a:t>
            </a:r>
            <a:r>
              <a:rPr lang="en-US" altLang="es-MX" sz="2800" u="none">
                <a:latin typeface="Calibri" pitchFamily="34" charset="0"/>
              </a:rPr>
              <a:t>: Democ. representativa</a:t>
            </a:r>
          </a:p>
        </p:txBody>
      </p:sp>
      <p:sp>
        <p:nvSpPr>
          <p:cNvPr id="57353" name="Text Box 9"/>
          <p:cNvSpPr txBox="1">
            <a:spLocks noChangeArrowheads="1"/>
          </p:cNvSpPr>
          <p:nvPr/>
        </p:nvSpPr>
        <p:spPr bwMode="auto">
          <a:xfrm>
            <a:off x="381000" y="3595688"/>
            <a:ext cx="838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50</a:t>
            </a:r>
            <a:r>
              <a:rPr lang="en-US" altLang="es-MX" sz="2800" u="none">
                <a:latin typeface="Calibri" pitchFamily="34" charset="0"/>
              </a:rPr>
              <a:t>: Congreso bicameral</a:t>
            </a:r>
          </a:p>
        </p:txBody>
      </p:sp>
      <p:sp>
        <p:nvSpPr>
          <p:cNvPr id="57355" name="Text Box 11"/>
          <p:cNvSpPr txBox="1">
            <a:spLocks noChangeArrowheads="1"/>
          </p:cNvSpPr>
          <p:nvPr/>
        </p:nvSpPr>
        <p:spPr bwMode="auto">
          <a:xfrm>
            <a:off x="374650" y="41910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Arts. </a:t>
            </a:r>
            <a:r>
              <a:rPr lang="en-US" altLang="es-MX" sz="2800" b="1" u="none">
                <a:latin typeface="Calibri" pitchFamily="34" charset="0"/>
              </a:rPr>
              <a:t>52-5</a:t>
            </a:r>
            <a:r>
              <a:rPr lang="en-US" altLang="es-MX" sz="2800" u="none">
                <a:latin typeface="Calibri" pitchFamily="34" charset="0"/>
              </a:rPr>
              <a:t>: Elección por 2 principios</a:t>
            </a:r>
          </a:p>
        </p:txBody>
      </p:sp>
      <p:sp>
        <p:nvSpPr>
          <p:cNvPr id="57356" name="Text Box 12"/>
          <p:cNvSpPr txBox="1">
            <a:spLocks noChangeArrowheads="1"/>
          </p:cNvSpPr>
          <p:nvPr/>
        </p:nvSpPr>
        <p:spPr bwMode="auto">
          <a:xfrm>
            <a:off x="366713" y="4759325"/>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59</a:t>
            </a:r>
            <a:r>
              <a:rPr lang="en-US" altLang="es-MX" sz="2800" u="none">
                <a:latin typeface="Calibri" pitchFamily="34" charset="0"/>
              </a:rPr>
              <a:t>: No reelección legislativa inmediata</a:t>
            </a:r>
          </a:p>
        </p:txBody>
      </p:sp>
      <p:sp>
        <p:nvSpPr>
          <p:cNvPr id="57360" name="Text Box 16"/>
          <p:cNvSpPr txBox="1">
            <a:spLocks noChangeArrowheads="1"/>
          </p:cNvSpPr>
          <p:nvPr/>
        </p:nvSpPr>
        <p:spPr bwMode="auto">
          <a:xfrm>
            <a:off x="381000" y="54102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71</a:t>
            </a:r>
            <a:r>
              <a:rPr lang="en-US" altLang="es-MX" sz="2800" u="none">
                <a:latin typeface="Calibri" pitchFamily="34" charset="0"/>
              </a:rPr>
              <a:t>: Iniciativas dip., sen., pdte. y congresos locales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3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utoUpdateAnimBg="0"/>
      <p:bldP spid="57351" grpId="0" autoUpdateAnimBg="0"/>
      <p:bldP spid="57352" grpId="0" autoUpdateAnimBg="0"/>
      <p:bldP spid="57353" grpId="0" autoUpdateAnimBg="0"/>
      <p:bldP spid="57355" grpId="0" autoUpdateAnimBg="0"/>
      <p:bldP spid="57356" grpId="0" autoUpdateAnimBg="0"/>
      <p:bldP spid="5736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instrucciones de funcionamiento (2)</a:t>
            </a:r>
            <a:endParaRPr lang="es-ES" altLang="es-MX" sz="3200" u="none">
              <a:solidFill>
                <a:schemeClr val="tx2"/>
              </a:solidFill>
              <a:latin typeface="Calibri" pitchFamily="34" charset="0"/>
            </a:endParaRPr>
          </a:p>
        </p:txBody>
      </p:sp>
      <p:sp>
        <p:nvSpPr>
          <p:cNvPr id="60419" name="Text Box 3"/>
          <p:cNvSpPr txBox="1">
            <a:spLocks noChangeArrowheads="1"/>
          </p:cNvSpPr>
          <p:nvPr/>
        </p:nvSpPr>
        <p:spPr bwMode="auto">
          <a:xfrm>
            <a:off x="366713" y="1520825"/>
            <a:ext cx="8388350" cy="37242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72</a:t>
            </a:r>
            <a:r>
              <a:rPr lang="en-US" altLang="es-MX" sz="2800" u="none">
                <a:latin typeface="Calibri" pitchFamily="34" charset="0"/>
              </a:rPr>
              <a:t>: </a:t>
            </a:r>
          </a:p>
          <a:p>
            <a:pPr algn="l">
              <a:spcBef>
                <a:spcPct val="50000"/>
              </a:spcBef>
              <a:buFontTx/>
              <a:buChar char="•"/>
            </a:pPr>
            <a:r>
              <a:rPr lang="en-US" altLang="es-MX" sz="2800" u="none">
                <a:latin typeface="Calibri" pitchFamily="34" charset="0"/>
              </a:rPr>
              <a:t> Salvo leyes que competen a una sola cámara, todas requieren de aprobación de ambas (</a:t>
            </a:r>
            <a:r>
              <a:rPr lang="en-US" altLang="es-MX" sz="2800" i="1" u="none">
                <a:latin typeface="Calibri" pitchFamily="34" charset="0"/>
              </a:rPr>
              <a:t>navette</a:t>
            </a:r>
            <a:r>
              <a:rPr lang="en-US" altLang="es-MX" sz="2800" u="none">
                <a:latin typeface="Calibri" pitchFamily="34" charset="0"/>
              </a:rPr>
              <a:t>)</a:t>
            </a:r>
          </a:p>
          <a:p>
            <a:pPr algn="l">
              <a:spcBef>
                <a:spcPct val="50000"/>
              </a:spcBef>
              <a:buFontTx/>
              <a:buChar char="•"/>
            </a:pPr>
            <a:r>
              <a:rPr lang="en-US" altLang="es-MX" sz="2800" u="none">
                <a:latin typeface="Calibri" pitchFamily="34" charset="0"/>
              </a:rPr>
              <a:t> Aprobada por el “Congreso” (o sea, ambas cámaras) pasa al ejecutivo para su aprobación; puede devolver</a:t>
            </a:r>
          </a:p>
          <a:p>
            <a:pPr algn="l">
              <a:spcBef>
                <a:spcPct val="50000"/>
              </a:spcBef>
              <a:buFontTx/>
              <a:buChar char="•"/>
            </a:pPr>
            <a:r>
              <a:rPr lang="en-US" altLang="es-MX" sz="2800" u="none">
                <a:latin typeface="Calibri" pitchFamily="34" charset="0"/>
              </a:rPr>
              <a:t> Superación del veto: si c/u de las cámaras logra 2/3 de votos en favor de la iniciativa, ejec. tiene que promulgar</a:t>
            </a:r>
          </a:p>
        </p:txBody>
      </p:sp>
      <p:sp>
        <p:nvSpPr>
          <p:cNvPr id="65540" name="Text Box 4"/>
          <p:cNvSpPr txBox="1">
            <a:spLocks noChangeArrowheads="1"/>
          </p:cNvSpPr>
          <p:nvPr/>
        </p:nvSpPr>
        <p:spPr bwMode="auto">
          <a:xfrm>
            <a:off x="381000" y="5572125"/>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2800" u="none">
                <a:latin typeface="Calibri" pitchFamily="34" charset="0"/>
              </a:rPr>
              <a:t>Bastante información de las reglas, pero falta precisión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25525" y="304800"/>
            <a:ext cx="70866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Una constitución a la medida de quién...</a:t>
            </a:r>
            <a:endParaRPr lang="es-ES" altLang="es-MX" sz="3200" u="none">
              <a:solidFill>
                <a:schemeClr val="tx2"/>
              </a:solidFill>
              <a:latin typeface="Calibri" pitchFamily="34" charset="0"/>
            </a:endParaRPr>
          </a:p>
        </p:txBody>
      </p:sp>
      <p:grpSp>
        <p:nvGrpSpPr>
          <p:cNvPr id="2" name="Group 37"/>
          <p:cNvGrpSpPr>
            <a:grpSpLocks/>
          </p:cNvGrpSpPr>
          <p:nvPr/>
        </p:nvGrpSpPr>
        <p:grpSpPr bwMode="auto">
          <a:xfrm>
            <a:off x="4346575" y="1143000"/>
            <a:ext cx="1939925" cy="2662238"/>
            <a:chOff x="2738" y="720"/>
            <a:chExt cx="1222" cy="1677"/>
          </a:xfrm>
        </p:grpSpPr>
        <p:sp>
          <p:nvSpPr>
            <p:cNvPr id="7198" name="Rectangle 15"/>
            <p:cNvSpPr>
              <a:spLocks noChangeArrowheads="1"/>
            </p:cNvSpPr>
            <p:nvPr/>
          </p:nvSpPr>
          <p:spPr bwMode="auto">
            <a:xfrm>
              <a:off x="2738" y="720"/>
              <a:ext cx="1198" cy="1677"/>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7199" name="Text Box 3"/>
            <p:cNvSpPr txBox="1">
              <a:spLocks noChangeArrowheads="1"/>
            </p:cNvSpPr>
            <p:nvPr/>
          </p:nvSpPr>
          <p:spPr bwMode="auto">
            <a:xfrm>
              <a:off x="2813" y="1945"/>
              <a:ext cx="11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Nezahualcóyotl </a:t>
              </a:r>
              <a:br>
                <a:rPr lang="es-MX" altLang="es-MX" sz="2000" u="none">
                  <a:latin typeface="Calibri" pitchFamily="34" charset="0"/>
                </a:rPr>
              </a:br>
              <a:r>
                <a:rPr lang="es-MX" altLang="es-MX" sz="2000" u="none">
                  <a:latin typeface="Calibri" pitchFamily="34" charset="0"/>
                </a:rPr>
                <a:t>(1402-1472)</a:t>
              </a:r>
              <a:endParaRPr lang="es-ES" altLang="es-MX" sz="2000" u="none">
                <a:latin typeface="Calibri" pitchFamily="34" charset="0"/>
              </a:endParaRPr>
            </a:p>
          </p:txBody>
        </p:sp>
        <p:pic>
          <p:nvPicPr>
            <p:cNvPr id="7200" name="Picture 13" descr="C:\Documents and Settings\emagar\Mis documentos\Mis imágenes\nezahualcoyot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 y="816"/>
              <a:ext cx="982"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36"/>
          <p:cNvGrpSpPr>
            <a:grpSpLocks/>
          </p:cNvGrpSpPr>
          <p:nvPr/>
        </p:nvGrpSpPr>
        <p:grpSpPr bwMode="auto">
          <a:xfrm>
            <a:off x="2286000" y="1157288"/>
            <a:ext cx="1901825" cy="2662237"/>
            <a:chOff x="1440" y="729"/>
            <a:chExt cx="1198" cy="1677"/>
          </a:xfrm>
        </p:grpSpPr>
        <p:sp>
          <p:nvSpPr>
            <p:cNvPr id="7195" name="Rectangle 17"/>
            <p:cNvSpPr>
              <a:spLocks noChangeArrowheads="1"/>
            </p:cNvSpPr>
            <p:nvPr/>
          </p:nvSpPr>
          <p:spPr bwMode="auto">
            <a:xfrm>
              <a:off x="1440" y="729"/>
              <a:ext cx="1198" cy="1677"/>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7196" name="Picture 11" descr="C:\Documents and Settings\emagar\Mis documentos\Mis imágenes\pla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 y="845"/>
              <a:ext cx="912"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Text Box 16"/>
            <p:cNvSpPr txBox="1">
              <a:spLocks noChangeArrowheads="1"/>
            </p:cNvSpPr>
            <p:nvPr/>
          </p:nvSpPr>
          <p:spPr bwMode="auto">
            <a:xfrm>
              <a:off x="1519" y="1942"/>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Platón </a:t>
              </a:r>
              <a:br>
                <a:rPr lang="es-MX" altLang="es-MX" sz="2000" u="none">
                  <a:latin typeface="Calibri" pitchFamily="34" charset="0"/>
                </a:rPr>
              </a:br>
              <a:r>
                <a:rPr lang="es-MX" altLang="es-MX" sz="2000" u="none">
                  <a:latin typeface="Calibri" pitchFamily="34" charset="0"/>
                </a:rPr>
                <a:t>(428-347aC)</a:t>
              </a:r>
              <a:endParaRPr lang="es-ES" altLang="es-MX" sz="2000" u="none">
                <a:latin typeface="Calibri" pitchFamily="34" charset="0"/>
              </a:endParaRPr>
            </a:p>
          </p:txBody>
        </p:sp>
      </p:grpSp>
      <p:grpSp>
        <p:nvGrpSpPr>
          <p:cNvPr id="4" name="Group 30"/>
          <p:cNvGrpSpPr>
            <a:grpSpLocks/>
          </p:cNvGrpSpPr>
          <p:nvPr/>
        </p:nvGrpSpPr>
        <p:grpSpPr bwMode="auto">
          <a:xfrm>
            <a:off x="4953000" y="3962400"/>
            <a:ext cx="1981200" cy="2743200"/>
            <a:chOff x="4416" y="2496"/>
            <a:chExt cx="1248" cy="1728"/>
          </a:xfrm>
        </p:grpSpPr>
        <p:sp>
          <p:nvSpPr>
            <p:cNvPr id="7190" name="Rectangle 21"/>
            <p:cNvSpPr>
              <a:spLocks noChangeArrowheads="1"/>
            </p:cNvSpPr>
            <p:nvPr/>
          </p:nvSpPr>
          <p:spPr bwMode="auto">
            <a:xfrm>
              <a:off x="4416" y="2496"/>
              <a:ext cx="1248" cy="1728"/>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7191" name="Group 24"/>
            <p:cNvGrpSpPr>
              <a:grpSpLocks/>
            </p:cNvGrpSpPr>
            <p:nvPr/>
          </p:nvGrpSpPr>
          <p:grpSpPr bwMode="auto">
            <a:xfrm>
              <a:off x="4464" y="2592"/>
              <a:ext cx="1152" cy="1536"/>
              <a:chOff x="3552" y="816"/>
              <a:chExt cx="1152" cy="1536"/>
            </a:xfrm>
          </p:grpSpPr>
          <p:pic>
            <p:nvPicPr>
              <p:cNvPr id="7193" name="Picture 19" descr="C:\Documents and Settings\emagar\Mis documentos\Mis imágenes\trujillo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816"/>
                <a:ext cx="96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Rectangle 22"/>
              <p:cNvSpPr>
                <a:spLocks noChangeArrowheads="1"/>
              </p:cNvSpPr>
              <p:nvPr/>
            </p:nvSpPr>
            <p:spPr bwMode="auto">
              <a:xfrm>
                <a:off x="3552" y="1920"/>
                <a:ext cx="1152" cy="432"/>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7192" name="Text Box 20"/>
            <p:cNvSpPr txBox="1">
              <a:spLocks noChangeArrowheads="1"/>
            </p:cNvSpPr>
            <p:nvPr/>
          </p:nvSpPr>
          <p:spPr bwMode="auto">
            <a:xfrm>
              <a:off x="4511" y="3744"/>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solidFill>
                    <a:srgbClr val="FFCC66"/>
                  </a:solidFill>
                  <a:latin typeface="Calibri" pitchFamily="34" charset="0"/>
                </a:rPr>
                <a:t>Trujillo</a:t>
              </a:r>
              <a:br>
                <a:rPr lang="es-MX" altLang="es-MX" sz="2000" u="none">
                  <a:solidFill>
                    <a:srgbClr val="FFCC66"/>
                  </a:solidFill>
                  <a:latin typeface="Calibri" pitchFamily="34" charset="0"/>
                </a:rPr>
              </a:br>
              <a:r>
                <a:rPr lang="es-MX" altLang="es-MX" sz="2000" u="none">
                  <a:solidFill>
                    <a:srgbClr val="FFCC66"/>
                  </a:solidFill>
                  <a:latin typeface="Calibri" pitchFamily="34" charset="0"/>
                </a:rPr>
                <a:t>(1931-1960)</a:t>
              </a:r>
              <a:endParaRPr lang="es-ES" altLang="es-MX" sz="2000" u="none">
                <a:solidFill>
                  <a:srgbClr val="FFCC66"/>
                </a:solidFill>
                <a:latin typeface="Calibri" pitchFamily="34" charset="0"/>
              </a:endParaRPr>
            </a:p>
          </p:txBody>
        </p:sp>
      </p:grpSp>
      <p:grpSp>
        <p:nvGrpSpPr>
          <p:cNvPr id="6" name="Group 38"/>
          <p:cNvGrpSpPr>
            <a:grpSpLocks/>
          </p:cNvGrpSpPr>
          <p:nvPr/>
        </p:nvGrpSpPr>
        <p:grpSpPr bwMode="auto">
          <a:xfrm>
            <a:off x="2244725" y="4419600"/>
            <a:ext cx="2514600" cy="2209800"/>
            <a:chOff x="1414" y="2784"/>
            <a:chExt cx="1584" cy="1392"/>
          </a:xfrm>
        </p:grpSpPr>
        <p:sp>
          <p:nvSpPr>
            <p:cNvPr id="7187" name="Rectangle 27"/>
            <p:cNvSpPr>
              <a:spLocks noChangeArrowheads="1"/>
            </p:cNvSpPr>
            <p:nvPr/>
          </p:nvSpPr>
          <p:spPr bwMode="auto">
            <a:xfrm>
              <a:off x="1414" y="2784"/>
              <a:ext cx="1584" cy="1392"/>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7188" name="Picture 18" descr="C:\Documents and Settings\emagar\Mis documentos\Mis imágenes\mugab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 y="2866"/>
              <a:ext cx="1392"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26"/>
            <p:cNvSpPr txBox="1">
              <a:spLocks noChangeArrowheads="1"/>
            </p:cNvSpPr>
            <p:nvPr/>
          </p:nvSpPr>
          <p:spPr bwMode="auto">
            <a:xfrm>
              <a:off x="1640" y="3721"/>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solidFill>
                    <a:srgbClr val="FFCC66"/>
                  </a:solidFill>
                  <a:latin typeface="Calibri" pitchFamily="34" charset="0"/>
                </a:rPr>
                <a:t>Mugabe</a:t>
              </a:r>
              <a:br>
                <a:rPr lang="es-MX" altLang="es-MX" sz="2000" u="none">
                  <a:solidFill>
                    <a:srgbClr val="FFCC66"/>
                  </a:solidFill>
                  <a:latin typeface="Calibri" pitchFamily="34" charset="0"/>
                </a:rPr>
              </a:br>
              <a:r>
                <a:rPr lang="es-MX" altLang="es-MX" sz="2000" u="none">
                  <a:solidFill>
                    <a:srgbClr val="FFCC66"/>
                  </a:solidFill>
                  <a:latin typeface="Calibri" pitchFamily="34" charset="0"/>
                </a:rPr>
                <a:t>(1973-?)</a:t>
              </a:r>
              <a:endParaRPr lang="es-ES" altLang="es-MX" sz="2000" u="none">
                <a:solidFill>
                  <a:srgbClr val="FFCC66"/>
                </a:solidFill>
                <a:latin typeface="Calibri" pitchFamily="34" charset="0"/>
              </a:endParaRPr>
            </a:p>
          </p:txBody>
        </p:sp>
      </p:grpSp>
      <p:sp>
        <p:nvSpPr>
          <p:cNvPr id="3100" name="Text Box 28"/>
          <p:cNvSpPr txBox="1">
            <a:spLocks noChangeArrowheads="1"/>
          </p:cNvSpPr>
          <p:nvPr/>
        </p:nvSpPr>
        <p:spPr bwMode="auto">
          <a:xfrm>
            <a:off x="152400" y="1905000"/>
            <a:ext cx="1981200"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¿del rey filósofo?</a:t>
            </a:r>
            <a:endParaRPr lang="es-ES" altLang="es-MX" sz="3200" u="none">
              <a:latin typeface="Calibri" pitchFamily="34" charset="0"/>
            </a:endParaRPr>
          </a:p>
        </p:txBody>
      </p:sp>
      <p:sp>
        <p:nvSpPr>
          <p:cNvPr id="3101" name="Text Box 29"/>
          <p:cNvSpPr txBox="1">
            <a:spLocks noChangeArrowheads="1"/>
          </p:cNvSpPr>
          <p:nvPr/>
        </p:nvSpPr>
        <p:spPr bwMode="auto">
          <a:xfrm>
            <a:off x="228600" y="4770438"/>
            <a:ext cx="1828800" cy="1554162"/>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rgbClr val="FFCC66"/>
                </a:solidFill>
                <a:latin typeface="Calibri" pitchFamily="34" charset="0"/>
              </a:rPr>
              <a:t>¿o de su villano favorito?</a:t>
            </a:r>
            <a:endParaRPr lang="es-ES" altLang="es-MX" sz="3200" u="none">
              <a:solidFill>
                <a:srgbClr val="FFCC66"/>
              </a:solidFill>
              <a:latin typeface="Calibri" pitchFamily="34" charset="0"/>
            </a:endParaRPr>
          </a:p>
        </p:txBody>
      </p:sp>
      <p:grpSp>
        <p:nvGrpSpPr>
          <p:cNvPr id="7" name="Group 43"/>
          <p:cNvGrpSpPr>
            <a:grpSpLocks/>
          </p:cNvGrpSpPr>
          <p:nvPr/>
        </p:nvGrpSpPr>
        <p:grpSpPr bwMode="auto">
          <a:xfrm>
            <a:off x="6400800" y="1143000"/>
            <a:ext cx="1981200" cy="2687638"/>
            <a:chOff x="4032" y="720"/>
            <a:chExt cx="1248" cy="1693"/>
          </a:xfrm>
        </p:grpSpPr>
        <p:grpSp>
          <p:nvGrpSpPr>
            <p:cNvPr id="7183" name="Group 40"/>
            <p:cNvGrpSpPr>
              <a:grpSpLocks/>
            </p:cNvGrpSpPr>
            <p:nvPr/>
          </p:nvGrpSpPr>
          <p:grpSpPr bwMode="auto">
            <a:xfrm>
              <a:off x="4032" y="720"/>
              <a:ext cx="1248" cy="1693"/>
              <a:chOff x="4032" y="720"/>
              <a:chExt cx="1248" cy="1693"/>
            </a:xfrm>
          </p:grpSpPr>
          <p:sp>
            <p:nvSpPr>
              <p:cNvPr id="7185" name="Rectangle 31"/>
              <p:cNvSpPr>
                <a:spLocks noChangeArrowheads="1"/>
              </p:cNvSpPr>
              <p:nvPr/>
            </p:nvSpPr>
            <p:spPr bwMode="auto">
              <a:xfrm>
                <a:off x="4032" y="720"/>
                <a:ext cx="1248" cy="1693"/>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7186" name="Text Box 34"/>
              <p:cNvSpPr txBox="1">
                <a:spLocks noChangeArrowheads="1"/>
              </p:cNvSpPr>
              <p:nvPr/>
            </p:nvSpPr>
            <p:spPr bwMode="auto">
              <a:xfrm>
                <a:off x="4175" y="1958"/>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Mandela</a:t>
                </a:r>
                <a:br>
                  <a:rPr lang="es-MX" altLang="es-MX" sz="2000" u="none">
                    <a:latin typeface="Calibri" pitchFamily="34" charset="0"/>
                  </a:rPr>
                </a:br>
                <a:r>
                  <a:rPr lang="es-MX" altLang="es-MX" sz="2000" u="none">
                    <a:latin typeface="Calibri" pitchFamily="34" charset="0"/>
                  </a:rPr>
                  <a:t>(1918-?)</a:t>
                </a:r>
                <a:endParaRPr lang="es-ES" altLang="es-MX" sz="2000" u="none">
                  <a:latin typeface="Calibri" pitchFamily="34" charset="0"/>
                </a:endParaRPr>
              </a:p>
            </p:txBody>
          </p:sp>
        </p:grpSp>
        <p:pic>
          <p:nvPicPr>
            <p:cNvPr id="7184" name="Picture 41" descr="C:\Documents and Settings\emagar\My Documents\My Pictures\mandel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 y="829"/>
              <a:ext cx="696"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32 Grupo"/>
          <p:cNvGrpSpPr>
            <a:grpSpLocks/>
          </p:cNvGrpSpPr>
          <p:nvPr/>
        </p:nvGrpSpPr>
        <p:grpSpPr bwMode="auto">
          <a:xfrm>
            <a:off x="7051675" y="3981450"/>
            <a:ext cx="1981200" cy="2687638"/>
            <a:chOff x="7051675" y="3981722"/>
            <a:chExt cx="1981200" cy="2687638"/>
          </a:xfrm>
        </p:grpSpPr>
        <p:grpSp>
          <p:nvGrpSpPr>
            <p:cNvPr id="7179" name="Group 39"/>
            <p:cNvGrpSpPr>
              <a:grpSpLocks/>
            </p:cNvGrpSpPr>
            <p:nvPr/>
          </p:nvGrpSpPr>
          <p:grpSpPr bwMode="auto">
            <a:xfrm>
              <a:off x="7051675" y="3981722"/>
              <a:ext cx="1981200" cy="2687638"/>
              <a:chOff x="4442" y="2496"/>
              <a:chExt cx="1248" cy="1693"/>
            </a:xfrm>
          </p:grpSpPr>
          <p:sp>
            <p:nvSpPr>
              <p:cNvPr id="7181" name="Rectangle 32"/>
              <p:cNvSpPr>
                <a:spLocks noChangeArrowheads="1"/>
              </p:cNvSpPr>
              <p:nvPr/>
            </p:nvSpPr>
            <p:spPr bwMode="auto">
              <a:xfrm>
                <a:off x="4442" y="2496"/>
                <a:ext cx="1248" cy="1693"/>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7182" name="Text Box 33"/>
              <p:cNvSpPr txBox="1">
                <a:spLocks noChangeArrowheads="1"/>
              </p:cNvSpPr>
              <p:nvPr/>
            </p:nvSpPr>
            <p:spPr bwMode="auto">
              <a:xfrm>
                <a:off x="4607" y="3734"/>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solidFill>
                      <a:srgbClr val="FFCC66"/>
                    </a:solidFill>
                    <a:latin typeface="Calibri" pitchFamily="34" charset="0"/>
                  </a:rPr>
                  <a:t>JLP</a:t>
                </a:r>
                <a:br>
                  <a:rPr lang="es-MX" altLang="es-MX" sz="2000" u="none">
                    <a:solidFill>
                      <a:srgbClr val="FFCC66"/>
                    </a:solidFill>
                    <a:latin typeface="Calibri" pitchFamily="34" charset="0"/>
                  </a:rPr>
                </a:br>
                <a:r>
                  <a:rPr lang="es-MX" altLang="es-MX" sz="2000" u="none">
                    <a:solidFill>
                      <a:srgbClr val="FFCC66"/>
                    </a:solidFill>
                    <a:latin typeface="Calibri" pitchFamily="34" charset="0"/>
                  </a:rPr>
                  <a:t>(1976-1982)</a:t>
                </a:r>
                <a:endParaRPr lang="es-ES" altLang="es-MX" sz="2000" u="none">
                  <a:solidFill>
                    <a:srgbClr val="FFCC66"/>
                  </a:solidFill>
                  <a:latin typeface="Calibri" pitchFamily="34" charset="0"/>
                </a:endParaRPr>
              </a:p>
            </p:txBody>
          </p:sp>
        </p:grpSp>
        <p:pic>
          <p:nvPicPr>
            <p:cNvPr id="7180" name="Picture 33" descr="http://3.bp.blogspot.com/_I04GnJj4EPA/TS61-H8yw_I/AAAAAAAAAFU/qGCbCvcy1WQ/s400/Mexico-LopezPortillo-008.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5953" y="4077072"/>
              <a:ext cx="1564519"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autoUpdateAnimBg="0"/>
      <p:bldP spid="3101"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4"/>
          <p:cNvSpPr txBox="1">
            <a:spLocks noChangeArrowheads="1"/>
          </p:cNvSpPr>
          <p:nvPr/>
        </p:nvSpPr>
        <p:spPr bwMode="auto">
          <a:xfrm>
            <a:off x="381000" y="6248400"/>
            <a:ext cx="838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1400" u="none">
                <a:latin typeface="Calibri" pitchFamily="34" charset="0"/>
              </a:rPr>
              <a:t>Preparado con información del Instituto de Investigaciones Jurídicas.  	</a:t>
            </a:r>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39700"/>
            <a:ext cx="5845175"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177800"/>
            <a:ext cx="4841875" cy="66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447800" y="334963"/>
            <a:ext cx="62420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veto al presupuesto en México</a:t>
            </a:r>
            <a:endParaRPr lang="es-ES" altLang="es-MX" sz="3200" u="none">
              <a:solidFill>
                <a:schemeClr val="tx2"/>
              </a:solidFill>
              <a:latin typeface="Calibri" pitchFamily="34" charset="0"/>
            </a:endParaRPr>
          </a:p>
        </p:txBody>
      </p:sp>
      <p:sp>
        <p:nvSpPr>
          <p:cNvPr id="290819" name="Text Box 3"/>
          <p:cNvSpPr txBox="1">
            <a:spLocks noChangeArrowheads="1"/>
          </p:cNvSpPr>
          <p:nvPr/>
        </p:nvSpPr>
        <p:spPr bwMode="auto">
          <a:xfrm>
            <a:off x="381000" y="1371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Sólo diputados aprueban Ley de egresos (PEF)</a:t>
            </a:r>
          </a:p>
        </p:txBody>
      </p:sp>
      <p:sp>
        <p:nvSpPr>
          <p:cNvPr id="290821" name="Text Box 5"/>
          <p:cNvSpPr txBox="1">
            <a:spLocks noChangeArrowheads="1"/>
          </p:cNvSpPr>
          <p:nvPr/>
        </p:nvSpPr>
        <p:spPr bwMode="auto">
          <a:xfrm>
            <a:off x="381000" y="1844675"/>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Constitución del ’57 y restitución Senado 1875</a:t>
            </a:r>
          </a:p>
        </p:txBody>
      </p:sp>
      <p:sp>
        <p:nvSpPr>
          <p:cNvPr id="290822" name="Text Box 6"/>
          <p:cNvSpPr txBox="1">
            <a:spLocks noChangeArrowheads="1"/>
          </p:cNvSpPr>
          <p:nvPr/>
        </p:nvSpPr>
        <p:spPr bwMode="auto">
          <a:xfrm>
            <a:off x="374650" y="2286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¿Cómo leer art. 72? Tena: PEF </a:t>
            </a:r>
            <a:r>
              <a:rPr lang="en-US" altLang="es-MX" sz="3200" u="none">
                <a:solidFill>
                  <a:srgbClr val="CC0000"/>
                </a:solidFill>
                <a:latin typeface="Calibri" pitchFamily="34" charset="0"/>
              </a:rPr>
              <a:t>no</a:t>
            </a:r>
            <a:r>
              <a:rPr lang="en-US" altLang="es-MX" sz="3200" u="none">
                <a:latin typeface="Calibri" pitchFamily="34" charset="0"/>
              </a:rPr>
              <a:t> vetable</a:t>
            </a:r>
          </a:p>
        </p:txBody>
      </p:sp>
      <p:sp>
        <p:nvSpPr>
          <p:cNvPr id="290823" name="Text Box 7"/>
          <p:cNvSpPr txBox="1">
            <a:spLocks noChangeArrowheads="1"/>
          </p:cNvSpPr>
          <p:nvPr/>
        </p:nvSpPr>
        <p:spPr bwMode="auto">
          <a:xfrm>
            <a:off x="381000" y="3352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Dip+Sen: controversia constitucional (Bartlett)</a:t>
            </a:r>
          </a:p>
        </p:txBody>
      </p:sp>
      <p:sp>
        <p:nvSpPr>
          <p:cNvPr id="290824" name="Text Box 8"/>
          <p:cNvSpPr txBox="1">
            <a:spLocks noChangeArrowheads="1"/>
          </p:cNvSpPr>
          <p:nvPr/>
        </p:nvSpPr>
        <p:spPr bwMode="auto">
          <a:xfrm>
            <a:off x="374650" y="28194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Dic. 2004: PRI+PRD enmiendan, Fox devuelve</a:t>
            </a:r>
          </a:p>
        </p:txBody>
      </p:sp>
      <p:pic>
        <p:nvPicPr>
          <p:cNvPr id="2908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4038600"/>
            <a:ext cx="21717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67200"/>
            <a:ext cx="2438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4210050"/>
            <a:ext cx="33337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0" name="Text Box 4"/>
          <p:cNvSpPr txBox="1">
            <a:spLocks noChangeArrowheads="1"/>
          </p:cNvSpPr>
          <p:nvPr/>
        </p:nvSpPr>
        <p:spPr bwMode="auto">
          <a:xfrm>
            <a:off x="304800" y="4206875"/>
            <a:ext cx="8528050" cy="204152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Sentencia SCJN (mayo 2005):</a:t>
            </a:r>
            <a:br>
              <a:rPr lang="en-US" altLang="es-MX" sz="3200" u="none">
                <a:latin typeface="Calibri" pitchFamily="34" charset="0"/>
              </a:rPr>
            </a:br>
            <a:r>
              <a:rPr lang="en-US" altLang="es-MX" sz="3200" u="none">
                <a:latin typeface="Calibri" pitchFamily="34" charset="0"/>
              </a:rPr>
              <a:t>(a) presidente </a:t>
            </a:r>
            <a:r>
              <a:rPr lang="en-US" altLang="es-MX" sz="3200" b="1" u="none">
                <a:solidFill>
                  <a:srgbClr val="009900"/>
                </a:solidFill>
                <a:latin typeface="Calibri" pitchFamily="34" charset="0"/>
              </a:rPr>
              <a:t>sí</a:t>
            </a:r>
            <a:r>
              <a:rPr lang="en-US" altLang="es-MX" sz="3200" u="none">
                <a:latin typeface="Calibri" pitchFamily="34" charset="0"/>
              </a:rPr>
              <a:t> puede vetar el PEF</a:t>
            </a:r>
            <a:br>
              <a:rPr lang="en-US" altLang="es-MX" sz="3200" u="none">
                <a:latin typeface="Calibri" pitchFamily="34" charset="0"/>
              </a:rPr>
            </a:br>
            <a:r>
              <a:rPr lang="en-US" altLang="es-MX" sz="3200" u="none">
                <a:latin typeface="Calibri" pitchFamily="34" charset="0"/>
              </a:rPr>
              <a:t>y</a:t>
            </a:r>
            <a:br>
              <a:rPr lang="en-US" altLang="es-MX" sz="3200" u="none">
                <a:latin typeface="Calibri" pitchFamily="34" charset="0"/>
              </a:rPr>
            </a:br>
            <a:r>
              <a:rPr lang="en-US" altLang="es-MX" sz="3200" u="none">
                <a:latin typeface="Calibri" pitchFamily="34" charset="0"/>
              </a:rPr>
              <a:t>(b) puede publicar lo no observado (</a:t>
            </a:r>
            <a:r>
              <a:rPr lang="en-US" altLang="es-MX" sz="3200" i="1" u="none">
                <a:solidFill>
                  <a:srgbClr val="009900"/>
                </a:solidFill>
                <a:latin typeface="Calibri" pitchFamily="34" charset="0"/>
              </a:rPr>
              <a:t>item veto</a:t>
            </a:r>
            <a:r>
              <a:rPr lang="en-US" altLang="es-MX" sz="3200" u="none">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0824"/>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29082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90823"/>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290826"/>
                                        </p:tgtEl>
                                        <p:attrNameLst>
                                          <p:attrName>style.visibility</p:attrName>
                                        </p:attrNameLst>
                                      </p:cBhvr>
                                      <p:to>
                                        <p:strVal val="visible"/>
                                      </p:to>
                                    </p:set>
                                  </p:childTnLst>
                                </p:cTn>
                              </p:par>
                            </p:childTnLst>
                          </p:cTn>
                        </p:par>
                        <p:par>
                          <p:cTn id="29" fill="hold" nodeType="afterGroup">
                            <p:stCondLst>
                              <p:cond delay="1000"/>
                            </p:stCondLst>
                            <p:childTnLst>
                              <p:par>
                                <p:cTn id="30" presetID="1" presetClass="entr" presetSubtype="0" fill="hold" nodeType="afterEffect">
                                  <p:stCondLst>
                                    <p:cond delay="0"/>
                                  </p:stCondLst>
                                  <p:childTnLst>
                                    <p:set>
                                      <p:cBhvr>
                                        <p:cTn id="31" dur="1" fill="hold">
                                          <p:stCondLst>
                                            <p:cond delay="499"/>
                                          </p:stCondLst>
                                        </p:cTn>
                                        <p:tgtEl>
                                          <p:spTgt spid="2908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90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p:bldP spid="290821" grpId="0" autoUpdateAnimBg="0"/>
      <p:bldP spid="290822" grpId="0" autoUpdateAnimBg="0"/>
      <p:bldP spid="290823" grpId="0" autoUpdateAnimBg="0"/>
      <p:bldP spid="290824" grpId="0" autoUpdateAnimBg="0"/>
      <p:bldP spid="29082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341313"/>
            <a:ext cx="6403975"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338138"/>
            <a:ext cx="6403975" cy="62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381000" y="2819400"/>
            <a:ext cx="83883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6600" u="none">
                <a:latin typeface="Calibri" pitchFamily="34" charset="0"/>
              </a:rPr>
              <a:t>FIN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746250" y="334963"/>
            <a:ext cx="56451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Las lagunas (contrato incompleto)</a:t>
            </a:r>
            <a:endParaRPr lang="es-ES" altLang="es-MX" sz="3200" u="none">
              <a:solidFill>
                <a:schemeClr val="tx2"/>
              </a:solidFill>
              <a:latin typeface="Garamond" pitchFamily="18" charset="0"/>
            </a:endParaRPr>
          </a:p>
        </p:txBody>
      </p:sp>
      <p:sp>
        <p:nvSpPr>
          <p:cNvPr id="58372" name="Text Box 4"/>
          <p:cNvSpPr txBox="1">
            <a:spLocks noChangeArrowheads="1"/>
          </p:cNvSpPr>
          <p:nvPr/>
        </p:nvSpPr>
        <p:spPr bwMode="auto">
          <a:xfrm>
            <a:off x="381000" y="1371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Si hay más iniciativas que tiempo, ¿cuáles entran?</a:t>
            </a:r>
          </a:p>
        </p:txBody>
      </p:sp>
      <p:sp>
        <p:nvSpPr>
          <p:cNvPr id="58373" name="Text Box 5"/>
          <p:cNvSpPr txBox="1">
            <a:spLocks noChangeArrowheads="1"/>
          </p:cNvSpPr>
          <p:nvPr/>
        </p:nvSpPr>
        <p:spPr bwMode="auto">
          <a:xfrm>
            <a:off x="311150" y="4114800"/>
            <a:ext cx="8528050" cy="204152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Estos detalles se llenan en EU al inicio de cada Congreso con la adopción de </a:t>
            </a:r>
            <a:r>
              <a:rPr lang="en-US" altLang="es-MX" sz="3200">
                <a:latin typeface="Garamond" pitchFamily="18" charset="0"/>
              </a:rPr>
              <a:t>reglas procedimentales</a:t>
            </a:r>
            <a:r>
              <a:rPr lang="en-US" altLang="es-MX" sz="3200" u="none">
                <a:latin typeface="Garamond" pitchFamily="18" charset="0"/>
              </a:rPr>
              <a:t/>
            </a:r>
            <a:br>
              <a:rPr lang="en-US" altLang="es-MX" sz="3200" u="none">
                <a:latin typeface="Garamond" pitchFamily="18" charset="0"/>
              </a:rPr>
            </a:br>
            <a:r>
              <a:rPr lang="en-US" altLang="es-MX" sz="3200" u="none">
                <a:latin typeface="Garamond" pitchFamily="18" charset="0"/>
              </a:rPr>
              <a:t>En México LOCGEUM + RGICG. </a:t>
            </a:r>
            <a:br>
              <a:rPr lang="en-US" altLang="es-MX" sz="3200" u="none">
                <a:latin typeface="Garamond" pitchFamily="18" charset="0"/>
              </a:rPr>
            </a:br>
            <a:r>
              <a:rPr lang="en-US" altLang="es-MX" sz="3200" u="none">
                <a:latin typeface="Garamond" pitchFamily="18" charset="0"/>
              </a:rPr>
              <a:t>(</a:t>
            </a:r>
            <a:r>
              <a:rPr lang="en-US" altLang="es-MX" sz="3200" b="1" u="none">
                <a:latin typeface="Garamond" pitchFamily="18" charset="0"/>
              </a:rPr>
              <a:t>No</a:t>
            </a:r>
            <a:r>
              <a:rPr lang="en-US" altLang="es-MX" sz="3200" u="none">
                <a:latin typeface="Garamond" pitchFamily="18" charset="0"/>
              </a:rPr>
              <a:t> pueden ser vetadas por el ejecutivo)</a:t>
            </a:r>
          </a:p>
        </p:txBody>
      </p:sp>
      <p:sp>
        <p:nvSpPr>
          <p:cNvPr id="58374" name="Text Box 6"/>
          <p:cNvSpPr txBox="1">
            <a:spLocks noChangeArrowheads="1"/>
          </p:cNvSpPr>
          <p:nvPr/>
        </p:nvSpPr>
        <p:spPr bwMode="auto">
          <a:xfrm>
            <a:off x="381000" y="1844675"/>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¿En qué orden se tramitan?</a:t>
            </a:r>
          </a:p>
        </p:txBody>
      </p:sp>
      <p:sp>
        <p:nvSpPr>
          <p:cNvPr id="58376" name="Text Box 8"/>
          <p:cNvSpPr txBox="1">
            <a:spLocks noChangeArrowheads="1"/>
          </p:cNvSpPr>
          <p:nvPr/>
        </p:nvSpPr>
        <p:spPr bwMode="auto">
          <a:xfrm>
            <a:off x="374650" y="2286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¿Cómo se dirime el conflicto?</a:t>
            </a:r>
          </a:p>
        </p:txBody>
      </p:sp>
      <p:sp>
        <p:nvSpPr>
          <p:cNvPr id="58377" name="Text Box 9"/>
          <p:cNvSpPr txBox="1">
            <a:spLocks noChangeArrowheads="1"/>
          </p:cNvSpPr>
          <p:nvPr/>
        </p:nvSpPr>
        <p:spPr bwMode="auto">
          <a:xfrm>
            <a:off x="381000" y="3352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etc.</a:t>
            </a:r>
          </a:p>
        </p:txBody>
      </p:sp>
      <p:sp>
        <p:nvSpPr>
          <p:cNvPr id="58378" name="Text Box 10"/>
          <p:cNvSpPr txBox="1">
            <a:spLocks noChangeArrowheads="1"/>
          </p:cNvSpPr>
          <p:nvPr/>
        </p:nvSpPr>
        <p:spPr bwMode="auto">
          <a:xfrm>
            <a:off x="381000" y="28194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¿Puede vetarse el presupuesto? (Fox 2005)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3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nimBg="1" autoUpdateAnimBg="0"/>
      <p:bldP spid="58374" grpId="0" autoUpdateAnimBg="0"/>
      <p:bldP spid="58376" grpId="0" autoUpdateAnimBg="0"/>
      <p:bldP spid="58377" grpId="0" autoUpdateAnimBg="0"/>
      <p:bldP spid="5837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746250" y="334963"/>
            <a:ext cx="56451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La organización del Congreso</a:t>
            </a:r>
            <a:endParaRPr lang="es-ES" altLang="es-MX" sz="3200" u="none">
              <a:solidFill>
                <a:schemeClr val="tx2"/>
              </a:solidFill>
              <a:latin typeface="Garamond" pitchFamily="18" charset="0"/>
            </a:endParaRPr>
          </a:p>
        </p:txBody>
      </p:sp>
      <p:sp>
        <p:nvSpPr>
          <p:cNvPr id="67587" name="Text Box 3"/>
          <p:cNvSpPr txBox="1">
            <a:spLocks noChangeArrowheads="1"/>
          </p:cNvSpPr>
          <p:nvPr/>
        </p:nvSpPr>
        <p:spPr bwMode="auto">
          <a:xfrm>
            <a:off x="234950" y="147955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Para entender qué clase de instituciones “endógenas” genera cada Congreso hay que entender lo siguiente:</a:t>
            </a:r>
          </a:p>
        </p:txBody>
      </p:sp>
      <p:sp>
        <p:nvSpPr>
          <p:cNvPr id="67588" name="Rectangle 8"/>
          <p:cNvSpPr>
            <a:spLocks noChangeArrowheads="1"/>
          </p:cNvSpPr>
          <p:nvPr/>
        </p:nvSpPr>
        <p:spPr bwMode="auto">
          <a:xfrm>
            <a:off x="187325" y="2743200"/>
            <a:ext cx="8763000" cy="34290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9396" name="Text Box 4"/>
          <p:cNvSpPr txBox="1">
            <a:spLocks noChangeArrowheads="1"/>
          </p:cNvSpPr>
          <p:nvPr/>
        </p:nvSpPr>
        <p:spPr bwMode="auto">
          <a:xfrm>
            <a:off x="228600" y="269875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(1) se hacen a discreción de diputados y de senadores</a:t>
            </a:r>
          </a:p>
        </p:txBody>
      </p:sp>
      <p:sp>
        <p:nvSpPr>
          <p:cNvPr id="59397" name="Text Box 5"/>
          <p:cNvSpPr txBox="1">
            <a:spLocks noChangeArrowheads="1"/>
          </p:cNvSpPr>
          <p:nvPr/>
        </p:nvSpPr>
        <p:spPr bwMode="auto">
          <a:xfrm>
            <a:off x="228600" y="33067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(2) ¿qué objetivos persiguen?</a:t>
            </a:r>
          </a:p>
        </p:txBody>
      </p:sp>
      <p:sp>
        <p:nvSpPr>
          <p:cNvPr id="59398" name="Text Box 6"/>
          <p:cNvSpPr txBox="1">
            <a:spLocks noChangeArrowheads="1"/>
          </p:cNvSpPr>
          <p:nvPr/>
        </p:nvSpPr>
        <p:spPr bwMode="auto">
          <a:xfrm>
            <a:off x="228600" y="3962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(3) ¿qué obstáculos enfrentan para la consecución de </a:t>
            </a:r>
            <a:br>
              <a:rPr lang="en-US" altLang="es-MX" sz="3200" u="none">
                <a:latin typeface="Garamond" pitchFamily="18" charset="0"/>
              </a:rPr>
            </a:br>
            <a:r>
              <a:rPr lang="en-US" altLang="es-MX" sz="3200" u="none">
                <a:latin typeface="Garamond" pitchFamily="18" charset="0"/>
              </a:rPr>
              <a:t>     sus fines?</a:t>
            </a:r>
          </a:p>
        </p:txBody>
      </p:sp>
      <p:sp>
        <p:nvSpPr>
          <p:cNvPr id="59399" name="Text Box 7"/>
          <p:cNvSpPr txBox="1">
            <a:spLocks noChangeArrowheads="1"/>
          </p:cNvSpPr>
          <p:nvPr/>
        </p:nvSpPr>
        <p:spPr bwMode="auto">
          <a:xfrm>
            <a:off x="234950" y="5029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(4) ¿qué obstáculos se pueden mitigar con </a:t>
            </a:r>
            <a:br>
              <a:rPr lang="en-US" altLang="es-MX" sz="3200" u="none">
                <a:latin typeface="Garamond" pitchFamily="18" charset="0"/>
              </a:rPr>
            </a:br>
            <a:r>
              <a:rPr lang="en-US" altLang="es-MX" sz="3200" u="none">
                <a:latin typeface="Garamond" pitchFamily="18" charset="0"/>
              </a:rPr>
              <a:t>     instituciones?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utoUpdateAnimBg="0"/>
      <p:bldP spid="5939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93850" y="334963"/>
            <a:ext cx="59499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a:t>
            </a:r>
            <a:endParaRPr lang="es-ES" altLang="es-MX" sz="3200" u="none">
              <a:solidFill>
                <a:schemeClr val="tx2"/>
              </a:solidFill>
              <a:latin typeface="Garamond" pitchFamily="18" charset="0"/>
            </a:endParaRPr>
          </a:p>
        </p:txBody>
      </p:sp>
      <p:sp>
        <p:nvSpPr>
          <p:cNvPr id="68611" name="Text Box 3"/>
          <p:cNvSpPr txBox="1">
            <a:spLocks noChangeArrowheads="1"/>
          </p:cNvSpPr>
          <p:nvPr/>
        </p:nvSpPr>
        <p:spPr bwMode="auto">
          <a:xfrm>
            <a:off x="234950" y="147955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La iniciativa:</a:t>
            </a:r>
          </a:p>
        </p:txBody>
      </p:sp>
      <p:sp>
        <p:nvSpPr>
          <p:cNvPr id="74756" name="Text Box 4"/>
          <p:cNvSpPr txBox="1">
            <a:spLocks noChangeArrowheads="1"/>
          </p:cNvSpPr>
          <p:nvPr/>
        </p:nvSpPr>
        <p:spPr bwMode="auto">
          <a:xfrm>
            <a:off x="228600" y="22098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Sólo inician MCs en EUA</a:t>
            </a:r>
          </a:p>
        </p:txBody>
      </p:sp>
      <p:sp>
        <p:nvSpPr>
          <p:cNvPr id="74757" name="Text Box 5"/>
          <p:cNvSpPr txBox="1">
            <a:spLocks noChangeArrowheads="1"/>
          </p:cNvSpPr>
          <p:nvPr/>
        </p:nvSpPr>
        <p:spPr bwMode="auto">
          <a:xfrm>
            <a:off x="228600" y="2849563"/>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Se entrega al clerk, remisión automática a comisión </a:t>
            </a:r>
            <a:br>
              <a:rPr lang="en-US" altLang="es-MX" sz="3200" u="none">
                <a:latin typeface="Garamond" pitchFamily="18" charset="0"/>
              </a:rPr>
            </a:br>
            <a:r>
              <a:rPr lang="en-US" altLang="es-MX" sz="3200" u="none">
                <a:latin typeface="Garamond" pitchFamily="18" charset="0"/>
              </a:rPr>
              <a:t>   quien la envía a subcomisión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P spid="7475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(2)</a:t>
            </a:r>
            <a:endParaRPr lang="es-ES" altLang="es-MX" sz="3200" u="none">
              <a:solidFill>
                <a:schemeClr val="tx2"/>
              </a:solidFill>
              <a:latin typeface="Garamond" pitchFamily="18" charset="0"/>
            </a:endParaRPr>
          </a:p>
        </p:txBody>
      </p:sp>
      <p:sp>
        <p:nvSpPr>
          <p:cNvPr id="69635" name="Text Box 6"/>
          <p:cNvSpPr txBox="1">
            <a:spLocks noChangeArrowheads="1"/>
          </p:cNvSpPr>
          <p:nvPr/>
        </p:nvSpPr>
        <p:spPr bwMode="auto">
          <a:xfrm>
            <a:off x="228600" y="13716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sub-comisión:</a:t>
            </a:r>
          </a:p>
        </p:txBody>
      </p:sp>
      <p:sp>
        <p:nvSpPr>
          <p:cNvPr id="75783" name="Text Box 7"/>
          <p:cNvSpPr txBox="1">
            <a:spLocks noChangeArrowheads="1"/>
          </p:cNvSpPr>
          <p:nvPr/>
        </p:nvSpPr>
        <p:spPr bwMode="auto">
          <a:xfrm>
            <a:off x="228600" y="2087563"/>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Audiencias públicas (info, opiniones, testimonios, show y publicidad)</a:t>
            </a:r>
          </a:p>
        </p:txBody>
      </p:sp>
      <p:sp>
        <p:nvSpPr>
          <p:cNvPr id="75784" name="Text Box 8"/>
          <p:cNvSpPr txBox="1">
            <a:spLocks noChangeArrowheads="1"/>
          </p:cNvSpPr>
          <p:nvPr/>
        </p:nvSpPr>
        <p:spPr bwMode="auto">
          <a:xfrm>
            <a:off x="228600" y="3200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También hacen audiencias de auditoría (</a:t>
            </a:r>
            <a:r>
              <a:rPr lang="en-US" altLang="es-MX" sz="3200" i="1" u="none">
                <a:latin typeface="Garamond" pitchFamily="18" charset="0"/>
              </a:rPr>
              <a:t>oversight</a:t>
            </a:r>
            <a:r>
              <a:rPr lang="en-US" altLang="es-MX" sz="3200" u="none">
                <a:latin typeface="Garamond" pitchFamily="18" charset="0"/>
              </a:rPr>
              <a:t>)</a:t>
            </a:r>
          </a:p>
        </p:txBody>
      </p:sp>
      <p:sp>
        <p:nvSpPr>
          <p:cNvPr id="75785" name="Text Box 9"/>
          <p:cNvSpPr txBox="1">
            <a:spLocks noChangeArrowheads="1"/>
          </p:cNvSpPr>
          <p:nvPr/>
        </p:nvSpPr>
        <p:spPr bwMode="auto">
          <a:xfrm>
            <a:off x="228600" y="39925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Redactan la iniciativa de ley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utoUpdateAnimBg="0"/>
      <p:bldP spid="75784" grpId="0" autoUpdateAnimBg="0"/>
      <p:bldP spid="7578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(3)</a:t>
            </a:r>
            <a:endParaRPr lang="es-ES" altLang="es-MX" sz="3200" u="none">
              <a:solidFill>
                <a:schemeClr val="tx2"/>
              </a:solidFill>
              <a:latin typeface="Garamond" pitchFamily="18" charset="0"/>
            </a:endParaRPr>
          </a:p>
        </p:txBody>
      </p:sp>
      <p:sp>
        <p:nvSpPr>
          <p:cNvPr id="70659" name="Text Box 7"/>
          <p:cNvSpPr txBox="1">
            <a:spLocks noChangeArrowheads="1"/>
          </p:cNvSpPr>
          <p:nvPr/>
        </p:nvSpPr>
        <p:spPr bwMode="auto">
          <a:xfrm>
            <a:off x="22860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comisión:</a:t>
            </a:r>
          </a:p>
        </p:txBody>
      </p:sp>
      <p:sp>
        <p:nvSpPr>
          <p:cNvPr id="76808" name="Text Box 8"/>
          <p:cNvSpPr txBox="1">
            <a:spLocks noChangeArrowheads="1"/>
          </p:cNvSpPr>
          <p:nvPr/>
        </p:nvSpPr>
        <p:spPr bwMode="auto">
          <a:xfrm>
            <a:off x="228600" y="1981200"/>
            <a:ext cx="86804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Sub-c anticipa: sin apoyo en comisión la iniciativa </a:t>
            </a:r>
            <a:br>
              <a:rPr lang="en-US" altLang="es-MX" sz="3200" u="none">
                <a:latin typeface="Garamond" pitchFamily="18" charset="0"/>
              </a:rPr>
            </a:br>
            <a:r>
              <a:rPr lang="en-US" altLang="es-MX" sz="3200" u="none">
                <a:latin typeface="Garamond" pitchFamily="18" charset="0"/>
              </a:rPr>
              <a:t>   puede ser congelada y si no pierde casi toda </a:t>
            </a:r>
            <a:br>
              <a:rPr lang="en-US" altLang="es-MX" sz="3200" u="none">
                <a:latin typeface="Garamond" pitchFamily="18" charset="0"/>
              </a:rPr>
            </a:br>
            <a:r>
              <a:rPr lang="en-US" altLang="es-MX" sz="3200" u="none">
                <a:latin typeface="Garamond" pitchFamily="18" charset="0"/>
              </a:rPr>
              <a:t>   oportunidad en el pleno</a:t>
            </a:r>
          </a:p>
        </p:txBody>
      </p:sp>
      <p:sp>
        <p:nvSpPr>
          <p:cNvPr id="76809" name="Text Box 9"/>
          <p:cNvSpPr txBox="1">
            <a:spLocks noChangeArrowheads="1"/>
          </p:cNvSpPr>
          <p:nvPr/>
        </p:nvSpPr>
        <p:spPr bwMode="auto">
          <a:xfrm>
            <a:off x="228600" y="35052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Puede enmendar la iniciativa (muy raro)</a:t>
            </a:r>
          </a:p>
        </p:txBody>
      </p:sp>
      <p:sp>
        <p:nvSpPr>
          <p:cNvPr id="76810" name="Text Box 10"/>
          <p:cNvSpPr txBox="1">
            <a:spLocks noChangeArrowheads="1"/>
          </p:cNvSpPr>
          <p:nvPr/>
        </p:nvSpPr>
        <p:spPr bwMode="auto">
          <a:xfrm>
            <a:off x="228600" y="4343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Prepara dictamen (o varios) que sintetiza el objetivo, </a:t>
            </a:r>
            <a:br>
              <a:rPr lang="en-US" altLang="es-MX" sz="3200" u="none">
                <a:latin typeface="Garamond" pitchFamily="18" charset="0"/>
              </a:rPr>
            </a:br>
            <a:r>
              <a:rPr lang="en-US" altLang="es-MX" sz="3200" u="none">
                <a:latin typeface="Garamond" pitchFamily="18" charset="0"/>
              </a:rPr>
              <a:t>   el contenido, las reformas etc. </a:t>
            </a:r>
          </a:p>
        </p:txBody>
      </p:sp>
      <p:sp>
        <p:nvSpPr>
          <p:cNvPr id="76811" name="Text Box 11"/>
          <p:cNvSpPr txBox="1">
            <a:spLocks noChangeArrowheads="1"/>
          </p:cNvSpPr>
          <p:nvPr/>
        </p:nvSpPr>
        <p:spPr bwMode="auto">
          <a:xfrm>
            <a:off x="228600" y="5486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Speaker influye mucho en composición de las </a:t>
            </a:r>
            <a:br>
              <a:rPr lang="en-US" altLang="es-MX" sz="3200" u="none">
                <a:latin typeface="Garamond" pitchFamily="18" charset="0"/>
              </a:rPr>
            </a:br>
            <a:r>
              <a:rPr lang="en-US" altLang="es-MX" sz="3200" u="none">
                <a:latin typeface="Garamond" pitchFamily="18" charset="0"/>
              </a:rPr>
              <a:t>   comisiones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utoUpdateAnimBg="0"/>
      <p:bldP spid="76809" grpId="0" autoUpdateAnimBg="0"/>
      <p:bldP spid="76810" grpId="0" autoUpdateAnimBg="0"/>
      <p:bldP spid="768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304800"/>
            <a:ext cx="79184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constitución presidencial </a:t>
            </a:r>
            <a:r>
              <a:rPr lang="es-MX" altLang="es-MX" sz="3200" i="1" u="none">
                <a:solidFill>
                  <a:schemeClr val="tx2"/>
                </a:solidFill>
                <a:latin typeface="Calibri" pitchFamily="34" charset="0"/>
              </a:rPr>
              <a:t>separa</a:t>
            </a:r>
            <a:r>
              <a:rPr lang="es-MX" altLang="es-MX" sz="3200" u="none">
                <a:solidFill>
                  <a:schemeClr val="tx2"/>
                </a:solidFill>
                <a:latin typeface="Calibri" pitchFamily="34" charset="0"/>
              </a:rPr>
              <a:t> el poder</a:t>
            </a:r>
            <a:endParaRPr lang="es-ES" altLang="es-MX" sz="3200" u="none">
              <a:solidFill>
                <a:schemeClr val="tx2"/>
              </a:solidFill>
              <a:latin typeface="Calibri" pitchFamily="34" charset="0"/>
            </a:endParaRPr>
          </a:p>
        </p:txBody>
      </p:sp>
      <p:sp>
        <p:nvSpPr>
          <p:cNvPr id="8195" name="Text Box 3"/>
          <p:cNvSpPr txBox="1">
            <a:spLocks noChangeArrowheads="1"/>
          </p:cNvSpPr>
          <p:nvPr/>
        </p:nvSpPr>
        <p:spPr bwMode="auto">
          <a:xfrm>
            <a:off x="533400" y="1371600"/>
            <a:ext cx="79597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Prefiere </a:t>
            </a:r>
            <a:r>
              <a:rPr lang="es-MX" altLang="es-MX" sz="3200" b="1" u="none">
                <a:latin typeface="Calibri" pitchFamily="34" charset="0"/>
              </a:rPr>
              <a:t>atar de manos</a:t>
            </a:r>
            <a:r>
              <a:rPr lang="es-MX" altLang="es-MX" sz="3200" u="none">
                <a:latin typeface="Calibri" pitchFamily="34" charset="0"/>
              </a:rPr>
              <a:t> a un potencial rey filósofo para dificultarle a un tirano hacer de las suyas. ¿Pr[rey fil.] </a:t>
            </a:r>
            <a:r>
              <a:rPr lang="es-MX" altLang="es-MX" sz="3200" i="1" u="none">
                <a:latin typeface="Calibri" pitchFamily="34" charset="0"/>
              </a:rPr>
              <a:t>vs</a:t>
            </a:r>
            <a:r>
              <a:rPr lang="es-MX" altLang="es-MX" sz="3200" u="none">
                <a:latin typeface="Calibri" pitchFamily="34" charset="0"/>
              </a:rPr>
              <a:t>. Pr[tirano]?</a:t>
            </a:r>
            <a:endParaRPr lang="es-ES" altLang="es-MX" sz="3200" u="none">
              <a:latin typeface="Calibri" pitchFamily="34" charset="0"/>
            </a:endParaRPr>
          </a:p>
        </p:txBody>
      </p:sp>
      <p:sp>
        <p:nvSpPr>
          <p:cNvPr id="28676" name="Text Box 4"/>
          <p:cNvSpPr txBox="1">
            <a:spLocks noChangeArrowheads="1"/>
          </p:cNvSpPr>
          <p:nvPr/>
        </p:nvSpPr>
        <p:spPr bwMode="auto">
          <a:xfrm>
            <a:off x="533400" y="3246438"/>
            <a:ext cx="8153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Madison (cont.) “Si los hombres fuesen ángeles, el gobierno no sería necesario. Si los ángeles gobernaran a los hombres, saldrían sobrando lo mismo las contralorías externas que las internas del gobierno”</a:t>
            </a:r>
            <a:endParaRPr lang="es-ES" altLang="es-MX" sz="3200" u="none">
              <a:latin typeface="Calibri" pitchFamily="34" charset="0"/>
            </a:endParaRPr>
          </a:p>
        </p:txBody>
      </p:sp>
      <p:sp>
        <p:nvSpPr>
          <p:cNvPr id="28677" name="Text Box 5"/>
          <p:cNvSpPr txBox="1">
            <a:spLocks noChangeArrowheads="1"/>
          </p:cNvSpPr>
          <p:nvPr/>
        </p:nvSpPr>
        <p:spPr bwMode="auto">
          <a:xfrm>
            <a:off x="3200400" y="51816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solidFill>
                  <a:srgbClr val="990000"/>
                </a:solidFill>
                <a:latin typeface="Calibri" pitchFamily="34" charset="0"/>
              </a:rPr>
              <a:t>¿Pesimismo o realismo?</a:t>
            </a:r>
            <a:endParaRPr lang="es-ES" altLang="es-MX" sz="3200" u="none">
              <a:solidFill>
                <a:srgbClr val="990000"/>
              </a:solidFill>
              <a:latin typeface="Calibri" pitchFamily="34" charset="0"/>
            </a:endParaRPr>
          </a:p>
        </p:txBody>
      </p:sp>
      <p:grpSp>
        <p:nvGrpSpPr>
          <p:cNvPr id="2" name="Group 8"/>
          <p:cNvGrpSpPr>
            <a:grpSpLocks/>
          </p:cNvGrpSpPr>
          <p:nvPr/>
        </p:nvGrpSpPr>
        <p:grpSpPr bwMode="auto">
          <a:xfrm>
            <a:off x="4419600" y="4800600"/>
            <a:ext cx="4191000" cy="457200"/>
            <a:chOff x="2640" y="3024"/>
            <a:chExt cx="2483" cy="288"/>
          </a:xfrm>
        </p:grpSpPr>
        <p:sp>
          <p:nvSpPr>
            <p:cNvPr id="8207" name="Rectangle 6"/>
            <p:cNvSpPr>
              <a:spLocks noChangeArrowheads="1"/>
            </p:cNvSpPr>
            <p:nvPr/>
          </p:nvSpPr>
          <p:spPr bwMode="auto">
            <a:xfrm>
              <a:off x="2640" y="3024"/>
              <a:ext cx="864" cy="288"/>
            </a:xfrm>
            <a:prstGeom prst="rect">
              <a:avLst/>
            </a:prstGeom>
            <a:noFill/>
            <a:ln w="381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8208" name="Rectangle 7"/>
            <p:cNvSpPr>
              <a:spLocks noChangeArrowheads="1"/>
            </p:cNvSpPr>
            <p:nvPr/>
          </p:nvSpPr>
          <p:spPr bwMode="auto">
            <a:xfrm>
              <a:off x="4259" y="3024"/>
              <a:ext cx="864" cy="288"/>
            </a:xfrm>
            <a:prstGeom prst="rect">
              <a:avLst/>
            </a:prstGeom>
            <a:noFill/>
            <a:ln w="381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3" name="Group 13"/>
          <p:cNvGrpSpPr>
            <a:grpSpLocks/>
          </p:cNvGrpSpPr>
          <p:nvPr/>
        </p:nvGrpSpPr>
        <p:grpSpPr bwMode="auto">
          <a:xfrm>
            <a:off x="1828800" y="5257800"/>
            <a:ext cx="2971800" cy="1143000"/>
            <a:chOff x="1152" y="3312"/>
            <a:chExt cx="1872" cy="720"/>
          </a:xfrm>
        </p:grpSpPr>
        <p:sp>
          <p:nvSpPr>
            <p:cNvPr id="8204" name="Text Box 9"/>
            <p:cNvSpPr txBox="1">
              <a:spLocks noChangeArrowheads="1"/>
            </p:cNvSpPr>
            <p:nvPr/>
          </p:nvSpPr>
          <p:spPr bwMode="auto">
            <a:xfrm>
              <a:off x="1152" y="3744"/>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elecciones periódicas</a:t>
              </a:r>
              <a:endParaRPr lang="es-ES" altLang="es-MX" u="none">
                <a:latin typeface="Calibri" pitchFamily="34" charset="0"/>
              </a:endParaRPr>
            </a:p>
          </p:txBody>
        </p:sp>
        <p:sp>
          <p:nvSpPr>
            <p:cNvPr id="8205" name="Line 11"/>
            <p:cNvSpPr>
              <a:spLocks noChangeShapeType="1"/>
            </p:cNvSpPr>
            <p:nvPr/>
          </p:nvSpPr>
          <p:spPr bwMode="auto">
            <a:xfrm flipV="1">
              <a:off x="2304" y="3312"/>
              <a:ext cx="528" cy="432"/>
            </a:xfrm>
            <a:prstGeom prst="line">
              <a:avLst/>
            </a:prstGeom>
            <a:noFill/>
            <a:ln w="38100">
              <a:solidFill>
                <a:srgbClr val="6699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06" name="Rectangle 12"/>
            <p:cNvSpPr>
              <a:spLocks noChangeArrowheads="1"/>
            </p:cNvSpPr>
            <p:nvPr/>
          </p:nvSpPr>
          <p:spPr bwMode="auto">
            <a:xfrm>
              <a:off x="1200" y="3744"/>
              <a:ext cx="1824" cy="288"/>
            </a:xfrm>
            <a:prstGeom prst="rect">
              <a:avLst/>
            </a:prstGeom>
            <a:noFill/>
            <a:ln w="2857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4" name="Group 16"/>
          <p:cNvGrpSpPr>
            <a:grpSpLocks/>
          </p:cNvGrpSpPr>
          <p:nvPr/>
        </p:nvGrpSpPr>
        <p:grpSpPr bwMode="auto">
          <a:xfrm>
            <a:off x="5715000" y="5257800"/>
            <a:ext cx="2971800" cy="1143000"/>
            <a:chOff x="3600" y="3312"/>
            <a:chExt cx="1872" cy="720"/>
          </a:xfrm>
        </p:grpSpPr>
        <p:sp>
          <p:nvSpPr>
            <p:cNvPr id="8201" name="Text Box 10"/>
            <p:cNvSpPr txBox="1">
              <a:spLocks noChangeArrowheads="1"/>
            </p:cNvSpPr>
            <p:nvPr/>
          </p:nvSpPr>
          <p:spPr bwMode="auto">
            <a:xfrm>
              <a:off x="3600" y="3744"/>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frenos y contrapesos</a:t>
              </a:r>
              <a:endParaRPr lang="es-ES" altLang="es-MX" u="none">
                <a:latin typeface="Calibri" pitchFamily="34" charset="0"/>
              </a:endParaRPr>
            </a:p>
          </p:txBody>
        </p:sp>
        <p:sp>
          <p:nvSpPr>
            <p:cNvPr id="8202" name="Rectangle 14"/>
            <p:cNvSpPr>
              <a:spLocks noChangeArrowheads="1"/>
            </p:cNvSpPr>
            <p:nvPr/>
          </p:nvSpPr>
          <p:spPr bwMode="auto">
            <a:xfrm>
              <a:off x="3696" y="3744"/>
              <a:ext cx="1680" cy="288"/>
            </a:xfrm>
            <a:prstGeom prst="rect">
              <a:avLst/>
            </a:prstGeom>
            <a:noFill/>
            <a:ln w="2857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8203" name="Line 15"/>
            <p:cNvSpPr>
              <a:spLocks noChangeShapeType="1"/>
            </p:cNvSpPr>
            <p:nvPr/>
          </p:nvSpPr>
          <p:spPr bwMode="auto">
            <a:xfrm flipV="1">
              <a:off x="4656" y="3312"/>
              <a:ext cx="0" cy="432"/>
            </a:xfrm>
            <a:prstGeom prst="line">
              <a:avLst/>
            </a:prstGeom>
            <a:noFill/>
            <a:ln w="38100">
              <a:solidFill>
                <a:srgbClr val="6699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(4)</a:t>
            </a:r>
            <a:endParaRPr lang="es-ES" altLang="es-MX" sz="3200" u="none">
              <a:solidFill>
                <a:schemeClr val="tx2"/>
              </a:solidFill>
              <a:latin typeface="Garamond" pitchFamily="18" charset="0"/>
            </a:endParaRPr>
          </a:p>
        </p:txBody>
      </p:sp>
      <p:sp>
        <p:nvSpPr>
          <p:cNvPr id="71683" name="Text Box 3"/>
          <p:cNvSpPr txBox="1">
            <a:spLocks noChangeArrowheads="1"/>
          </p:cNvSpPr>
          <p:nvPr/>
        </p:nvSpPr>
        <p:spPr bwMode="auto">
          <a:xfrm>
            <a:off x="22860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el </a:t>
            </a:r>
            <a:r>
              <a:rPr lang="en-US" altLang="es-MX" sz="3200" b="1" i="1" u="none">
                <a:latin typeface="Garamond" pitchFamily="18" charset="0"/>
              </a:rPr>
              <a:t>Rules Committee </a:t>
            </a:r>
            <a:r>
              <a:rPr lang="en-US" altLang="es-MX" sz="3200" b="1" u="none">
                <a:latin typeface="Garamond" pitchFamily="18" charset="0"/>
              </a:rPr>
              <a:t>(control de la agenda):</a:t>
            </a:r>
          </a:p>
        </p:txBody>
      </p:sp>
      <p:sp>
        <p:nvSpPr>
          <p:cNvPr id="77828" name="Text Box 4"/>
          <p:cNvSpPr txBox="1">
            <a:spLocks noChangeArrowheads="1"/>
          </p:cNvSpPr>
          <p:nvPr/>
        </p:nvSpPr>
        <p:spPr bwMode="auto">
          <a:xfrm>
            <a:off x="228600" y="19812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Toda iniciativa tiene reglas </a:t>
            </a:r>
            <a:r>
              <a:rPr lang="en-US" altLang="es-MX" sz="3200" i="1" u="none">
                <a:latin typeface="Garamond" pitchFamily="18" charset="0"/>
              </a:rPr>
              <a:t>ad hoc</a:t>
            </a:r>
            <a:r>
              <a:rPr lang="en-US" altLang="es-MX" sz="3200" u="none">
                <a:latin typeface="Garamond" pitchFamily="18" charset="0"/>
              </a:rPr>
              <a:t> (cuándo será trami-</a:t>
            </a:r>
            <a:br>
              <a:rPr lang="en-US" altLang="es-MX" sz="3200" u="none">
                <a:latin typeface="Garamond" pitchFamily="18" charset="0"/>
              </a:rPr>
            </a:br>
            <a:r>
              <a:rPr lang="en-US" altLang="es-MX" sz="3200" u="none">
                <a:latin typeface="Garamond" pitchFamily="18" charset="0"/>
              </a:rPr>
              <a:t>   tada, por cuánto tiempo, con qué procedimientos)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(5)</a:t>
            </a:r>
            <a:endParaRPr lang="es-ES" altLang="es-MX" sz="3200" u="none">
              <a:solidFill>
                <a:schemeClr val="tx2"/>
              </a:solidFill>
              <a:latin typeface="Garamond" pitchFamily="18" charset="0"/>
            </a:endParaRPr>
          </a:p>
        </p:txBody>
      </p:sp>
      <p:sp>
        <p:nvSpPr>
          <p:cNvPr id="72707" name="Text Box 3"/>
          <p:cNvSpPr txBox="1">
            <a:spLocks noChangeArrowheads="1"/>
          </p:cNvSpPr>
          <p:nvPr/>
        </p:nvSpPr>
        <p:spPr bwMode="auto">
          <a:xfrm>
            <a:off x="22860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el pleno:</a:t>
            </a:r>
          </a:p>
        </p:txBody>
      </p:sp>
      <p:sp>
        <p:nvSpPr>
          <p:cNvPr id="72708" name="Text Box 4"/>
          <p:cNvSpPr txBox="1">
            <a:spLocks noChangeArrowheads="1"/>
          </p:cNvSpPr>
          <p:nvPr/>
        </p:nvSpPr>
        <p:spPr bwMode="auto">
          <a:xfrm>
            <a:off x="228600" y="1981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½ tiempo pro, ½ tiempo contra</a:t>
            </a:r>
          </a:p>
        </p:txBody>
      </p:sp>
      <p:sp>
        <p:nvSpPr>
          <p:cNvPr id="72709" name="Text Box 5"/>
          <p:cNvSpPr txBox="1">
            <a:spLocks noChangeArrowheads="1"/>
          </p:cNvSpPr>
          <p:nvPr/>
        </p:nvSpPr>
        <p:spPr bwMode="auto">
          <a:xfrm>
            <a:off x="228600" y="2743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Si regla las permite, sólo son consideradas </a:t>
            </a:r>
            <a:br>
              <a:rPr lang="en-US" altLang="es-MX" sz="3200" u="none">
                <a:latin typeface="Garamond" pitchFamily="18" charset="0"/>
              </a:rPr>
            </a:br>
            <a:r>
              <a:rPr lang="en-US" altLang="es-MX" sz="3200" u="none">
                <a:latin typeface="Garamond" pitchFamily="18" charset="0"/>
              </a:rPr>
              <a:t>   enmiendas afines al tema (</a:t>
            </a:r>
            <a:r>
              <a:rPr lang="en-US" altLang="es-MX" sz="3200" i="1" u="none">
                <a:latin typeface="Garamond" pitchFamily="18" charset="0"/>
              </a:rPr>
              <a:t>germaneness</a:t>
            </a:r>
            <a:r>
              <a:rPr lang="en-US" altLang="es-MX" sz="3200" u="none">
                <a:latin typeface="Garamond" pitchFamily="18" charset="0"/>
              </a:rPr>
              <a:t>)</a:t>
            </a:r>
          </a:p>
        </p:txBody>
      </p:sp>
      <p:sp>
        <p:nvSpPr>
          <p:cNvPr id="72710" name="Text Box 6"/>
          <p:cNvSpPr txBox="1">
            <a:spLocks noChangeArrowheads="1"/>
          </p:cNvSpPr>
          <p:nvPr/>
        </p:nvSpPr>
        <p:spPr bwMode="auto">
          <a:xfrm>
            <a:off x="228600" y="3886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¿Para qué se pasa tanto tiempo debatiendo?</a:t>
            </a:r>
            <a:br>
              <a:rPr lang="en-US" altLang="es-MX" sz="3200" u="none">
                <a:latin typeface="Garamond" pitchFamily="18" charset="0"/>
              </a:rPr>
            </a:br>
            <a:r>
              <a:rPr lang="en-US" altLang="es-MX" sz="3200" u="none">
                <a:latin typeface="Garamond" pitchFamily="18" charset="0"/>
              </a:rPr>
              <a:t>  ¿Persuación o publicidad?</a:t>
            </a:r>
          </a:p>
        </p:txBody>
      </p:sp>
      <p:sp>
        <p:nvSpPr>
          <p:cNvPr id="72711" name="Text Box 7"/>
          <p:cNvSpPr txBox="1">
            <a:spLocks noChangeArrowheads="1"/>
          </p:cNvSpPr>
          <p:nvPr/>
        </p:nvSpPr>
        <p:spPr bwMode="auto">
          <a:xfrm>
            <a:off x="228600" y="57705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Varias votaciones, </a:t>
            </a:r>
            <a:r>
              <a:rPr lang="en-US" altLang="es-MX" sz="3200" i="1" u="none">
                <a:latin typeface="Garamond" pitchFamily="18" charset="0"/>
              </a:rPr>
              <a:t>killer amendments</a:t>
            </a:r>
            <a:r>
              <a:rPr lang="en-US" altLang="es-MX" sz="3200" u="none">
                <a:latin typeface="Garamond" pitchFamily="18" charset="0"/>
              </a:rPr>
              <a:t>, </a:t>
            </a:r>
            <a:r>
              <a:rPr lang="en-US" altLang="es-MX" sz="3200" i="1" u="none">
                <a:latin typeface="Garamond" pitchFamily="18" charset="0"/>
              </a:rPr>
              <a:t>SQ</a:t>
            </a:r>
            <a:r>
              <a:rPr lang="en-US" altLang="es-MX" sz="3200" u="none">
                <a:latin typeface="Garamond" pitchFamily="18" charset="0"/>
              </a:rPr>
              <a:t> al final</a:t>
            </a:r>
          </a:p>
        </p:txBody>
      </p:sp>
      <p:sp>
        <p:nvSpPr>
          <p:cNvPr id="72712" name="Text Box 8"/>
          <p:cNvSpPr txBox="1">
            <a:spLocks noChangeArrowheads="1"/>
          </p:cNvSpPr>
          <p:nvPr/>
        </p:nvSpPr>
        <p:spPr bwMode="auto">
          <a:xfrm>
            <a:off x="228600" y="5049838"/>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Votación económica o nominal, </a:t>
            </a:r>
            <a:r>
              <a:rPr lang="en-US" altLang="es-MX" sz="3200" i="1" u="none">
                <a:latin typeface="Garamond" pitchFamily="18" charset="0"/>
              </a:rPr>
              <a:t>explainable votes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(6)</a:t>
            </a:r>
            <a:endParaRPr lang="es-ES" altLang="es-MX" sz="3200" u="none">
              <a:solidFill>
                <a:schemeClr val="tx2"/>
              </a:solidFill>
              <a:latin typeface="Garamond" pitchFamily="18" charset="0"/>
            </a:endParaRPr>
          </a:p>
        </p:txBody>
      </p:sp>
      <p:sp>
        <p:nvSpPr>
          <p:cNvPr id="73731" name="Text Box 3"/>
          <p:cNvSpPr txBox="1">
            <a:spLocks noChangeArrowheads="1"/>
          </p:cNvSpPr>
          <p:nvPr/>
        </p:nvSpPr>
        <p:spPr bwMode="auto">
          <a:xfrm>
            <a:off x="228600" y="1295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Tras resolver diferencias intercamerales, pasa al ejecutivo para ser promulgado</a:t>
            </a:r>
          </a:p>
        </p:txBody>
      </p:sp>
      <p:sp>
        <p:nvSpPr>
          <p:cNvPr id="83972" name="Text Box 4"/>
          <p:cNvSpPr txBox="1">
            <a:spLocks noChangeArrowheads="1"/>
          </p:cNvSpPr>
          <p:nvPr/>
        </p:nvSpPr>
        <p:spPr bwMode="auto">
          <a:xfrm>
            <a:off x="228600" y="25908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Puede firmar, ignorar (EUA 10 días = ley) o vetar</a:t>
            </a:r>
          </a:p>
        </p:txBody>
      </p:sp>
      <p:sp>
        <p:nvSpPr>
          <p:cNvPr id="83973" name="Text Box 5"/>
          <p:cNvSpPr txBox="1">
            <a:spLocks noChangeArrowheads="1"/>
          </p:cNvSpPr>
          <p:nvPr/>
        </p:nvSpPr>
        <p:spPr bwMode="auto">
          <a:xfrm>
            <a:off x="228600" y="32305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El veto se acompaña de un mensaje con razones</a:t>
            </a:r>
          </a:p>
        </p:txBody>
      </p:sp>
      <p:sp>
        <p:nvSpPr>
          <p:cNvPr id="83974" name="Text Box 6"/>
          <p:cNvSpPr txBox="1">
            <a:spLocks noChangeArrowheads="1"/>
          </p:cNvSpPr>
          <p:nvPr/>
        </p:nvSpPr>
        <p:spPr bwMode="auto">
          <a:xfrm>
            <a:off x="228600" y="55626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Al presidente le basta </a:t>
            </a:r>
            <a:r>
              <a:rPr lang="en-US" altLang="es-MX" sz="3200" u="none" baseline="30000">
                <a:latin typeface="Garamond" pitchFamily="18" charset="0"/>
              </a:rPr>
              <a:t>1</a:t>
            </a:r>
            <a:r>
              <a:rPr lang="en-US" altLang="es-MX" sz="3200" u="none">
                <a:latin typeface="Garamond" pitchFamily="18" charset="0"/>
              </a:rPr>
              <a:t>/</a:t>
            </a:r>
            <a:r>
              <a:rPr lang="en-US" altLang="es-MX" sz="3200" u="none" baseline="-25000">
                <a:latin typeface="Garamond" pitchFamily="18" charset="0"/>
              </a:rPr>
              <a:t>3</a:t>
            </a:r>
            <a:r>
              <a:rPr lang="en-US" altLang="es-MX" sz="3200" u="none">
                <a:latin typeface="Garamond" pitchFamily="18" charset="0"/>
              </a:rPr>
              <a:t> de senadores o diputados </a:t>
            </a:r>
            <a:br>
              <a:rPr lang="en-US" altLang="es-MX" sz="3200" u="none">
                <a:latin typeface="Garamond" pitchFamily="18" charset="0"/>
              </a:rPr>
            </a:br>
            <a:r>
              <a:rPr lang="en-US" altLang="es-MX" sz="3200" u="none">
                <a:latin typeface="Garamond" pitchFamily="18" charset="0"/>
              </a:rPr>
              <a:t>   para salir airoso (pero sólo para frenar)</a:t>
            </a:r>
          </a:p>
        </p:txBody>
      </p:sp>
      <p:sp>
        <p:nvSpPr>
          <p:cNvPr id="83983" name="Text Box 15"/>
          <p:cNvSpPr txBox="1">
            <a:spLocks noChangeArrowheads="1"/>
          </p:cNvSpPr>
          <p:nvPr/>
        </p:nvSpPr>
        <p:spPr bwMode="auto">
          <a:xfrm>
            <a:off x="228600" y="3962400"/>
            <a:ext cx="86804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¿Por qué invertir tanto tiempo y esfuerzo en </a:t>
            </a:r>
            <a:br>
              <a:rPr lang="en-US" altLang="es-MX" sz="3200" u="none">
                <a:latin typeface="Garamond" pitchFamily="18" charset="0"/>
              </a:rPr>
            </a:br>
            <a:r>
              <a:rPr lang="en-US" altLang="es-MX" sz="3200" u="none">
                <a:latin typeface="Garamond" pitchFamily="18" charset="0"/>
              </a:rPr>
              <a:t>   producir algo que el presidente va a frenar? </a:t>
            </a:r>
            <a:br>
              <a:rPr lang="en-US" altLang="es-MX" sz="3200" u="none">
                <a:latin typeface="Garamond" pitchFamily="18" charset="0"/>
              </a:rPr>
            </a:br>
            <a:r>
              <a:rPr lang="en-US" altLang="es-MX" sz="3200" u="none">
                <a:latin typeface="Garamond" pitchFamily="18" charset="0"/>
              </a:rPr>
              <a:t>   ¿Incertidumbre o </a:t>
            </a:r>
            <a:r>
              <a:rPr lang="en-US" altLang="es-MX" sz="3200" i="1" u="none">
                <a:latin typeface="Garamond" pitchFamily="18" charset="0"/>
              </a:rPr>
              <a:t>position-taking</a:t>
            </a:r>
            <a:r>
              <a:rPr lang="en-US" altLang="es-MX" sz="3200" u="none">
                <a:latin typeface="Garamond"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utoUpdateAnimBg="0"/>
      <p:bldP spid="83973" grpId="0" autoUpdateAnimBg="0"/>
      <p:bldP spid="83974" grpId="0" autoUpdateAnimBg="0"/>
      <p:bldP spid="8398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El sesgo en contra de la acción</a:t>
            </a:r>
            <a:endParaRPr lang="es-ES" altLang="es-MX" sz="3200" u="none">
              <a:solidFill>
                <a:schemeClr val="tx2"/>
              </a:solidFill>
              <a:latin typeface="Garamond" pitchFamily="18" charset="0"/>
            </a:endParaRPr>
          </a:p>
        </p:txBody>
      </p:sp>
      <p:sp>
        <p:nvSpPr>
          <p:cNvPr id="87043" name="Text Box 3"/>
          <p:cNvSpPr txBox="1">
            <a:spLocks noChangeArrowheads="1"/>
          </p:cNvSpPr>
          <p:nvPr/>
        </p:nvSpPr>
        <p:spPr bwMode="auto">
          <a:xfrm>
            <a:off x="311150" y="1371600"/>
            <a:ext cx="868045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Para obtener una ley hay que conseguir mayoría en:</a:t>
            </a:r>
          </a:p>
          <a:p>
            <a:pPr algn="l">
              <a:spcBef>
                <a:spcPct val="50000"/>
              </a:spcBef>
            </a:pPr>
            <a:r>
              <a:rPr lang="en-US" altLang="es-MX" sz="3200" u="none">
                <a:latin typeface="Garamond" pitchFamily="18" charset="0"/>
              </a:rPr>
              <a:t>	(1) sub-comisión</a:t>
            </a:r>
            <a:br>
              <a:rPr lang="en-US" altLang="es-MX" sz="3200" u="none">
                <a:latin typeface="Garamond" pitchFamily="18" charset="0"/>
              </a:rPr>
            </a:br>
            <a:r>
              <a:rPr lang="en-US" altLang="es-MX" sz="3200" u="none">
                <a:latin typeface="Garamond" pitchFamily="18" charset="0"/>
              </a:rPr>
              <a:t>	(2) comisión</a:t>
            </a:r>
            <a:br>
              <a:rPr lang="en-US" altLang="es-MX" sz="3200" u="none">
                <a:latin typeface="Garamond" pitchFamily="18" charset="0"/>
              </a:rPr>
            </a:br>
            <a:r>
              <a:rPr lang="en-US" altLang="es-MX" sz="3200" u="none">
                <a:latin typeface="Garamond" pitchFamily="18" charset="0"/>
              </a:rPr>
              <a:t>	(3) Rules</a:t>
            </a:r>
            <a:br>
              <a:rPr lang="en-US" altLang="es-MX" sz="3200" u="none">
                <a:latin typeface="Garamond" pitchFamily="18" charset="0"/>
              </a:rPr>
            </a:br>
            <a:r>
              <a:rPr lang="en-US" altLang="es-MX" sz="3200" u="none">
                <a:latin typeface="Garamond" pitchFamily="18" charset="0"/>
              </a:rPr>
              <a:t>	(4) Conference</a:t>
            </a:r>
            <a:br>
              <a:rPr lang="en-US" altLang="es-MX" sz="3200" u="none">
                <a:latin typeface="Garamond" pitchFamily="18" charset="0"/>
              </a:rPr>
            </a:br>
            <a:r>
              <a:rPr lang="en-US" altLang="es-MX" sz="3200" u="none">
                <a:latin typeface="Garamond" pitchFamily="18" charset="0"/>
              </a:rPr>
              <a:t>	(5) plenos de dos cámaras</a:t>
            </a:r>
            <a:br>
              <a:rPr lang="en-US" altLang="es-MX" sz="3200" u="none">
                <a:latin typeface="Garamond" pitchFamily="18" charset="0"/>
              </a:rPr>
            </a:br>
            <a:r>
              <a:rPr lang="en-US" altLang="es-MX" sz="3200" u="none">
                <a:latin typeface="Garamond" pitchFamily="18" charset="0"/>
              </a:rPr>
              <a:t>	(6) Casa Blanca</a:t>
            </a:r>
          </a:p>
        </p:txBody>
      </p:sp>
      <p:sp>
        <p:nvSpPr>
          <p:cNvPr id="87044" name="Text Box 4"/>
          <p:cNvSpPr txBox="1">
            <a:spLocks noChangeArrowheads="1"/>
          </p:cNvSpPr>
          <p:nvPr/>
        </p:nvSpPr>
        <p:spPr bwMode="auto">
          <a:xfrm>
            <a:off x="1289050" y="5410200"/>
            <a:ext cx="6559550" cy="1066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Garamond" pitchFamily="18" charset="0"/>
              </a:rPr>
              <a:t>A la oposición le basta con tener mayoría en un solo punto de éstos.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127250" y="334963"/>
            <a:ext cx="48831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i="1" u="none">
                <a:solidFill>
                  <a:schemeClr val="tx2"/>
                </a:solidFill>
                <a:latin typeface="Garamond" pitchFamily="18" charset="0"/>
              </a:rPr>
              <a:t>Going public </a:t>
            </a:r>
            <a:r>
              <a:rPr lang="es-MX" altLang="es-MX" sz="3200" u="none">
                <a:solidFill>
                  <a:schemeClr val="tx2"/>
                </a:solidFill>
                <a:latin typeface="Garamond" pitchFamily="18" charset="0"/>
              </a:rPr>
              <a:t>(Kernell)</a:t>
            </a:r>
            <a:endParaRPr lang="es-ES" altLang="es-MX" sz="3200" u="none">
              <a:solidFill>
                <a:schemeClr val="tx2"/>
              </a:solidFill>
              <a:latin typeface="Garamond" pitchFamily="18" charset="0"/>
            </a:endParaRPr>
          </a:p>
        </p:txBody>
      </p:sp>
      <p:sp>
        <p:nvSpPr>
          <p:cNvPr id="75779" name="Text Box 3"/>
          <p:cNvSpPr txBox="1">
            <a:spLocks noChangeArrowheads="1"/>
          </p:cNvSpPr>
          <p:nvPr/>
        </p:nvSpPr>
        <p:spPr bwMode="auto">
          <a:xfrm>
            <a:off x="234950" y="147955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¿Cómo convencer a un adversario?</a:t>
            </a:r>
          </a:p>
        </p:txBody>
      </p:sp>
      <p:sp>
        <p:nvSpPr>
          <p:cNvPr id="89092" name="Text Box 4"/>
          <p:cNvSpPr txBox="1">
            <a:spLocks noChangeArrowheads="1"/>
          </p:cNvSpPr>
          <p:nvPr/>
        </p:nvSpPr>
        <p:spPr bwMode="auto">
          <a:xfrm>
            <a:off x="228600" y="23161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(1) Persuación directa (poco exitosa)</a:t>
            </a:r>
          </a:p>
        </p:txBody>
      </p:sp>
      <p:sp>
        <p:nvSpPr>
          <p:cNvPr id="89093" name="Text Box 5"/>
          <p:cNvSpPr txBox="1">
            <a:spLocks noChangeArrowheads="1"/>
          </p:cNvSpPr>
          <p:nvPr/>
        </p:nvSpPr>
        <p:spPr bwMode="auto">
          <a:xfrm>
            <a:off x="228600" y="3124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(2) Persuadir a alguien con influencia sobre el </a:t>
            </a:r>
            <a:br>
              <a:rPr lang="en-US" altLang="es-MX" sz="3200" u="none">
                <a:latin typeface="Garamond" pitchFamily="18" charset="0"/>
              </a:rPr>
            </a:br>
            <a:r>
              <a:rPr lang="en-US" altLang="es-MX" sz="3200" u="none">
                <a:latin typeface="Garamond" pitchFamily="18" charset="0"/>
              </a:rPr>
              <a:t>     adversario de que haga la labor de convencimiento</a:t>
            </a:r>
          </a:p>
        </p:txBody>
      </p:sp>
      <p:sp>
        <p:nvSpPr>
          <p:cNvPr id="89094" name="Text Box 6"/>
          <p:cNvSpPr txBox="1">
            <a:spLocks noChangeArrowheads="1"/>
          </p:cNvSpPr>
          <p:nvPr/>
        </p:nvSpPr>
        <p:spPr bwMode="auto">
          <a:xfrm>
            <a:off x="228600" y="4572000"/>
            <a:ext cx="8680450" cy="1554163"/>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El presidente aprovechó sistemáticamente su visibilidad y el auge de la TV para apelar </a:t>
            </a:r>
            <a:br>
              <a:rPr lang="en-US" altLang="es-MX" sz="3200" u="none">
                <a:latin typeface="Garamond" pitchFamily="18" charset="0"/>
              </a:rPr>
            </a:br>
            <a:r>
              <a:rPr lang="en-US" altLang="es-MX" sz="3200" u="none">
                <a:latin typeface="Garamond" pitchFamily="18" charset="0"/>
              </a:rPr>
              <a:t>directamente al electorado.  La desgracia del cable…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P spid="89093" grpId="0" autoUpdateAnimBg="0"/>
      <p:bldP spid="8909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670050" y="304800"/>
            <a:ext cx="5797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Un ejemplo: “notice and consent”</a:t>
            </a:r>
            <a:endParaRPr lang="es-ES" altLang="es-MX" sz="3200" u="none">
              <a:solidFill>
                <a:schemeClr val="tx2"/>
              </a:solidFill>
              <a:latin typeface="Garamond" pitchFamily="18" charset="0"/>
            </a:endParaRPr>
          </a:p>
        </p:txBody>
      </p:sp>
      <p:sp>
        <p:nvSpPr>
          <p:cNvPr id="76803" name="Text Box 3"/>
          <p:cNvSpPr txBox="1">
            <a:spLocks noChangeArrowheads="1"/>
          </p:cNvSpPr>
          <p:nvPr/>
        </p:nvSpPr>
        <p:spPr bwMode="auto">
          <a:xfrm>
            <a:off x="533400" y="1371600"/>
            <a:ext cx="8153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Fallo de la Suprema Corte de EUA (1973): </a:t>
            </a:r>
          </a:p>
          <a:p>
            <a:pPr algn="l">
              <a:spcBef>
                <a:spcPct val="50000"/>
              </a:spcBef>
            </a:pPr>
            <a:r>
              <a:rPr lang="en-US" altLang="es-MX" sz="3200" u="none">
                <a:latin typeface="Garamond" pitchFamily="18" charset="0"/>
              </a:rPr>
              <a:t>La decisión de tener o no un aborto es una “libertad civil” protegida por la constitución para toda mujer mayor de 16 años.</a:t>
            </a:r>
          </a:p>
        </p:txBody>
      </p:sp>
      <p:sp>
        <p:nvSpPr>
          <p:cNvPr id="270340" name="Text Box 4"/>
          <p:cNvSpPr txBox="1">
            <a:spLocks noChangeArrowheads="1"/>
          </p:cNvSpPr>
          <p:nvPr/>
        </p:nvSpPr>
        <p:spPr bwMode="auto">
          <a:xfrm>
            <a:off x="477838" y="4465638"/>
            <a:ext cx="815340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Pregunta: ¿debe el doctor </a:t>
            </a:r>
            <a:r>
              <a:rPr lang="en-US" altLang="es-MX" sz="3200" b="1" u="none">
                <a:latin typeface="Garamond" pitchFamily="18" charset="0"/>
              </a:rPr>
              <a:t>avisar</a:t>
            </a:r>
            <a:r>
              <a:rPr lang="en-US" altLang="es-MX" sz="3200" u="none">
                <a:latin typeface="Garamond" pitchFamily="18" charset="0"/>
              </a:rPr>
              <a:t> a y/o pedir </a:t>
            </a:r>
            <a:r>
              <a:rPr lang="en-US" altLang="es-MX" sz="3200" b="1" u="none">
                <a:latin typeface="Garamond" pitchFamily="18" charset="0"/>
              </a:rPr>
              <a:t>autorización</a:t>
            </a:r>
            <a:r>
              <a:rPr lang="en-US" altLang="es-MX" sz="3200" u="none">
                <a:latin typeface="Garamond" pitchFamily="18" charset="0"/>
              </a:rPr>
              <a:t> de los padres si la chica es menor?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70050" y="304800"/>
            <a:ext cx="5797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“Notice and consent” (2)</a:t>
            </a:r>
            <a:endParaRPr lang="es-ES" altLang="es-MX" sz="3200" u="none">
              <a:solidFill>
                <a:schemeClr val="tx2"/>
              </a:solidFill>
              <a:latin typeface="Garamond" pitchFamily="18" charset="0"/>
            </a:endParaRPr>
          </a:p>
        </p:txBody>
      </p:sp>
      <p:sp>
        <p:nvSpPr>
          <p:cNvPr id="77827" name="Text Box 3"/>
          <p:cNvSpPr txBox="1">
            <a:spLocks noChangeArrowheads="1"/>
          </p:cNvSpPr>
          <p:nvPr/>
        </p:nvSpPr>
        <p:spPr bwMode="auto">
          <a:xfrm>
            <a:off x="492125" y="1570038"/>
            <a:ext cx="81534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Qué debe prevalecer: ¿el derecho de los padres de de guiar a sus hijos?  ¿O el derecho de la chica a su privacidad?</a:t>
            </a:r>
          </a:p>
        </p:txBody>
      </p:sp>
      <p:sp>
        <p:nvSpPr>
          <p:cNvPr id="77828" name="Text Box 4"/>
          <p:cNvSpPr txBox="1">
            <a:spLocks noChangeArrowheads="1"/>
          </p:cNvSpPr>
          <p:nvPr/>
        </p:nvSpPr>
        <p:spPr bwMode="auto">
          <a:xfrm>
            <a:off x="457200" y="3978275"/>
            <a:ext cx="8153400" cy="2041525"/>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Sin embargo los 16-18 años son una minoría (carente de derechos políticos) y la mayoría de la población tiende a favorecer requerimientos de “notice and consent.”   </a:t>
            </a:r>
            <a:r>
              <a:rPr lang="en-US" altLang="es-MX" sz="3200" u="none">
                <a:solidFill>
                  <a:srgbClr val="CC0000"/>
                </a:solidFill>
                <a:latin typeface="Garamond" pitchFamily="18" charset="0"/>
              </a:rPr>
              <a:t>Jurisdicción estatal</a:t>
            </a:r>
            <a:r>
              <a:rPr lang="en-US" altLang="es-MX" sz="3200" u="none">
                <a:latin typeface="Garamond" pitchFamily="18"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1822450" y="304800"/>
            <a:ext cx="5492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Se endurece la crítica a Linz</a:t>
            </a:r>
            <a:endParaRPr lang="es-ES" altLang="es-MX" sz="3200" u="none">
              <a:solidFill>
                <a:schemeClr val="tx2"/>
              </a:solidFill>
              <a:latin typeface="Calibri" pitchFamily="34" charset="0"/>
            </a:endParaRPr>
          </a:p>
        </p:txBody>
      </p:sp>
      <p:sp>
        <p:nvSpPr>
          <p:cNvPr id="9219" name="Text Box 1027"/>
          <p:cNvSpPr txBox="1">
            <a:spLocks noChangeArrowheads="1"/>
          </p:cNvSpPr>
          <p:nvPr/>
        </p:nvSpPr>
        <p:spPr bwMode="auto">
          <a:xfrm>
            <a:off x="595313" y="1371600"/>
            <a:ext cx="7959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So pretexto de que derivan en inestabilidad democrática, prefiere un gobierno más </a:t>
            </a:r>
            <a:r>
              <a:rPr lang="es-MX" altLang="es-MX" sz="3200" b="1" u="none">
                <a:latin typeface="Calibri" pitchFamily="34" charset="0"/>
              </a:rPr>
              <a:t>ágil</a:t>
            </a:r>
            <a:endParaRPr lang="es-ES" altLang="es-MX" sz="3200" u="none">
              <a:latin typeface="Calibri" pitchFamily="34" charset="0"/>
            </a:endParaRPr>
          </a:p>
        </p:txBody>
      </p:sp>
      <p:sp>
        <p:nvSpPr>
          <p:cNvPr id="36868" name="Text Box 1028"/>
          <p:cNvSpPr txBox="1">
            <a:spLocks noChangeArrowheads="1"/>
          </p:cNvSpPr>
          <p:nvPr/>
        </p:nvSpPr>
        <p:spPr bwMode="auto">
          <a:xfrm>
            <a:off x="574675" y="2697163"/>
            <a:ext cx="7959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¿Tiene </a:t>
            </a:r>
            <a:r>
              <a:rPr lang="es-MX" altLang="es-MX" sz="3200" u="none">
                <a:solidFill>
                  <a:srgbClr val="CC0000"/>
                </a:solidFill>
                <a:latin typeface="Calibri" pitchFamily="34" charset="0"/>
              </a:rPr>
              <a:t>costos</a:t>
            </a:r>
            <a:r>
              <a:rPr lang="es-MX" altLang="es-MX" sz="3200" u="none">
                <a:latin typeface="Calibri" pitchFamily="34" charset="0"/>
              </a:rPr>
              <a:t> la agilidad gubernamental?  </a:t>
            </a:r>
            <a:endParaRPr lang="es-ES" altLang="es-MX" sz="3200" u="none">
              <a:latin typeface="Calibri" pitchFamily="34" charset="0"/>
            </a:endParaRPr>
          </a:p>
        </p:txBody>
      </p:sp>
      <p:sp>
        <p:nvSpPr>
          <p:cNvPr id="36869" name="Text Box 1029"/>
          <p:cNvSpPr txBox="1">
            <a:spLocks noChangeArrowheads="1"/>
          </p:cNvSpPr>
          <p:nvPr/>
        </p:nvSpPr>
        <p:spPr bwMode="auto">
          <a:xfrm>
            <a:off x="584200" y="4724400"/>
            <a:ext cx="79597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cs typeface="Times New Roman" charset="0"/>
              </a:rPr>
              <a:t>También es cuestionable que los frenos y contrapesos deriven en inestabilidad democrática (sesgo por selección)</a:t>
            </a:r>
            <a:r>
              <a:rPr lang="es-ES" altLang="es-MX" sz="3200" u="none">
                <a:latin typeface="Calibri" pitchFamily="34" charset="0"/>
              </a:rPr>
              <a:t> </a:t>
            </a:r>
          </a:p>
        </p:txBody>
      </p:sp>
      <p:sp>
        <p:nvSpPr>
          <p:cNvPr id="36870" name="Text Box 1030"/>
          <p:cNvSpPr txBox="1">
            <a:spLocks noChangeArrowheads="1"/>
          </p:cNvSpPr>
          <p:nvPr/>
        </p:nvSpPr>
        <p:spPr bwMode="auto">
          <a:xfrm>
            <a:off x="609600" y="3429000"/>
            <a:ext cx="7959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¿Qué supuesto (tácito) hace Linz sobre la </a:t>
            </a:r>
            <a:r>
              <a:rPr lang="es-MX" altLang="es-MX" sz="3200" u="none">
                <a:solidFill>
                  <a:srgbClr val="990000"/>
                </a:solidFill>
                <a:latin typeface="Calibri" pitchFamily="34" charset="0"/>
              </a:rPr>
              <a:t>naturaleza humana</a:t>
            </a:r>
            <a:r>
              <a:rPr lang="es-MX" altLang="es-MX" sz="3200" u="none">
                <a:latin typeface="Calibri" pitchFamily="34" charset="0"/>
              </a:rPr>
              <a:t>?</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utoUpdateAnimBg="0"/>
      <p:bldP spid="3687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27050" y="304800"/>
            <a:ext cx="8083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La “viscosidad” del gob. representativo (Gerber)</a:t>
            </a:r>
            <a:endParaRPr lang="es-ES" altLang="es-MX" sz="3200" u="none">
              <a:solidFill>
                <a:schemeClr val="tx2"/>
              </a:solidFill>
              <a:latin typeface="Garamond" pitchFamily="18" charset="0"/>
            </a:endParaRPr>
          </a:p>
        </p:txBody>
      </p:sp>
      <p:graphicFrame>
        <p:nvGraphicFramePr>
          <p:cNvPr id="294912" name="Object 0"/>
          <p:cNvGraphicFramePr>
            <a:graphicFrameLocks noChangeAspect="1"/>
          </p:cNvGraphicFramePr>
          <p:nvPr/>
        </p:nvGraphicFramePr>
        <p:xfrm>
          <a:off x="838200" y="1219200"/>
          <a:ext cx="7467600" cy="4419600"/>
        </p:xfrm>
        <a:graphic>
          <a:graphicData uri="http://schemas.openxmlformats.org/presentationml/2006/ole">
            <mc:AlternateContent xmlns:mc="http://schemas.openxmlformats.org/markup-compatibility/2006">
              <mc:Choice xmlns:v="urn:schemas-microsoft-com:vml" Requires="v">
                <p:oleObj spid="_x0000_s78857" name="Hoja de cálculo" r:id="rId3" imgW="5553313" imgH="4419838" progId="Excel.Sheet.8">
                  <p:embed/>
                </p:oleObj>
              </mc:Choice>
              <mc:Fallback>
                <p:oleObj name="Hoja de cálculo" r:id="rId3" imgW="5553313" imgH="4419838"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7467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Text Box 4"/>
          <p:cNvSpPr txBox="1">
            <a:spLocks noChangeArrowheads="1"/>
          </p:cNvSpPr>
          <p:nvPr/>
        </p:nvSpPr>
        <p:spPr bwMode="auto">
          <a:xfrm>
            <a:off x="304800" y="5775325"/>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2000" u="none"/>
              <a:t>(1) Menor costo = mayor facilidad de que se imponga la mayoría</a:t>
            </a:r>
            <a:endParaRPr lang="es-ES" altLang="es-MX" sz="2000" u="none"/>
          </a:p>
        </p:txBody>
      </p:sp>
      <p:sp>
        <p:nvSpPr>
          <p:cNvPr id="272389" name="Text Box 5"/>
          <p:cNvSpPr txBox="1">
            <a:spLocks noChangeArrowheads="1"/>
          </p:cNvSpPr>
          <p:nvPr/>
        </p:nvSpPr>
        <p:spPr bwMode="auto">
          <a:xfrm>
            <a:off x="304800" y="6248400"/>
            <a:ext cx="845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2000" u="none"/>
              <a:t>(2) Democ. representativa también sigue voluntad popular pero más lentamente</a:t>
            </a:r>
            <a:endParaRPr lang="es-ES" altLang="es-MX" sz="2000" u="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12"/>
                                        </p:tgtEl>
                                        <p:attrNameLst>
                                          <p:attrName>style.visibility</p:attrName>
                                        </p:attrNameLst>
                                      </p:cBhvr>
                                      <p:to>
                                        <p:strVal val="visible"/>
                                      </p:to>
                                    </p:set>
                                    <p:animEffect transition="in" filter="dissolve">
                                      <p:cBhvr>
                                        <p:cTn id="7" dur="500"/>
                                        <p:tgtEl>
                                          <p:spTgt spid="294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238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P spid="27238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79450" y="304800"/>
            <a:ext cx="7778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argumento </a:t>
            </a:r>
            <a:r>
              <a:rPr lang="es-MX" altLang="es-MX" sz="3200" b="1" u="none">
                <a:solidFill>
                  <a:srgbClr val="669900"/>
                </a:solidFill>
                <a:latin typeface="Calibri" pitchFamily="34" charset="0"/>
              </a:rPr>
              <a:t>en favor</a:t>
            </a:r>
            <a:r>
              <a:rPr lang="es-MX" altLang="es-MX" sz="3200" u="none">
                <a:solidFill>
                  <a:schemeClr val="tx2"/>
                </a:solidFill>
                <a:latin typeface="Calibri" pitchFamily="34" charset="0"/>
              </a:rPr>
              <a:t> del presidencialismo</a:t>
            </a:r>
            <a:endParaRPr lang="es-ES" altLang="es-MX" sz="3200" u="none">
              <a:solidFill>
                <a:schemeClr val="tx2"/>
              </a:solidFill>
              <a:latin typeface="Calibri" pitchFamily="34" charset="0"/>
            </a:endParaRPr>
          </a:p>
        </p:txBody>
      </p:sp>
      <p:sp>
        <p:nvSpPr>
          <p:cNvPr id="5123" name="Text Box 3"/>
          <p:cNvSpPr txBox="1">
            <a:spLocks noChangeArrowheads="1"/>
          </p:cNvSpPr>
          <p:nvPr/>
        </p:nvSpPr>
        <p:spPr bwMode="auto">
          <a:xfrm>
            <a:off x="873125" y="1427163"/>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Shugart y colaboradores:</a:t>
            </a:r>
          </a:p>
        </p:txBody>
      </p:sp>
      <p:sp>
        <p:nvSpPr>
          <p:cNvPr id="5126" name="Text Box 6"/>
          <p:cNvSpPr txBox="1">
            <a:spLocks noChangeArrowheads="1"/>
          </p:cNvSpPr>
          <p:nvPr/>
        </p:nvSpPr>
        <p:spPr bwMode="auto">
          <a:xfrm>
            <a:off x="838200" y="2163763"/>
            <a:ext cx="7966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(1) Ventajas y desventajas de pres/parl son dos caras de la misma moneda (</a:t>
            </a:r>
            <a:r>
              <a:rPr lang="es-MX" altLang="es-MX" sz="3200" i="1" u="none">
                <a:latin typeface="Calibri" pitchFamily="34" charset="0"/>
              </a:rPr>
              <a:t>cf</a:t>
            </a:r>
            <a:r>
              <a:rPr lang="es-MX" altLang="es-MX" sz="3200" u="none">
                <a:latin typeface="Calibri" pitchFamily="34" charset="0"/>
              </a:rPr>
              <a:t>. Lijphart)</a:t>
            </a:r>
          </a:p>
        </p:txBody>
      </p:sp>
      <p:sp>
        <p:nvSpPr>
          <p:cNvPr id="5127" name="Text Box 7"/>
          <p:cNvSpPr txBox="1">
            <a:spLocks noChangeArrowheads="1"/>
          </p:cNvSpPr>
          <p:nvPr/>
        </p:nvSpPr>
        <p:spPr bwMode="auto">
          <a:xfrm>
            <a:off x="838200" y="3352800"/>
            <a:ext cx="7966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(2) Dentro de la definición “presidencialismo” caben regímenes muy distintos</a:t>
            </a:r>
          </a:p>
        </p:txBody>
      </p:sp>
      <p:sp>
        <p:nvSpPr>
          <p:cNvPr id="5128" name="Text Box 8"/>
          <p:cNvSpPr txBox="1">
            <a:spLocks noChangeArrowheads="1"/>
          </p:cNvSpPr>
          <p:nvPr/>
        </p:nvSpPr>
        <p:spPr bwMode="auto">
          <a:xfrm>
            <a:off x="838200" y="4572000"/>
            <a:ext cx="79660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(3) El detalle constitucional afecta el desempeño del régimen (poderes del presidente)</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6" grpId="0" autoUpdateAnimBg="0"/>
      <p:bldP spid="5127" grpId="0" autoUpdateAnimBg="0"/>
      <p:bldP spid="5128" grpId="0" autoUpdateAnimBg="0"/>
    </p:bld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altLang="es-MX" sz="2400" b="0" i="0" u="sng"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altLang="es-MX" sz="2400" b="0" i="0" u="sng" strike="noStrike" cap="none" normalizeH="0" baseline="0" smtClean="0">
            <a:ln>
              <a:noFill/>
            </a:ln>
            <a:solidFill>
              <a:schemeClr val="tx1"/>
            </a:solidFill>
            <a:effectLst/>
            <a:latin typeface="Times New Roman" charset="0"/>
          </a:defRPr>
        </a:defPPr>
      </a:lstStyle>
    </a:lnDef>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4941</TotalTime>
  <Words>3786</Words>
  <Application>Microsoft Office PowerPoint</Application>
  <PresentationFormat>Presentación en pantalla (4:3)</PresentationFormat>
  <Paragraphs>508</Paragraphs>
  <Slides>80</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80</vt:i4>
      </vt:variant>
    </vt:vector>
  </HeadingPairs>
  <TitlesOfParts>
    <vt:vector size="87" baseType="lpstr">
      <vt:lpstr>Times New Roman</vt:lpstr>
      <vt:lpstr>Arial</vt:lpstr>
      <vt:lpstr>Calibri</vt:lpstr>
      <vt:lpstr>Wingdings</vt:lpstr>
      <vt:lpstr>Garamond</vt:lpstr>
      <vt:lpstr>Diseño predeterminado</vt:lpstr>
      <vt:lpstr>Hoja de cálculo de Microsoft Excel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I.T.A.M.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emagar</dc:creator>
  <cp:lastModifiedBy>ERIC MAGAR MEURS</cp:lastModifiedBy>
  <cp:revision>363</cp:revision>
  <cp:lastPrinted>2002-09-26T15:59:05Z</cp:lastPrinted>
  <dcterms:created xsi:type="dcterms:W3CDTF">2002-09-05T11:41:11Z</dcterms:created>
  <dcterms:modified xsi:type="dcterms:W3CDTF">2016-10-06T20:53:39Z</dcterms:modified>
</cp:coreProperties>
</file>