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9" r:id="rId12"/>
    <p:sldId id="270" r:id="rId13"/>
    <p:sldId id="271" r:id="rId14"/>
    <p:sldId id="272" r:id="rId15"/>
    <p:sldId id="282" r:id="rId16"/>
    <p:sldId id="286" r:id="rId17"/>
    <p:sldId id="273" r:id="rId18"/>
    <p:sldId id="278" r:id="rId19"/>
    <p:sldId id="295" r:id="rId20"/>
    <p:sldId id="296" r:id="rId21"/>
    <p:sldId id="283" r:id="rId22"/>
    <p:sldId id="284" r:id="rId23"/>
    <p:sldId id="288" r:id="rId24"/>
    <p:sldId id="289" r:id="rId25"/>
    <p:sldId id="293" r:id="rId26"/>
    <p:sldId id="294" r:id="rId27"/>
  </p:sldIdLst>
  <p:sldSz cx="9144000" cy="6858000" type="screen4x3"/>
  <p:notesSz cx="6858000" cy="91440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66FF"/>
    <a:srgbClr val="009900"/>
    <a:srgbClr val="CC0000"/>
    <a:srgbClr val="99CC00"/>
    <a:srgbClr val="FFCC66"/>
    <a:srgbClr val="777777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3D99E-F897-162D-B96B-4B3A8DF37967}" v="13" dt="2020-09-14T22:16:54.867"/>
    <p1510:client id="{4EDC9D98-EB75-414C-4090-15BB2692239B}" v="69" dt="2020-09-21T22:20:15.1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56" y="-7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50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5843" name="Rectangle 205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9700" name="Rectangle 205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205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35846" name="Rectangle 205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5847" name="Rectangle 205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A0CFA043-ABF9-4815-9634-15DB3BD4F95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401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8720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721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99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510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14687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732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6950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556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37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92430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74047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defRPr/>
            </a:pPr>
            <a:endParaRPr lang="es-MX" altLang="es-MX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3505200" y="6553200"/>
            <a:ext cx="1981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MX" altLang="es-MX" sz="1600">
                <a:solidFill>
                  <a:schemeClr val="folHlink"/>
                </a:solidFill>
                <a:latin typeface="Calibri" pitchFamily="34" charset="0"/>
              </a:rPr>
              <a:t>pc2 itam 10-9-13</a:t>
            </a:r>
            <a:endParaRPr lang="es-ES" altLang="es-MX" sz="1600">
              <a:solidFill>
                <a:schemeClr val="folHlink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1.png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219200" y="1050925"/>
            <a:ext cx="6772275" cy="5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6000">
                <a:latin typeface="Calibri" pitchFamily="34" charset="0"/>
              </a:rPr>
              <a:t>Clase 4</a:t>
            </a:r>
            <a:br>
              <a:rPr lang="es-MX" altLang="es-MX" sz="6000">
                <a:latin typeface="Calibri" pitchFamily="34" charset="0"/>
              </a:rPr>
            </a:br>
            <a:br>
              <a:rPr lang="es-MX" altLang="es-MX" sz="6000">
                <a:latin typeface="Calibri" pitchFamily="34" charset="0"/>
              </a:rPr>
            </a:br>
            <a:r>
              <a:rPr lang="es-MX" altLang="es-MX" sz="6000">
                <a:latin typeface="Calibri" pitchFamily="34" charset="0"/>
              </a:rPr>
              <a:t>Tipos de sistemas constitucionales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MX" sz="6000">
                <a:latin typeface="Calibri" pitchFamily="34" charset="0"/>
              </a:rPr>
              <a:t>Chile-Weimar</a:t>
            </a:r>
            <a:endParaRPr lang="es-ES" altLang="es-MX" sz="60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27050" y="304800"/>
            <a:ext cx="80835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¿Sólo el presidencialismo tiene debilidades? 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588963" y="1447800"/>
            <a:ext cx="817403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 b="1">
                <a:latin typeface="Calibri" pitchFamily="34" charset="0"/>
              </a:rPr>
              <a:t>Lijphart</a:t>
            </a:r>
            <a:r>
              <a:rPr lang="es-MX" altLang="es-MX" sz="2800">
                <a:latin typeface="Calibri" pitchFamily="34" charset="0"/>
              </a:rPr>
              <a:t>: cada sistema constitucional adolece de un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               problema fundamental; no eliminable,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               sólo puede mitigárselo</a:t>
            </a:r>
            <a:endParaRPr lang="es-ES" altLang="es-MX" sz="28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90550" y="2954338"/>
            <a:ext cx="8174038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(1) El talón de Aquiles del parlamentarismo: </a:t>
            </a:r>
            <a:r>
              <a:rPr lang="es-MX" altLang="es-MX" sz="2800">
                <a:solidFill>
                  <a:srgbClr val="CC0000"/>
                </a:solidFill>
                <a:latin typeface="Calibri" pitchFamily="34" charset="0"/>
              </a:rPr>
              <a:t>inestabilidad del ejecutivo</a:t>
            </a:r>
            <a:r>
              <a:rPr lang="es-MX" altLang="es-MX" sz="2800">
                <a:latin typeface="Calibri" pitchFamily="34" charset="0"/>
              </a:rPr>
              <a:t>, todo conflicto de poderes puede poner fin al gobierno.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Problema cuando no hay medios para sostener una coalición mayoritaria duradera     ¿Ejemplos clásicos?</a:t>
            </a:r>
            <a:endParaRPr lang="es-ES" altLang="es-MX" sz="28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90550" y="5502275"/>
            <a:ext cx="8174038" cy="8223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solidFill>
                  <a:srgbClr val="FFCC66"/>
                </a:solidFill>
                <a:latin typeface="Calibri" pitchFamily="34" charset="0"/>
              </a:rPr>
              <a:t>La IV</a:t>
            </a:r>
            <a:r>
              <a:rPr lang="es-MX" altLang="es-MX" baseline="30000">
                <a:solidFill>
                  <a:srgbClr val="FFCC66"/>
                </a:solidFill>
                <a:latin typeface="Calibri" pitchFamily="34" charset="0"/>
              </a:rPr>
              <a:t>a </a:t>
            </a:r>
            <a:r>
              <a:rPr lang="es-MX" altLang="es-MX">
                <a:solidFill>
                  <a:srgbClr val="FFCC66"/>
                </a:solidFill>
                <a:latin typeface="Calibri" pitchFamily="34" charset="0"/>
              </a:rPr>
              <a:t>República Francesa (1946-1958),</a:t>
            </a:r>
            <a:br>
              <a:rPr lang="es-MX" altLang="es-MX">
                <a:solidFill>
                  <a:srgbClr val="FFCC66"/>
                </a:solidFill>
                <a:latin typeface="Calibri" pitchFamily="34" charset="0"/>
              </a:rPr>
            </a:br>
            <a:r>
              <a:rPr lang="es-MX" altLang="es-MX">
                <a:solidFill>
                  <a:srgbClr val="FFCC66"/>
                </a:solidFill>
                <a:latin typeface="Calibri" pitchFamily="34" charset="0"/>
              </a:rPr>
              <a:t>República de Weimar (1919-1933); Italia clásica</a:t>
            </a:r>
            <a:endParaRPr lang="es-ES" altLang="es-MX">
              <a:solidFill>
                <a:srgbClr val="FFCC66"/>
              </a:solidFill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autoUpdateAnimBg="0"/>
      <p:bldP spid="14340" grpId="0" autoUpdateAnimBg="0"/>
      <p:bldP spid="14341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0850" y="304800"/>
            <a:ext cx="8235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¿Sólo el presidencialismo tiene debilidades? (2)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495300" y="1333500"/>
            <a:ext cx="81740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(2) El flanco débil del presidencialismo: la </a:t>
            </a:r>
            <a:r>
              <a:rPr lang="es-MX" altLang="es-MX" sz="2800">
                <a:solidFill>
                  <a:srgbClr val="CC0000"/>
                </a:solidFill>
                <a:latin typeface="Calibri" pitchFamily="34" charset="0"/>
              </a:rPr>
              <a:t>parálisis institucional</a:t>
            </a:r>
            <a:r>
              <a:rPr lang="es-MX" altLang="es-MX" sz="2800">
                <a:latin typeface="Calibri" pitchFamily="34" charset="0"/>
              </a:rPr>
              <a:t> (o </a:t>
            </a:r>
            <a:r>
              <a:rPr lang="es-MX" altLang="es-MX" sz="2800" i="1">
                <a:latin typeface="Calibri" pitchFamily="34" charset="0"/>
              </a:rPr>
              <a:t>deadlock</a:t>
            </a:r>
            <a:r>
              <a:rPr lang="es-MX" altLang="es-MX" sz="2800">
                <a:latin typeface="Calibri" pitchFamily="34" charset="0"/>
              </a:rPr>
              <a:t>)</a:t>
            </a:r>
            <a:r>
              <a:rPr lang="es-MX" altLang="es-MX" sz="2800" i="1">
                <a:latin typeface="Calibri" pitchFamily="34" charset="0"/>
              </a:rPr>
              <a:t>.</a:t>
            </a:r>
            <a:r>
              <a:rPr lang="es-MX" altLang="es-MX" sz="2800">
                <a:latin typeface="Calibri" pitchFamily="34" charset="0"/>
              </a:rPr>
              <a:t> Resuelve el problema de inestabilidad dándole al ejecutivo un mandato fijo, lo cual genera el problema contrario</a:t>
            </a:r>
            <a:endParaRPr lang="es-ES" altLang="es-MX" sz="28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143000" y="3429000"/>
            <a:ext cx="6800850" cy="9461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¿Son la inestabilidad y la parálisis </a:t>
            </a:r>
            <a:r>
              <a:rPr lang="es-MX" altLang="es-MX" sz="2800" b="1">
                <a:solidFill>
                  <a:srgbClr val="99CC00"/>
                </a:solidFill>
                <a:latin typeface="Calibri" pitchFamily="34" charset="0"/>
              </a:rPr>
              <a:t>patologías</a:t>
            </a: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 </a:t>
            </a:r>
            <a:br>
              <a:rPr lang="es-MX" altLang="es-MX" sz="2800">
                <a:solidFill>
                  <a:srgbClr val="FFCC66"/>
                </a:solidFill>
                <a:latin typeface="Calibri" pitchFamily="34" charset="0"/>
              </a:rPr>
            </a:b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de cada una de estas formas de gobierno?</a:t>
            </a:r>
            <a:endParaRPr lang="es-ES" altLang="es-MX" sz="2800">
              <a:solidFill>
                <a:srgbClr val="FFCC66"/>
              </a:solidFill>
              <a:latin typeface="Calibri" pitchFamily="34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495300" y="4692650"/>
            <a:ext cx="8174038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accent2"/>
                </a:solidFill>
                <a:latin typeface="Calibri" pitchFamily="34" charset="0"/>
              </a:rPr>
              <a:t>Conviene preguntarse: </a:t>
            </a:r>
            <a:br>
              <a:rPr lang="es-MX" altLang="es-MX" sz="3200">
                <a:solidFill>
                  <a:schemeClr val="accent2"/>
                </a:solidFill>
                <a:latin typeface="Calibri" pitchFamily="34" charset="0"/>
              </a:rPr>
            </a:br>
            <a:r>
              <a:rPr lang="es-MX" altLang="es-MX" sz="3200">
                <a:solidFill>
                  <a:schemeClr val="accent2"/>
                </a:solidFill>
                <a:latin typeface="Calibri" pitchFamily="34" charset="0"/>
              </a:rPr>
              <a:t>¿cuál es su origen?     ¿causas? </a:t>
            </a:r>
            <a:endParaRPr lang="es-ES" altLang="es-MX" sz="32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95300" y="5689600"/>
            <a:ext cx="817403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(pista: ¿quién manda en democracia?)</a:t>
            </a:r>
            <a:endParaRPr lang="es-ES" altLang="es-MX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 autoUpdateAnimBg="0"/>
      <p:bldP spid="15367" grpId="0" animBg="1" autoUpdateAnimBg="0"/>
      <p:bldP spid="15369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03250" y="304800"/>
            <a:ext cx="7931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¿“Pathos” o preferencia colectiva?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95300" y="1219200"/>
            <a:ext cx="8174038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En democracia, es la </a:t>
            </a:r>
            <a:r>
              <a:rPr lang="es-MX" altLang="es-MX" sz="3200" b="1">
                <a:latin typeface="Calibri" pitchFamily="34" charset="0"/>
              </a:rPr>
              <a:t>ciudadanía</a:t>
            </a:r>
            <a:r>
              <a:rPr lang="es-MX" altLang="es-MX" sz="3200">
                <a:latin typeface="Calibri" pitchFamily="34" charset="0"/>
              </a:rPr>
              <a:t> quien sienta las bases de ambos fenómenos – al distribuir su apoyo entre varios partidos</a:t>
            </a:r>
            <a:endParaRPr lang="es-ES" altLang="es-MX" sz="32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457200" y="3046413"/>
            <a:ext cx="8174038" cy="1373187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La falta de consenso en el electorado se refleja, con mayor o menor fidelidad, en el gobierno</a:t>
            </a:r>
            <a:br>
              <a:rPr lang="es-MX" altLang="es-MX" sz="2800">
                <a:solidFill>
                  <a:srgbClr val="FFCC66"/>
                </a:solidFill>
                <a:latin typeface="Calibri" pitchFamily="34" charset="0"/>
              </a:rPr>
            </a:b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 (¿de qué depende la fidelidad?)</a:t>
            </a:r>
            <a:endParaRPr lang="es-ES" altLang="es-MX" sz="2800">
              <a:solidFill>
                <a:srgbClr val="FFCC66"/>
              </a:solidFill>
              <a:latin typeface="Calibri" pitchFamily="34" charset="0"/>
            </a:endParaRP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495300" y="4724400"/>
            <a:ext cx="8174038" cy="1800225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No son tanto enfermedades como </a:t>
            </a:r>
            <a:r>
              <a:rPr lang="es-MX" altLang="es-MX" sz="2800" b="1">
                <a:latin typeface="Calibri" pitchFamily="34" charset="0"/>
              </a:rPr>
              <a:t>síntomas</a:t>
            </a:r>
            <a:r>
              <a:rPr lang="es-MX" altLang="es-MX" sz="2800">
                <a:latin typeface="Calibri" pitchFamily="34" charset="0"/>
              </a:rPr>
              <a:t> de algo común en la democracia: el </a:t>
            </a:r>
            <a:r>
              <a:rPr lang="es-MX" altLang="es-MX" sz="2800" b="1">
                <a:solidFill>
                  <a:srgbClr val="CC0000"/>
                </a:solidFill>
                <a:latin typeface="Calibri" pitchFamily="34" charset="0"/>
              </a:rPr>
              <a:t>disenso</a:t>
            </a:r>
            <a:r>
              <a:rPr lang="es-MX" altLang="es-MX" sz="2800">
                <a:latin typeface="Calibri" pitchFamily="34" charset="0"/>
              </a:rPr>
              <a:t>. Linz toma el síntoma por el mal... Con disenso agudo, no hay resolución democrática, sea cual sea el sistema </a:t>
            </a:r>
            <a:endParaRPr lang="es-ES" altLang="es-MX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 autoUpdateAnimBg="0"/>
      <p:bldP spid="1638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603250" y="304800"/>
            <a:ext cx="7931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El régimen semipresidencial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23900" y="1219200"/>
            <a:ext cx="33147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• Rep. de Weimar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• V</a:t>
            </a:r>
            <a:r>
              <a:rPr lang="es-MX" altLang="es-MX" sz="2800" u="sng" baseline="30000">
                <a:latin typeface="Calibri" pitchFamily="34" charset="0"/>
              </a:rPr>
              <a:t>a</a:t>
            </a:r>
            <a:r>
              <a:rPr lang="es-MX" altLang="es-MX" sz="2800">
                <a:latin typeface="Calibri" pitchFamily="34" charset="0"/>
              </a:rPr>
              <a:t> Rep. Francesa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• Finlandia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• Polonia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• Rusia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• ... 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495300" y="4494213"/>
            <a:ext cx="8174038" cy="1373187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Presidencialismo </a:t>
            </a:r>
            <a:r>
              <a:rPr lang="es-MX" altLang="es-MX" sz="2800" b="1">
                <a:latin typeface="Calibri" pitchFamily="34" charset="0"/>
              </a:rPr>
              <a:t>con recurso</a:t>
            </a:r>
            <a:r>
              <a:rPr lang="es-MX" altLang="es-MX" sz="2800">
                <a:latin typeface="Calibri" pitchFamily="34" charset="0"/>
              </a:rPr>
              <a:t> para superar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el </a:t>
            </a:r>
            <a:r>
              <a:rPr lang="es-MX" altLang="es-MX" sz="2800" i="1">
                <a:latin typeface="Calibri" pitchFamily="34" charset="0"/>
              </a:rPr>
              <a:t>deadlock </a:t>
            </a:r>
            <a:r>
              <a:rPr lang="es-MX" altLang="es-MX" sz="2800">
                <a:latin typeface="Calibri" pitchFamily="34" charset="0"/>
              </a:rPr>
              <a:t>tan odiado por Linz.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solidFill>
                  <a:srgbClr val="CC0000"/>
                </a:solidFill>
                <a:latin typeface="Calibri" pitchFamily="34" charset="0"/>
              </a:rPr>
              <a:t>¿Lo mejor de ambos mundos?</a:t>
            </a:r>
            <a:r>
              <a:rPr lang="es-MX" altLang="es-MX" sz="2800" i="1">
                <a:latin typeface="Calibri" pitchFamily="34" charset="0"/>
              </a:rPr>
              <a:t> </a:t>
            </a:r>
            <a:endParaRPr lang="es-ES" altLang="es-MX" sz="2800">
              <a:latin typeface="Calibri" pitchFamily="34" charset="0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33800" y="1295400"/>
            <a:ext cx="4953000" cy="2438400"/>
            <a:chOff x="2352" y="816"/>
            <a:chExt cx="3120" cy="1536"/>
          </a:xfrm>
        </p:grpSpPr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2723" y="1026"/>
              <a:ext cx="2749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MX" altLang="es-MX" sz="2800">
                  <a:latin typeface="Calibri" pitchFamily="34" charset="0"/>
                </a:rPr>
                <a:t>comparten estructura que le permite al presidente disolver la asamblea en algunas circunstancias. </a:t>
              </a:r>
            </a:p>
          </p:txBody>
        </p:sp>
        <p:sp>
          <p:nvSpPr>
            <p:cNvPr id="14343" name="AutoShape 7"/>
            <p:cNvSpPr>
              <a:spLocks/>
            </p:cNvSpPr>
            <p:nvPr/>
          </p:nvSpPr>
          <p:spPr bwMode="auto">
            <a:xfrm>
              <a:off x="2352" y="816"/>
              <a:ext cx="240" cy="1536"/>
            </a:xfrm>
            <a:prstGeom prst="rightBrace">
              <a:avLst>
                <a:gd name="adj1" fmla="val 5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/>
              <a:endParaRPr lang="es-MX" altLang="es-MX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03250" y="304800"/>
            <a:ext cx="79311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Esquemas constitucionales (</a:t>
            </a:r>
            <a:r>
              <a:rPr lang="es-MX" altLang="es-MX" sz="3200" b="1">
                <a:solidFill>
                  <a:schemeClr val="bg1"/>
                </a:solidFill>
                <a:latin typeface="Calibri" pitchFamily="34" charset="0"/>
              </a:rPr>
              <a:t>Méx</a:t>
            </a:r>
            <a:r>
              <a:rPr lang="es-MX" altLang="es-MX" sz="3200" b="1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s-MX" altLang="es-MX" sz="3200" b="1">
                <a:solidFill>
                  <a:srgbClr val="FFCC66"/>
                </a:solidFill>
                <a:latin typeface="Calibri" pitchFamily="34" charset="0"/>
              </a:rPr>
              <a:t>GB</a:t>
            </a:r>
            <a:r>
              <a:rPr lang="es-MX" altLang="es-MX" sz="3200" b="1">
                <a:solidFill>
                  <a:schemeClr val="tx2"/>
                </a:solidFill>
                <a:latin typeface="Calibri" pitchFamily="34" charset="0"/>
              </a:rPr>
              <a:t>, </a:t>
            </a:r>
            <a:r>
              <a:rPr lang="es-MX" altLang="es-MX" sz="3200" b="1">
                <a:solidFill>
                  <a:srgbClr val="009900"/>
                </a:solidFill>
                <a:latin typeface="Calibri" pitchFamily="34" charset="0"/>
              </a:rPr>
              <a:t>FrV</a:t>
            </a: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)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grpSp>
        <p:nvGrpSpPr>
          <p:cNvPr id="15363" name="Group 26"/>
          <p:cNvGrpSpPr>
            <a:grpSpLocks/>
          </p:cNvGrpSpPr>
          <p:nvPr/>
        </p:nvGrpSpPr>
        <p:grpSpPr bwMode="auto">
          <a:xfrm>
            <a:off x="609600" y="6375400"/>
            <a:ext cx="8001000" cy="366713"/>
            <a:chOff x="358" y="4067"/>
            <a:chExt cx="5040" cy="231"/>
          </a:xfrm>
        </p:grpSpPr>
        <p:sp>
          <p:nvSpPr>
            <p:cNvPr id="15422" name="Text Box 5"/>
            <p:cNvSpPr txBox="1">
              <a:spLocks noChangeArrowheads="1"/>
            </p:cNvSpPr>
            <p:nvPr/>
          </p:nvSpPr>
          <p:spPr bwMode="auto">
            <a:xfrm>
              <a:off x="358" y="4067"/>
              <a:ext cx="5040" cy="231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MX" altLang="es-MX" sz="1800">
                  <a:latin typeface="Calibri" pitchFamily="34" charset="0"/>
                </a:rPr>
                <a:t>A                  B    “A nombra a B”                                   A                 B   “A destituye a B”</a:t>
              </a:r>
              <a:endParaRPr lang="es-ES" altLang="es-MX" sz="1800">
                <a:latin typeface="Calibri" pitchFamily="34" charset="0"/>
              </a:endParaRPr>
            </a:p>
          </p:txBody>
        </p:sp>
        <p:sp>
          <p:nvSpPr>
            <p:cNvPr id="15423" name="Line 7"/>
            <p:cNvSpPr>
              <a:spLocks noChangeShapeType="1"/>
            </p:cNvSpPr>
            <p:nvPr/>
          </p:nvSpPr>
          <p:spPr bwMode="auto">
            <a:xfrm>
              <a:off x="585" y="418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grpSp>
          <p:nvGrpSpPr>
            <p:cNvPr id="15424" name="Group 10"/>
            <p:cNvGrpSpPr>
              <a:grpSpLocks/>
            </p:cNvGrpSpPr>
            <p:nvPr/>
          </p:nvGrpSpPr>
          <p:grpSpPr bwMode="auto">
            <a:xfrm>
              <a:off x="3499" y="4192"/>
              <a:ext cx="480" cy="0"/>
              <a:chOff x="3456" y="3552"/>
              <a:chExt cx="480" cy="0"/>
            </a:xfrm>
          </p:grpSpPr>
          <p:sp>
            <p:nvSpPr>
              <p:cNvPr id="15425" name="Line 8"/>
              <p:cNvSpPr>
                <a:spLocks noChangeShapeType="1"/>
              </p:cNvSpPr>
              <p:nvPr/>
            </p:nvSpPr>
            <p:spPr bwMode="auto">
              <a:xfrm>
                <a:off x="3456" y="355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5426" name="Line 9"/>
              <p:cNvSpPr>
                <a:spLocks noChangeShapeType="1"/>
              </p:cNvSpPr>
              <p:nvPr/>
            </p:nvSpPr>
            <p:spPr bwMode="auto">
              <a:xfrm>
                <a:off x="3840" y="3552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304800" y="1143000"/>
            <a:ext cx="3144838" cy="2514600"/>
            <a:chOff x="131" y="768"/>
            <a:chExt cx="1933" cy="1584"/>
          </a:xfrm>
        </p:grpSpPr>
        <p:sp>
          <p:nvSpPr>
            <p:cNvPr id="15417" name="Text Box 3"/>
            <p:cNvSpPr txBox="1">
              <a:spLocks noChangeArrowheads="1"/>
            </p:cNvSpPr>
            <p:nvPr/>
          </p:nvSpPr>
          <p:spPr bwMode="auto">
            <a:xfrm>
              <a:off x="131" y="1392"/>
              <a:ext cx="877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Ciudadanos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18" name="Text Box 4"/>
            <p:cNvSpPr txBox="1">
              <a:spLocks noChangeArrowheads="1"/>
            </p:cNvSpPr>
            <p:nvPr/>
          </p:nvSpPr>
          <p:spPr bwMode="auto">
            <a:xfrm>
              <a:off x="1248" y="768"/>
              <a:ext cx="81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Presidente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19" name="Text Box 12"/>
            <p:cNvSpPr txBox="1">
              <a:spLocks noChangeArrowheads="1"/>
            </p:cNvSpPr>
            <p:nvPr/>
          </p:nvSpPr>
          <p:spPr bwMode="auto">
            <a:xfrm>
              <a:off x="1248" y="2102"/>
              <a:ext cx="81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Asamblea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20" name="Text Box 13"/>
            <p:cNvSpPr txBox="1">
              <a:spLocks noChangeArrowheads="1"/>
            </p:cNvSpPr>
            <p:nvPr/>
          </p:nvSpPr>
          <p:spPr bwMode="auto">
            <a:xfrm>
              <a:off x="1248" y="1652"/>
              <a:ext cx="81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Gabinete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21" name="Text Box 14"/>
            <p:cNvSpPr txBox="1">
              <a:spLocks noChangeArrowheads="1"/>
            </p:cNvSpPr>
            <p:nvPr/>
          </p:nvSpPr>
          <p:spPr bwMode="auto">
            <a:xfrm>
              <a:off x="1248" y="1190"/>
              <a:ext cx="816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PM</a:t>
              </a:r>
              <a:endParaRPr lang="es-ES" altLang="es-MX" sz="2000">
                <a:latin typeface="Calibri" pitchFamily="34" charset="0"/>
              </a:endParaRP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981200" y="3810000"/>
            <a:ext cx="3200400" cy="2514600"/>
            <a:chOff x="1763" y="2016"/>
            <a:chExt cx="1933" cy="1584"/>
          </a:xfrm>
        </p:grpSpPr>
        <p:sp>
          <p:nvSpPr>
            <p:cNvPr id="15412" name="Text Box 15"/>
            <p:cNvSpPr txBox="1">
              <a:spLocks noChangeArrowheads="1"/>
            </p:cNvSpPr>
            <p:nvPr/>
          </p:nvSpPr>
          <p:spPr bwMode="auto">
            <a:xfrm>
              <a:off x="1763" y="2640"/>
              <a:ext cx="877" cy="25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Ciudadanos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13" name="Text Box 16"/>
            <p:cNvSpPr txBox="1">
              <a:spLocks noChangeArrowheads="1"/>
            </p:cNvSpPr>
            <p:nvPr/>
          </p:nvSpPr>
          <p:spPr bwMode="auto">
            <a:xfrm>
              <a:off x="2880" y="2016"/>
              <a:ext cx="816" cy="25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Presidente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14" name="Text Box 17"/>
            <p:cNvSpPr txBox="1">
              <a:spLocks noChangeArrowheads="1"/>
            </p:cNvSpPr>
            <p:nvPr/>
          </p:nvSpPr>
          <p:spPr bwMode="auto">
            <a:xfrm>
              <a:off x="2880" y="3350"/>
              <a:ext cx="816" cy="25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Asamblea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15" name="Text Box 18"/>
            <p:cNvSpPr txBox="1">
              <a:spLocks noChangeArrowheads="1"/>
            </p:cNvSpPr>
            <p:nvPr/>
          </p:nvSpPr>
          <p:spPr bwMode="auto">
            <a:xfrm>
              <a:off x="2880" y="2900"/>
              <a:ext cx="816" cy="25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Gabinete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16" name="Text Box 19"/>
            <p:cNvSpPr txBox="1">
              <a:spLocks noChangeArrowheads="1"/>
            </p:cNvSpPr>
            <p:nvPr/>
          </p:nvSpPr>
          <p:spPr bwMode="auto">
            <a:xfrm>
              <a:off x="2880" y="2438"/>
              <a:ext cx="816" cy="250"/>
            </a:xfrm>
            <a:prstGeom prst="rect">
              <a:avLst/>
            </a:prstGeom>
            <a:solidFill>
              <a:srgbClr val="FFCC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PM</a:t>
              </a:r>
              <a:endParaRPr lang="es-ES" altLang="es-MX" sz="2000">
                <a:latin typeface="Calibri" pitchFamily="34" charset="0"/>
              </a:endParaRP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4876800" y="1143000"/>
            <a:ext cx="3144838" cy="2497138"/>
            <a:chOff x="3504" y="864"/>
            <a:chExt cx="1933" cy="1586"/>
          </a:xfrm>
        </p:grpSpPr>
        <p:sp>
          <p:nvSpPr>
            <p:cNvPr id="15407" name="Text Box 20"/>
            <p:cNvSpPr txBox="1">
              <a:spLocks noChangeArrowheads="1"/>
            </p:cNvSpPr>
            <p:nvPr/>
          </p:nvSpPr>
          <p:spPr bwMode="auto">
            <a:xfrm>
              <a:off x="3504" y="1488"/>
              <a:ext cx="877" cy="252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Ciudadanos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08" name="Text Box 21"/>
            <p:cNvSpPr txBox="1">
              <a:spLocks noChangeArrowheads="1"/>
            </p:cNvSpPr>
            <p:nvPr/>
          </p:nvSpPr>
          <p:spPr bwMode="auto">
            <a:xfrm>
              <a:off x="4621" y="864"/>
              <a:ext cx="816" cy="252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Presidente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09" name="Text Box 22"/>
            <p:cNvSpPr txBox="1">
              <a:spLocks noChangeArrowheads="1"/>
            </p:cNvSpPr>
            <p:nvPr/>
          </p:nvSpPr>
          <p:spPr bwMode="auto">
            <a:xfrm>
              <a:off x="4621" y="2198"/>
              <a:ext cx="816" cy="252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Asamblea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10" name="Text Box 23"/>
            <p:cNvSpPr txBox="1">
              <a:spLocks noChangeArrowheads="1"/>
            </p:cNvSpPr>
            <p:nvPr/>
          </p:nvSpPr>
          <p:spPr bwMode="auto">
            <a:xfrm>
              <a:off x="4621" y="1748"/>
              <a:ext cx="816" cy="252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Gabinete</a:t>
              </a:r>
              <a:endParaRPr lang="es-ES" altLang="es-MX" sz="2000">
                <a:latin typeface="Calibri" pitchFamily="34" charset="0"/>
              </a:endParaRPr>
            </a:p>
          </p:txBody>
        </p:sp>
        <p:sp>
          <p:nvSpPr>
            <p:cNvPr id="15411" name="Text Box 24"/>
            <p:cNvSpPr txBox="1">
              <a:spLocks noChangeArrowheads="1"/>
            </p:cNvSpPr>
            <p:nvPr/>
          </p:nvSpPr>
          <p:spPr bwMode="auto">
            <a:xfrm>
              <a:off x="4621" y="1286"/>
              <a:ext cx="816" cy="253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>
                  <a:latin typeface="Calibri" pitchFamily="34" charset="0"/>
                </a:rPr>
                <a:t>PM</a:t>
              </a:r>
              <a:endParaRPr lang="es-ES" altLang="es-MX" sz="2000">
                <a:latin typeface="Calibri" pitchFamily="34" charset="0"/>
              </a:endParaRPr>
            </a:p>
          </p:txBody>
        </p:sp>
      </p:grpSp>
      <p:cxnSp>
        <p:nvCxnSpPr>
          <p:cNvPr id="18462" name="AutoShape 30"/>
          <p:cNvCxnSpPr>
            <a:cxnSpLocks noChangeShapeType="1"/>
            <a:stCxn id="15417" idx="2"/>
            <a:endCxn id="15419" idx="1"/>
          </p:cNvCxnSpPr>
          <p:nvPr/>
        </p:nvCxnSpPr>
        <p:spPr bwMode="auto">
          <a:xfrm rot="16200000" flipH="1">
            <a:off x="1106488" y="2443162"/>
            <a:ext cx="928688" cy="11033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3" name="AutoShape 31"/>
          <p:cNvCxnSpPr>
            <a:cxnSpLocks noChangeShapeType="1"/>
            <a:stCxn id="15417" idx="0"/>
            <a:endCxn id="15418" idx="1"/>
          </p:cNvCxnSpPr>
          <p:nvPr/>
        </p:nvCxnSpPr>
        <p:spPr bwMode="auto">
          <a:xfrm rot="-5400000">
            <a:off x="1174751" y="1185862"/>
            <a:ext cx="792162" cy="11033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29000" y="1341438"/>
            <a:ext cx="349250" cy="1403350"/>
            <a:chOff x="2160" y="845"/>
            <a:chExt cx="220" cy="884"/>
          </a:xfrm>
        </p:grpSpPr>
        <p:cxnSp>
          <p:nvCxnSpPr>
            <p:cNvPr id="15403" name="AutoShape 33"/>
            <p:cNvCxnSpPr>
              <a:cxnSpLocks noChangeShapeType="1"/>
              <a:stCxn id="15418" idx="3"/>
              <a:endCxn id="15420" idx="3"/>
            </p:cNvCxnSpPr>
            <p:nvPr/>
          </p:nvCxnSpPr>
          <p:spPr bwMode="auto">
            <a:xfrm>
              <a:off x="2160" y="845"/>
              <a:ext cx="1" cy="884"/>
            </a:xfrm>
            <a:prstGeom prst="curvedConnector3">
              <a:avLst>
                <a:gd name="adj1" fmla="val 42000014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404" name="Group 40"/>
            <p:cNvGrpSpPr>
              <a:grpSpLocks/>
            </p:cNvGrpSpPr>
            <p:nvPr/>
          </p:nvGrpSpPr>
          <p:grpSpPr bwMode="auto">
            <a:xfrm>
              <a:off x="2284" y="1608"/>
              <a:ext cx="96" cy="96"/>
              <a:chOff x="2352" y="1152"/>
              <a:chExt cx="96" cy="96"/>
            </a:xfrm>
          </p:grpSpPr>
          <p:sp>
            <p:nvSpPr>
              <p:cNvPr id="15405" name="Line 41"/>
              <p:cNvSpPr>
                <a:spLocks noChangeShapeType="1"/>
              </p:cNvSpPr>
              <p:nvPr/>
            </p:nvSpPr>
            <p:spPr bwMode="auto">
              <a:xfrm>
                <a:off x="2352" y="124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5406" name="Line 42"/>
              <p:cNvSpPr>
                <a:spLocks noChangeShapeType="1"/>
              </p:cNvSpPr>
              <p:nvPr/>
            </p:nvSpPr>
            <p:spPr bwMode="auto">
              <a:xfrm flipV="1">
                <a:off x="2352" y="1152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cxnSp>
        <p:nvCxnSpPr>
          <p:cNvPr id="18478" name="AutoShape 46"/>
          <p:cNvCxnSpPr>
            <a:cxnSpLocks noChangeShapeType="1"/>
            <a:stCxn id="15412" idx="2"/>
            <a:endCxn id="15414" idx="1"/>
          </p:cNvCxnSpPr>
          <p:nvPr/>
        </p:nvCxnSpPr>
        <p:spPr bwMode="auto">
          <a:xfrm rot="16200000" flipH="1">
            <a:off x="2805113" y="5100637"/>
            <a:ext cx="928688" cy="112236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5126038" y="4678363"/>
            <a:ext cx="388937" cy="1447800"/>
            <a:chOff x="3565" y="2947"/>
            <a:chExt cx="245" cy="912"/>
          </a:xfrm>
        </p:grpSpPr>
        <p:cxnSp>
          <p:nvCxnSpPr>
            <p:cNvPr id="15399" name="AutoShape 47"/>
            <p:cNvCxnSpPr>
              <a:cxnSpLocks noChangeShapeType="1"/>
              <a:stCxn id="15414" idx="3"/>
              <a:endCxn id="15416" idx="3"/>
            </p:cNvCxnSpPr>
            <p:nvPr/>
          </p:nvCxnSpPr>
          <p:spPr bwMode="auto">
            <a:xfrm flipV="1">
              <a:off x="3565" y="2947"/>
              <a:ext cx="1" cy="912"/>
            </a:xfrm>
            <a:prstGeom prst="curvedConnector3">
              <a:avLst>
                <a:gd name="adj1" fmla="val 39500014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400" name="Group 53"/>
            <p:cNvGrpSpPr>
              <a:grpSpLocks/>
            </p:cNvGrpSpPr>
            <p:nvPr/>
          </p:nvGrpSpPr>
          <p:grpSpPr bwMode="auto">
            <a:xfrm rot="3959361">
              <a:off x="3714" y="2952"/>
              <a:ext cx="96" cy="96"/>
              <a:chOff x="2352" y="1152"/>
              <a:chExt cx="96" cy="96"/>
            </a:xfrm>
          </p:grpSpPr>
          <p:sp>
            <p:nvSpPr>
              <p:cNvPr id="15401" name="Line 54"/>
              <p:cNvSpPr>
                <a:spLocks noChangeShapeType="1"/>
              </p:cNvSpPr>
              <p:nvPr/>
            </p:nvSpPr>
            <p:spPr bwMode="auto">
              <a:xfrm>
                <a:off x="2352" y="124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5402" name="Line 55"/>
              <p:cNvSpPr>
                <a:spLocks noChangeShapeType="1"/>
              </p:cNvSpPr>
              <p:nvPr/>
            </p:nvSpPr>
            <p:spPr bwMode="auto">
              <a:xfrm flipV="1">
                <a:off x="2352" y="1152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grpSp>
        <p:nvGrpSpPr>
          <p:cNvPr id="11" name="Group 60"/>
          <p:cNvGrpSpPr>
            <a:grpSpLocks/>
          </p:cNvGrpSpPr>
          <p:nvPr/>
        </p:nvGrpSpPr>
        <p:grpSpPr bwMode="auto">
          <a:xfrm>
            <a:off x="3495675" y="4678363"/>
            <a:ext cx="336550" cy="733425"/>
            <a:chOff x="2538" y="2947"/>
            <a:chExt cx="212" cy="462"/>
          </a:xfrm>
        </p:grpSpPr>
        <p:cxnSp>
          <p:nvCxnSpPr>
            <p:cNvPr id="15395" name="AutoShape 48"/>
            <p:cNvCxnSpPr>
              <a:cxnSpLocks noChangeShapeType="1"/>
              <a:stCxn id="15416" idx="1"/>
              <a:endCxn id="15415" idx="1"/>
            </p:cNvCxnSpPr>
            <p:nvPr/>
          </p:nvCxnSpPr>
          <p:spPr bwMode="auto">
            <a:xfrm rot="10800000" flipH="1" flipV="1">
              <a:off x="2749" y="2947"/>
              <a:ext cx="1" cy="462"/>
            </a:xfrm>
            <a:prstGeom prst="curvedConnector3">
              <a:avLst>
                <a:gd name="adj1" fmla="val -1970000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396" name="Group 57"/>
            <p:cNvGrpSpPr>
              <a:grpSpLocks/>
            </p:cNvGrpSpPr>
            <p:nvPr/>
          </p:nvGrpSpPr>
          <p:grpSpPr bwMode="auto">
            <a:xfrm rot="-5574599">
              <a:off x="2538" y="3264"/>
              <a:ext cx="96" cy="96"/>
              <a:chOff x="2352" y="1152"/>
              <a:chExt cx="96" cy="96"/>
            </a:xfrm>
          </p:grpSpPr>
          <p:sp>
            <p:nvSpPr>
              <p:cNvPr id="15397" name="Line 58"/>
              <p:cNvSpPr>
                <a:spLocks noChangeShapeType="1"/>
              </p:cNvSpPr>
              <p:nvPr/>
            </p:nvSpPr>
            <p:spPr bwMode="auto">
              <a:xfrm>
                <a:off x="2352" y="124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5398" name="Line 59"/>
              <p:cNvSpPr>
                <a:spLocks noChangeShapeType="1"/>
              </p:cNvSpPr>
              <p:nvPr/>
            </p:nvSpPr>
            <p:spPr bwMode="auto">
              <a:xfrm flipV="1">
                <a:off x="2352" y="1152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cxnSp>
        <p:nvCxnSpPr>
          <p:cNvPr id="18493" name="AutoShape 61"/>
          <p:cNvCxnSpPr>
            <a:cxnSpLocks noChangeShapeType="1"/>
            <a:stCxn id="15407" idx="2"/>
            <a:endCxn id="15409" idx="1"/>
          </p:cNvCxnSpPr>
          <p:nvPr/>
        </p:nvCxnSpPr>
        <p:spPr bwMode="auto">
          <a:xfrm rot="16200000" flipH="1">
            <a:off x="5683251" y="2430462"/>
            <a:ext cx="919162" cy="11033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94" name="AutoShape 62"/>
          <p:cNvCxnSpPr>
            <a:cxnSpLocks noChangeShapeType="1"/>
            <a:stCxn id="15407" idx="0"/>
            <a:endCxn id="15408" idx="1"/>
          </p:cNvCxnSpPr>
          <p:nvPr/>
        </p:nvCxnSpPr>
        <p:spPr bwMode="auto">
          <a:xfrm rot="-5400000">
            <a:off x="5750719" y="1181894"/>
            <a:ext cx="784225" cy="11033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" name="Group 85"/>
          <p:cNvGrpSpPr>
            <a:grpSpLocks/>
          </p:cNvGrpSpPr>
          <p:nvPr/>
        </p:nvGrpSpPr>
        <p:grpSpPr bwMode="auto">
          <a:xfrm>
            <a:off x="8001000" y="1320800"/>
            <a:ext cx="419100" cy="2117725"/>
            <a:chOff x="5040" y="1037"/>
            <a:chExt cx="264" cy="1334"/>
          </a:xfrm>
        </p:grpSpPr>
        <p:grpSp>
          <p:nvGrpSpPr>
            <p:cNvPr id="15391" name="Group 49"/>
            <p:cNvGrpSpPr>
              <a:grpSpLocks/>
            </p:cNvGrpSpPr>
            <p:nvPr/>
          </p:nvGrpSpPr>
          <p:grpSpPr bwMode="auto">
            <a:xfrm rot="-612712">
              <a:off x="5208" y="2232"/>
              <a:ext cx="96" cy="96"/>
              <a:chOff x="2352" y="1152"/>
              <a:chExt cx="96" cy="96"/>
            </a:xfrm>
          </p:grpSpPr>
          <p:sp>
            <p:nvSpPr>
              <p:cNvPr id="15393" name="Line 50"/>
              <p:cNvSpPr>
                <a:spLocks noChangeShapeType="1"/>
              </p:cNvSpPr>
              <p:nvPr/>
            </p:nvSpPr>
            <p:spPr bwMode="auto">
              <a:xfrm>
                <a:off x="2352" y="124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5394" name="Line 51"/>
              <p:cNvSpPr>
                <a:spLocks noChangeShapeType="1"/>
              </p:cNvSpPr>
              <p:nvPr/>
            </p:nvSpPr>
            <p:spPr bwMode="auto">
              <a:xfrm flipV="1">
                <a:off x="2352" y="1152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cxnSp>
          <p:nvCxnSpPr>
            <p:cNvPr id="15392" name="AutoShape 63"/>
            <p:cNvCxnSpPr>
              <a:cxnSpLocks noChangeShapeType="1"/>
              <a:stCxn id="15408" idx="3"/>
              <a:endCxn id="15409" idx="3"/>
            </p:cNvCxnSpPr>
            <p:nvPr/>
          </p:nvCxnSpPr>
          <p:spPr bwMode="auto">
            <a:xfrm>
              <a:off x="5040" y="1037"/>
              <a:ext cx="1" cy="1334"/>
            </a:xfrm>
            <a:prstGeom prst="curvedConnector3">
              <a:avLst>
                <a:gd name="adj1" fmla="val 53200014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7251700" y="1497013"/>
            <a:ext cx="152400" cy="295275"/>
            <a:chOff x="4568" y="1148"/>
            <a:chExt cx="96" cy="186"/>
          </a:xfrm>
        </p:grpSpPr>
        <p:cxnSp>
          <p:nvCxnSpPr>
            <p:cNvPr id="15387" name="AutoShape 64"/>
            <p:cNvCxnSpPr>
              <a:cxnSpLocks noChangeShapeType="1"/>
              <a:stCxn id="15408" idx="2"/>
              <a:endCxn id="15411" idx="0"/>
            </p:cNvCxnSpPr>
            <p:nvPr/>
          </p:nvCxnSpPr>
          <p:spPr bwMode="auto">
            <a:xfrm rot="5400000">
              <a:off x="4546" y="1248"/>
              <a:ext cx="17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388" name="Group 65"/>
            <p:cNvGrpSpPr>
              <a:grpSpLocks/>
            </p:cNvGrpSpPr>
            <p:nvPr/>
          </p:nvGrpSpPr>
          <p:grpSpPr bwMode="auto">
            <a:xfrm rot="-3649437">
              <a:off x="4568" y="1148"/>
              <a:ext cx="96" cy="96"/>
              <a:chOff x="2352" y="1152"/>
              <a:chExt cx="96" cy="96"/>
            </a:xfrm>
          </p:grpSpPr>
          <p:sp>
            <p:nvSpPr>
              <p:cNvPr id="15389" name="Line 66"/>
              <p:cNvSpPr>
                <a:spLocks noChangeShapeType="1"/>
              </p:cNvSpPr>
              <p:nvPr/>
            </p:nvSpPr>
            <p:spPr bwMode="auto">
              <a:xfrm>
                <a:off x="2352" y="124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5390" name="Line 67"/>
              <p:cNvSpPr>
                <a:spLocks noChangeShapeType="1"/>
              </p:cNvSpPr>
              <p:nvPr/>
            </p:nvSpPr>
            <p:spPr bwMode="auto">
              <a:xfrm flipV="1">
                <a:off x="2352" y="1152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7248525" y="2189163"/>
            <a:ext cx="152400" cy="336550"/>
            <a:chOff x="4566" y="1584"/>
            <a:chExt cx="96" cy="212"/>
          </a:xfrm>
        </p:grpSpPr>
        <p:cxnSp>
          <p:nvCxnSpPr>
            <p:cNvPr id="15383" name="AutoShape 75"/>
            <p:cNvCxnSpPr>
              <a:cxnSpLocks noChangeShapeType="1"/>
              <a:stCxn id="15411" idx="2"/>
              <a:endCxn id="15410" idx="0"/>
            </p:cNvCxnSpPr>
            <p:nvPr/>
          </p:nvCxnSpPr>
          <p:spPr bwMode="auto">
            <a:xfrm rot="5400000">
              <a:off x="4526" y="1690"/>
              <a:ext cx="212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384" name="Group 76"/>
            <p:cNvGrpSpPr>
              <a:grpSpLocks/>
            </p:cNvGrpSpPr>
            <p:nvPr/>
          </p:nvGrpSpPr>
          <p:grpSpPr bwMode="auto">
            <a:xfrm rot="-3507195">
              <a:off x="4566" y="1590"/>
              <a:ext cx="96" cy="96"/>
              <a:chOff x="2352" y="1152"/>
              <a:chExt cx="96" cy="96"/>
            </a:xfrm>
          </p:grpSpPr>
          <p:sp>
            <p:nvSpPr>
              <p:cNvPr id="15385" name="Line 77"/>
              <p:cNvSpPr>
                <a:spLocks noChangeShapeType="1"/>
              </p:cNvSpPr>
              <p:nvPr/>
            </p:nvSpPr>
            <p:spPr bwMode="auto">
              <a:xfrm>
                <a:off x="2352" y="124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5386" name="Line 78"/>
              <p:cNvSpPr>
                <a:spLocks noChangeShapeType="1"/>
              </p:cNvSpPr>
              <p:nvPr/>
            </p:nvSpPr>
            <p:spPr bwMode="auto">
              <a:xfrm flipV="1">
                <a:off x="2352" y="1152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  <p:grpSp>
        <p:nvGrpSpPr>
          <p:cNvPr id="19" name="Group 86"/>
          <p:cNvGrpSpPr>
            <a:grpSpLocks/>
          </p:cNvGrpSpPr>
          <p:nvPr/>
        </p:nvGrpSpPr>
        <p:grpSpPr bwMode="auto">
          <a:xfrm>
            <a:off x="7999413" y="1990725"/>
            <a:ext cx="277812" cy="1447800"/>
            <a:chOff x="5039" y="1459"/>
            <a:chExt cx="175" cy="912"/>
          </a:xfrm>
        </p:grpSpPr>
        <p:cxnSp>
          <p:nvCxnSpPr>
            <p:cNvPr id="15379" name="AutoShape 81"/>
            <p:cNvCxnSpPr>
              <a:cxnSpLocks noChangeShapeType="1"/>
            </p:cNvCxnSpPr>
            <p:nvPr/>
          </p:nvCxnSpPr>
          <p:spPr bwMode="auto">
            <a:xfrm flipV="1">
              <a:off x="5039" y="1459"/>
              <a:ext cx="1" cy="912"/>
            </a:xfrm>
            <a:prstGeom prst="curvedConnector3">
              <a:avLst>
                <a:gd name="adj1" fmla="val 22000009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5380" name="Group 82"/>
            <p:cNvGrpSpPr>
              <a:grpSpLocks/>
            </p:cNvGrpSpPr>
            <p:nvPr/>
          </p:nvGrpSpPr>
          <p:grpSpPr bwMode="auto">
            <a:xfrm rot="1833358" flipV="1">
              <a:off x="5118" y="1548"/>
              <a:ext cx="96" cy="96"/>
              <a:chOff x="2352" y="1152"/>
              <a:chExt cx="96" cy="96"/>
            </a:xfrm>
          </p:grpSpPr>
          <p:sp>
            <p:nvSpPr>
              <p:cNvPr id="15381" name="Line 83"/>
              <p:cNvSpPr>
                <a:spLocks noChangeShapeType="1"/>
              </p:cNvSpPr>
              <p:nvPr/>
            </p:nvSpPr>
            <p:spPr bwMode="auto">
              <a:xfrm>
                <a:off x="2352" y="124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15382" name="Line 84"/>
              <p:cNvSpPr>
                <a:spLocks noChangeShapeType="1"/>
              </p:cNvSpPr>
              <p:nvPr/>
            </p:nvSpPr>
            <p:spPr bwMode="auto">
              <a:xfrm flipV="1">
                <a:off x="2352" y="1152"/>
                <a:ext cx="48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95300" y="1339850"/>
            <a:ext cx="81740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En su diseño intervinieron gigantes de la teoría constitucional (Kelsen, Schmitt, Heller entre otros)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87363" y="2557463"/>
            <a:ext cx="8174037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lvl="1"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1) Presidente nombraba y podía destituir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    al Canciller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2) Reichstag podía censurar al Canciller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3) Presidente podía disolver el Reichstag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1593850" y="304800"/>
            <a:ext cx="5949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Weimar: la constitución “ideal”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6389" name="AutoShape 7">
            <a:hlinkClick r:id="" action="ppaction://hlinkshowjump?jump=lastslideviewed" highlightClick="1"/>
          </p:cNvPr>
          <p:cNvSpPr>
            <a:spLocks noChangeArrowheads="1"/>
          </p:cNvSpPr>
          <p:nvPr/>
        </p:nvSpPr>
        <p:spPr bwMode="auto">
          <a:xfrm>
            <a:off x="7924800" y="6019800"/>
            <a:ext cx="381000" cy="381000"/>
          </a:xfrm>
          <a:prstGeom prst="actionButtonReturn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7053263" y="2786063"/>
            <a:ext cx="2090737" cy="1447800"/>
            <a:chOff x="4251" y="1755"/>
            <a:chExt cx="1365" cy="912"/>
          </a:xfrm>
        </p:grpSpPr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4464" y="1908"/>
              <a:ext cx="1152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MX" altLang="es-MX">
                  <a:solidFill>
                    <a:srgbClr val="CC0000"/>
                  </a:solidFill>
                  <a:latin typeface="Calibri" pitchFamily="34" charset="0"/>
                </a:rPr>
                <a:t>Semi-</a:t>
              </a:r>
              <a:br>
                <a:rPr lang="es-MX" altLang="es-MX">
                  <a:solidFill>
                    <a:srgbClr val="CC0000"/>
                  </a:solidFill>
                  <a:latin typeface="Calibri" pitchFamily="34" charset="0"/>
                </a:rPr>
              </a:br>
              <a:r>
                <a:rPr lang="es-MX" altLang="es-MX">
                  <a:solidFill>
                    <a:srgbClr val="CC0000"/>
                  </a:solidFill>
                  <a:latin typeface="Calibri" pitchFamily="34" charset="0"/>
                </a:rPr>
                <a:t>presidencial</a:t>
              </a:r>
            </a:p>
          </p:txBody>
        </p:sp>
        <p:sp>
          <p:nvSpPr>
            <p:cNvPr id="16393" name="AutoShape 9"/>
            <p:cNvSpPr>
              <a:spLocks/>
            </p:cNvSpPr>
            <p:nvPr/>
          </p:nvSpPr>
          <p:spPr bwMode="auto">
            <a:xfrm>
              <a:off x="4251" y="1755"/>
              <a:ext cx="192" cy="912"/>
            </a:xfrm>
            <a:prstGeom prst="rightBrace">
              <a:avLst>
                <a:gd name="adj1" fmla="val 39583"/>
                <a:gd name="adj2" fmla="val 50000"/>
              </a:avLst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/>
              <a:endParaRPr lang="es-MX" altLang="es-MX"/>
            </a:p>
          </p:txBody>
        </p:sp>
      </p:grpSp>
      <p:sp>
        <p:nvSpPr>
          <p:cNvPr id="29707" name="Text Box 11"/>
          <p:cNvSpPr txBox="1">
            <a:spLocks noChangeArrowheads="1"/>
          </p:cNvSpPr>
          <p:nvPr/>
        </p:nvSpPr>
        <p:spPr bwMode="auto">
          <a:xfrm>
            <a:off x="485775" y="4264025"/>
            <a:ext cx="81740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lvl="1"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4) </a:t>
            </a:r>
            <a:r>
              <a:rPr lang="es-MX" altLang="es-MX" sz="2800" b="1">
                <a:latin typeface="Calibri" pitchFamily="34" charset="0"/>
              </a:rPr>
              <a:t>Letra chica</a:t>
            </a:r>
            <a:r>
              <a:rPr lang="es-MX" altLang="es-MX" sz="2800">
                <a:latin typeface="Calibri" pitchFamily="34" charset="0"/>
              </a:rPr>
              <a:t>: Proporcionalidad pura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5) </a:t>
            </a:r>
            <a:r>
              <a:rPr lang="es-MX" altLang="es-MX" sz="2800" b="1">
                <a:latin typeface="Calibri" pitchFamily="34" charset="0"/>
              </a:rPr>
              <a:t>Letra chica</a:t>
            </a:r>
            <a:r>
              <a:rPr lang="es-MX" altLang="es-MX" sz="2800">
                <a:latin typeface="Calibri" pitchFamily="34" charset="0"/>
              </a:rPr>
              <a:t>: Presidente podía decretar medidas 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    de emergencia que debía sancionar el Canciller;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    Reichstag podía derogarlas</a:t>
            </a:r>
            <a:endParaRPr lang="es-ES" altLang="es-MX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/>
      <p:bldP spid="29700" grpId="0" autoUpdateAnimBg="0"/>
      <p:bldP spid="2970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88963" y="1371600"/>
            <a:ext cx="81740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Parálisis, unilateralismo, fragmentación, polarización, hiperinflación, </a:t>
            </a:r>
            <a:r>
              <a:rPr lang="es-MX" altLang="es-MX" sz="2800" i="1">
                <a:latin typeface="Calibri" pitchFamily="34" charset="0"/>
              </a:rPr>
              <a:t>putsch</a:t>
            </a:r>
            <a:r>
              <a:rPr lang="es-MX" altLang="es-MX" sz="2800">
                <a:latin typeface="Calibri" pitchFamily="34" charset="0"/>
              </a:rPr>
              <a:t> y totalitarismo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00050" y="4357688"/>
            <a:ext cx="843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Weimar: </a:t>
            </a:r>
            <a:r>
              <a:rPr lang="es-MX" altLang="es-MX" sz="2800">
                <a:solidFill>
                  <a:srgbClr val="CC0000"/>
                </a:solidFill>
                <a:latin typeface="Calibri" pitchFamily="34" charset="0"/>
              </a:rPr>
              <a:t>también el semi-pres. puede fallar</a:t>
            </a:r>
            <a:r>
              <a:rPr lang="es-MX" altLang="es-MX" sz="2800">
                <a:latin typeface="Calibri" pitchFamily="34" charset="0"/>
              </a:rPr>
              <a:t> 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2432050" y="304800"/>
            <a:ext cx="42735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Una fracaso estrepitoso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323850" y="2743200"/>
            <a:ext cx="8439150" cy="137318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Se sucedieron 27 gobiernos 1919-33 (prom. 2/año);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7 años de gobiernos minoritarios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(extremos censuraban sin proponer nuevo gobierno)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533400" y="5105400"/>
            <a:ext cx="8174038" cy="9461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Pero, ¿es realmente la constitución la culpable? 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¿Y los detalles?  ¿Y las condiciones sociales?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34823" name="AutoShape 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543800" y="6248400"/>
            <a:ext cx="533400" cy="381000"/>
          </a:xfrm>
          <a:prstGeom prst="actionButtonBackPrevious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endParaRPr lang="es-MX" altLang="es-MX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autoUpdateAnimBg="0"/>
      <p:bldP spid="34821" grpId="0" animBg="1" autoUpdateAnimBg="0"/>
      <p:bldP spid="34822" grpId="0" animBg="1" autoUpdateAnimBg="0"/>
      <p:bldP spid="348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822450" y="304800"/>
            <a:ext cx="5492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Weimar: la polarización social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95300" y="1304925"/>
            <a:ext cx="8174038" cy="350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Sistema de partidos ultra-fragmentado. La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unificación impuso divisiones religiosas, de clase, regionales e ideológicas muy marcadas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MX" altLang="es-MX" sz="2800">
                <a:latin typeface="Calibri" pitchFamily="34" charset="0"/>
              </a:rPr>
              <a:t> </a:t>
            </a:r>
            <a:r>
              <a:rPr lang="es-MX" altLang="es-MX" sz="2800" i="1">
                <a:latin typeface="Calibri" pitchFamily="34" charset="0"/>
              </a:rPr>
              <a:t>Coalición democrática</a:t>
            </a:r>
            <a:r>
              <a:rPr lang="es-MX" altLang="es-MX" sz="2800">
                <a:latin typeface="Calibri" pitchFamily="34" charset="0"/>
              </a:rPr>
              <a:t>: apoyan la constitución,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   divergencias sociales (empeora en 1929)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MX" altLang="es-MX" sz="2800">
                <a:latin typeface="Calibri" pitchFamily="34" charset="0"/>
              </a:rPr>
              <a:t> </a:t>
            </a:r>
            <a:r>
              <a:rPr lang="es-MX" altLang="es-MX" sz="2800" i="1">
                <a:latin typeface="Calibri" pitchFamily="34" charset="0"/>
              </a:rPr>
              <a:t>Coalición económica</a:t>
            </a:r>
            <a:r>
              <a:rPr lang="es-MX" altLang="es-MX" sz="2800">
                <a:latin typeface="Calibri" pitchFamily="34" charset="0"/>
              </a:rPr>
              <a:t>: apoyan el mercado,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  divergencias sobre constitución (Junkers)</a:t>
            </a:r>
            <a:endParaRPr lang="es-ES" altLang="es-MX" sz="280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7"/>
          <p:cNvSpPr>
            <a:spLocks noChangeArrowheads="1"/>
          </p:cNvSpPr>
          <p:nvPr/>
        </p:nvSpPr>
        <p:spPr bwMode="auto">
          <a:xfrm>
            <a:off x="2257425" y="1447800"/>
            <a:ext cx="6096000" cy="510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9459" name="Text Box 28"/>
          <p:cNvSpPr txBox="1">
            <a:spLocks noChangeArrowheads="1"/>
          </p:cNvSpPr>
          <p:nvPr/>
        </p:nvSpPr>
        <p:spPr bwMode="auto">
          <a:xfrm>
            <a:off x="152400" y="2376488"/>
            <a:ext cx="1981200" cy="5191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Demócratas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19460" name="Text Box 29"/>
          <p:cNvSpPr txBox="1">
            <a:spLocks noChangeArrowheads="1"/>
          </p:cNvSpPr>
          <p:nvPr/>
        </p:nvSpPr>
        <p:spPr bwMode="auto">
          <a:xfrm>
            <a:off x="152400" y="5195888"/>
            <a:ext cx="1981200" cy="5191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Autoritarios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19461" name="Text Box 30"/>
          <p:cNvSpPr txBox="1">
            <a:spLocks noChangeArrowheads="1"/>
          </p:cNvSpPr>
          <p:nvPr/>
        </p:nvSpPr>
        <p:spPr bwMode="auto">
          <a:xfrm>
            <a:off x="2667000" y="700088"/>
            <a:ext cx="1524000" cy="5191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Mercado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19462" name="Text Box 31"/>
          <p:cNvSpPr txBox="1">
            <a:spLocks noChangeArrowheads="1"/>
          </p:cNvSpPr>
          <p:nvPr/>
        </p:nvSpPr>
        <p:spPr bwMode="auto">
          <a:xfrm>
            <a:off x="6248400" y="700088"/>
            <a:ext cx="1828800" cy="519112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Socialismo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19463" name="Text Box 32"/>
          <p:cNvSpPr txBox="1">
            <a:spLocks noChangeArrowheads="1"/>
          </p:cNvSpPr>
          <p:nvPr/>
        </p:nvSpPr>
        <p:spPr bwMode="auto">
          <a:xfrm>
            <a:off x="3429000" y="1524000"/>
            <a:ext cx="1600200" cy="925513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latin typeface="Calibri" pitchFamily="34" charset="0"/>
              </a:rPr>
              <a:t>Demokratische Partei – DDP </a:t>
            </a:r>
            <a:br>
              <a:rPr lang="es-MX" altLang="es-MX" sz="1800">
                <a:latin typeface="Calibri" pitchFamily="34" charset="0"/>
              </a:rPr>
            </a:br>
            <a:r>
              <a:rPr lang="es-MX" altLang="es-MX" sz="1800">
                <a:latin typeface="Calibri" pitchFamily="34" charset="0"/>
              </a:rPr>
              <a:t>5%</a:t>
            </a:r>
            <a:endParaRPr lang="es-ES" altLang="es-MX" sz="1800">
              <a:latin typeface="Calibri" pitchFamily="34" charset="0"/>
            </a:endParaRPr>
          </a:p>
        </p:txBody>
      </p:sp>
      <p:sp>
        <p:nvSpPr>
          <p:cNvPr id="19464" name="Text Box 33"/>
          <p:cNvSpPr txBox="1">
            <a:spLocks noChangeArrowheads="1"/>
          </p:cNvSpPr>
          <p:nvPr/>
        </p:nvSpPr>
        <p:spPr bwMode="auto">
          <a:xfrm>
            <a:off x="3200400" y="2667000"/>
            <a:ext cx="1447800" cy="6508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chemeClr val="bg1"/>
                </a:solidFill>
                <a:latin typeface="Calibri" pitchFamily="34" charset="0"/>
              </a:rPr>
              <a:t>Zentrum</a:t>
            </a:r>
            <a:br>
              <a:rPr lang="es-MX" altLang="es-MX" sz="1800">
                <a:solidFill>
                  <a:schemeClr val="bg1"/>
                </a:solidFill>
                <a:latin typeface="Calibri" pitchFamily="34" charset="0"/>
              </a:rPr>
            </a:br>
            <a:r>
              <a:rPr lang="es-MX" altLang="es-MX" sz="1800">
                <a:solidFill>
                  <a:schemeClr val="bg1"/>
                </a:solidFill>
                <a:latin typeface="Calibri" pitchFamily="34" charset="0"/>
              </a:rPr>
              <a:t>y BVP 16%</a:t>
            </a:r>
            <a:endParaRPr lang="es-ES" altLang="es-MX" sz="1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465" name="Text Box 34"/>
          <p:cNvSpPr txBox="1">
            <a:spLocks noChangeArrowheads="1"/>
          </p:cNvSpPr>
          <p:nvPr/>
        </p:nvSpPr>
        <p:spPr bwMode="auto">
          <a:xfrm>
            <a:off x="2265363" y="3525838"/>
            <a:ext cx="1946275" cy="925512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latin typeface="Calibri" pitchFamily="34" charset="0"/>
              </a:rPr>
              <a:t>Deutsche Volkspartei – DVP 11%</a:t>
            </a:r>
            <a:endParaRPr lang="es-ES" altLang="es-MX" sz="1800">
              <a:latin typeface="Calibri" pitchFamily="34" charset="0"/>
            </a:endParaRPr>
          </a:p>
        </p:txBody>
      </p:sp>
      <p:sp>
        <p:nvSpPr>
          <p:cNvPr id="19466" name="Text Box 35"/>
          <p:cNvSpPr txBox="1">
            <a:spLocks noChangeArrowheads="1"/>
          </p:cNvSpPr>
          <p:nvPr/>
        </p:nvSpPr>
        <p:spPr bwMode="auto">
          <a:xfrm>
            <a:off x="2265363" y="4897438"/>
            <a:ext cx="2133600" cy="925512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latin typeface="Calibri" pitchFamily="34" charset="0"/>
              </a:rPr>
              <a:t>Deutschnationale Volkspartei – DNVP 14%</a:t>
            </a:r>
            <a:endParaRPr lang="es-ES" altLang="es-MX" sz="1800">
              <a:latin typeface="Calibri" pitchFamily="34" charset="0"/>
            </a:endParaRPr>
          </a:p>
        </p:txBody>
      </p:sp>
      <p:sp>
        <p:nvSpPr>
          <p:cNvPr id="19467" name="Text Box 36"/>
          <p:cNvSpPr txBox="1">
            <a:spLocks noChangeArrowheads="1"/>
          </p:cNvSpPr>
          <p:nvPr/>
        </p:nvSpPr>
        <p:spPr bwMode="auto">
          <a:xfrm>
            <a:off x="5562600" y="2057400"/>
            <a:ext cx="2362200" cy="925513"/>
          </a:xfrm>
          <a:prstGeom prst="rect">
            <a:avLst/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latin typeface="Calibri" pitchFamily="34" charset="0"/>
              </a:rPr>
              <a:t>Sozialdemokratische Partei – SPD</a:t>
            </a:r>
            <a:br>
              <a:rPr lang="es-MX" altLang="es-MX" sz="1800">
                <a:latin typeface="Calibri" pitchFamily="34" charset="0"/>
              </a:rPr>
            </a:br>
            <a:r>
              <a:rPr lang="es-MX" altLang="es-MX" sz="1800">
                <a:latin typeface="Calibri" pitchFamily="34" charset="0"/>
              </a:rPr>
              <a:t>29%</a:t>
            </a:r>
            <a:endParaRPr lang="es-ES" altLang="es-MX" sz="1800">
              <a:latin typeface="Calibri" pitchFamily="34" charset="0"/>
            </a:endParaRPr>
          </a:p>
        </p:txBody>
      </p:sp>
      <p:sp>
        <p:nvSpPr>
          <p:cNvPr id="19468" name="Oval 37"/>
          <p:cNvSpPr>
            <a:spLocks noChangeArrowheads="1"/>
          </p:cNvSpPr>
          <p:nvPr/>
        </p:nvSpPr>
        <p:spPr bwMode="auto">
          <a:xfrm>
            <a:off x="4495800" y="3200400"/>
            <a:ext cx="1905000" cy="18288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9469" name="Text Box 39"/>
          <p:cNvSpPr txBox="1">
            <a:spLocks noChangeArrowheads="1"/>
          </p:cNvSpPr>
          <p:nvPr/>
        </p:nvSpPr>
        <p:spPr bwMode="auto">
          <a:xfrm>
            <a:off x="4613275" y="3678238"/>
            <a:ext cx="17526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latin typeface="Calibri" pitchFamily="34" charset="0"/>
              </a:rPr>
              <a:t>Partidos particularistas</a:t>
            </a:r>
            <a:br>
              <a:rPr lang="es-MX" altLang="es-MX" sz="1800">
                <a:latin typeface="Calibri" pitchFamily="34" charset="0"/>
              </a:rPr>
            </a:br>
            <a:r>
              <a:rPr lang="es-MX" altLang="es-MX" sz="1800">
                <a:latin typeface="Calibri" pitchFamily="34" charset="0"/>
              </a:rPr>
              <a:t>14%</a:t>
            </a:r>
            <a:endParaRPr lang="es-ES" altLang="es-MX" sz="1800">
              <a:latin typeface="Calibri" pitchFamily="34" charset="0"/>
            </a:endParaRPr>
          </a:p>
        </p:txBody>
      </p:sp>
      <p:sp>
        <p:nvSpPr>
          <p:cNvPr id="19470" name="Text Box 40"/>
          <p:cNvSpPr txBox="1">
            <a:spLocks noChangeArrowheads="1"/>
          </p:cNvSpPr>
          <p:nvPr/>
        </p:nvSpPr>
        <p:spPr bwMode="auto">
          <a:xfrm>
            <a:off x="4383088" y="5888038"/>
            <a:ext cx="1752600" cy="6508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chemeClr val="bg1"/>
                </a:solidFill>
                <a:latin typeface="Calibri" pitchFamily="34" charset="0"/>
              </a:rPr>
              <a:t>NSDAP (Nazis)</a:t>
            </a:r>
            <a:br>
              <a:rPr lang="es-MX" altLang="es-MX" sz="1800">
                <a:solidFill>
                  <a:schemeClr val="bg1"/>
                </a:solidFill>
                <a:latin typeface="Calibri" pitchFamily="34" charset="0"/>
              </a:rPr>
            </a:br>
            <a:r>
              <a:rPr lang="es-MX" altLang="es-MX" sz="1800">
                <a:solidFill>
                  <a:schemeClr val="bg1"/>
                </a:solidFill>
                <a:latin typeface="Calibri" pitchFamily="34" charset="0"/>
              </a:rPr>
              <a:t>2.6%</a:t>
            </a:r>
            <a:endParaRPr lang="es-ES" altLang="es-MX" sz="180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19471" name="Text Box 41"/>
          <p:cNvSpPr txBox="1">
            <a:spLocks noChangeArrowheads="1"/>
          </p:cNvSpPr>
          <p:nvPr/>
        </p:nvSpPr>
        <p:spPr bwMode="auto">
          <a:xfrm>
            <a:off x="6400800" y="5018088"/>
            <a:ext cx="1946275" cy="925512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1800">
                <a:solidFill>
                  <a:srgbClr val="FFCC66"/>
                </a:solidFill>
                <a:latin typeface="Calibri" pitchFamily="34" charset="0"/>
              </a:rPr>
              <a:t>Kommunistische Partei – KPD</a:t>
            </a:r>
            <a:br>
              <a:rPr lang="es-MX" altLang="es-MX" sz="1800">
                <a:solidFill>
                  <a:srgbClr val="FFCC66"/>
                </a:solidFill>
                <a:latin typeface="Calibri" pitchFamily="34" charset="0"/>
              </a:rPr>
            </a:br>
            <a:r>
              <a:rPr lang="es-MX" altLang="es-MX" sz="1800">
                <a:solidFill>
                  <a:srgbClr val="FFCC66"/>
                </a:solidFill>
                <a:latin typeface="Calibri" pitchFamily="34" charset="0"/>
              </a:rPr>
              <a:t>11%</a:t>
            </a:r>
            <a:endParaRPr lang="es-ES" altLang="es-MX" sz="1800">
              <a:solidFill>
                <a:srgbClr val="FFCC66"/>
              </a:solidFill>
              <a:latin typeface="Calibri" pitchFamily="34" charset="0"/>
            </a:endParaRPr>
          </a:p>
        </p:txBody>
      </p:sp>
      <p:sp>
        <p:nvSpPr>
          <p:cNvPr id="19472" name="Text Box 42"/>
          <p:cNvSpPr txBox="1">
            <a:spLocks noChangeArrowheads="1"/>
          </p:cNvSpPr>
          <p:nvPr/>
        </p:nvSpPr>
        <p:spPr bwMode="auto">
          <a:xfrm>
            <a:off x="304800" y="6511925"/>
            <a:ext cx="472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000">
                <a:latin typeface="Calibri" pitchFamily="34" charset="0"/>
              </a:rPr>
              <a:t>Fuente: Lepsius 1978</a:t>
            </a:r>
            <a:endParaRPr lang="es-ES" altLang="es-MX" sz="2000">
              <a:latin typeface="Calibri" pitchFamily="34" charset="0"/>
            </a:endParaRPr>
          </a:p>
        </p:txBody>
      </p:sp>
      <p:pic>
        <p:nvPicPr>
          <p:cNvPr id="25643" name="Picture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352800"/>
            <a:ext cx="161925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44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1600200"/>
            <a:ext cx="12065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45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10191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46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619125"/>
            <a:ext cx="10890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47" name="Picture 4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4791075"/>
            <a:ext cx="9429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48" name="Picture 4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105400"/>
            <a:ext cx="7302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49" name="Picture 4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521200"/>
            <a:ext cx="101917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152400"/>
            <a:ext cx="7340600" cy="1188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295400" y="304800"/>
            <a:ext cx="65468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Presidencialismo </a:t>
            </a:r>
            <a:r>
              <a:rPr lang="es-MX" altLang="es-MX" sz="3200" i="1">
                <a:solidFill>
                  <a:schemeClr val="tx2"/>
                </a:solidFill>
                <a:latin typeface="Calibri" pitchFamily="34" charset="0"/>
              </a:rPr>
              <a:t>vs</a:t>
            </a: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. parlamentarismo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873125" y="1162050"/>
            <a:ext cx="739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Debate institucional clásico: las formas de gobierno (Aristóteles, Polibio, Vico...)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79475" y="5486400"/>
            <a:ext cx="7391400" cy="10779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Re-democratización mundial de fin 1980s dio nuevo vigor al debate</a:t>
            </a:r>
            <a:endParaRPr lang="es-ES" altLang="es-MX" sz="3200">
              <a:latin typeface="Calibri" pitchFamily="34" charset="0"/>
            </a:endParaRPr>
          </a:p>
        </p:txBody>
      </p:sp>
      <p:sp>
        <p:nvSpPr>
          <p:cNvPr id="3077" name="Text Box 11"/>
          <p:cNvSpPr txBox="1">
            <a:spLocks noChangeArrowheads="1"/>
          </p:cNvSpPr>
          <p:nvPr/>
        </p:nvSpPr>
        <p:spPr bwMode="auto">
          <a:xfrm>
            <a:off x="876300" y="2387600"/>
            <a:ext cx="7391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 dirty="0">
                <a:latin typeface="Calibri"/>
                <a:cs typeface="Calibri"/>
              </a:rPr>
              <a:t>Hoy: las formas de la </a:t>
            </a:r>
            <a:r>
              <a:rPr lang="es-MX" altLang="es-MX" sz="3200" b="1" dirty="0">
                <a:latin typeface="Calibri"/>
                <a:cs typeface="Calibri"/>
              </a:rPr>
              <a:t>democracia</a:t>
            </a:r>
            <a:r>
              <a:rPr lang="es-MX" altLang="es-MX" sz="3200" dirty="0">
                <a:latin typeface="Calibri"/>
                <a:cs typeface="Calibri"/>
              </a:rPr>
              <a:t> (</a:t>
            </a:r>
            <a:r>
              <a:rPr lang="es-MX" altLang="es-MX" sz="3200" dirty="0" err="1">
                <a:latin typeface="Calibri"/>
                <a:cs typeface="Calibri"/>
              </a:rPr>
              <a:t>Bagehot</a:t>
            </a:r>
            <a:r>
              <a:rPr lang="es-MX" altLang="es-MX" sz="3200" dirty="0">
                <a:latin typeface="Calibri"/>
                <a:cs typeface="Calibri"/>
              </a:rPr>
              <a:t>, Wilson, </a:t>
            </a:r>
            <a:r>
              <a:rPr lang="es-MX" altLang="es-MX" sz="3200" dirty="0" err="1">
                <a:latin typeface="Calibri"/>
                <a:cs typeface="Calibri"/>
              </a:rPr>
              <a:t>Lijphart</a:t>
            </a:r>
            <a:r>
              <a:rPr lang="es-MX" altLang="es-MX" sz="3200" dirty="0">
                <a:latin typeface="Calibri"/>
                <a:cs typeface="Calibri"/>
              </a:rPr>
              <a:t>, Powell, </a:t>
            </a:r>
            <a:r>
              <a:rPr lang="es-MX" altLang="es-MX" sz="3200" dirty="0" err="1">
                <a:latin typeface="Calibri"/>
                <a:cs typeface="Calibri"/>
              </a:rPr>
              <a:t>Skach</a:t>
            </a:r>
            <a:r>
              <a:rPr lang="es-MX" altLang="es-MX" sz="3200" dirty="0">
                <a:latin typeface="Calibri"/>
                <a:cs typeface="Calibri"/>
              </a:rPr>
              <a:t>, </a:t>
            </a:r>
            <a:r>
              <a:rPr lang="es-MX" altLang="es-MX" sz="3200" dirty="0" err="1">
                <a:latin typeface="Calibri"/>
                <a:cs typeface="Calibri"/>
              </a:rPr>
              <a:t>Shugart</a:t>
            </a:r>
            <a:r>
              <a:rPr lang="es-MX" altLang="es-MX" sz="3200" dirty="0">
                <a:latin typeface="Calibri"/>
                <a:cs typeface="Calibri"/>
              </a:rPr>
              <a:t>...)</a:t>
            </a:r>
            <a:endParaRPr lang="es-ES" altLang="es-MX" sz="3200" dirty="0">
              <a:latin typeface="Calibri"/>
              <a:cs typeface="Calibri"/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9935BA5-AB25-43DB-8292-38671CDF35D9}"/>
              </a:ext>
            </a:extLst>
          </p:cNvPr>
          <p:cNvGrpSpPr/>
          <p:nvPr/>
        </p:nvGrpSpPr>
        <p:grpSpPr>
          <a:xfrm>
            <a:off x="457200" y="3538538"/>
            <a:ext cx="8239125" cy="1795462"/>
            <a:chOff x="609600" y="3538538"/>
            <a:chExt cx="8239125" cy="1795462"/>
          </a:xfrm>
        </p:grpSpPr>
        <p:pic>
          <p:nvPicPr>
            <p:cNvPr id="3079" name="Picture 5" descr="C:\Documents and Settings\emagar\Mis documentos\Mis imágenes\Aristotle_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3581400"/>
              <a:ext cx="1304925" cy="168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7" descr="C:\Documents and Settings\emagar\Mis documentos\Mis imágenes\woodrow wilson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1900" y="3538538"/>
              <a:ext cx="1211263" cy="1795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9700" y="3562350"/>
              <a:ext cx="1676400" cy="175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3581400"/>
              <a:ext cx="1390650" cy="17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Imagen 2" descr="Imagen en blanco y negro de la cara de una mujer&#10;&#10;Descripción generada automáticamente">
              <a:extLst>
                <a:ext uri="{FF2B5EF4-FFF2-40B4-BE49-F238E27FC236}">
                  <a16:creationId xmlns:a16="http://schemas.microsoft.com/office/drawing/2014/main" id="{102303CA-A735-4BA7-9E02-2B42DD069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5650" y="3581400"/>
              <a:ext cx="1743075" cy="17526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00" y="-5257800"/>
            <a:ext cx="7340600" cy="1188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228600" y="-76200"/>
            <a:ext cx="8763000" cy="1447800"/>
          </a:xfrm>
          <a:prstGeom prst="rect">
            <a:avLst/>
          </a:prstGeom>
          <a:solidFill>
            <a:srgbClr val="DDDDDD"/>
          </a:solidFill>
          <a:ln w="9525">
            <a:solidFill>
              <a:srgbClr val="DDDDDD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endParaRPr lang="es-MX" altLang="es-MX"/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295400" y="85725"/>
          <a:ext cx="66294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3" name="Bitmap Image" r:id="rId4" imgW="5210902" imgH="1209524" progId="Paint.Picture">
                  <p:embed/>
                </p:oleObj>
              </mc:Choice>
              <mc:Fallback>
                <p:oleObj name="Bitmap Image" r:id="rId4" imgW="5210902" imgH="1209524" progId="Paint.Picture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85725"/>
                        <a:ext cx="66294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1822450" y="304800"/>
            <a:ext cx="5492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El cuidado en los detalles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04800" y="1676400"/>
            <a:ext cx="86106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000">
                <a:latin typeface="Calibri" pitchFamily="34" charset="0"/>
              </a:rPr>
              <a:t>RFA (1949): 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MX" altLang="es-MX" sz="3000">
                <a:latin typeface="Calibri" pitchFamily="34" charset="0"/>
              </a:rPr>
              <a:t> umbral 5%; 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MX" altLang="es-MX" sz="3000">
                <a:latin typeface="Calibri" pitchFamily="34" charset="0"/>
              </a:rPr>
              <a:t> “censura constructiva”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4419600" y="1398588"/>
            <a:ext cx="4495800" cy="2868612"/>
          </a:xfrm>
          <a:prstGeom prst="rect">
            <a:avLst/>
          </a:pr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 b="1">
                <a:solidFill>
                  <a:srgbClr val="FFCC66"/>
                </a:solidFill>
                <a:latin typeface="Calibri" pitchFamily="34" charset="0"/>
              </a:rPr>
              <a:t>Lo mismo en los regímenes presidenciales</a:t>
            </a: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: </a:t>
            </a:r>
          </a:p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- Presidentes reactivos (veto)</a:t>
            </a:r>
            <a:br>
              <a:rPr lang="es-MX" altLang="es-MX" sz="2800">
                <a:solidFill>
                  <a:srgbClr val="FFCC66"/>
                </a:solidFill>
                <a:latin typeface="Calibri" pitchFamily="34" charset="0"/>
              </a:rPr>
            </a:b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- Presidentes proactivos </a:t>
            </a:r>
            <a:br>
              <a:rPr lang="es-MX" altLang="es-MX" sz="2800">
                <a:solidFill>
                  <a:srgbClr val="FFCC66"/>
                </a:solidFill>
                <a:latin typeface="Calibri" pitchFamily="34" charset="0"/>
              </a:rPr>
            </a:b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  (decreto, inic. exclusiva)</a:t>
            </a:r>
            <a:br>
              <a:rPr lang="es-MX" altLang="es-MX" sz="2800">
                <a:solidFill>
                  <a:srgbClr val="FFCC66"/>
                </a:solidFill>
                <a:latin typeface="Calibri" pitchFamily="34" charset="0"/>
              </a:rPr>
            </a:b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- Poder de agenda (urgencia)</a:t>
            </a:r>
            <a:endParaRPr lang="es-ES" altLang="es-MX" sz="2800">
              <a:solidFill>
                <a:srgbClr val="FFCC66"/>
              </a:solidFill>
              <a:latin typeface="Calibri" pitchFamily="34" charset="0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04800" y="4267200"/>
            <a:ext cx="8610600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000">
                <a:latin typeface="Calibri" pitchFamily="34" charset="0"/>
              </a:rPr>
              <a:t>Francia V (1958): </a:t>
            </a:r>
          </a:p>
          <a:p>
            <a:pPr algn="l" eaLnBrk="1" hangingPunct="1">
              <a:spcBef>
                <a:spcPct val="50000"/>
              </a:spcBef>
              <a:buFontTx/>
              <a:buChar char="•"/>
            </a:pPr>
            <a:r>
              <a:rPr lang="es-MX" altLang="es-MX" sz="3000">
                <a:latin typeface="Calibri" pitchFamily="34" charset="0"/>
              </a:rPr>
              <a:t> dota al gabinete de “</a:t>
            </a:r>
            <a:r>
              <a:rPr lang="es-MX" altLang="es-MX" sz="3000" i="1">
                <a:latin typeface="Calibri" pitchFamily="34" charset="0"/>
              </a:rPr>
              <a:t>guillotine</a:t>
            </a:r>
            <a:r>
              <a:rPr lang="es-MX" altLang="es-MX" sz="3000">
                <a:latin typeface="Calibri" pitchFamily="34" charset="0"/>
              </a:rPr>
              <a:t>”</a:t>
            </a:r>
            <a:endParaRPr lang="es-ES" altLang="es-MX" sz="30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4" grpId="0" animBg="1" autoUpdateAnimBg="0"/>
      <p:bldP spid="3072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ChangeArrowheads="1"/>
          </p:cNvSpPr>
          <p:nvPr/>
        </p:nvSpPr>
        <p:spPr bwMode="auto">
          <a:xfrm>
            <a:off x="457200" y="1066800"/>
            <a:ext cx="8077200" cy="41910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822450" y="304800"/>
            <a:ext cx="5492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En síntesis: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54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(1) Estimar el efecto de una “forma de democracia” es demasiado ambicioso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62000" y="2362200"/>
            <a:ext cx="7543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(2) En toda constitución democrática, es fundamental el </a:t>
            </a:r>
            <a:r>
              <a:rPr lang="es-MX" altLang="es-MX" sz="2800" i="1">
                <a:latin typeface="Calibri" pitchFamily="34" charset="0"/>
              </a:rPr>
              <a:t>detalle</a:t>
            </a:r>
            <a:r>
              <a:rPr lang="es-MX" altLang="es-MX" sz="2800">
                <a:latin typeface="Calibri" pitchFamily="34" charset="0"/>
              </a:rPr>
              <a:t>, ya sea presidencial, parlamentaria o semi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62000" y="3792538"/>
            <a:ext cx="76962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(3) Las instituciones son sólo una parte, interactúan con las preferencias. Con polarización suficiente, no hay democracia que resista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04800" y="5410200"/>
            <a:ext cx="8610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>
                <a:latin typeface="Calibri" pitchFamily="34" charset="0"/>
              </a:rPr>
              <a:t>Linz hace caso omiso de lo anterior; la constitución es la culpable  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MX">
                <a:latin typeface="Calibri" pitchFamily="34" charset="0"/>
              </a:rPr>
              <a:t>Privilegia la decisividad, ignora las virtudes frenos y contrapesos</a:t>
            </a:r>
            <a:endParaRPr lang="es-ES" altLang="es-MX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autoUpdateAnimBg="0"/>
      <p:bldP spid="31748" grpId="0" autoUpdateAnimBg="0"/>
      <p:bldP spid="31749" grpId="0" autoUpdateAnimBg="0"/>
      <p:bldP spid="31751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55650" y="304800"/>
            <a:ext cx="7626350" cy="519113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solidFill>
                  <a:schemeClr val="tx2"/>
                </a:solidFill>
                <a:latin typeface="Calibri" pitchFamily="34" charset="0"/>
              </a:rPr>
              <a:t>Las “olas” democráticas en América (Huntington)</a:t>
            </a:r>
            <a:endParaRPr lang="es-ES" altLang="es-MX" sz="2800">
              <a:solidFill>
                <a:schemeClr val="tx2"/>
              </a:solidFill>
              <a:latin typeface="Calibri" pitchFamily="34" charset="0"/>
            </a:endParaRPr>
          </a:p>
        </p:txBody>
      </p:sp>
      <p:graphicFrame>
        <p:nvGraphicFramePr>
          <p:cNvPr id="80896" name="Object 1024"/>
          <p:cNvGraphicFramePr>
            <a:graphicFrameLocks noChangeAspect="1"/>
          </p:cNvGraphicFramePr>
          <p:nvPr/>
        </p:nvGraphicFramePr>
        <p:xfrm>
          <a:off x="990600" y="1638300"/>
          <a:ext cx="80772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5" name="Hoja de cálculo" r:id="rId3" imgW="6504813" imgH="4918901" progId="Excel.Sheet.8">
                  <p:embed/>
                </p:oleObj>
              </mc:Choice>
              <mc:Fallback>
                <p:oleObj name="Hoja de cálculo" r:id="rId3" imgW="6504813" imgH="4918901" progId="Excel.Sheet.8">
                  <p:embed/>
                  <p:pic>
                    <p:nvPicPr>
                      <p:cNvPr id="80896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38300"/>
                        <a:ext cx="8077200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1066800" y="1066800"/>
            <a:ext cx="7010400" cy="396875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000" b="1">
                <a:latin typeface="Calibri" pitchFamily="34" charset="0"/>
              </a:rPr>
              <a:t>&gt;50% adultos votan en elecciones periódicas con voto secreto  </a:t>
            </a:r>
            <a:endParaRPr lang="es-ES" altLang="es-MX" sz="2000" b="1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974850" y="304800"/>
            <a:ext cx="51879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La IV</a:t>
            </a:r>
            <a:r>
              <a:rPr lang="es-MX" altLang="es-MX" sz="3200" baseline="30000">
                <a:solidFill>
                  <a:schemeClr val="tx2"/>
                </a:solidFill>
                <a:latin typeface="Calibri" pitchFamily="34" charset="0"/>
              </a:rPr>
              <a:t>a</a:t>
            </a: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 República francesa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590550" y="1450975"/>
            <a:ext cx="8174038" cy="365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25000"/>
              </a:spcBef>
              <a:buFontTx/>
              <a:buChar char="•"/>
            </a:pPr>
            <a:r>
              <a:rPr lang="es-ES" altLang="es-MX">
                <a:latin typeface="Calibri" pitchFamily="34" charset="0"/>
              </a:rPr>
              <a:t>PCF (25% del voto) se deja en oposición; De Gaulle se excluye. RP </a:t>
            </a:r>
            <a:r>
              <a:rPr lang="es-ES" altLang="es-MX">
                <a:latin typeface="Calibri" pitchFamily="34" charset="0"/>
                <a:sym typeface="Wingdings" pitchFamily="2" charset="2"/>
              </a:rPr>
              <a:t></a:t>
            </a:r>
            <a:r>
              <a:rPr lang="es-ES" altLang="es-MX">
                <a:latin typeface="Calibri" pitchFamily="34" charset="0"/>
              </a:rPr>
              <a:t> todos los partidos en minoría</a:t>
            </a:r>
          </a:p>
          <a:p>
            <a:pPr algn="l" eaLnBrk="1" hangingPunct="1">
              <a:spcBef>
                <a:spcPct val="25000"/>
              </a:spcBef>
              <a:buFontTx/>
              <a:buChar char="•"/>
            </a:pPr>
            <a:r>
              <a:rPr lang="es-ES" altLang="es-MX">
                <a:latin typeface="Calibri" pitchFamily="34" charset="0"/>
              </a:rPr>
              <a:t>Régimen parlamentario sin facultades extraordinarias para el gobierno (p.ej. </a:t>
            </a:r>
            <a:r>
              <a:rPr lang="es-ES" altLang="es-MX" i="1">
                <a:latin typeface="Calibri" pitchFamily="34" charset="0"/>
              </a:rPr>
              <a:t>guillotine</a:t>
            </a:r>
            <a:r>
              <a:rPr lang="es-ES" altLang="es-MX">
                <a:latin typeface="Calibri" pitchFamily="34" charset="0"/>
              </a:rPr>
              <a:t>)</a:t>
            </a:r>
          </a:p>
          <a:p>
            <a:pPr algn="l" eaLnBrk="1" hangingPunct="1">
              <a:spcBef>
                <a:spcPct val="25000"/>
              </a:spcBef>
              <a:buFontTx/>
              <a:buChar char="•"/>
            </a:pPr>
            <a:r>
              <a:rPr lang="es-ES" altLang="es-MX">
                <a:latin typeface="Calibri" pitchFamily="34" charset="0"/>
              </a:rPr>
              <a:t>Inestabilidad ministerial crónica, inmovilismo e impotencia: </a:t>
            </a:r>
            <a:br>
              <a:rPr lang="es-ES" altLang="es-MX">
                <a:latin typeface="Calibri" pitchFamily="34" charset="0"/>
              </a:rPr>
            </a:br>
            <a:r>
              <a:rPr lang="es-ES" altLang="es-MX">
                <a:latin typeface="Calibri" pitchFamily="34" charset="0"/>
              </a:rPr>
              <a:t>24 gobiernos se sucedieron 1947-58 (2/año), de duración muy desigual (de 1 día a 16 meses)</a:t>
            </a:r>
          </a:p>
          <a:p>
            <a:pPr algn="l" eaLnBrk="1" hangingPunct="1">
              <a:spcBef>
                <a:spcPct val="25000"/>
              </a:spcBef>
              <a:buFontTx/>
              <a:buChar char="•"/>
            </a:pPr>
            <a:r>
              <a:rPr lang="es-ES" altLang="es-MX">
                <a:latin typeface="Calibri" pitchFamily="34" charset="0"/>
              </a:rPr>
              <a:t>Gobiernos renunciaban al cabo de unas semanas sin haber sido censurados por no conseguir que asamblea aprobara leyes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35050"/>
            <a:ext cx="7010400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79450"/>
            <a:ext cx="7162800" cy="549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143000"/>
            <a:ext cx="417512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025525" y="304800"/>
            <a:ext cx="708660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El péndulo democrático de AL (2)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873125" y="3703638"/>
            <a:ext cx="81184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3 familias sobre la </a:t>
            </a:r>
            <a:r>
              <a:rPr lang="es-MX" altLang="es-MX" sz="3200" i="1">
                <a:latin typeface="Calibri" pitchFamily="34" charset="0"/>
              </a:rPr>
              <a:t>ruptura</a:t>
            </a:r>
            <a:r>
              <a:rPr lang="es-MX" altLang="es-MX" sz="3200">
                <a:latin typeface="Calibri" pitchFamily="34" charset="0"/>
              </a:rPr>
              <a:t> de la democracia:</a:t>
            </a:r>
          </a:p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(1) Orden político (Huntington; O´Donnell)</a:t>
            </a:r>
            <a:br>
              <a:rPr lang="es-MX" altLang="es-MX" sz="3200">
                <a:latin typeface="Calibri" pitchFamily="34" charset="0"/>
              </a:rPr>
            </a:br>
            <a:r>
              <a:rPr lang="es-MX" altLang="es-MX" sz="3200">
                <a:latin typeface="Calibri" pitchFamily="34" charset="0"/>
              </a:rPr>
              <a:t>(2) Dependencia (Garrido; Cardoso)</a:t>
            </a:r>
            <a:br>
              <a:rPr lang="es-MX" altLang="es-MX" sz="3200">
                <a:latin typeface="Calibri" pitchFamily="34" charset="0"/>
              </a:rPr>
            </a:br>
            <a:r>
              <a:rPr lang="es-MX" altLang="es-MX" sz="3200">
                <a:latin typeface="Calibri" pitchFamily="34" charset="0"/>
              </a:rPr>
              <a:t>(3) Institucional (Linz; Stepan; Valenzuela)</a:t>
            </a:r>
            <a:endParaRPr lang="es-ES" altLang="es-MX" sz="3200">
              <a:latin typeface="Calibri" pitchFamily="34" charset="0"/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447800" y="5473700"/>
            <a:ext cx="2133600" cy="533400"/>
          </a:xfrm>
          <a:prstGeom prst="rect">
            <a:avLst/>
          </a:prstGeom>
          <a:noFill/>
          <a:ln w="571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873125" y="1066800"/>
            <a:ext cx="811847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3 familias sobre el </a:t>
            </a:r>
            <a:r>
              <a:rPr lang="es-MX" altLang="es-MX" sz="3200" i="1">
                <a:latin typeface="Calibri" pitchFamily="34" charset="0"/>
              </a:rPr>
              <a:t>surgimiento</a:t>
            </a:r>
            <a:r>
              <a:rPr lang="es-MX" altLang="es-MX" sz="3200">
                <a:latin typeface="Calibri" pitchFamily="34" charset="0"/>
              </a:rPr>
              <a:t> de democracia:</a:t>
            </a:r>
          </a:p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(1) Cultural (Almond+Verba, Tocqueville)</a:t>
            </a:r>
            <a:br>
              <a:rPr lang="es-MX" altLang="es-MX" sz="3200">
                <a:latin typeface="Calibri" pitchFamily="34" charset="0"/>
              </a:rPr>
            </a:br>
            <a:r>
              <a:rPr lang="es-MX" altLang="es-MX" sz="3200">
                <a:latin typeface="Calibri" pitchFamily="34" charset="0"/>
              </a:rPr>
              <a:t>(2) Modernización (Lipset, Cutright)</a:t>
            </a:r>
            <a:br>
              <a:rPr lang="es-MX" altLang="es-MX" sz="3200">
                <a:latin typeface="Calibri" pitchFamily="34" charset="0"/>
              </a:rPr>
            </a:br>
            <a:r>
              <a:rPr lang="es-MX" altLang="es-MX" sz="3200">
                <a:latin typeface="Calibri" pitchFamily="34" charset="0"/>
              </a:rPr>
              <a:t>(3) Alianzas de clase (B. Moore)</a:t>
            </a:r>
            <a:endParaRPr lang="es-ES" altLang="es-MX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50" grpId="0" animBg="1"/>
      <p:bldP spid="615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203450" y="304800"/>
            <a:ext cx="4730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El argumento institucional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88963" y="1524000"/>
            <a:ext cx="79660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¿Qué distingue una democracia </a:t>
            </a:r>
            <a:r>
              <a:rPr lang="es-MX" altLang="es-MX" sz="3200">
                <a:solidFill>
                  <a:srgbClr val="CC0000"/>
                </a:solidFill>
                <a:latin typeface="Calibri" pitchFamily="34" charset="0"/>
              </a:rPr>
              <a:t>parlamentaria</a:t>
            </a:r>
            <a:r>
              <a:rPr lang="es-MX" altLang="es-MX" sz="3200">
                <a:latin typeface="Calibri" pitchFamily="34" charset="0"/>
              </a:rPr>
              <a:t> de una </a:t>
            </a:r>
            <a:r>
              <a:rPr lang="es-MX" altLang="es-MX" sz="3200">
                <a:solidFill>
                  <a:srgbClr val="CC0000"/>
                </a:solidFill>
                <a:latin typeface="Calibri" pitchFamily="34" charset="0"/>
              </a:rPr>
              <a:t>presidencial</a:t>
            </a:r>
            <a:r>
              <a:rPr lang="es-MX" altLang="es-MX" sz="3200">
                <a:latin typeface="Calibri" pitchFamily="34" charset="0"/>
              </a:rPr>
              <a:t>?</a:t>
            </a:r>
            <a:endParaRPr lang="es-ES" altLang="es-MX" sz="3200">
              <a:latin typeface="Calibri" pitchFamily="34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595313" y="2852738"/>
            <a:ext cx="7966075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ES" altLang="es-MX" sz="3200" dirty="0">
                <a:latin typeface="Calibri"/>
                <a:cs typeface="Calibri"/>
              </a:rPr>
              <a:t>¿Jefe de Estado = jefe de </a:t>
            </a:r>
            <a:r>
              <a:rPr lang="es-ES" altLang="es-MX" sz="3200" dirty="0" err="1">
                <a:latin typeface="Calibri"/>
                <a:cs typeface="Calibri"/>
              </a:rPr>
              <a:t>gob</a:t>
            </a:r>
            <a:r>
              <a:rPr lang="es-ES" altLang="es-MX" sz="3200" dirty="0">
                <a:latin typeface="Calibri"/>
                <a:cs typeface="Calibri"/>
              </a:rPr>
              <a:t>?</a:t>
            </a:r>
            <a:br>
              <a:rPr lang="es-ES" altLang="es-MX" sz="3200" dirty="0">
                <a:latin typeface="Calibri" pitchFamily="34" charset="0"/>
              </a:rPr>
            </a:br>
            <a:r>
              <a:rPr lang="es-ES" sz="3200" dirty="0">
                <a:cs typeface="Times New Roman"/>
              </a:rPr>
              <a:t>¿</a:t>
            </a:r>
            <a:r>
              <a:rPr lang="es-ES" altLang="es-MX" sz="3200" dirty="0">
                <a:latin typeface="Calibri"/>
                <a:cs typeface="Calibri"/>
              </a:rPr>
              <a:t>Ejecutivo colegiado?</a:t>
            </a:r>
            <a:br>
              <a:rPr lang="es-MX" altLang="es-MX" sz="3200" dirty="0">
                <a:latin typeface="Calibri" pitchFamily="34" charset="0"/>
              </a:rPr>
            </a:br>
            <a:r>
              <a:rPr lang="es-ES" sz="3200" dirty="0">
                <a:cs typeface="Times New Roman"/>
              </a:rPr>
              <a:t>¿</a:t>
            </a:r>
            <a:r>
              <a:rPr lang="es-MX" altLang="es-MX" sz="3200" dirty="0">
                <a:latin typeface="Calibri"/>
                <a:cs typeface="Calibri"/>
              </a:rPr>
              <a:t>Parlamento es el foco del poder?</a:t>
            </a:r>
            <a:br>
              <a:rPr lang="es-ES" altLang="es-MX" sz="3200" dirty="0">
                <a:latin typeface="Calibri" pitchFamily="34" charset="0"/>
              </a:rPr>
            </a:br>
            <a:r>
              <a:rPr lang="es-ES" sz="3200" dirty="0">
                <a:cs typeface="Times New Roman"/>
              </a:rPr>
              <a:t>¿</a:t>
            </a:r>
            <a:r>
              <a:rPr lang="es-ES" altLang="es-MX" sz="3200" dirty="0">
                <a:latin typeface="Calibri"/>
                <a:cs typeface="Calibri"/>
              </a:rPr>
              <a:t>Ejecutivo puede disolver el Parlamento?</a:t>
            </a:r>
            <a:br>
              <a:rPr lang="es-ES" altLang="es-MX" sz="3200" dirty="0">
                <a:latin typeface="Calibri" pitchFamily="34" charset="0"/>
              </a:rPr>
            </a:br>
            <a:r>
              <a:rPr lang="es-ES" altLang="es-MX" sz="3200" dirty="0">
                <a:latin typeface="Calibri"/>
                <a:cs typeface="Calibri"/>
              </a:rPr>
              <a:t>…</a:t>
            </a:r>
            <a:endParaRPr lang="es-MX" altLang="es-MX" sz="3200" dirty="0">
              <a:latin typeface="Calibri"/>
              <a:cs typeface="Calibri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611188" y="5516563"/>
            <a:ext cx="79660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 dirty="0">
                <a:latin typeface="Calibri"/>
                <a:cs typeface="Calibri"/>
              </a:rPr>
              <a:t>Pueden descartarse por </a:t>
            </a:r>
            <a:br>
              <a:rPr lang="es-MX" altLang="es-MX" sz="3200" dirty="0">
                <a:latin typeface="Calibri" pitchFamily="34" charset="0"/>
              </a:rPr>
            </a:br>
            <a:r>
              <a:rPr lang="es-MX" altLang="es-MX" sz="3200" dirty="0">
                <a:latin typeface="Calibri"/>
                <a:cs typeface="Calibri"/>
              </a:rPr>
              <a:t>no discriminar sin excepciones</a:t>
            </a:r>
            <a:endParaRPr lang="es-ES" altLang="es-MX" sz="32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060450" y="304800"/>
            <a:ext cx="7016750" cy="10668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La definición compacta del parlamentarismo (Leon Epstein)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588963" y="2149475"/>
            <a:ext cx="796607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“Una democracia parlamentaria es aquélla en que la autoridad ejecutiva </a:t>
            </a:r>
            <a:r>
              <a:rPr lang="es-MX" altLang="es-MX" sz="3200" i="1">
                <a:solidFill>
                  <a:srgbClr val="CC0000"/>
                </a:solidFill>
                <a:latin typeface="Calibri" pitchFamily="34" charset="0"/>
              </a:rPr>
              <a:t>emana de</a:t>
            </a:r>
            <a:r>
              <a:rPr lang="es-MX" altLang="es-MX" sz="3200">
                <a:latin typeface="Calibri" pitchFamily="34" charset="0"/>
              </a:rPr>
              <a:t>, y es </a:t>
            </a:r>
            <a:r>
              <a:rPr lang="es-MX" altLang="es-MX" sz="3200" i="1">
                <a:solidFill>
                  <a:srgbClr val="009900"/>
                </a:solidFill>
                <a:latin typeface="Calibri" pitchFamily="34" charset="0"/>
              </a:rPr>
              <a:t>responsable ante</a:t>
            </a:r>
            <a:r>
              <a:rPr lang="es-MX" altLang="es-MX" sz="3200">
                <a:latin typeface="Calibri" pitchFamily="34" charset="0"/>
              </a:rPr>
              <a:t>, la autoridad legislativa”</a:t>
            </a:r>
            <a:endParaRPr lang="es-ES" altLang="es-MX" sz="3200">
              <a:latin typeface="Calibri" pitchFamily="34" charset="0"/>
            </a:endParaRPr>
          </a:p>
        </p:txBody>
      </p:sp>
      <p:sp>
        <p:nvSpPr>
          <p:cNvPr id="6148" name="AutoShape 1029" descr="http://static.guim.co.uk/sys-images/Guardian/Pix/pictures/2010/12/14/1292337745513/Silvio-Berlusconi-attends-002.jpg"/>
          <p:cNvSpPr>
            <a:spLocks noChangeAspect="1" noChangeArrowheads="1"/>
          </p:cNvSpPr>
          <p:nvPr/>
        </p:nvSpPr>
        <p:spPr bwMode="auto">
          <a:xfrm>
            <a:off x="76200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endParaRPr lang="es-MX" altLang="es-MX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060450" y="304800"/>
            <a:ext cx="7016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Énfasis en dos diferencia centrales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88963" y="1447800"/>
            <a:ext cx="832643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(</a:t>
            </a:r>
            <a:r>
              <a:rPr lang="es-MX" altLang="es-MX" sz="3200" b="1">
                <a:solidFill>
                  <a:srgbClr val="CC0000"/>
                </a:solidFill>
                <a:latin typeface="Calibri" pitchFamily="34" charset="0"/>
              </a:rPr>
              <a:t>1</a:t>
            </a:r>
            <a:r>
              <a:rPr lang="es-MX" altLang="es-MX" sz="3200">
                <a:latin typeface="Calibri" pitchFamily="34" charset="0"/>
              </a:rPr>
              <a:t>) </a:t>
            </a:r>
            <a:r>
              <a:rPr lang="es-MX" altLang="es-MX" sz="3200" b="1">
                <a:latin typeface="Calibri" pitchFamily="34" charset="0"/>
              </a:rPr>
              <a:t>Parl</a:t>
            </a:r>
            <a:r>
              <a:rPr lang="es-MX" altLang="es-MX" sz="3200">
                <a:latin typeface="Calibri" pitchFamily="34" charset="0"/>
              </a:rPr>
              <a:t> – Legislatura emana de votación popular, </a:t>
            </a:r>
            <a:br>
              <a:rPr lang="es-MX" altLang="es-MX" sz="3200">
                <a:latin typeface="Calibri" pitchFamily="34" charset="0"/>
              </a:rPr>
            </a:br>
            <a:r>
              <a:rPr lang="es-MX" altLang="es-MX" sz="3200">
                <a:latin typeface="Calibri" pitchFamily="34" charset="0"/>
              </a:rPr>
              <a:t>                pero ejecutivo seleccionado por ella</a:t>
            </a:r>
            <a:br>
              <a:rPr lang="es-MX" altLang="es-MX" sz="3200">
                <a:latin typeface="Calibri" pitchFamily="34" charset="0"/>
              </a:rPr>
            </a:br>
            <a:r>
              <a:rPr lang="es-MX" altLang="es-MX" sz="3200">
                <a:latin typeface="Calibri" pitchFamily="34" charset="0"/>
              </a:rPr>
              <a:t>     </a:t>
            </a:r>
            <a:r>
              <a:rPr lang="es-MX" altLang="es-MX" sz="3200" b="1">
                <a:latin typeface="Calibri" pitchFamily="34" charset="0"/>
              </a:rPr>
              <a:t>Pres</a:t>
            </a:r>
            <a:r>
              <a:rPr lang="es-MX" altLang="es-MX" sz="3200">
                <a:latin typeface="Calibri" pitchFamily="34" charset="0"/>
              </a:rPr>
              <a:t> – Legislatura y ejecutivo electos </a:t>
            </a:r>
            <a:br>
              <a:rPr lang="es-MX" altLang="es-MX" sz="3200">
                <a:latin typeface="Calibri" pitchFamily="34" charset="0"/>
              </a:rPr>
            </a:br>
            <a:r>
              <a:rPr lang="es-MX" altLang="es-MX" sz="3200">
                <a:latin typeface="Calibri" pitchFamily="34" charset="0"/>
              </a:rPr>
              <a:t>                popularmente</a:t>
            </a:r>
            <a:endParaRPr lang="es-ES" altLang="es-MX" sz="3200">
              <a:latin typeface="Calibri" pitchFamily="34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588963" y="3810000"/>
            <a:ext cx="8402637" cy="204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3200">
                <a:latin typeface="Calibri" pitchFamily="34" charset="0"/>
              </a:rPr>
              <a:t>(</a:t>
            </a:r>
            <a:r>
              <a:rPr lang="es-MX" altLang="es-MX" sz="3200" b="1">
                <a:solidFill>
                  <a:srgbClr val="009900"/>
                </a:solidFill>
                <a:latin typeface="Calibri" pitchFamily="34" charset="0"/>
              </a:rPr>
              <a:t>2</a:t>
            </a:r>
            <a:r>
              <a:rPr lang="es-MX" altLang="es-MX" sz="3200">
                <a:latin typeface="Calibri" pitchFamily="34" charset="0"/>
              </a:rPr>
              <a:t>) </a:t>
            </a:r>
            <a:r>
              <a:rPr lang="es-MX" altLang="es-MX" sz="3200" b="1">
                <a:latin typeface="Calibri" pitchFamily="34" charset="0"/>
              </a:rPr>
              <a:t>Parl</a:t>
            </a:r>
            <a:r>
              <a:rPr lang="es-MX" altLang="es-MX" sz="3200">
                <a:latin typeface="Calibri" pitchFamily="34" charset="0"/>
              </a:rPr>
              <a:t> – Ejecutivo sujeto a la confianza de la </a:t>
            </a:r>
            <a:br>
              <a:rPr lang="es-MX" altLang="es-MX" sz="3200">
                <a:latin typeface="Calibri" pitchFamily="34" charset="0"/>
              </a:rPr>
            </a:br>
            <a:r>
              <a:rPr lang="es-MX" altLang="es-MX" sz="3200">
                <a:latin typeface="Calibri" pitchFamily="34" charset="0"/>
              </a:rPr>
              <a:t>               legislatura, voto de censura lo desbanca</a:t>
            </a:r>
            <a:br>
              <a:rPr lang="es-MX" altLang="es-MX" sz="3200">
                <a:latin typeface="Calibri" pitchFamily="34" charset="0"/>
              </a:rPr>
            </a:br>
            <a:r>
              <a:rPr lang="es-MX" altLang="es-MX" sz="3200">
                <a:latin typeface="Calibri" pitchFamily="34" charset="0"/>
              </a:rPr>
              <a:t>     </a:t>
            </a:r>
            <a:r>
              <a:rPr lang="es-MX" altLang="es-MX" sz="3200" b="1">
                <a:latin typeface="Calibri" pitchFamily="34" charset="0"/>
              </a:rPr>
              <a:t>Pres</a:t>
            </a:r>
            <a:r>
              <a:rPr lang="es-MX" altLang="es-MX" sz="3200">
                <a:latin typeface="Calibri" pitchFamily="34" charset="0"/>
              </a:rPr>
              <a:t> – Legislatura y ejecutivo gozan de  </a:t>
            </a:r>
            <a:br>
              <a:rPr lang="es-MX" altLang="es-MX" sz="3200">
                <a:latin typeface="Calibri" pitchFamily="34" charset="0"/>
              </a:rPr>
            </a:br>
            <a:r>
              <a:rPr lang="es-MX" altLang="es-MX" sz="3200">
                <a:latin typeface="Calibri" pitchFamily="34" charset="0"/>
              </a:rPr>
              <a:t>                mandatos fijos</a:t>
            </a:r>
            <a:endParaRPr lang="es-ES" altLang="es-MX" sz="32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060450" y="304800"/>
            <a:ext cx="7016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Representación sintética (Strom)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88963" y="1447800"/>
            <a:ext cx="489743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Parl – cadena de mando </a:t>
            </a:r>
            <a:r>
              <a:rPr lang="es-MX" altLang="es-MX" sz="2800">
                <a:solidFill>
                  <a:schemeClr val="accent2"/>
                </a:solidFill>
                <a:latin typeface="Calibri" pitchFamily="34" charset="0"/>
              </a:rPr>
              <a:t>unívoca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Pres – cadena de mando </a:t>
            </a:r>
            <a:r>
              <a:rPr lang="es-MX" altLang="es-MX" sz="2800">
                <a:solidFill>
                  <a:schemeClr val="accent2"/>
                </a:solidFill>
                <a:latin typeface="Calibri" pitchFamily="34" charset="0"/>
              </a:rPr>
              <a:t>dual</a:t>
            </a:r>
            <a:endParaRPr lang="es-ES" altLang="es-MX" sz="2800">
              <a:solidFill>
                <a:schemeClr val="accent2"/>
              </a:solidFill>
              <a:latin typeface="Calibri" pitchFamily="34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52400" y="2819400"/>
            <a:ext cx="8763000" cy="1212850"/>
            <a:chOff x="96" y="1776"/>
            <a:chExt cx="5520" cy="764"/>
          </a:xfrm>
        </p:grpSpPr>
        <p:sp>
          <p:nvSpPr>
            <p:cNvPr id="8219" name="Text Box 4"/>
            <p:cNvSpPr txBox="1">
              <a:spLocks noChangeArrowheads="1"/>
            </p:cNvSpPr>
            <p:nvPr/>
          </p:nvSpPr>
          <p:spPr bwMode="auto">
            <a:xfrm>
              <a:off x="96" y="2010"/>
              <a:ext cx="1056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>
                  <a:latin typeface="Calibri" pitchFamily="34" charset="0"/>
                </a:rPr>
                <a:t>Ciudadanos</a:t>
              </a:r>
              <a:endParaRPr lang="es-ES" altLang="es-MX">
                <a:latin typeface="Calibri" pitchFamily="34" charset="0"/>
              </a:endParaRPr>
            </a:p>
          </p:txBody>
        </p:sp>
        <p:sp>
          <p:nvSpPr>
            <p:cNvPr id="8220" name="Text Box 5"/>
            <p:cNvSpPr txBox="1">
              <a:spLocks noChangeArrowheads="1"/>
            </p:cNvSpPr>
            <p:nvPr/>
          </p:nvSpPr>
          <p:spPr bwMode="auto">
            <a:xfrm>
              <a:off x="1536" y="2016"/>
              <a:ext cx="1008" cy="5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>
                  <a:latin typeface="Calibri" pitchFamily="34" charset="0"/>
                </a:rPr>
                <a:t>Parlamento</a:t>
              </a:r>
              <a:endParaRPr lang="es-ES" altLang="es-MX">
                <a:latin typeface="Calibri" pitchFamily="34" charset="0"/>
              </a:endParaRPr>
            </a:p>
          </p:txBody>
        </p:sp>
        <p:sp>
          <p:nvSpPr>
            <p:cNvPr id="8221" name="Text Box 6"/>
            <p:cNvSpPr txBox="1">
              <a:spLocks noChangeArrowheads="1"/>
            </p:cNvSpPr>
            <p:nvPr/>
          </p:nvSpPr>
          <p:spPr bwMode="auto">
            <a:xfrm>
              <a:off x="2928" y="2016"/>
              <a:ext cx="432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>
                  <a:latin typeface="Calibri" pitchFamily="34" charset="0"/>
                </a:rPr>
                <a:t>PM</a:t>
              </a:r>
              <a:endParaRPr lang="es-ES" altLang="es-MX">
                <a:latin typeface="Calibri" pitchFamily="34" charset="0"/>
              </a:endParaRPr>
            </a:p>
          </p:txBody>
        </p:sp>
        <p:sp>
          <p:nvSpPr>
            <p:cNvPr id="8222" name="Text Box 7"/>
            <p:cNvSpPr txBox="1">
              <a:spLocks noChangeArrowheads="1"/>
            </p:cNvSpPr>
            <p:nvPr/>
          </p:nvSpPr>
          <p:spPr bwMode="auto">
            <a:xfrm>
              <a:off x="3661" y="2016"/>
              <a:ext cx="851" cy="29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>
                  <a:latin typeface="Calibri" pitchFamily="34" charset="0"/>
                </a:rPr>
                <a:t>Gabinete</a:t>
              </a:r>
              <a:endParaRPr lang="es-ES" altLang="es-MX">
                <a:latin typeface="Calibri" pitchFamily="34" charset="0"/>
              </a:endParaRPr>
            </a:p>
          </p:txBody>
        </p:sp>
        <p:sp>
          <p:nvSpPr>
            <p:cNvPr id="8223" name="Text Box 8"/>
            <p:cNvSpPr txBox="1">
              <a:spLocks noChangeArrowheads="1"/>
            </p:cNvSpPr>
            <p:nvPr/>
          </p:nvSpPr>
          <p:spPr bwMode="auto">
            <a:xfrm>
              <a:off x="4800" y="1898"/>
              <a:ext cx="816" cy="52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>
                  <a:latin typeface="Calibri" pitchFamily="34" charset="0"/>
                </a:rPr>
                <a:t>Serv. Públ.</a:t>
              </a:r>
              <a:endParaRPr lang="es-ES" altLang="es-MX">
                <a:latin typeface="Calibri" pitchFamily="34" charset="0"/>
              </a:endParaRPr>
            </a:p>
          </p:txBody>
        </p:sp>
        <p:sp>
          <p:nvSpPr>
            <p:cNvPr id="8224" name="Line 9"/>
            <p:cNvSpPr>
              <a:spLocks noChangeShapeType="1"/>
            </p:cNvSpPr>
            <p:nvPr/>
          </p:nvSpPr>
          <p:spPr bwMode="auto">
            <a:xfrm>
              <a:off x="1152" y="21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225" name="Line 10"/>
            <p:cNvSpPr>
              <a:spLocks noChangeShapeType="1"/>
            </p:cNvSpPr>
            <p:nvPr/>
          </p:nvSpPr>
          <p:spPr bwMode="auto">
            <a:xfrm>
              <a:off x="2544" y="21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226" name="Line 11"/>
            <p:cNvSpPr>
              <a:spLocks noChangeShapeType="1"/>
            </p:cNvSpPr>
            <p:nvPr/>
          </p:nvSpPr>
          <p:spPr bwMode="auto">
            <a:xfrm>
              <a:off x="3360" y="216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227" name="Line 12"/>
            <p:cNvSpPr>
              <a:spLocks noChangeShapeType="1"/>
            </p:cNvSpPr>
            <p:nvPr/>
          </p:nvSpPr>
          <p:spPr bwMode="auto">
            <a:xfrm>
              <a:off x="4464" y="216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228" name="Text Box 13"/>
            <p:cNvSpPr txBox="1">
              <a:spLocks noChangeArrowheads="1"/>
            </p:cNvSpPr>
            <p:nvPr/>
          </p:nvSpPr>
          <p:spPr bwMode="auto">
            <a:xfrm>
              <a:off x="1116" y="1776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MX" altLang="es-MX" sz="1800">
                  <a:latin typeface="Calibri" pitchFamily="34" charset="0"/>
                </a:rPr>
                <a:t>eligen</a:t>
              </a:r>
              <a:endParaRPr lang="es-ES" altLang="es-MX" sz="1800">
                <a:latin typeface="Calibri" pitchFamily="34" charset="0"/>
              </a:endParaRPr>
            </a:p>
          </p:txBody>
        </p:sp>
        <p:sp>
          <p:nvSpPr>
            <p:cNvPr id="8229" name="Text Box 14"/>
            <p:cNvSpPr txBox="1">
              <a:spLocks noChangeArrowheads="1"/>
            </p:cNvSpPr>
            <p:nvPr/>
          </p:nvSpPr>
          <p:spPr bwMode="auto">
            <a:xfrm>
              <a:off x="2496" y="1776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MX" altLang="es-MX" sz="1800">
                  <a:latin typeface="Calibri" pitchFamily="34" charset="0"/>
                </a:rPr>
                <a:t>eligen</a:t>
              </a:r>
              <a:endParaRPr lang="es-ES" altLang="es-MX" sz="1800">
                <a:latin typeface="Calibri" pitchFamily="34" charset="0"/>
              </a:endParaRPr>
            </a:p>
          </p:txBody>
        </p:sp>
        <p:sp>
          <p:nvSpPr>
            <p:cNvPr id="8230" name="Text Box 15"/>
            <p:cNvSpPr txBox="1">
              <a:spLocks noChangeArrowheads="1"/>
            </p:cNvSpPr>
            <p:nvPr/>
          </p:nvSpPr>
          <p:spPr bwMode="auto">
            <a:xfrm>
              <a:off x="3216" y="1776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MX" altLang="es-MX" sz="1800">
                  <a:latin typeface="Calibri" pitchFamily="34" charset="0"/>
                </a:rPr>
                <a:t>nombra</a:t>
              </a:r>
              <a:endParaRPr lang="es-ES" altLang="es-MX" sz="1800">
                <a:latin typeface="Calibri" pitchFamily="34" charset="0"/>
              </a:endParaRPr>
            </a:p>
          </p:txBody>
        </p:sp>
        <p:sp>
          <p:nvSpPr>
            <p:cNvPr id="8231" name="Text Box 16"/>
            <p:cNvSpPr txBox="1">
              <a:spLocks noChangeArrowheads="1"/>
            </p:cNvSpPr>
            <p:nvPr/>
          </p:nvSpPr>
          <p:spPr bwMode="auto">
            <a:xfrm>
              <a:off x="4368" y="1776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MX" altLang="es-MX" sz="1800">
                  <a:latin typeface="Calibri" pitchFamily="34" charset="0"/>
                </a:rPr>
                <a:t>dirige</a:t>
              </a:r>
              <a:endParaRPr lang="es-ES" altLang="es-MX" sz="1800">
                <a:latin typeface="Calibri" pitchFamily="34" charset="0"/>
              </a:endParaRP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152400" y="4343400"/>
            <a:ext cx="8305800" cy="2209800"/>
            <a:chOff x="96" y="2736"/>
            <a:chExt cx="5232" cy="1392"/>
          </a:xfrm>
        </p:grpSpPr>
        <p:sp>
          <p:nvSpPr>
            <p:cNvPr id="8200" name="Text Box 32"/>
            <p:cNvSpPr txBox="1">
              <a:spLocks noChangeArrowheads="1"/>
            </p:cNvSpPr>
            <p:nvPr/>
          </p:nvSpPr>
          <p:spPr bwMode="auto">
            <a:xfrm>
              <a:off x="2496" y="3897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s-MX" altLang="es-MX" sz="1800">
                  <a:latin typeface="Calibri" pitchFamily="34" charset="0"/>
                </a:rPr>
                <a:t>nombra</a:t>
              </a:r>
              <a:endParaRPr lang="es-ES" altLang="es-MX" sz="1800">
                <a:latin typeface="Calibri" pitchFamily="34" charset="0"/>
              </a:endParaRPr>
            </a:p>
          </p:txBody>
        </p:sp>
        <p:grpSp>
          <p:nvGrpSpPr>
            <p:cNvPr id="8201" name="Group 36"/>
            <p:cNvGrpSpPr>
              <a:grpSpLocks/>
            </p:cNvGrpSpPr>
            <p:nvPr/>
          </p:nvGrpSpPr>
          <p:grpSpPr bwMode="auto">
            <a:xfrm>
              <a:off x="96" y="2736"/>
              <a:ext cx="5232" cy="1296"/>
              <a:chOff x="96" y="2736"/>
              <a:chExt cx="5232" cy="1296"/>
            </a:xfrm>
          </p:grpSpPr>
          <p:sp>
            <p:nvSpPr>
              <p:cNvPr id="8202" name="Text Box 17"/>
              <p:cNvSpPr txBox="1">
                <a:spLocks noChangeArrowheads="1"/>
              </p:cNvSpPr>
              <p:nvPr/>
            </p:nvSpPr>
            <p:spPr bwMode="auto">
              <a:xfrm>
                <a:off x="96" y="3306"/>
                <a:ext cx="1056" cy="2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MX">
                    <a:latin typeface="Calibri" pitchFamily="34" charset="0"/>
                  </a:rPr>
                  <a:t>Ciudadanos</a:t>
                </a:r>
                <a:endParaRPr lang="es-ES" altLang="es-MX">
                  <a:latin typeface="Calibri" pitchFamily="34" charset="0"/>
                </a:endParaRPr>
              </a:p>
            </p:txBody>
          </p:sp>
          <p:sp>
            <p:nvSpPr>
              <p:cNvPr id="8203" name="Text Box 18"/>
              <p:cNvSpPr txBox="1">
                <a:spLocks noChangeArrowheads="1"/>
              </p:cNvSpPr>
              <p:nvPr/>
            </p:nvSpPr>
            <p:spPr bwMode="auto">
              <a:xfrm>
                <a:off x="1536" y="2982"/>
                <a:ext cx="1008" cy="2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MX">
                    <a:latin typeface="Calibri" pitchFamily="34" charset="0"/>
                  </a:rPr>
                  <a:t>Asamblea</a:t>
                </a:r>
                <a:endParaRPr lang="es-ES" altLang="es-MX">
                  <a:latin typeface="Calibri" pitchFamily="34" charset="0"/>
                </a:endParaRPr>
              </a:p>
            </p:txBody>
          </p:sp>
          <p:sp>
            <p:nvSpPr>
              <p:cNvPr id="8204" name="Text Box 19"/>
              <p:cNvSpPr txBox="1">
                <a:spLocks noChangeArrowheads="1"/>
              </p:cNvSpPr>
              <p:nvPr/>
            </p:nvSpPr>
            <p:spPr bwMode="auto">
              <a:xfrm>
                <a:off x="1536" y="3612"/>
                <a:ext cx="1008" cy="2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MX">
                    <a:latin typeface="Calibri" pitchFamily="34" charset="0"/>
                  </a:rPr>
                  <a:t>Presidente</a:t>
                </a:r>
                <a:endParaRPr lang="es-ES" altLang="es-MX">
                  <a:latin typeface="Calibri" pitchFamily="34" charset="0"/>
                </a:endParaRPr>
              </a:p>
            </p:txBody>
          </p:sp>
          <p:sp>
            <p:nvSpPr>
              <p:cNvPr id="8205" name="Text Box 20"/>
              <p:cNvSpPr txBox="1">
                <a:spLocks noChangeArrowheads="1"/>
              </p:cNvSpPr>
              <p:nvPr/>
            </p:nvSpPr>
            <p:spPr bwMode="auto">
              <a:xfrm>
                <a:off x="2928" y="2988"/>
                <a:ext cx="1056" cy="2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MX">
                    <a:latin typeface="Calibri" pitchFamily="34" charset="0"/>
                  </a:rPr>
                  <a:t>Comisiones</a:t>
                </a:r>
                <a:endParaRPr lang="es-ES" altLang="es-MX">
                  <a:latin typeface="Calibri" pitchFamily="34" charset="0"/>
                </a:endParaRPr>
              </a:p>
            </p:txBody>
          </p:sp>
          <p:sp>
            <p:nvSpPr>
              <p:cNvPr id="8206" name="Text Box 21"/>
              <p:cNvSpPr txBox="1">
                <a:spLocks noChangeArrowheads="1"/>
              </p:cNvSpPr>
              <p:nvPr/>
            </p:nvSpPr>
            <p:spPr bwMode="auto">
              <a:xfrm>
                <a:off x="2928" y="3612"/>
                <a:ext cx="1008" cy="29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MX">
                    <a:latin typeface="Calibri" pitchFamily="34" charset="0"/>
                  </a:rPr>
                  <a:t>Gabinete</a:t>
                </a:r>
                <a:endParaRPr lang="es-ES" altLang="es-MX">
                  <a:latin typeface="Calibri" pitchFamily="34" charset="0"/>
                </a:endParaRPr>
              </a:p>
            </p:txBody>
          </p:sp>
          <p:sp>
            <p:nvSpPr>
              <p:cNvPr id="8207" name="Text Box 22"/>
              <p:cNvSpPr txBox="1">
                <a:spLocks noChangeArrowheads="1"/>
              </p:cNvSpPr>
              <p:nvPr/>
            </p:nvSpPr>
            <p:spPr bwMode="auto">
              <a:xfrm>
                <a:off x="4512" y="3172"/>
                <a:ext cx="816" cy="5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MX">
                    <a:latin typeface="Calibri" pitchFamily="34" charset="0"/>
                  </a:rPr>
                  <a:t>Serv. Públ.</a:t>
                </a:r>
                <a:endParaRPr lang="es-ES" altLang="es-MX">
                  <a:latin typeface="Calibri" pitchFamily="34" charset="0"/>
                </a:endParaRPr>
              </a:p>
            </p:txBody>
          </p:sp>
          <p:sp>
            <p:nvSpPr>
              <p:cNvPr id="8208" name="Line 23"/>
              <p:cNvSpPr>
                <a:spLocks noChangeShapeType="1"/>
              </p:cNvSpPr>
              <p:nvPr/>
            </p:nvSpPr>
            <p:spPr bwMode="auto">
              <a:xfrm flipV="1">
                <a:off x="1152" y="3120"/>
                <a:ext cx="38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209" name="Line 24"/>
              <p:cNvSpPr>
                <a:spLocks noChangeShapeType="1"/>
              </p:cNvSpPr>
              <p:nvPr/>
            </p:nvSpPr>
            <p:spPr bwMode="auto">
              <a:xfrm>
                <a:off x="1152" y="3456"/>
                <a:ext cx="384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210" name="Line 25"/>
              <p:cNvSpPr>
                <a:spLocks noChangeShapeType="1"/>
              </p:cNvSpPr>
              <p:nvPr/>
            </p:nvSpPr>
            <p:spPr bwMode="auto">
              <a:xfrm>
                <a:off x="2544" y="313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211" name="Line 26"/>
              <p:cNvSpPr>
                <a:spLocks noChangeShapeType="1"/>
              </p:cNvSpPr>
              <p:nvPr/>
            </p:nvSpPr>
            <p:spPr bwMode="auto">
              <a:xfrm>
                <a:off x="2544" y="376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212" name="Line 27"/>
              <p:cNvSpPr>
                <a:spLocks noChangeShapeType="1"/>
              </p:cNvSpPr>
              <p:nvPr/>
            </p:nvSpPr>
            <p:spPr bwMode="auto">
              <a:xfrm>
                <a:off x="3984" y="3136"/>
                <a:ext cx="528" cy="2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213" name="Line 28"/>
              <p:cNvSpPr>
                <a:spLocks noChangeShapeType="1"/>
              </p:cNvSpPr>
              <p:nvPr/>
            </p:nvSpPr>
            <p:spPr bwMode="auto">
              <a:xfrm flipV="1">
                <a:off x="3936" y="3552"/>
                <a:ext cx="576" cy="20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8214" name="Text Box 29"/>
              <p:cNvSpPr txBox="1">
                <a:spLocks noChangeArrowheads="1"/>
              </p:cNvSpPr>
              <p:nvPr/>
            </p:nvSpPr>
            <p:spPr bwMode="auto">
              <a:xfrm>
                <a:off x="1008" y="2937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s-MX" altLang="es-MX" sz="1800">
                    <a:latin typeface="Calibri" pitchFamily="34" charset="0"/>
                  </a:rPr>
                  <a:t>eligen</a:t>
                </a:r>
                <a:endParaRPr lang="es-ES" altLang="es-MX" sz="1800">
                  <a:latin typeface="Calibri" pitchFamily="34" charset="0"/>
                </a:endParaRPr>
              </a:p>
            </p:txBody>
          </p:sp>
          <p:sp>
            <p:nvSpPr>
              <p:cNvPr id="8215" name="Text Box 30"/>
              <p:cNvSpPr txBox="1">
                <a:spLocks noChangeArrowheads="1"/>
              </p:cNvSpPr>
              <p:nvPr/>
            </p:nvSpPr>
            <p:spPr bwMode="auto">
              <a:xfrm>
                <a:off x="1008" y="3705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s-MX" altLang="es-MX" sz="1800">
                    <a:latin typeface="Calibri" pitchFamily="34" charset="0"/>
                  </a:rPr>
                  <a:t>eligen</a:t>
                </a:r>
                <a:endParaRPr lang="es-ES" altLang="es-MX" sz="1800">
                  <a:latin typeface="Calibri" pitchFamily="34" charset="0"/>
                </a:endParaRPr>
              </a:p>
            </p:txBody>
          </p:sp>
          <p:sp>
            <p:nvSpPr>
              <p:cNvPr id="8216" name="Text Box 31"/>
              <p:cNvSpPr txBox="1">
                <a:spLocks noChangeArrowheads="1"/>
              </p:cNvSpPr>
              <p:nvPr/>
            </p:nvSpPr>
            <p:spPr bwMode="auto">
              <a:xfrm>
                <a:off x="2496" y="2736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s-MX" altLang="es-MX" sz="1800">
                    <a:latin typeface="Calibri" pitchFamily="34" charset="0"/>
                  </a:rPr>
                  <a:t>eligen</a:t>
                </a:r>
                <a:endParaRPr lang="es-ES" altLang="es-MX" sz="1800">
                  <a:latin typeface="Calibri" pitchFamily="34" charset="0"/>
                </a:endParaRPr>
              </a:p>
            </p:txBody>
          </p:sp>
          <p:sp>
            <p:nvSpPr>
              <p:cNvPr id="8217" name="Text Box 33"/>
              <p:cNvSpPr txBox="1">
                <a:spLocks noChangeArrowheads="1"/>
              </p:cNvSpPr>
              <p:nvPr/>
            </p:nvSpPr>
            <p:spPr bwMode="auto">
              <a:xfrm>
                <a:off x="4032" y="2736"/>
                <a:ext cx="8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s-MX" altLang="es-MX" sz="1800">
                    <a:latin typeface="Calibri" pitchFamily="34" charset="0"/>
                  </a:rPr>
                  <a:t>autorizan, vigilan</a:t>
                </a:r>
                <a:endParaRPr lang="es-ES" altLang="es-MX" sz="1800">
                  <a:latin typeface="Calibri" pitchFamily="34" charset="0"/>
                </a:endParaRPr>
              </a:p>
            </p:txBody>
          </p:sp>
          <p:sp>
            <p:nvSpPr>
              <p:cNvPr id="8218" name="Text Box 34"/>
              <p:cNvSpPr txBox="1">
                <a:spLocks noChangeArrowheads="1"/>
              </p:cNvSpPr>
              <p:nvPr/>
            </p:nvSpPr>
            <p:spPr bwMode="auto">
              <a:xfrm>
                <a:off x="4032" y="3801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s-MX" altLang="es-MX" sz="1800">
                    <a:latin typeface="Calibri" pitchFamily="34" charset="0"/>
                  </a:rPr>
                  <a:t>dirige</a:t>
                </a:r>
                <a:endParaRPr lang="es-ES" altLang="es-MX" sz="1800">
                  <a:latin typeface="Calibri" pitchFamily="34" charset="0"/>
                </a:endParaRPr>
              </a:p>
            </p:txBody>
          </p:sp>
        </p:grpSp>
      </p:grpSp>
      <p:sp>
        <p:nvSpPr>
          <p:cNvPr id="10279" name="Text Box 39"/>
          <p:cNvSpPr txBox="1">
            <a:spLocks noChangeArrowheads="1"/>
          </p:cNvSpPr>
          <p:nvPr/>
        </p:nvSpPr>
        <p:spPr bwMode="auto">
          <a:xfrm>
            <a:off x="5770563" y="990600"/>
            <a:ext cx="3144837" cy="18002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La unívoca simplifica </a:t>
            </a:r>
            <a:br>
              <a:rPr lang="es-MX" altLang="es-MX" sz="2800">
                <a:solidFill>
                  <a:srgbClr val="FFCC66"/>
                </a:solidFill>
                <a:latin typeface="Calibri" pitchFamily="34" charset="0"/>
              </a:rPr>
            </a:b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la delegación </a:t>
            </a:r>
            <a:br>
              <a:rPr lang="es-MX" altLang="es-MX" sz="2800">
                <a:solidFill>
                  <a:srgbClr val="FFCC66"/>
                </a:solidFill>
                <a:latin typeface="Calibri" pitchFamily="34" charset="0"/>
              </a:rPr>
            </a:b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(un solo principal)</a:t>
            </a:r>
            <a:endParaRPr lang="es-ES" altLang="es-MX" sz="2800">
              <a:solidFill>
                <a:srgbClr val="FFCC66"/>
              </a:solidFill>
              <a:latin typeface="Calibri" pitchFamily="34" charset="0"/>
            </a:endParaRPr>
          </a:p>
        </p:txBody>
      </p:sp>
      <p:sp>
        <p:nvSpPr>
          <p:cNvPr id="10282" name="Text Box 42"/>
          <p:cNvSpPr txBox="1">
            <a:spLocks noChangeArrowheads="1"/>
          </p:cNvSpPr>
          <p:nvPr/>
        </p:nvSpPr>
        <p:spPr bwMode="auto">
          <a:xfrm>
            <a:off x="7162800" y="6019800"/>
            <a:ext cx="1905000" cy="701675"/>
          </a:xfrm>
          <a:prstGeom prst="rect">
            <a:avLst/>
          </a:prstGeom>
          <a:solidFill>
            <a:srgbClr val="00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s-MX" sz="2000" i="1">
                <a:solidFill>
                  <a:srgbClr val="FFCC66"/>
                </a:solidFill>
                <a:latin typeface="Calibri" pitchFamily="34" charset="0"/>
              </a:rPr>
              <a:t>Cf</a:t>
            </a:r>
            <a:r>
              <a:rPr lang="en-US" altLang="es-MX" sz="2000">
                <a:solidFill>
                  <a:srgbClr val="FFCC66"/>
                </a:solidFill>
                <a:latin typeface="Calibri" pitchFamily="34" charset="0"/>
              </a:rPr>
              <a:t>. Moe+Caldwell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79" grpId="0" animBg="1" autoUpdateAnimBg="0"/>
      <p:bldP spid="10282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819400" y="304800"/>
            <a:ext cx="34988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La tesis linziana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588963" y="1447800"/>
            <a:ext cx="7869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La dualidad del presidencialismo es </a:t>
            </a:r>
            <a:r>
              <a:rPr lang="es-MX" altLang="es-MX" sz="2800" b="1">
                <a:solidFill>
                  <a:srgbClr val="CC0000"/>
                </a:solidFill>
                <a:latin typeface="Calibri" pitchFamily="34" charset="0"/>
              </a:rPr>
              <a:t>disfuncional</a:t>
            </a:r>
            <a:endParaRPr lang="es-ES" altLang="es-MX" sz="2800">
              <a:latin typeface="Calibri" pitchFamily="34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90550" y="2330450"/>
            <a:ext cx="84010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(1) </a:t>
            </a:r>
            <a:r>
              <a:rPr lang="es-MX" altLang="es-MX" sz="2800" b="1">
                <a:latin typeface="Calibri" pitchFamily="34" charset="0"/>
              </a:rPr>
              <a:t>Legitimidad democrática dual</a:t>
            </a:r>
            <a:r>
              <a:rPr lang="es-MX" altLang="es-MX" sz="2800">
                <a:latin typeface="Calibri" pitchFamily="34" charset="0"/>
              </a:rPr>
              <a:t> por elección separada,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     ¿quién es el representante legítimo del pueblo?</a:t>
            </a:r>
            <a:endParaRPr lang="es-ES" altLang="es-MX" sz="2800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90550" y="3657600"/>
            <a:ext cx="7869238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MX" sz="2800">
                <a:latin typeface="Calibri" pitchFamily="34" charset="0"/>
              </a:rPr>
              <a:t>(2) Los períodos fijos le imprimen un sello de </a:t>
            </a:r>
            <a:r>
              <a:rPr lang="es-MX" altLang="es-MX" sz="2800" b="1">
                <a:latin typeface="Calibri" pitchFamily="34" charset="0"/>
              </a:rPr>
              <a:t>rigidez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     </a:t>
            </a:r>
            <a:r>
              <a:rPr lang="es-MX" altLang="es-MX" sz="2800" b="1">
                <a:latin typeface="Calibri" pitchFamily="34" charset="0"/>
              </a:rPr>
              <a:t>estructural</a:t>
            </a:r>
            <a:r>
              <a:rPr lang="es-MX" altLang="es-MX" sz="2800">
                <a:latin typeface="Calibri" pitchFamily="34" charset="0"/>
              </a:rPr>
              <a:t>, la constitución carece de mecanismos </a:t>
            </a:r>
            <a:br>
              <a:rPr lang="es-MX" altLang="es-MX" sz="2800">
                <a:latin typeface="Calibri" pitchFamily="34" charset="0"/>
              </a:rPr>
            </a:br>
            <a:r>
              <a:rPr lang="es-MX" altLang="es-MX" sz="2800">
                <a:latin typeface="Calibri" pitchFamily="34" charset="0"/>
              </a:rPr>
              <a:t>     para superar confrontaciones entre los poderes</a:t>
            </a:r>
            <a:r>
              <a:rPr lang="es-MX" altLang="es-MX" sz="2800" b="1">
                <a:latin typeface="Calibri" pitchFamily="34" charset="0"/>
              </a:rPr>
              <a:t> </a:t>
            </a:r>
            <a:endParaRPr lang="es-ES" altLang="es-MX" sz="2800" b="1">
              <a:solidFill>
                <a:schemeClr val="accent2"/>
              </a:solidFill>
              <a:latin typeface="Calibri" pitchFamily="34" charset="0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381000" y="5408613"/>
            <a:ext cx="8286750" cy="9461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Parálisis institucional (</a:t>
            </a:r>
            <a:r>
              <a:rPr lang="es-MX" altLang="es-MX" sz="2800" i="1">
                <a:solidFill>
                  <a:srgbClr val="FFCC66"/>
                </a:solidFill>
                <a:latin typeface="Calibri" pitchFamily="34" charset="0"/>
              </a:rPr>
              <a:t>deadlock </a:t>
            </a: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o</a:t>
            </a:r>
            <a:r>
              <a:rPr lang="es-MX" altLang="es-MX" sz="2800" i="1">
                <a:solidFill>
                  <a:srgbClr val="FFCC66"/>
                </a:solidFill>
                <a:latin typeface="Calibri" pitchFamily="34" charset="0"/>
              </a:rPr>
              <a:t> gridlock</a:t>
            </a: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) </a:t>
            </a:r>
            <a:r>
              <a:rPr lang="es-MX" altLang="es-MX" sz="2800">
                <a:solidFill>
                  <a:srgbClr val="FFCC66"/>
                </a:solidFill>
                <a:latin typeface="Calibri" pitchFamily="34" charset="0"/>
                <a:sym typeface="Wingdings" pitchFamily="2" charset="2"/>
              </a:rPr>
              <a:t></a:t>
            </a: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 tentación de imponer voluntad unilateralmente </a:t>
            </a:r>
            <a:r>
              <a:rPr lang="es-MX" altLang="es-MX" sz="2800">
                <a:solidFill>
                  <a:srgbClr val="FFCC66"/>
                </a:solidFill>
                <a:latin typeface="Calibri" pitchFamily="34" charset="0"/>
                <a:sym typeface="Wingdings" pitchFamily="2" charset="2"/>
              </a:rPr>
              <a:t> ruptura</a:t>
            </a:r>
            <a:endParaRPr lang="es-ES" altLang="es-MX" sz="2800">
              <a:solidFill>
                <a:srgbClr val="FFCC66"/>
              </a:solidFill>
              <a:latin typeface="Calibri" pitchFamily="34" charset="0"/>
              <a:sym typeface="Wingdings" pitchFamily="2" charset="2"/>
            </a:endParaRPr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7010400" y="6248400"/>
            <a:ext cx="9906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227" name="1 CuadroTexto"/>
          <p:cNvSpPr txBox="1">
            <a:spLocks noChangeArrowheads="1"/>
          </p:cNvSpPr>
          <p:nvPr/>
        </p:nvSpPr>
        <p:spPr bwMode="auto">
          <a:xfrm>
            <a:off x="1258888" y="981075"/>
            <a:ext cx="6742112" cy="3786188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r>
              <a:rPr lang="fr-FR" altLang="es-MX" sz="4000" i="1" dirty="0">
                <a:latin typeface="Arial" charset="0"/>
                <a:cs typeface="Arial" charset="0"/>
              </a:rPr>
              <a:t>Un mal </a:t>
            </a:r>
            <a:r>
              <a:rPr lang="fr-FR" altLang="es-MX" sz="4000" i="1" dirty="0" err="1">
                <a:latin typeface="Arial" charset="0"/>
                <a:cs typeface="Arial" charset="0"/>
              </a:rPr>
              <a:t>general</a:t>
            </a:r>
            <a:r>
              <a:rPr lang="fr-FR" altLang="es-MX" sz="4000" i="1" dirty="0">
                <a:latin typeface="Arial" charset="0"/>
                <a:cs typeface="Arial" charset="0"/>
              </a:rPr>
              <a:t> </a:t>
            </a:r>
            <a:r>
              <a:rPr lang="fr-FR" altLang="es-MX" sz="4000" i="1" dirty="0" err="1">
                <a:latin typeface="Arial" charset="0"/>
                <a:cs typeface="Arial" charset="0"/>
              </a:rPr>
              <a:t>vale</a:t>
            </a:r>
            <a:r>
              <a:rPr lang="fr-FR" altLang="es-MX" sz="4000" i="1" dirty="0">
                <a:latin typeface="Arial" charset="0"/>
                <a:cs typeface="Arial" charset="0"/>
              </a:rPr>
              <a:t> </a:t>
            </a:r>
            <a:r>
              <a:rPr lang="fr-FR" altLang="es-MX" sz="4000" i="1" dirty="0" err="1">
                <a:latin typeface="Arial" charset="0"/>
                <a:cs typeface="Arial" charset="0"/>
              </a:rPr>
              <a:t>más</a:t>
            </a:r>
            <a:r>
              <a:rPr lang="fr-FR" altLang="es-MX" sz="4000" i="1" dirty="0">
                <a:latin typeface="Arial" charset="0"/>
                <a:cs typeface="Arial" charset="0"/>
              </a:rPr>
              <a:t> que dos </a:t>
            </a:r>
            <a:r>
              <a:rPr lang="fr-FR" altLang="es-MX" sz="4000" i="1" dirty="0" err="1">
                <a:latin typeface="Arial" charset="0"/>
                <a:cs typeface="Arial" charset="0"/>
              </a:rPr>
              <a:t>buenos</a:t>
            </a:r>
            <a:r>
              <a:rPr lang="fr-FR" altLang="es-MX" sz="4000" i="1" dirty="0">
                <a:latin typeface="Arial" charset="0"/>
                <a:cs typeface="Arial" charset="0"/>
              </a:rPr>
              <a:t>. La </a:t>
            </a:r>
            <a:r>
              <a:rPr lang="fr-FR" altLang="es-MX" sz="4000" i="1" dirty="0" err="1">
                <a:latin typeface="Arial" charset="0"/>
                <a:cs typeface="Arial" charset="0"/>
              </a:rPr>
              <a:t>guerra</a:t>
            </a:r>
            <a:r>
              <a:rPr lang="fr-FR" altLang="es-MX" sz="4000" i="1" dirty="0">
                <a:latin typeface="Arial" charset="0"/>
                <a:cs typeface="Arial" charset="0"/>
              </a:rPr>
              <a:t> es </a:t>
            </a:r>
            <a:r>
              <a:rPr lang="fr-FR" altLang="es-MX" sz="4000" i="1" dirty="0" err="1">
                <a:latin typeface="Arial" charset="0"/>
                <a:cs typeface="Arial" charset="0"/>
              </a:rPr>
              <a:t>como</a:t>
            </a:r>
            <a:r>
              <a:rPr lang="fr-FR" altLang="es-MX" sz="4000" i="1" dirty="0">
                <a:latin typeface="Arial" charset="0"/>
                <a:cs typeface="Arial" charset="0"/>
              </a:rPr>
              <a:t> el </a:t>
            </a:r>
            <a:r>
              <a:rPr lang="fr-FR" altLang="es-MX" sz="4000" i="1" dirty="0" err="1">
                <a:latin typeface="Arial" charset="0"/>
                <a:cs typeface="Arial" charset="0"/>
              </a:rPr>
              <a:t>gobierno</a:t>
            </a:r>
            <a:r>
              <a:rPr lang="fr-FR" altLang="es-MX" sz="4000" i="1" dirty="0">
                <a:latin typeface="Arial" charset="0"/>
                <a:cs typeface="Arial" charset="0"/>
              </a:rPr>
              <a:t>, es un </a:t>
            </a:r>
            <a:r>
              <a:rPr lang="fr-FR" altLang="es-MX" sz="4000" i="1" dirty="0" err="1">
                <a:latin typeface="Arial" charset="0"/>
                <a:cs typeface="Arial" charset="0"/>
              </a:rPr>
              <a:t>asunto</a:t>
            </a:r>
            <a:r>
              <a:rPr lang="fr-FR" altLang="es-MX" sz="4000" i="1" dirty="0">
                <a:latin typeface="Arial" charset="0"/>
                <a:cs typeface="Arial" charset="0"/>
              </a:rPr>
              <a:t> de </a:t>
            </a:r>
            <a:r>
              <a:rPr lang="fr-FR" altLang="es-MX" sz="4000" i="1" dirty="0" err="1">
                <a:latin typeface="Arial" charset="0"/>
                <a:cs typeface="Arial" charset="0"/>
              </a:rPr>
              <a:t>tacto</a:t>
            </a:r>
            <a:endParaRPr lang="fr-FR" altLang="es-MX" sz="4000" i="1" dirty="0">
              <a:latin typeface="Arial" charset="0"/>
              <a:cs typeface="Arial" charset="0"/>
            </a:endParaRPr>
          </a:p>
          <a:p>
            <a:pPr eaLnBrk="1" hangingPunct="1"/>
            <a:r>
              <a:rPr lang="fr-FR" altLang="es-MX" sz="4000" dirty="0">
                <a:latin typeface="Arial" charset="0"/>
                <a:cs typeface="Arial" charset="0"/>
              </a:rPr>
              <a:t>--</a:t>
            </a:r>
            <a:r>
              <a:rPr lang="fr-FR" altLang="es-MX" sz="4000" dirty="0" err="1">
                <a:latin typeface="Arial" charset="0"/>
                <a:cs typeface="Arial" charset="0"/>
              </a:rPr>
              <a:t>Napoleón</a:t>
            </a:r>
            <a:r>
              <a:rPr lang="fr-FR" altLang="es-MX" sz="4000" dirty="0">
                <a:latin typeface="Arial" charset="0"/>
                <a:cs typeface="Arial" charset="0"/>
              </a:rPr>
              <a:t> al </a:t>
            </a:r>
            <a:r>
              <a:rPr lang="fr-FR" altLang="es-MX" sz="4000" dirty="0" err="1">
                <a:latin typeface="Arial" charset="0"/>
                <a:cs typeface="Arial" charset="0"/>
              </a:rPr>
              <a:t>Directorio</a:t>
            </a:r>
            <a:r>
              <a:rPr lang="fr-FR" altLang="es-MX" sz="4000" dirty="0">
                <a:latin typeface="Arial" charset="0"/>
                <a:cs typeface="Arial" charset="0"/>
              </a:rPr>
              <a:t>, </a:t>
            </a:r>
            <a:r>
              <a:rPr lang="fr-FR" altLang="es-MX" sz="4000" dirty="0" err="1">
                <a:latin typeface="Arial" charset="0"/>
                <a:cs typeface="Arial" charset="0"/>
              </a:rPr>
              <a:t>campaña</a:t>
            </a:r>
            <a:r>
              <a:rPr lang="fr-FR" altLang="es-MX" sz="4000" dirty="0">
                <a:latin typeface="Arial" charset="0"/>
                <a:cs typeface="Arial" charset="0"/>
              </a:rPr>
              <a:t> de </a:t>
            </a:r>
            <a:r>
              <a:rPr lang="fr-FR" altLang="es-MX" sz="4000" dirty="0" err="1">
                <a:latin typeface="Arial" charset="0"/>
                <a:cs typeface="Arial" charset="0"/>
              </a:rPr>
              <a:t>Italia</a:t>
            </a:r>
            <a:r>
              <a:rPr lang="fr-FR" altLang="es-MX" sz="4000" dirty="0">
                <a:latin typeface="Arial" charset="0"/>
                <a:cs typeface="Arial" charset="0"/>
              </a:rPr>
              <a:t>, 1796</a:t>
            </a:r>
            <a:endParaRPr lang="es-MX" altLang="es-MX" sz="4000" dirty="0">
              <a:latin typeface="Arial" charset="0"/>
              <a:cs typeface="Arial" charset="0"/>
            </a:endParaRPr>
          </a:p>
        </p:txBody>
      </p:sp>
      <p:pic>
        <p:nvPicPr>
          <p:cNvPr id="2" name="Picture 12" descr="Image result for government grid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10259"/>
            <a:ext cx="7198602" cy="503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2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5" y="577404"/>
            <a:ext cx="7200800" cy="5400600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425" y="1116930"/>
            <a:ext cx="7129874" cy="4895850"/>
          </a:xfrm>
          <a:prstGeom prst="rect">
            <a:avLst/>
          </a:prstGeom>
        </p:spPr>
      </p:pic>
      <p:pic>
        <p:nvPicPr>
          <p:cNvPr id="11276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"/>
            <a:ext cx="530225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utoUpdateAnimBg="0"/>
      <p:bldP spid="11268" grpId="0" autoUpdateAnimBg="0"/>
      <p:bldP spid="11269" grpId="0" autoUpdateAnimBg="0"/>
      <p:bldP spid="11270" grpId="0" animBg="1" autoUpdateAnimBg="0"/>
      <p:bldP spid="11273" grpId="0" animBg="1"/>
      <p:bldP spid="922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060450" y="304800"/>
            <a:ext cx="7016750" cy="579438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3200">
                <a:solidFill>
                  <a:schemeClr val="tx2"/>
                </a:solidFill>
                <a:latin typeface="Calibri" pitchFamily="34" charset="0"/>
              </a:rPr>
              <a:t>Ejemplo: Chile 1969-1973</a:t>
            </a:r>
            <a:endParaRPr lang="es-ES" altLang="es-MX" sz="320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88963" y="5029200"/>
            <a:ext cx="7869237" cy="1816100"/>
          </a:xfrm>
          <a:prstGeom prst="rect">
            <a:avLst/>
          </a:prstGeom>
          <a:solidFill>
            <a:srgbClr val="7777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11 sept. 1973: se quiebra una de las democracias más longevas de Latinoamérica</a:t>
            </a:r>
            <a:br>
              <a:rPr lang="es-MX" altLang="es-MX" sz="2800">
                <a:solidFill>
                  <a:srgbClr val="FFCC66"/>
                </a:solidFill>
                <a:latin typeface="Calibri" pitchFamily="34" charset="0"/>
              </a:rPr>
            </a:b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Valenzuela ha sugerido que el </a:t>
            </a:r>
            <a:br>
              <a:rPr lang="es-MX" altLang="es-MX" sz="2800">
                <a:solidFill>
                  <a:srgbClr val="FFCC66"/>
                </a:solidFill>
                <a:latin typeface="Calibri" pitchFamily="34" charset="0"/>
              </a:rPr>
            </a:br>
            <a:r>
              <a:rPr lang="es-MX" altLang="es-MX" sz="2800">
                <a:solidFill>
                  <a:srgbClr val="990000"/>
                </a:solidFill>
                <a:latin typeface="Calibri" pitchFamily="34" charset="0"/>
              </a:rPr>
              <a:t>parlamentarismo lo habría evitado</a:t>
            </a:r>
            <a:r>
              <a:rPr lang="es-MX" altLang="es-MX" sz="2800">
                <a:solidFill>
                  <a:srgbClr val="FFCC66"/>
                </a:solidFill>
                <a:latin typeface="Calibri" pitchFamily="34" charset="0"/>
              </a:rPr>
              <a:t> </a:t>
            </a:r>
            <a:endParaRPr lang="es-ES" altLang="es-MX" sz="2800">
              <a:solidFill>
                <a:srgbClr val="FFCC66"/>
              </a:solidFill>
              <a:latin typeface="Calibri" pitchFamily="34" charset="0"/>
            </a:endParaRPr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685800" y="1219200"/>
          <a:ext cx="76962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Hoja de cálculo" r:id="rId3" imgW="4820145" imgH="1305420" progId="Excel.Sheet.8">
                  <p:embed/>
                </p:oleObj>
              </mc:Choice>
              <mc:Fallback>
                <p:oleObj name="Hoja de cálculo" r:id="rId3" imgW="4820145" imgH="1305420" progId="Excel.Sheet.8">
                  <p:embed/>
                  <p:pic>
                    <p:nvPicPr>
                      <p:cNvPr id="10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19200"/>
                        <a:ext cx="7696200" cy="3581400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>
                        <a:outerShdw dist="107763" dir="2700000" algn="ctr" rotWithShape="0">
                          <a:schemeClr val="bg2"/>
                        </a:outer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4572000" y="2930525"/>
            <a:ext cx="2438400" cy="609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endParaRPr lang="en-US" altLang="es-MX">
              <a:solidFill>
                <a:schemeClr val="accent1"/>
              </a:solidFill>
              <a:latin typeface="Calibri" pitchFamily="34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040438" y="3733800"/>
            <a:ext cx="2438400" cy="6096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040438" y="4343400"/>
            <a:ext cx="2438400" cy="609600"/>
          </a:xfrm>
          <a:prstGeom prst="rect">
            <a:avLst/>
          </a:prstGeom>
          <a:noFill/>
          <a:ln w="3810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12297" name="Picture 9" descr="C:\Documents and Settings\emagar\Mis documentos\Mis imágenes\moneda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066800"/>
            <a:ext cx="3886200" cy="26431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0" descr="C:\Documents and Settings\emagar\Mis documentos\Mis imágenes\allende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066800"/>
            <a:ext cx="4191000" cy="27098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nimBg="1" autoUpdateAnimBg="0"/>
      <p:bldP spid="12293" grpId="0" animBg="1" autoUpdateAnimBg="0"/>
      <p:bldP spid="12294" grpId="0" animBg="1"/>
      <p:bldP spid="12295" grpId="0" animBg="1"/>
    </p:bldLst>
  </p:timing>
</p:sld>
</file>

<file path=ppt/theme/theme1.xml><?xml version="1.0" encoding="utf-8"?>
<a:theme xmlns:a="http://schemas.openxmlformats.org/drawingml/2006/main" name="Diseño predeterminado">
  <a:themeElements>
    <a:clrScheme name="Diseño predeterminad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MX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altLang="es-MX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1796</TotalTime>
  <Words>916</Words>
  <Application>Microsoft Office PowerPoint</Application>
  <PresentationFormat>Presentación en pantalla (4:3)</PresentationFormat>
  <Paragraphs>136</Paragraphs>
  <Slides>26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I.T.A.M.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emagar</dc:creator>
  <cp:lastModifiedBy>ERIC MAGAR MEURS</cp:lastModifiedBy>
  <cp:revision>180</cp:revision>
  <dcterms:created xsi:type="dcterms:W3CDTF">2002-09-05T11:41:11Z</dcterms:created>
  <dcterms:modified xsi:type="dcterms:W3CDTF">2020-09-21T22:24:12Z</dcterms:modified>
</cp:coreProperties>
</file>