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366" r:id="rId3"/>
    <p:sldId id="367" r:id="rId4"/>
    <p:sldId id="369" r:id="rId5"/>
    <p:sldId id="284" r:id="rId6"/>
    <p:sldId id="297" r:id="rId7"/>
    <p:sldId id="298" r:id="rId8"/>
    <p:sldId id="299" r:id="rId9"/>
    <p:sldId id="378" r:id="rId10"/>
    <p:sldId id="379" r:id="rId11"/>
    <p:sldId id="300" r:id="rId12"/>
    <p:sldId id="304" r:id="rId13"/>
    <p:sldId id="302" r:id="rId14"/>
    <p:sldId id="301" r:id="rId15"/>
    <p:sldId id="373" r:id="rId16"/>
    <p:sldId id="280" r:id="rId17"/>
    <p:sldId id="375" r:id="rId18"/>
    <p:sldId id="376" r:id="rId19"/>
    <p:sldId id="308" r:id="rId20"/>
    <p:sldId id="383" r:id="rId21"/>
    <p:sldId id="309" r:id="rId22"/>
    <p:sldId id="313" r:id="rId23"/>
    <p:sldId id="311" r:id="rId24"/>
    <p:sldId id="312" r:id="rId25"/>
    <p:sldId id="315" r:id="rId26"/>
    <p:sldId id="317" r:id="rId27"/>
    <p:sldId id="314" r:id="rId28"/>
    <p:sldId id="316" r:id="rId29"/>
    <p:sldId id="318" r:id="rId30"/>
    <p:sldId id="319" r:id="rId31"/>
    <p:sldId id="320" r:id="rId32"/>
    <p:sldId id="310" r:id="rId33"/>
    <p:sldId id="321" r:id="rId34"/>
    <p:sldId id="322" r:id="rId35"/>
    <p:sldId id="323" r:id="rId36"/>
    <p:sldId id="324" r:id="rId37"/>
    <p:sldId id="325" r:id="rId38"/>
    <p:sldId id="326" r:id="rId39"/>
    <p:sldId id="332" r:id="rId40"/>
    <p:sldId id="327" r:id="rId41"/>
    <p:sldId id="382" r:id="rId42"/>
    <p:sldId id="384" r:id="rId43"/>
    <p:sldId id="328" r:id="rId44"/>
    <p:sldId id="333" r:id="rId45"/>
    <p:sldId id="335" r:id="rId46"/>
    <p:sldId id="334" r:id="rId47"/>
    <p:sldId id="329" r:id="rId48"/>
    <p:sldId id="330" r:id="rId49"/>
    <p:sldId id="331" r:id="rId50"/>
    <p:sldId id="340" r:id="rId51"/>
    <p:sldId id="336" r:id="rId52"/>
    <p:sldId id="341" r:id="rId53"/>
    <p:sldId id="337" r:id="rId54"/>
    <p:sldId id="343" r:id="rId55"/>
    <p:sldId id="342" r:id="rId56"/>
    <p:sldId id="338" r:id="rId57"/>
    <p:sldId id="344" r:id="rId58"/>
    <p:sldId id="345" r:id="rId59"/>
    <p:sldId id="346" r:id="rId60"/>
    <p:sldId id="356" r:id="rId61"/>
    <p:sldId id="347" r:id="rId62"/>
    <p:sldId id="361" r:id="rId63"/>
    <p:sldId id="348" r:id="rId64"/>
    <p:sldId id="360" r:id="rId65"/>
    <p:sldId id="357" r:id="rId66"/>
    <p:sldId id="358" r:id="rId67"/>
    <p:sldId id="359" r:id="rId68"/>
    <p:sldId id="362" r:id="rId69"/>
    <p:sldId id="349" r:id="rId70"/>
    <p:sldId id="385" r:id="rId71"/>
    <p:sldId id="350" r:id="rId72"/>
    <p:sldId id="363" r:id="rId73"/>
    <p:sldId id="364" r:id="rId74"/>
    <p:sldId id="380" r:id="rId75"/>
    <p:sldId id="381" r:id="rId76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3300"/>
    <a:srgbClr val="99CCFF"/>
    <a:srgbClr val="FFCC99"/>
    <a:srgbClr val="00FF00"/>
    <a:srgbClr val="DDDDDD"/>
    <a:srgbClr val="99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A5F555-3220-A00A-DF1E-597467986235}" v="51" dt="2022-05-25T14:56:19.239"/>
    <p1510:client id="{DA64E2C0-6A99-E075-1BBB-7279E95D73E2}" v="6" dt="2020-12-02T23:00:31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26" y="-906"/>
      </p:cViewPr>
      <p:guideLst>
        <p:guide orient="horz" pos="2736"/>
        <p:guide pos="4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F0070495-8FD3-4CB3-A6FA-F486892377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DE966245-604F-4D4E-A0C7-E3AB622EF47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F0A8A2AE-DD8D-4A96-9C5C-92AAB7BFB6D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7" name="Rectangle 5">
            <a:extLst>
              <a:ext uri="{FF2B5EF4-FFF2-40B4-BE49-F238E27FC236}">
                <a16:creationId xmlns:a16="http://schemas.microsoft.com/office/drawing/2014/main" id="{3842A4C6-3195-4F93-B235-9F7BF0B265A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264198" name="Rectangle 6">
            <a:extLst>
              <a:ext uri="{FF2B5EF4-FFF2-40B4-BE49-F238E27FC236}">
                <a16:creationId xmlns:a16="http://schemas.microsoft.com/office/drawing/2014/main" id="{C81FCD53-23F3-4031-8804-A461B66F9A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64199" name="Rectangle 7">
            <a:extLst>
              <a:ext uri="{FF2B5EF4-FFF2-40B4-BE49-F238E27FC236}">
                <a16:creationId xmlns:a16="http://schemas.microsoft.com/office/drawing/2014/main" id="{E2D0A772-FA29-40F1-9844-7F77BC05F6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39A88F-A8A1-480B-96C6-07C69506A735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559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25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566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94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0431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030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44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165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36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9066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5223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E27FA6E4-230C-442A-A2B4-F798BA506CC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s-MX" altLang="es-MX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B576B880-FD61-43C9-8E34-2E907EC2FE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57600" y="6553200"/>
            <a:ext cx="190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MX" altLang="es-MX" sz="1600">
                <a:solidFill>
                  <a:schemeClr val="folHlink"/>
                </a:solidFill>
                <a:latin typeface="Calibri" pitchFamily="34" charset="0"/>
              </a:rPr>
              <a:t>pc2 itam 12-11-13</a:t>
            </a:r>
            <a:endParaRPr lang="es-ES" altLang="es-MX" sz="1600">
              <a:solidFill>
                <a:schemeClr val="folHlink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6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0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2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8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png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915022EA-E55A-4B51-ACB3-FB58DD23B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533400"/>
            <a:ext cx="58674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br>
              <a:rPr lang="es-MX" altLang="es-MX" sz="6000" dirty="0">
                <a:latin typeface="Calibri"/>
                <a:ea typeface="Calibri"/>
                <a:cs typeface="Calibri"/>
              </a:rPr>
            </a:br>
            <a:r>
              <a:rPr lang="es-MX" altLang="es-MX" sz="6000" dirty="0">
                <a:latin typeface="Calibri"/>
                <a:ea typeface="Calibri"/>
                <a:cs typeface="Calibri"/>
              </a:rPr>
              <a:t>Partidos y </a:t>
            </a:r>
            <a:br>
              <a:rPr lang="es-MX" altLang="es-MX" sz="6000" dirty="0">
                <a:latin typeface="Calibri" panose="020F0502020204030204" pitchFamily="34" charset="0"/>
              </a:rPr>
            </a:br>
            <a:r>
              <a:rPr lang="es-MX" altLang="es-MX" sz="6000" dirty="0">
                <a:latin typeface="Calibri"/>
                <a:ea typeface="Calibri"/>
                <a:cs typeface="Calibri"/>
              </a:rPr>
              <a:t>Sistemas de partidos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MX" sz="6000" dirty="0">
                <a:latin typeface="Calibri"/>
                <a:ea typeface="Calibri"/>
                <a:cs typeface="Calibri"/>
              </a:rPr>
              <a:t>EEUU</a:t>
            </a:r>
            <a:endParaRPr lang="es-ES" altLang="es-MX" sz="60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71" name="Picture 1027">
            <a:extLst>
              <a:ext uri="{FF2B5EF4-FFF2-40B4-BE49-F238E27FC236}">
                <a16:creationId xmlns:a16="http://schemas.microsoft.com/office/drawing/2014/main" id="{57524F5C-C3A8-4C45-864B-D5FA2A925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361950"/>
            <a:ext cx="5940425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172" name="Picture 1028">
            <a:extLst>
              <a:ext uri="{FF2B5EF4-FFF2-40B4-BE49-F238E27FC236}">
                <a16:creationId xmlns:a16="http://schemas.microsoft.com/office/drawing/2014/main" id="{85370FA5-A618-432B-8D1D-7C47E8842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377825"/>
            <a:ext cx="6092825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ED43AEAB-506E-4C1D-9DDE-EFA0B67C3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04800"/>
            <a:ext cx="63944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¿Cómo influyes sobre alguien?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75107" name="Text Box 3">
            <a:extLst>
              <a:ext uri="{FF2B5EF4-FFF2-40B4-BE49-F238E27FC236}">
                <a16:creationId xmlns:a16="http://schemas.microsoft.com/office/drawing/2014/main" id="{2CE50AFC-0F0A-4583-BAF3-885A87E1D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017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Analogía: el </a:t>
            </a:r>
            <a:r>
              <a:rPr lang="en-US" altLang="es-MX" sz="3200" i="1">
                <a:latin typeface="Calibri" panose="020F0502020204030204" pitchFamily="34" charset="0"/>
              </a:rPr>
              <a:t>regateo</a:t>
            </a:r>
            <a:r>
              <a:rPr lang="en-US" altLang="es-MX" sz="3200">
                <a:latin typeface="Calibri" panose="020F0502020204030204" pitchFamily="34" charset="0"/>
              </a:rPr>
              <a:t> en un mercado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C08A4857-5B22-404D-95F5-AE63CF1B8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22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¿De qué vías dispones para tratar de que el vendedor baje su precio?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2BDE074A-C86E-4613-BA03-50AFF95DB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33800"/>
            <a:ext cx="4648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1</a:t>
            </a:r>
            <a:r>
              <a:rPr lang="en-US" altLang="es-MX" sz="3200">
                <a:latin typeface="Calibri" panose="020F0502020204030204" pitchFamily="34" charset="0"/>
              </a:rPr>
              <a:t>) persuación, beneficios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  y amenazas;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3F44C170-25E5-4913-A15E-F3CB6FFBB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33925"/>
            <a:ext cx="441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2</a:t>
            </a:r>
            <a:r>
              <a:rPr lang="en-US" altLang="es-MX" sz="3200">
                <a:latin typeface="Calibri" panose="020F0502020204030204" pitchFamily="34" charset="0"/>
              </a:rPr>
              <a:t>) cambiar al vendedor;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662EBA34-B085-43CF-B6DC-F28BECAA3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10200"/>
            <a:ext cx="48768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3</a:t>
            </a:r>
            <a:r>
              <a:rPr lang="en-US" altLang="es-MX" sz="3200">
                <a:latin typeface="Calibri" panose="020F0502020204030204" pitchFamily="34" charset="0"/>
              </a:rPr>
              <a:t>) persuades al que puede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  convencer al vendedor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CCD0016-5DF4-40A8-987F-6232104E7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10000"/>
            <a:ext cx="4114800" cy="579438"/>
          </a:xfrm>
          <a:prstGeom prst="rect">
            <a:avLst/>
          </a:prstGeom>
          <a:solidFill>
            <a:srgbClr val="8080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organizan mayorías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554BFB92-0B4D-4C16-8228-D3FD59584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724400"/>
            <a:ext cx="4114800" cy="1066800"/>
          </a:xfrm>
          <a:prstGeom prst="rect">
            <a:avLst/>
          </a:prstGeom>
          <a:solidFill>
            <a:srgbClr val="CC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compiten en elecciones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E04F61AF-4D53-4740-9DBA-38C47CBBE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668963"/>
            <a:ext cx="4114800" cy="579437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propagan ideologías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autoUpdateAnimBg="0"/>
      <p:bldP spid="175108" grpId="0" autoUpdateAnimBg="0"/>
      <p:bldP spid="175109" grpId="0" autoUpdateAnimBg="0"/>
      <p:bldP spid="175110" grpId="0" autoUpdateAnimBg="0"/>
      <p:bldP spid="175111" grpId="0" autoUpdateAnimBg="0"/>
      <p:bldP spid="175113" grpId="0" animBg="1" autoUpdateAnimBg="0"/>
      <p:bldP spid="175114" grpId="0" animBg="1" autoUpdateAnimBg="0"/>
      <p:bldP spid="1751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81FA938E-E965-4038-8F16-A6A908840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304800"/>
            <a:ext cx="8540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Tres modos de incidir en decisiones del gobierno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79203" name="Text Box 3">
            <a:extLst>
              <a:ext uri="{FF2B5EF4-FFF2-40B4-BE49-F238E27FC236}">
                <a16:creationId xmlns:a16="http://schemas.microsoft.com/office/drawing/2014/main" id="{15186E34-96EA-40F6-A6F8-303C69176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401763"/>
            <a:ext cx="3657600" cy="1373187"/>
          </a:xfrm>
          <a:prstGeom prst="rect">
            <a:avLst/>
          </a:prstGeom>
          <a:solidFill>
            <a:srgbClr val="8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organizar mayorías para que el agente actúe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179204" name="Text Box 4">
            <a:extLst>
              <a:ext uri="{FF2B5EF4-FFF2-40B4-BE49-F238E27FC236}">
                <a16:creationId xmlns:a16="http://schemas.microsoft.com/office/drawing/2014/main" id="{BF0E5958-F9BC-4F21-8019-F1997AC77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0"/>
            <a:ext cx="3505200" cy="1373188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competir en elecciones para cambiar al agente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179205" name="Text Box 5">
            <a:extLst>
              <a:ext uri="{FF2B5EF4-FFF2-40B4-BE49-F238E27FC236}">
                <a16:creationId xmlns:a16="http://schemas.microsoft.com/office/drawing/2014/main" id="{38FB98A4-187B-4393-90BD-500A6DC62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754563"/>
            <a:ext cx="3962400" cy="1373187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propagar ideologías para que otros también ejerzan presión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cxnSp>
        <p:nvCxnSpPr>
          <p:cNvPr id="179206" name="AutoShape 6">
            <a:extLst>
              <a:ext uri="{FF2B5EF4-FFF2-40B4-BE49-F238E27FC236}">
                <a16:creationId xmlns:a16="http://schemas.microsoft.com/office/drawing/2014/main" id="{52B1157C-E9D2-4EC6-A664-4A2CDC40C81A}"/>
              </a:ext>
            </a:extLst>
          </p:cNvPr>
          <p:cNvCxnSpPr>
            <a:cxnSpLocks noChangeShapeType="1"/>
            <a:stCxn id="179204" idx="2"/>
            <a:endCxn id="179205" idx="1"/>
          </p:cNvCxnSpPr>
          <p:nvPr/>
        </p:nvCxnSpPr>
        <p:spPr bwMode="auto">
          <a:xfrm>
            <a:off x="2362200" y="4421188"/>
            <a:ext cx="2133600" cy="1020762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207" name="AutoShape 7">
            <a:extLst>
              <a:ext uri="{FF2B5EF4-FFF2-40B4-BE49-F238E27FC236}">
                <a16:creationId xmlns:a16="http://schemas.microsoft.com/office/drawing/2014/main" id="{ADD5A2A0-C2E2-48D1-8DBC-C9C7D0ED3548}"/>
              </a:ext>
            </a:extLst>
          </p:cNvPr>
          <p:cNvCxnSpPr>
            <a:cxnSpLocks noChangeShapeType="1"/>
            <a:stCxn id="179204" idx="0"/>
            <a:endCxn id="179203" idx="1"/>
          </p:cNvCxnSpPr>
          <p:nvPr/>
        </p:nvCxnSpPr>
        <p:spPr bwMode="auto">
          <a:xfrm flipV="1">
            <a:off x="2362200" y="2089150"/>
            <a:ext cx="2286000" cy="95885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208" name="AutoShape 8">
            <a:extLst>
              <a:ext uri="{FF2B5EF4-FFF2-40B4-BE49-F238E27FC236}">
                <a16:creationId xmlns:a16="http://schemas.microsoft.com/office/drawing/2014/main" id="{06EC2761-AAD4-494E-9E1E-97A4756E605A}"/>
              </a:ext>
            </a:extLst>
          </p:cNvPr>
          <p:cNvCxnSpPr>
            <a:cxnSpLocks noChangeShapeType="1"/>
            <a:stCxn id="179203" idx="2"/>
            <a:endCxn id="179205" idx="0"/>
          </p:cNvCxnSpPr>
          <p:nvPr/>
        </p:nvCxnSpPr>
        <p:spPr bwMode="auto">
          <a:xfrm>
            <a:off x="6477000" y="2774950"/>
            <a:ext cx="0" cy="1979613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209" name="Text Box 9">
            <a:extLst>
              <a:ext uri="{FF2B5EF4-FFF2-40B4-BE49-F238E27FC236}">
                <a16:creationId xmlns:a16="http://schemas.microsoft.com/office/drawing/2014/main" id="{34ED3F2D-BCEE-453D-B89E-C614DE9D7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5257800"/>
            <a:ext cx="37179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Los partidos distribuyen su esfuerzo en las 3 actividades, con varianza</a:t>
            </a:r>
            <a:endParaRPr lang="es-ES" altLang="es-MX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0" presetID="17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31" presetID="17" presetClass="entr" presetSubtype="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animBg="1" autoUpdateAnimBg="0"/>
      <p:bldP spid="179204" grpId="0" animBg="1" autoUpdateAnimBg="0"/>
      <p:bldP spid="179205" grpId="0" animBg="1" autoUpdateAnimBg="0"/>
      <p:bldP spid="17920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18">
            <a:extLst>
              <a:ext uri="{FF2B5EF4-FFF2-40B4-BE49-F238E27FC236}">
                <a16:creationId xmlns:a16="http://schemas.microsoft.com/office/drawing/2014/main" id="{172A0B7A-9BA5-4445-9A68-1753C30E26A1}"/>
              </a:ext>
            </a:extLst>
          </p:cNvPr>
          <p:cNvGrpSpPr>
            <a:grpSpLocks/>
          </p:cNvGrpSpPr>
          <p:nvPr/>
        </p:nvGrpSpPr>
        <p:grpSpPr bwMode="auto">
          <a:xfrm>
            <a:off x="2381250" y="1524000"/>
            <a:ext cx="4724400" cy="4191000"/>
            <a:chOff x="1344" y="816"/>
            <a:chExt cx="2976" cy="2640"/>
          </a:xfrm>
        </p:grpSpPr>
        <p:sp>
          <p:nvSpPr>
            <p:cNvPr id="14364" name="Line 2">
              <a:extLst>
                <a:ext uri="{FF2B5EF4-FFF2-40B4-BE49-F238E27FC236}">
                  <a16:creationId xmlns:a16="http://schemas.microsoft.com/office/drawing/2014/main" id="{ED5FB5CA-95CD-458F-B49B-B4A588869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816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5" name="Line 3">
              <a:extLst>
                <a:ext uri="{FF2B5EF4-FFF2-40B4-BE49-F238E27FC236}">
                  <a16:creationId xmlns:a16="http://schemas.microsoft.com/office/drawing/2014/main" id="{F186B74A-0064-443F-A223-0BED174CF1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400"/>
              <a:ext cx="1392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6" name="Line 4">
              <a:extLst>
                <a:ext uri="{FF2B5EF4-FFF2-40B4-BE49-F238E27FC236}">
                  <a16:creationId xmlns:a16="http://schemas.microsoft.com/office/drawing/2014/main" id="{0B9ABBCE-572C-4BCE-BEB2-E50B5260D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400"/>
              <a:ext cx="1584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7157" name="Text Box 5">
            <a:extLst>
              <a:ext uri="{FF2B5EF4-FFF2-40B4-BE49-F238E27FC236}">
                <a16:creationId xmlns:a16="http://schemas.microsoft.com/office/drawing/2014/main" id="{07276BBD-5C8F-48BF-96DA-A7A577D60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990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i="1">
                <a:solidFill>
                  <a:srgbClr val="CC0000"/>
                </a:solidFill>
                <a:latin typeface="Calibri" panose="020F0502020204030204" pitchFamily="34" charset="0"/>
              </a:rPr>
              <a:t>ideología</a:t>
            </a:r>
            <a:endParaRPr lang="es-ES" altLang="es-MX" i="1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177158" name="Text Box 6">
            <a:extLst>
              <a:ext uri="{FF2B5EF4-FFF2-40B4-BE49-F238E27FC236}">
                <a16:creationId xmlns:a16="http://schemas.microsoft.com/office/drawing/2014/main" id="{E3B0324D-17FF-435F-A8A4-D8C043F48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5791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i="1">
                <a:solidFill>
                  <a:srgbClr val="CC0000"/>
                </a:solidFill>
                <a:latin typeface="Calibri" panose="020F0502020204030204" pitchFamily="34" charset="0"/>
              </a:rPr>
              <a:t>elecciones</a:t>
            </a:r>
            <a:endParaRPr lang="es-ES" altLang="es-MX" i="1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177159" name="Text Box 7">
            <a:extLst>
              <a:ext uri="{FF2B5EF4-FFF2-40B4-BE49-F238E27FC236}">
                <a16:creationId xmlns:a16="http://schemas.microsoft.com/office/drawing/2014/main" id="{0CBB208F-90EF-4177-9321-B75872136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5791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i="1">
                <a:solidFill>
                  <a:srgbClr val="CC0000"/>
                </a:solidFill>
                <a:latin typeface="Calibri" panose="020F0502020204030204" pitchFamily="34" charset="0"/>
              </a:rPr>
              <a:t>mayorías</a:t>
            </a:r>
            <a:endParaRPr lang="es-ES" altLang="es-MX" i="1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177171" name="Line 19">
            <a:extLst>
              <a:ext uri="{FF2B5EF4-FFF2-40B4-BE49-F238E27FC236}">
                <a16:creationId xmlns:a16="http://schemas.microsoft.com/office/drawing/2014/main" id="{F412B99B-2E26-40FB-89DE-5818A7976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688" y="5160963"/>
            <a:ext cx="588962" cy="365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72" name="Line 20">
            <a:extLst>
              <a:ext uri="{FF2B5EF4-FFF2-40B4-BE49-F238E27FC236}">
                <a16:creationId xmlns:a16="http://schemas.microsoft.com/office/drawing/2014/main" id="{2ECD3342-86BD-4FBB-A923-5999C31A8E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0938" y="4368800"/>
            <a:ext cx="1489075" cy="1193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73" name="Oval 21">
            <a:extLst>
              <a:ext uri="{FF2B5EF4-FFF2-40B4-BE49-F238E27FC236}">
                <a16:creationId xmlns:a16="http://schemas.microsoft.com/office/drawing/2014/main" id="{F1E877B0-A208-4231-A1F2-0984EED73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55070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177174" name="Text Box 22">
            <a:extLst>
              <a:ext uri="{FF2B5EF4-FFF2-40B4-BE49-F238E27FC236}">
                <a16:creationId xmlns:a16="http://schemas.microsoft.com/office/drawing/2014/main" id="{A908DEFA-5211-4F5D-A6E7-E01854A1D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600" y="5562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GOP</a:t>
            </a:r>
            <a:endParaRPr lang="es-ES" altLang="es-MX" b="1">
              <a:latin typeface="Calibri" panose="020F0502020204030204" pitchFamily="34" charset="0"/>
            </a:endParaRPr>
          </a:p>
        </p:txBody>
      </p:sp>
      <p:sp>
        <p:nvSpPr>
          <p:cNvPr id="14346" name="Text Box 23">
            <a:extLst>
              <a:ext uri="{FF2B5EF4-FFF2-40B4-BE49-F238E27FC236}">
                <a16:creationId xmlns:a16="http://schemas.microsoft.com/office/drawing/2014/main" id="{E458C8FB-5218-4056-B4EC-25A9574B3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304800"/>
            <a:ext cx="2597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varianza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77176" name="Line 24">
            <a:extLst>
              <a:ext uri="{FF2B5EF4-FFF2-40B4-BE49-F238E27FC236}">
                <a16:creationId xmlns:a16="http://schemas.microsoft.com/office/drawing/2014/main" id="{F7404A99-61CE-4C67-940F-ACC4C837D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3675" y="4495800"/>
            <a:ext cx="16002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77" name="Line 25">
            <a:extLst>
              <a:ext uri="{FF2B5EF4-FFF2-40B4-BE49-F238E27FC236}">
                <a16:creationId xmlns:a16="http://schemas.microsoft.com/office/drawing/2014/main" id="{F4DA7D53-5C89-49ED-BCD2-8410715127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5013325"/>
            <a:ext cx="568325" cy="4175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78" name="Oval 26">
            <a:extLst>
              <a:ext uri="{FF2B5EF4-FFF2-40B4-BE49-F238E27FC236}">
                <a16:creationId xmlns:a16="http://schemas.microsoft.com/office/drawing/2014/main" id="{DD98934B-D50B-4B52-937D-2BDF3592C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5451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177179" name="Text Box 27">
            <a:extLst>
              <a:ext uri="{FF2B5EF4-FFF2-40B4-BE49-F238E27FC236}">
                <a16:creationId xmlns:a16="http://schemas.microsoft.com/office/drawing/2014/main" id="{42FBC177-F7F9-47E8-B314-4C2B31E95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25" y="5562600"/>
            <a:ext cx="148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SPD</a:t>
            </a:r>
            <a:endParaRPr lang="es-ES" altLang="es-MX" b="1">
              <a:latin typeface="Calibri" panose="020F0502020204030204" pitchFamily="34" charset="0"/>
            </a:endParaRPr>
          </a:p>
        </p:txBody>
      </p:sp>
      <p:sp>
        <p:nvSpPr>
          <p:cNvPr id="177180" name="Line 28">
            <a:extLst>
              <a:ext uri="{FF2B5EF4-FFF2-40B4-BE49-F238E27FC236}">
                <a16:creationId xmlns:a16="http://schemas.microsoft.com/office/drawing/2014/main" id="{D6BC8AE2-18CF-4A13-993C-008C19D94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3163" y="5549900"/>
            <a:ext cx="935037" cy="5794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81" name="Line 29">
            <a:extLst>
              <a:ext uri="{FF2B5EF4-FFF2-40B4-BE49-F238E27FC236}">
                <a16:creationId xmlns:a16="http://schemas.microsoft.com/office/drawing/2014/main" id="{8649F9D7-A9FF-4DD9-9A6C-78524F1048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5497513"/>
            <a:ext cx="914400" cy="669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82" name="Oval 30">
            <a:extLst>
              <a:ext uri="{FF2B5EF4-FFF2-40B4-BE49-F238E27FC236}">
                <a16:creationId xmlns:a16="http://schemas.microsoft.com/office/drawing/2014/main" id="{94A931FC-1475-43EC-8487-EA986426E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61309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177183" name="Text Box 31">
            <a:extLst>
              <a:ext uri="{FF2B5EF4-FFF2-40B4-BE49-F238E27FC236}">
                <a16:creationId xmlns:a16="http://schemas.microsoft.com/office/drawing/2014/main" id="{6C4F503F-2B40-457A-A645-B49A6C2D1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6234113"/>
            <a:ext cx="148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PRI</a:t>
            </a:r>
            <a:endParaRPr lang="es-ES" altLang="es-MX" b="1">
              <a:latin typeface="Calibri" panose="020F0502020204030204" pitchFamily="34" charset="0"/>
            </a:endParaRPr>
          </a:p>
        </p:txBody>
      </p:sp>
      <p:sp>
        <p:nvSpPr>
          <p:cNvPr id="177184" name="Oval 32">
            <a:extLst>
              <a:ext uri="{FF2B5EF4-FFF2-40B4-BE49-F238E27FC236}">
                <a16:creationId xmlns:a16="http://schemas.microsoft.com/office/drawing/2014/main" id="{2D2403E8-CF51-46C1-BB9C-1DDF430CE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1981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177185" name="Line 33">
            <a:extLst>
              <a:ext uri="{FF2B5EF4-FFF2-40B4-BE49-F238E27FC236}">
                <a16:creationId xmlns:a16="http://schemas.microsoft.com/office/drawing/2014/main" id="{49AC4A91-3D3A-4983-B913-26BE433C0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5" y="2057400"/>
            <a:ext cx="0" cy="2154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86" name="Line 34">
            <a:extLst>
              <a:ext uri="{FF2B5EF4-FFF2-40B4-BE49-F238E27FC236}">
                <a16:creationId xmlns:a16="http://schemas.microsoft.com/office/drawing/2014/main" id="{721B0D67-FB74-430B-B8CD-84F9489E98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863725"/>
            <a:ext cx="249238" cy="182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87" name="Text Box 35">
            <a:extLst>
              <a:ext uri="{FF2B5EF4-FFF2-40B4-BE49-F238E27FC236}">
                <a16:creationId xmlns:a16="http://schemas.microsoft.com/office/drawing/2014/main" id="{61810231-9062-4BC5-AF56-F33CDE651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325" y="1600200"/>
            <a:ext cx="148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PPS</a:t>
            </a:r>
            <a:endParaRPr lang="es-ES" altLang="es-MX" b="1">
              <a:latin typeface="Calibri" panose="020F0502020204030204" pitchFamily="34" charset="0"/>
            </a:endParaRPr>
          </a:p>
        </p:txBody>
      </p:sp>
      <p:sp>
        <p:nvSpPr>
          <p:cNvPr id="177188" name="Line 36">
            <a:extLst>
              <a:ext uri="{FF2B5EF4-FFF2-40B4-BE49-F238E27FC236}">
                <a16:creationId xmlns:a16="http://schemas.microsoft.com/office/drawing/2014/main" id="{166D6779-573B-404A-9D97-F883844E9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1250" y="2855913"/>
            <a:ext cx="0" cy="21542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89" name="Line 37">
            <a:extLst>
              <a:ext uri="{FF2B5EF4-FFF2-40B4-BE49-F238E27FC236}">
                <a16:creationId xmlns:a16="http://schemas.microsoft.com/office/drawing/2014/main" id="{F0AAEB23-0457-4171-A751-ADA8DD62E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00" y="1885950"/>
            <a:ext cx="16002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90" name="Oval 38">
            <a:extLst>
              <a:ext uri="{FF2B5EF4-FFF2-40B4-BE49-F238E27FC236}">
                <a16:creationId xmlns:a16="http://schemas.microsoft.com/office/drawing/2014/main" id="{E21A119D-8827-4E25-B1EE-73B8642B7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28384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177191" name="Text Box 39">
            <a:extLst>
              <a:ext uri="{FF2B5EF4-FFF2-40B4-BE49-F238E27FC236}">
                <a16:creationId xmlns:a16="http://schemas.microsoft.com/office/drawing/2014/main" id="{AB028D3A-0E89-4DB5-9237-931FFF9F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476500"/>
            <a:ext cx="148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PCF</a:t>
            </a:r>
            <a:endParaRPr lang="es-ES" altLang="es-MX" b="1">
              <a:latin typeface="Calibri" panose="020F0502020204030204" pitchFamily="34" charset="0"/>
            </a:endParaRPr>
          </a:p>
        </p:txBody>
      </p:sp>
      <p:sp>
        <p:nvSpPr>
          <p:cNvPr id="177192" name="Text Box 40">
            <a:extLst>
              <a:ext uri="{FF2B5EF4-FFF2-40B4-BE49-F238E27FC236}">
                <a16:creationId xmlns:a16="http://schemas.microsoft.com/office/drawing/2014/main" id="{C2FAE122-ADB5-468F-BEE0-B575AAEB3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13013"/>
            <a:ext cx="3276600" cy="1800225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Los hay en todas las coordenadas; se mueven en el tiempo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 autoUpdateAnimBg="0"/>
      <p:bldP spid="177158" grpId="0" autoUpdateAnimBg="0"/>
      <p:bldP spid="177159" grpId="0" autoUpdateAnimBg="0"/>
      <p:bldP spid="177173" grpId="0" animBg="1"/>
      <p:bldP spid="177174" grpId="0" autoUpdateAnimBg="0"/>
      <p:bldP spid="177178" grpId="0" animBg="1"/>
      <p:bldP spid="177179" grpId="0" autoUpdateAnimBg="0"/>
      <p:bldP spid="177182" grpId="0" animBg="1"/>
      <p:bldP spid="177183" grpId="0" autoUpdateAnimBg="0"/>
      <p:bldP spid="177184" grpId="0" animBg="1"/>
      <p:bldP spid="177187" grpId="0" autoUpdateAnimBg="0"/>
      <p:bldP spid="177190" grpId="0" animBg="1"/>
      <p:bldP spid="177191" grpId="0" autoUpdateAnimBg="0"/>
      <p:bldP spid="17719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1">
            <a:extLst>
              <a:ext uri="{FF2B5EF4-FFF2-40B4-BE49-F238E27FC236}">
                <a16:creationId xmlns:a16="http://schemas.microsoft.com/office/drawing/2014/main" id="{54CE96A7-C977-4351-B3D6-CA1F6FA3D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304800"/>
            <a:ext cx="61023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¿Quiénes son “el partido”?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76140" name="Text Box 12">
            <a:extLst>
              <a:ext uri="{FF2B5EF4-FFF2-40B4-BE49-F238E27FC236}">
                <a16:creationId xmlns:a16="http://schemas.microsoft.com/office/drawing/2014/main" id="{1E6B5345-0859-423F-865F-40A2CAF7B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000">
                <a:latin typeface="Calibri" panose="020F0502020204030204" pitchFamily="34" charset="0"/>
              </a:rPr>
              <a:t>Los partidos abarcan diversos sectores en la sociedad</a:t>
            </a:r>
            <a:endParaRPr lang="es-ES" altLang="es-MX" sz="3000">
              <a:latin typeface="Calibri" panose="020F0502020204030204" pitchFamily="34" charset="0"/>
            </a:endParaRPr>
          </a:p>
        </p:txBody>
      </p:sp>
      <p:sp>
        <p:nvSpPr>
          <p:cNvPr id="176141" name="Text Box 13">
            <a:extLst>
              <a:ext uri="{FF2B5EF4-FFF2-40B4-BE49-F238E27FC236}">
                <a16:creationId xmlns:a16="http://schemas.microsoft.com/office/drawing/2014/main" id="{FA70056F-3C29-45C0-9381-BF0FF6B40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46325"/>
            <a:ext cx="815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000">
                <a:latin typeface="Calibri" panose="020F0502020204030204" pitchFamily="34" charset="0"/>
              </a:rPr>
              <a:t>(1) Líderes y ocupantes </a:t>
            </a:r>
            <a:br>
              <a:rPr lang="en-US" altLang="es-MX" sz="3000">
                <a:latin typeface="Calibri" panose="020F0502020204030204" pitchFamily="34" charset="0"/>
              </a:rPr>
            </a:br>
            <a:r>
              <a:rPr lang="en-US" altLang="es-MX" sz="3000">
                <a:latin typeface="Calibri" panose="020F0502020204030204" pitchFamily="34" charset="0"/>
              </a:rPr>
              <a:t>    de puestos de elección</a:t>
            </a:r>
            <a:endParaRPr lang="es-ES" altLang="es-MX" sz="3000">
              <a:latin typeface="Calibri" panose="020F0502020204030204" pitchFamily="34" charset="0"/>
            </a:endParaRPr>
          </a:p>
        </p:txBody>
      </p:sp>
      <p:sp>
        <p:nvSpPr>
          <p:cNvPr id="176142" name="Text Box 14">
            <a:extLst>
              <a:ext uri="{FF2B5EF4-FFF2-40B4-BE49-F238E27FC236}">
                <a16:creationId xmlns:a16="http://schemas.microsoft.com/office/drawing/2014/main" id="{D1C543CE-8A6C-457C-87D9-796866513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32175"/>
            <a:ext cx="8153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000">
                <a:latin typeface="Calibri" panose="020F0502020204030204" pitchFamily="34" charset="0"/>
              </a:rPr>
              <a:t>(2) </a:t>
            </a:r>
            <a:r>
              <a:rPr lang="en-US" altLang="es-MX" sz="3000" i="1">
                <a:latin typeface="Calibri" panose="020F0502020204030204" pitchFamily="34" charset="0"/>
              </a:rPr>
              <a:t>Staff</a:t>
            </a:r>
            <a:r>
              <a:rPr lang="en-US" altLang="es-MX" sz="3000">
                <a:latin typeface="Calibri" panose="020F0502020204030204" pitchFamily="34" charset="0"/>
              </a:rPr>
              <a:t> partidista</a:t>
            </a:r>
            <a:endParaRPr lang="es-ES" altLang="es-MX" sz="3000">
              <a:latin typeface="Calibri" panose="020F0502020204030204" pitchFamily="34" charset="0"/>
            </a:endParaRPr>
          </a:p>
        </p:txBody>
      </p:sp>
      <p:sp>
        <p:nvSpPr>
          <p:cNvPr id="176143" name="Text Box 15">
            <a:extLst>
              <a:ext uri="{FF2B5EF4-FFF2-40B4-BE49-F238E27FC236}">
                <a16:creationId xmlns:a16="http://schemas.microsoft.com/office/drawing/2014/main" id="{9C353625-9173-4E41-B86B-C1AAF3814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51325"/>
            <a:ext cx="815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000">
                <a:latin typeface="Calibri" panose="020F0502020204030204" pitchFamily="34" charset="0"/>
              </a:rPr>
              <a:t>(3) Ciudadanos que se </a:t>
            </a:r>
            <a:br>
              <a:rPr lang="en-US" altLang="es-MX" sz="3000">
                <a:latin typeface="Calibri" panose="020F0502020204030204" pitchFamily="34" charset="0"/>
              </a:rPr>
            </a:br>
            <a:r>
              <a:rPr lang="en-US" altLang="es-MX" sz="3000">
                <a:latin typeface="Calibri" panose="020F0502020204030204" pitchFamily="34" charset="0"/>
              </a:rPr>
              <a:t>     indentifican y son leales</a:t>
            </a:r>
            <a:endParaRPr lang="es-ES" altLang="es-MX" sz="3000">
              <a:latin typeface="Calibri" panose="020F0502020204030204" pitchFamily="34" charset="0"/>
            </a:endParaRPr>
          </a:p>
        </p:txBody>
      </p:sp>
      <p:sp>
        <p:nvSpPr>
          <p:cNvPr id="176144" name="Text Box 16">
            <a:extLst>
              <a:ext uri="{FF2B5EF4-FFF2-40B4-BE49-F238E27FC236}">
                <a16:creationId xmlns:a16="http://schemas.microsoft.com/office/drawing/2014/main" id="{33F15DCF-9428-4B7A-9BC3-71A64A5A8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86400"/>
            <a:ext cx="81534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000">
                <a:latin typeface="Calibri" panose="020F0502020204030204" pitchFamily="34" charset="0"/>
              </a:rPr>
              <a:t>Distintos autores abarcan más o menos: </a:t>
            </a:r>
            <a:br>
              <a:rPr lang="en-US" altLang="es-MX" sz="3000">
                <a:latin typeface="Calibri" panose="020F0502020204030204" pitchFamily="34" charset="0"/>
              </a:rPr>
            </a:br>
            <a:r>
              <a:rPr lang="en-US" altLang="es-MX" sz="3000">
                <a:latin typeface="Calibri" panose="020F0502020204030204" pitchFamily="34" charset="0"/>
              </a:rPr>
              <a:t>Downs (sólo 1); Duverger (1+2); V.O.Key (1+2+3)</a:t>
            </a:r>
            <a:endParaRPr lang="es-ES" altLang="es-MX" sz="3000">
              <a:latin typeface="Calibri" panose="020F0502020204030204" pitchFamily="34" charset="0"/>
            </a:endParaRPr>
          </a:p>
        </p:txBody>
      </p:sp>
      <p:sp>
        <p:nvSpPr>
          <p:cNvPr id="176145" name="Text Box 17">
            <a:extLst>
              <a:ext uri="{FF2B5EF4-FFF2-40B4-BE49-F238E27FC236}">
                <a16:creationId xmlns:a16="http://schemas.microsoft.com/office/drawing/2014/main" id="{6D2FA4C6-DE26-4FFC-9703-9DAF53004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5" y="2528888"/>
            <a:ext cx="4149725" cy="519112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Partido en el </a:t>
            </a:r>
            <a:r>
              <a:rPr lang="en-US" altLang="es-MX" sz="2800" b="1">
                <a:latin typeface="Calibri" panose="020F0502020204030204" pitchFamily="34" charset="0"/>
              </a:rPr>
              <a:t>gobierno</a:t>
            </a:r>
            <a:endParaRPr lang="es-ES" altLang="es-MX" sz="2800" b="1">
              <a:latin typeface="Calibri" panose="020F0502020204030204" pitchFamily="34" charset="0"/>
            </a:endParaRPr>
          </a:p>
        </p:txBody>
      </p:sp>
      <p:sp>
        <p:nvSpPr>
          <p:cNvPr id="176146" name="Text Box 18">
            <a:extLst>
              <a:ext uri="{FF2B5EF4-FFF2-40B4-BE49-F238E27FC236}">
                <a16:creationId xmlns:a16="http://schemas.microsoft.com/office/drawing/2014/main" id="{730DB415-91B8-494D-8999-571F086CA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5" y="3519488"/>
            <a:ext cx="4073525" cy="519112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Partido </a:t>
            </a:r>
            <a:r>
              <a:rPr lang="en-US" altLang="es-MX" sz="2800" b="1">
                <a:latin typeface="Calibri" panose="020F0502020204030204" pitchFamily="34" charset="0"/>
              </a:rPr>
              <a:t>organización</a:t>
            </a:r>
            <a:endParaRPr lang="es-ES" altLang="es-MX" sz="2800" b="1">
              <a:latin typeface="Calibri" panose="020F0502020204030204" pitchFamily="34" charset="0"/>
            </a:endParaRPr>
          </a:p>
        </p:txBody>
      </p:sp>
      <p:sp>
        <p:nvSpPr>
          <p:cNvPr id="176147" name="Text Box 19">
            <a:extLst>
              <a:ext uri="{FF2B5EF4-FFF2-40B4-BE49-F238E27FC236}">
                <a16:creationId xmlns:a16="http://schemas.microsoft.com/office/drawing/2014/main" id="{83633AF8-94A7-447E-A464-3EA459A5C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688" y="4586288"/>
            <a:ext cx="4100512" cy="519112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Partido en el </a:t>
            </a:r>
            <a:r>
              <a:rPr lang="en-US" altLang="es-MX" sz="2800" b="1">
                <a:latin typeface="Calibri" panose="020F0502020204030204" pitchFamily="34" charset="0"/>
              </a:rPr>
              <a:t>electorado</a:t>
            </a:r>
            <a:endParaRPr lang="es-ES" altLang="es-MX" sz="2800" b="1">
              <a:latin typeface="Calibri" panose="020F0502020204030204" pitchFamily="34" charset="0"/>
            </a:endParaRPr>
          </a:p>
        </p:txBody>
      </p:sp>
      <p:sp>
        <p:nvSpPr>
          <p:cNvPr id="176148" name="Text Box 20">
            <a:extLst>
              <a:ext uri="{FF2B5EF4-FFF2-40B4-BE49-F238E27FC236}">
                <a16:creationId xmlns:a16="http://schemas.microsoft.com/office/drawing/2014/main" id="{AA3CB825-BAE3-47B0-9ED9-EB33BC2C3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8" y="1828800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Schlesinger</a:t>
            </a:r>
            <a:r>
              <a:rPr lang="en-US" altLang="es-MX">
                <a:solidFill>
                  <a:srgbClr val="CC0000"/>
                </a:solidFill>
                <a:latin typeface="Calibri" panose="020F0502020204030204" pitchFamily="34" charset="0"/>
              </a:rPr>
              <a:t>:</a:t>
            </a:r>
            <a:endParaRPr lang="es-ES" altLang="es-MX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176149" name="Text Box 21">
            <a:extLst>
              <a:ext uri="{FF2B5EF4-FFF2-40B4-BE49-F238E27FC236}">
                <a16:creationId xmlns:a16="http://schemas.microsoft.com/office/drawing/2014/main" id="{A05DC2C1-4DED-416C-8B61-7E33810F0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562600"/>
            <a:ext cx="8610600" cy="1066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Tensiones: lo fines de (1) no son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necesariamente los de (2) ni los de (3)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0" grpId="0" autoUpdateAnimBg="0"/>
      <p:bldP spid="176141" grpId="0" autoUpdateAnimBg="0"/>
      <p:bldP spid="176142" grpId="0" autoUpdateAnimBg="0"/>
      <p:bldP spid="176143" grpId="0" autoUpdateAnimBg="0"/>
      <p:bldP spid="176144" grpId="0" autoUpdateAnimBg="0"/>
      <p:bldP spid="176145" grpId="0" animBg="1" autoUpdateAnimBg="0"/>
      <p:bldP spid="176146" grpId="0" animBg="1" autoUpdateAnimBg="0"/>
      <p:bldP spid="176147" grpId="0" animBg="1" autoUpdateAnimBg="0"/>
      <p:bldP spid="176148" grpId="0" autoUpdateAnimBg="0"/>
      <p:bldP spid="17614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6BB679D6-F0E5-4A2C-8D6A-771C34414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04800"/>
            <a:ext cx="50355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quehacer de un partido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51907" name="Text Box 3">
            <a:extLst>
              <a:ext uri="{FF2B5EF4-FFF2-40B4-BE49-F238E27FC236}">
                <a16:creationId xmlns:a16="http://schemas.microsoft.com/office/drawing/2014/main" id="{27A71D47-01E6-4F7F-83F6-0E94C4358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Tres grandes actividades.  Ofrecen: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1908" name="Text Box 4">
            <a:extLst>
              <a:ext uri="{FF2B5EF4-FFF2-40B4-BE49-F238E27FC236}">
                <a16:creationId xmlns:a16="http://schemas.microsoft.com/office/drawing/2014/main" id="{C013EAAB-CA6A-4F6C-B4A4-93E0A7206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209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1</a:t>
            </a:r>
            <a:r>
              <a:rPr lang="en-US" altLang="es-MX" sz="3200">
                <a:latin typeface="Calibri" panose="020F0502020204030204" pitchFamily="34" charset="0"/>
              </a:rPr>
              <a:t>) candidatos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1909" name="Text Box 5">
            <a:extLst>
              <a:ext uri="{FF2B5EF4-FFF2-40B4-BE49-F238E27FC236}">
                <a16:creationId xmlns:a16="http://schemas.microsoft.com/office/drawing/2014/main" id="{968DE13E-294E-47DB-AA31-103237F1F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2</a:t>
            </a:r>
            <a:r>
              <a:rPr lang="en-US" altLang="es-MX" sz="3200">
                <a:latin typeface="Calibri" panose="020F0502020204030204" pitchFamily="34" charset="0"/>
              </a:rPr>
              <a:t>) ideología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1910" name="Text Box 6">
            <a:extLst>
              <a:ext uri="{FF2B5EF4-FFF2-40B4-BE49-F238E27FC236}">
                <a16:creationId xmlns:a16="http://schemas.microsoft.com/office/drawing/2014/main" id="{9C225179-28DA-4EDC-B583-EBE39A19A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831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3</a:t>
            </a:r>
            <a:r>
              <a:rPr lang="en-US" altLang="es-MX" sz="3200">
                <a:latin typeface="Calibri" panose="020F0502020204030204" pitchFamily="34" charset="0"/>
              </a:rPr>
              <a:t>) </a:t>
            </a:r>
            <a:r>
              <a:rPr lang="en-US" altLang="es-MX" sz="3200" i="1">
                <a:latin typeface="Calibri" panose="020F0502020204030204" pitchFamily="34" charset="0"/>
              </a:rPr>
              <a:t>policy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autoUpdateAnimBg="0"/>
      <p:bldP spid="251908" grpId="0" autoUpdateAnimBg="0"/>
      <p:bldP spid="251909" grpId="0" autoUpdateAnimBg="0"/>
      <p:bldP spid="2519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>
            <a:extLst>
              <a:ext uri="{FF2B5EF4-FFF2-40B4-BE49-F238E27FC236}">
                <a16:creationId xmlns:a16="http://schemas.microsoft.com/office/drawing/2014/main" id="{02A5F5AD-2531-4F14-9F2A-963044C0991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209800"/>
            <a:ext cx="8458200" cy="4191000"/>
            <a:chOff x="192" y="1392"/>
            <a:chExt cx="5328" cy="2640"/>
          </a:xfrm>
        </p:grpSpPr>
        <p:sp>
          <p:nvSpPr>
            <p:cNvPr id="17420" name="Rectangle 47">
              <a:extLst>
                <a:ext uri="{FF2B5EF4-FFF2-40B4-BE49-F238E27FC236}">
                  <a16:creationId xmlns:a16="http://schemas.microsoft.com/office/drawing/2014/main" id="{F546EE9F-7194-47D4-8D11-6C5C76B35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632"/>
              <a:ext cx="1872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sp>
          <p:nvSpPr>
            <p:cNvPr id="17421" name="Rectangle 48">
              <a:extLst>
                <a:ext uri="{FF2B5EF4-FFF2-40B4-BE49-F238E27FC236}">
                  <a16:creationId xmlns:a16="http://schemas.microsoft.com/office/drawing/2014/main" id="{A933248E-3A7C-49CD-9E48-6C0E0C672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392"/>
              <a:ext cx="3648" cy="26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</p:grpSp>
      <p:grpSp>
        <p:nvGrpSpPr>
          <p:cNvPr id="17411" name="Group 38">
            <a:extLst>
              <a:ext uri="{FF2B5EF4-FFF2-40B4-BE49-F238E27FC236}">
                <a16:creationId xmlns:a16="http://schemas.microsoft.com/office/drawing/2014/main" id="{6F3AD055-62DC-43F3-999C-D87CBEC500C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"/>
            <a:ext cx="8229600" cy="5257800"/>
            <a:chOff x="240" y="192"/>
            <a:chExt cx="5184" cy="3312"/>
          </a:xfrm>
        </p:grpSpPr>
        <p:sp>
          <p:nvSpPr>
            <p:cNvPr id="17415" name="Text Box 33">
              <a:extLst>
                <a:ext uri="{FF2B5EF4-FFF2-40B4-BE49-F238E27FC236}">
                  <a16:creationId xmlns:a16="http://schemas.microsoft.com/office/drawing/2014/main" id="{54D0D601-943B-4D29-81A0-ED037366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192"/>
              <a:ext cx="5092" cy="36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3200">
                  <a:solidFill>
                    <a:schemeClr val="tx2"/>
                  </a:solidFill>
                  <a:latin typeface="Calibri" panose="020F0502020204030204" pitchFamily="34" charset="0"/>
                </a:rPr>
                <a:t>El quehacer del partido como actor colectivo</a:t>
              </a:r>
              <a:endParaRPr lang="es-ES" altLang="es-MX" sz="320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6" name="Text Box 34">
              <a:extLst>
                <a:ext uri="{FF2B5EF4-FFF2-40B4-BE49-F238E27FC236}">
                  <a16:creationId xmlns:a16="http://schemas.microsoft.com/office/drawing/2014/main" id="{7310261D-0144-4A4C-83D2-3474AAEE1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64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Tres grandes actividades.  Ofrecen: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7417" name="Text Box 35">
              <a:extLst>
                <a:ext uri="{FF2B5EF4-FFF2-40B4-BE49-F238E27FC236}">
                  <a16:creationId xmlns:a16="http://schemas.microsoft.com/office/drawing/2014/main" id="{5423858A-C3A6-4007-816C-2DAB248A8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651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1</a:t>
              </a:r>
              <a:r>
                <a:rPr lang="en-US" altLang="es-MX" sz="3200">
                  <a:latin typeface="Calibri" panose="020F0502020204030204" pitchFamily="34" charset="0"/>
                </a:rPr>
                <a:t>) </a:t>
              </a:r>
              <a:r>
                <a:rPr lang="en-US" altLang="es-MX" sz="3200" b="1">
                  <a:latin typeface="Calibri" panose="020F0502020204030204" pitchFamily="34" charset="0"/>
                </a:rPr>
                <a:t>candidatos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7418" name="Text Box 36">
              <a:extLst>
                <a:ext uri="{FF2B5EF4-FFF2-40B4-BE49-F238E27FC236}">
                  <a16:creationId xmlns:a16="http://schemas.microsoft.com/office/drawing/2014/main" id="{84741C2F-4DCC-45E1-ABA2-91CC429A8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400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2</a:t>
              </a:r>
              <a:r>
                <a:rPr lang="en-US" altLang="es-MX" sz="3200">
                  <a:latin typeface="Calibri" panose="020F0502020204030204" pitchFamily="34" charset="0"/>
                </a:rPr>
                <a:t>) ideología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7419" name="Text Box 37">
              <a:extLst>
                <a:ext uri="{FF2B5EF4-FFF2-40B4-BE49-F238E27FC236}">
                  <a16:creationId xmlns:a16="http://schemas.microsoft.com/office/drawing/2014/main" id="{AA501305-AAAD-436C-9577-AFA8CD022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139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3</a:t>
              </a:r>
              <a:r>
                <a:rPr lang="en-US" altLang="es-MX" sz="3200">
                  <a:latin typeface="Calibri" panose="020F0502020204030204" pitchFamily="34" charset="0"/>
                </a:rPr>
                <a:t>) </a:t>
              </a:r>
              <a:r>
                <a:rPr lang="en-US" altLang="es-MX" sz="3200" i="1">
                  <a:latin typeface="Calibri" panose="020F0502020204030204" pitchFamily="34" charset="0"/>
                </a:rPr>
                <a:t>policy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</p:grpSp>
      <p:sp>
        <p:nvSpPr>
          <p:cNvPr id="124972" name="Text Box 44">
            <a:extLst>
              <a:ext uri="{FF2B5EF4-FFF2-40B4-BE49-F238E27FC236}">
                <a16:creationId xmlns:a16="http://schemas.microsoft.com/office/drawing/2014/main" id="{79F7A5FB-49C4-4C95-88B4-B37470F59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2316163"/>
            <a:ext cx="61341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Por momentos parece que es lo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único que hacen; hibernan (EUA)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24973" name="Text Box 45">
            <a:extLst>
              <a:ext uri="{FF2B5EF4-FFF2-40B4-BE49-F238E27FC236}">
                <a16:creationId xmlns:a16="http://schemas.microsoft.com/office/drawing/2014/main" id="{D1890FF2-1A5E-40EB-8D18-8D2D2BF39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3494088"/>
            <a:ext cx="55626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Las elecciones primero divi-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den, luego intentan unificar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(a los que siguen dentro)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24977" name="Text Box 49">
            <a:extLst>
              <a:ext uri="{FF2B5EF4-FFF2-40B4-BE49-F238E27FC236}">
                <a16:creationId xmlns:a16="http://schemas.microsoft.com/office/drawing/2014/main" id="{560C0567-149F-47F5-A0BA-C0D81BF64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5257800"/>
            <a:ext cx="59817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Fin </a:t>
            </a:r>
            <a:r>
              <a:rPr lang="en-US" altLang="es-MX" sz="3200">
                <a:solidFill>
                  <a:srgbClr val="008000"/>
                </a:solidFill>
                <a:latin typeface="Calibri" panose="020F0502020204030204" pitchFamily="34" charset="0"/>
              </a:rPr>
              <a:t>colectivo</a:t>
            </a:r>
            <a:r>
              <a:rPr lang="en-US" altLang="es-MX" sz="3200">
                <a:latin typeface="Calibri" panose="020F0502020204030204" pitchFamily="34" charset="0"/>
              </a:rPr>
              <a:t>: ganar; fin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individual</a:t>
            </a:r>
            <a:r>
              <a:rPr lang="en-US" altLang="es-MX" sz="3200">
                <a:latin typeface="Calibri" panose="020F0502020204030204" pitchFamily="34" charset="0"/>
              </a:rPr>
              <a:t>: que gane mi facción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72" grpId="0" autoUpdateAnimBg="0"/>
      <p:bldP spid="124973" grpId="0" autoUpdateAnimBg="0"/>
      <p:bldP spid="12497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>
            <a:extLst>
              <a:ext uri="{FF2B5EF4-FFF2-40B4-BE49-F238E27FC236}">
                <a16:creationId xmlns:a16="http://schemas.microsoft.com/office/drawing/2014/main" id="{3F5017CA-C4FE-40FE-A568-7A20338FF68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209800"/>
            <a:ext cx="8458200" cy="4191000"/>
            <a:chOff x="192" y="1392"/>
            <a:chExt cx="5328" cy="2640"/>
          </a:xfrm>
        </p:grpSpPr>
        <p:sp>
          <p:nvSpPr>
            <p:cNvPr id="18445" name="Rectangle 30">
              <a:extLst>
                <a:ext uri="{FF2B5EF4-FFF2-40B4-BE49-F238E27FC236}">
                  <a16:creationId xmlns:a16="http://schemas.microsoft.com/office/drawing/2014/main" id="{E3ACBF85-1042-4134-8A79-65C01B2AC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388"/>
              <a:ext cx="1872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sp>
          <p:nvSpPr>
            <p:cNvPr id="18446" name="Rectangle 31">
              <a:extLst>
                <a:ext uri="{FF2B5EF4-FFF2-40B4-BE49-F238E27FC236}">
                  <a16:creationId xmlns:a16="http://schemas.microsoft.com/office/drawing/2014/main" id="{8C9C2368-9EA6-44EF-835E-CE165E522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392"/>
              <a:ext cx="3648" cy="26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</p:grpSp>
      <p:grpSp>
        <p:nvGrpSpPr>
          <p:cNvPr id="18435" name="Group 17">
            <a:extLst>
              <a:ext uri="{FF2B5EF4-FFF2-40B4-BE49-F238E27FC236}">
                <a16:creationId xmlns:a16="http://schemas.microsoft.com/office/drawing/2014/main" id="{FA2EEA80-7AC3-4D3D-8661-9BF760FA04E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"/>
            <a:ext cx="8229600" cy="5257800"/>
            <a:chOff x="240" y="192"/>
            <a:chExt cx="5184" cy="3312"/>
          </a:xfrm>
        </p:grpSpPr>
        <p:sp>
          <p:nvSpPr>
            <p:cNvPr id="18440" name="Text Box 18">
              <a:extLst>
                <a:ext uri="{FF2B5EF4-FFF2-40B4-BE49-F238E27FC236}">
                  <a16:creationId xmlns:a16="http://schemas.microsoft.com/office/drawing/2014/main" id="{AEB8DD11-E040-42AC-9544-21B633C10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192"/>
              <a:ext cx="5092" cy="36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3200">
                  <a:solidFill>
                    <a:schemeClr val="tx2"/>
                  </a:solidFill>
                  <a:latin typeface="Calibri" panose="020F0502020204030204" pitchFamily="34" charset="0"/>
                </a:rPr>
                <a:t>El quehacer del partido como actor colectivo</a:t>
              </a:r>
              <a:endParaRPr lang="es-ES" altLang="es-MX" sz="320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41" name="Text Box 19">
              <a:extLst>
                <a:ext uri="{FF2B5EF4-FFF2-40B4-BE49-F238E27FC236}">
                  <a16:creationId xmlns:a16="http://schemas.microsoft.com/office/drawing/2014/main" id="{280E0AF4-952E-4E31-943B-84EB9705A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64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Tres grandes actividades.  Ofrecen: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8442" name="Text Box 20">
              <a:extLst>
                <a:ext uri="{FF2B5EF4-FFF2-40B4-BE49-F238E27FC236}">
                  <a16:creationId xmlns:a16="http://schemas.microsoft.com/office/drawing/2014/main" id="{A8CBB72D-07AA-49A0-B86D-054F9B9FF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651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1</a:t>
              </a:r>
              <a:r>
                <a:rPr lang="en-US" altLang="es-MX" sz="3200">
                  <a:latin typeface="Calibri" panose="020F0502020204030204" pitchFamily="34" charset="0"/>
                </a:rPr>
                <a:t>) candidatos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8443" name="Text Box 21">
              <a:extLst>
                <a:ext uri="{FF2B5EF4-FFF2-40B4-BE49-F238E27FC236}">
                  <a16:creationId xmlns:a16="http://schemas.microsoft.com/office/drawing/2014/main" id="{AF2400E0-9368-418C-AE46-56C46A81E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400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2</a:t>
              </a:r>
              <a:r>
                <a:rPr lang="en-US" altLang="es-MX" sz="3200">
                  <a:latin typeface="Calibri" panose="020F0502020204030204" pitchFamily="34" charset="0"/>
                </a:rPr>
                <a:t>) </a:t>
              </a:r>
              <a:r>
                <a:rPr lang="en-US" altLang="es-MX" sz="3200" b="1">
                  <a:latin typeface="Calibri" panose="020F0502020204030204" pitchFamily="34" charset="0"/>
                </a:rPr>
                <a:t>ideología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8444" name="Text Box 22">
              <a:extLst>
                <a:ext uri="{FF2B5EF4-FFF2-40B4-BE49-F238E27FC236}">
                  <a16:creationId xmlns:a16="http://schemas.microsoft.com/office/drawing/2014/main" id="{696527D2-6D8E-4B06-9E73-88607774C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139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3</a:t>
              </a:r>
              <a:r>
                <a:rPr lang="en-US" altLang="es-MX" sz="3200">
                  <a:latin typeface="Calibri" panose="020F0502020204030204" pitchFamily="34" charset="0"/>
                </a:rPr>
                <a:t>) </a:t>
              </a:r>
              <a:r>
                <a:rPr lang="en-US" altLang="es-MX" sz="3200" i="1">
                  <a:latin typeface="Calibri" panose="020F0502020204030204" pitchFamily="34" charset="0"/>
                </a:rPr>
                <a:t>policy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</p:grpSp>
      <p:sp>
        <p:nvSpPr>
          <p:cNvPr id="253984" name="Text Box 32">
            <a:extLst>
              <a:ext uri="{FF2B5EF4-FFF2-40B4-BE49-F238E27FC236}">
                <a16:creationId xmlns:a16="http://schemas.microsoft.com/office/drawing/2014/main" id="{C57AD60B-5573-4A46-A61E-F0AC6E1BE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2316163"/>
            <a:ext cx="57912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Hay partidos + y - ideoló-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gicos: p.ej. SPD </a:t>
            </a:r>
            <a:r>
              <a:rPr lang="en-US" altLang="es-MX" sz="3200" i="1">
                <a:latin typeface="Calibri" panose="020F0502020204030204" pitchFamily="34" charset="0"/>
              </a:rPr>
              <a:t>vs</a:t>
            </a:r>
            <a:r>
              <a:rPr lang="en-US" altLang="es-MX" sz="3200">
                <a:latin typeface="Calibri" panose="020F0502020204030204" pitchFamily="34" charset="0"/>
              </a:rPr>
              <a:t> PSF 1920s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3987" name="Text Box 35">
            <a:extLst>
              <a:ext uri="{FF2B5EF4-FFF2-40B4-BE49-F238E27FC236}">
                <a16:creationId xmlns:a16="http://schemas.microsoft.com/office/drawing/2014/main" id="{0FD007CF-27EB-46A2-848B-7FBD33731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3352800"/>
            <a:ext cx="57912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Hasta los </a:t>
            </a:r>
            <a:r>
              <a:rPr lang="en-US" altLang="es-MX" sz="3200" i="1">
                <a:latin typeface="Calibri" panose="020F0502020204030204" pitchFamily="34" charset="0"/>
              </a:rPr>
              <a:t>catch-all</a:t>
            </a:r>
            <a:r>
              <a:rPr lang="en-US" altLang="es-MX" sz="3200">
                <a:latin typeface="Calibri" panose="020F0502020204030204" pitchFamily="34" charset="0"/>
              </a:rPr>
              <a:t> tienen com-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ponente ideol:   </a:t>
            </a:r>
            <a:r>
              <a:rPr lang="en-US" altLang="es-MX" sz="3200" i="1">
                <a:latin typeface="Calibri" panose="020F0502020204030204" pitchFamily="34" charset="0"/>
              </a:rPr>
              <a:t>Reaganomics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3988" name="Text Box 36">
            <a:extLst>
              <a:ext uri="{FF2B5EF4-FFF2-40B4-BE49-F238E27FC236}">
                <a16:creationId xmlns:a16="http://schemas.microsoft.com/office/drawing/2014/main" id="{D71585E4-5B95-4AF0-A995-3A0CAEB83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4495800"/>
            <a:ext cx="579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Ideol. tiene valor informativo: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reputación colectiva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3989" name="Text Box 37">
            <a:extLst>
              <a:ext uri="{FF2B5EF4-FFF2-40B4-BE49-F238E27FC236}">
                <a16:creationId xmlns:a16="http://schemas.microsoft.com/office/drawing/2014/main" id="{A4828AE1-28BA-4D64-92E6-CA0AD3D93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5715000"/>
            <a:ext cx="579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Militantes + extremistas, Blair 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84" grpId="0" autoUpdateAnimBg="0"/>
      <p:bldP spid="253987" grpId="0" autoUpdateAnimBg="0"/>
      <p:bldP spid="253988" grpId="0" autoUpdateAnimBg="0"/>
      <p:bldP spid="25398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CB3D66B5-AE07-41C4-A79C-A2DAAA922A24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209800"/>
            <a:ext cx="8458200" cy="4191000"/>
            <a:chOff x="192" y="1392"/>
            <a:chExt cx="5328" cy="2640"/>
          </a:xfrm>
        </p:grpSpPr>
        <p:sp>
          <p:nvSpPr>
            <p:cNvPr id="19468" name="Rectangle 15">
              <a:extLst>
                <a:ext uri="{FF2B5EF4-FFF2-40B4-BE49-F238E27FC236}">
                  <a16:creationId xmlns:a16="http://schemas.microsoft.com/office/drawing/2014/main" id="{2B10B253-6230-4413-A7E0-C326E399F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132"/>
              <a:ext cx="1872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sp>
          <p:nvSpPr>
            <p:cNvPr id="19469" name="Rectangle 16">
              <a:extLst>
                <a:ext uri="{FF2B5EF4-FFF2-40B4-BE49-F238E27FC236}">
                  <a16:creationId xmlns:a16="http://schemas.microsoft.com/office/drawing/2014/main" id="{B9CF9F07-8AC8-440B-9DE8-E9A165D0B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392"/>
              <a:ext cx="3648" cy="26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</p:grpSp>
      <p:grpSp>
        <p:nvGrpSpPr>
          <p:cNvPr id="19459" name="Group 5">
            <a:extLst>
              <a:ext uri="{FF2B5EF4-FFF2-40B4-BE49-F238E27FC236}">
                <a16:creationId xmlns:a16="http://schemas.microsoft.com/office/drawing/2014/main" id="{2259B2B8-652E-4B73-8D0C-A5D7CEBA0D7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"/>
            <a:ext cx="8229600" cy="5257800"/>
            <a:chOff x="240" y="192"/>
            <a:chExt cx="5184" cy="3312"/>
          </a:xfrm>
        </p:grpSpPr>
        <p:sp>
          <p:nvSpPr>
            <p:cNvPr id="19463" name="Text Box 6">
              <a:extLst>
                <a:ext uri="{FF2B5EF4-FFF2-40B4-BE49-F238E27FC236}">
                  <a16:creationId xmlns:a16="http://schemas.microsoft.com/office/drawing/2014/main" id="{D69CDBE5-8FAC-446B-8BF5-26829E0C0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192"/>
              <a:ext cx="5092" cy="36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3200">
                  <a:solidFill>
                    <a:schemeClr val="tx2"/>
                  </a:solidFill>
                  <a:latin typeface="Calibri" panose="020F0502020204030204" pitchFamily="34" charset="0"/>
                </a:rPr>
                <a:t>El quehacer del partido como actor colectivo</a:t>
              </a:r>
              <a:endParaRPr lang="es-ES" altLang="es-MX" sz="320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464" name="Text Box 7">
              <a:extLst>
                <a:ext uri="{FF2B5EF4-FFF2-40B4-BE49-F238E27FC236}">
                  <a16:creationId xmlns:a16="http://schemas.microsoft.com/office/drawing/2014/main" id="{22F7B277-F038-4E25-A441-CCB632CF8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64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Tres grandes actividades.  Ofrecen: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9465" name="Text Box 8">
              <a:extLst>
                <a:ext uri="{FF2B5EF4-FFF2-40B4-BE49-F238E27FC236}">
                  <a16:creationId xmlns:a16="http://schemas.microsoft.com/office/drawing/2014/main" id="{E419D52A-5F3F-4808-9C5B-AD5A79A06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651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1</a:t>
              </a:r>
              <a:r>
                <a:rPr lang="en-US" altLang="es-MX" sz="3200">
                  <a:latin typeface="Calibri" panose="020F0502020204030204" pitchFamily="34" charset="0"/>
                </a:rPr>
                <a:t>) candidatos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9466" name="Text Box 9">
              <a:extLst>
                <a:ext uri="{FF2B5EF4-FFF2-40B4-BE49-F238E27FC236}">
                  <a16:creationId xmlns:a16="http://schemas.microsoft.com/office/drawing/2014/main" id="{BEFBDB5F-2890-4CDF-9C83-7A4B641B7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400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2</a:t>
              </a:r>
              <a:r>
                <a:rPr lang="en-US" altLang="es-MX" sz="3200">
                  <a:latin typeface="Calibri" panose="020F0502020204030204" pitchFamily="34" charset="0"/>
                </a:rPr>
                <a:t>) ideología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9467" name="Text Box 10">
              <a:extLst>
                <a:ext uri="{FF2B5EF4-FFF2-40B4-BE49-F238E27FC236}">
                  <a16:creationId xmlns:a16="http://schemas.microsoft.com/office/drawing/2014/main" id="{37C714EC-40A9-4D87-AAF4-8CBE6A6B4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139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3</a:t>
              </a:r>
              <a:r>
                <a:rPr lang="en-US" altLang="es-MX" sz="3200">
                  <a:latin typeface="Calibri" panose="020F0502020204030204" pitchFamily="34" charset="0"/>
                </a:rPr>
                <a:t>) </a:t>
              </a:r>
              <a:r>
                <a:rPr lang="en-US" altLang="es-MX" sz="3200" b="1" i="1">
                  <a:latin typeface="Calibri" panose="020F0502020204030204" pitchFamily="34" charset="0"/>
                </a:rPr>
                <a:t>policy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</p:grpSp>
      <p:sp>
        <p:nvSpPr>
          <p:cNvPr id="254987" name="Text Box 11">
            <a:extLst>
              <a:ext uri="{FF2B5EF4-FFF2-40B4-BE49-F238E27FC236}">
                <a16:creationId xmlns:a16="http://schemas.microsoft.com/office/drawing/2014/main" id="{DD0B3359-E260-4E86-AE74-CEAFD0B92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2316163"/>
            <a:ext cx="57912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Poder compartido: los partidos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tienden puentes entre poderes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4988" name="Text Box 12">
            <a:extLst>
              <a:ext uri="{FF2B5EF4-FFF2-40B4-BE49-F238E27FC236}">
                <a16:creationId xmlns:a16="http://schemas.microsoft.com/office/drawing/2014/main" id="{809095E7-C6CF-4DC2-B8C1-A81FE3CB1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3581400"/>
            <a:ext cx="57912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Imaginen Fox (a) con mayorías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y (b) como líder del PAN; jueces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4989" name="Text Box 13">
            <a:extLst>
              <a:ext uri="{FF2B5EF4-FFF2-40B4-BE49-F238E27FC236}">
                <a16:creationId xmlns:a16="http://schemas.microsoft.com/office/drawing/2014/main" id="{923ED1BC-4755-48B4-AA2A-5BAA71A5A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4846638"/>
            <a:ext cx="57912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Fin </a:t>
            </a:r>
            <a:r>
              <a:rPr lang="en-US" altLang="es-MX" sz="3200">
                <a:solidFill>
                  <a:srgbClr val="008000"/>
                </a:solidFill>
                <a:latin typeface="Calibri" panose="020F0502020204030204" pitchFamily="34" charset="0"/>
              </a:rPr>
              <a:t>colect</a:t>
            </a:r>
            <a:r>
              <a:rPr lang="en-US" altLang="es-MX" sz="3200">
                <a:latin typeface="Calibri" panose="020F0502020204030204" pitchFamily="34" charset="0"/>
              </a:rPr>
              <a:t>.: reelegir al partido;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fin 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indiv</a:t>
            </a:r>
            <a:r>
              <a:rPr lang="en-US" altLang="es-MX" sz="3200">
                <a:latin typeface="Calibri" panose="020F0502020204030204" pitchFamily="34" charset="0"/>
              </a:rPr>
              <a:t>.: beneficio a mis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votantes (</a:t>
            </a:r>
            <a:r>
              <a:rPr lang="en-US" altLang="es-MX" sz="3200" i="1">
                <a:latin typeface="Calibri" panose="020F0502020204030204" pitchFamily="34" charset="0"/>
              </a:rPr>
              <a:t>Legislative Leviathan</a:t>
            </a:r>
            <a:r>
              <a:rPr lang="en-US" altLang="es-MX" sz="3200">
                <a:latin typeface="Calibri" panose="020F0502020204030204" pitchFamily="34" charset="0"/>
              </a:rPr>
              <a:t>)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7" grpId="0" autoUpdateAnimBg="0"/>
      <p:bldP spid="254988" grpId="0" autoUpdateAnimBg="0"/>
      <p:bldP spid="25498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3A9BBBDB-1B17-40D3-BDF4-54608562F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304800"/>
            <a:ext cx="7931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Algunas consecuencias de actividad partidista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83300" name="Text Box 4">
            <a:extLst>
              <a:ext uri="{FF2B5EF4-FFF2-40B4-BE49-F238E27FC236}">
                <a16:creationId xmlns:a16="http://schemas.microsoft.com/office/drawing/2014/main" id="{B9C4F2E8-33AF-480F-BD49-2A0DFA212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8153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Simplifican la política a un puñado de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opciones comprensibles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83302" name="Text Box 6">
            <a:extLst>
              <a:ext uri="{FF2B5EF4-FFF2-40B4-BE49-F238E27FC236}">
                <a16:creationId xmlns:a16="http://schemas.microsoft.com/office/drawing/2014/main" id="{7C70ECAD-D7BF-43F2-BA0A-82B4F1435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67200"/>
            <a:ext cx="8153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Unifican temporal (y artificialmente) lo que la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constitución separa: PRIato y cultura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autoritaria. Permiten gobernar más fácilmente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83303" name="Text Box 7">
            <a:extLst>
              <a:ext uri="{FF2B5EF4-FFF2-40B4-BE49-F238E27FC236}">
                <a16:creationId xmlns:a16="http://schemas.microsoft.com/office/drawing/2014/main" id="{C67BD34E-0375-40E3-BE07-8DAB28321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Dan señales (</a:t>
            </a:r>
            <a:r>
              <a:rPr lang="en-US" altLang="es-MX" sz="3200" i="1">
                <a:latin typeface="Calibri" panose="020F0502020204030204" pitchFamily="34" charset="0"/>
              </a:rPr>
              <a:t>cues</a:t>
            </a:r>
            <a:r>
              <a:rPr lang="en-US" altLang="es-MX" sz="3200">
                <a:latin typeface="Calibri" panose="020F0502020204030204" pitchFamily="34" charset="0"/>
              </a:rPr>
              <a:t>):  p.ej.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83305" name="Text Box 9">
            <a:extLst>
              <a:ext uri="{FF2B5EF4-FFF2-40B4-BE49-F238E27FC236}">
                <a16:creationId xmlns:a16="http://schemas.microsoft.com/office/drawing/2014/main" id="{B3A273F7-5598-44D6-A7C3-C10888238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8153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                                            nuevo reglamento de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lectura en primarias – “Emilio González lo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apoya”;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83306" name="Text Box 10">
            <a:extLst>
              <a:ext uri="{FF2B5EF4-FFF2-40B4-BE49-F238E27FC236}">
                <a16:creationId xmlns:a16="http://schemas.microsoft.com/office/drawing/2014/main" id="{DF2DAEB4-F371-450D-965A-7C83EC623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8153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</a:t>
            </a:r>
            <a:br>
              <a:rPr lang="en-US" altLang="es-MX" sz="3200">
                <a:latin typeface="Calibri" panose="020F0502020204030204" pitchFamily="34" charset="0"/>
              </a:rPr>
            </a:b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               o “a Bartlett le gusta el nvo. COFIPE”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utoUpdateAnimBg="0"/>
      <p:bldP spid="183302" grpId="0" autoUpdateAnimBg="0"/>
      <p:bldP spid="183303" grpId="0" autoUpdateAnimBg="0"/>
      <p:bldP spid="183305" grpId="0" autoUpdateAnimBg="0"/>
      <p:bldP spid="18330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9F497B5F-08B5-4EAE-8EFE-6D8FFF6C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304800"/>
            <a:ext cx="5949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modelo pluralista (Truman)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44739" name="Text Box 3">
            <a:extLst>
              <a:ext uri="{FF2B5EF4-FFF2-40B4-BE49-F238E27FC236}">
                <a16:creationId xmlns:a16="http://schemas.microsoft.com/office/drawing/2014/main" id="{AA43A5E2-BC2F-406F-8BC5-8D9EF8D21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8153400" cy="1554163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La libre competencia de grupos de interés </a:t>
            </a:r>
            <a:br>
              <a:rPr lang="es-MX" altLang="es-MX" sz="3200">
                <a:latin typeface="Calibri" panose="020F0502020204030204" pitchFamily="34" charset="0"/>
              </a:rPr>
            </a:br>
            <a:r>
              <a:rPr lang="es-MX" altLang="es-MX" sz="3200">
                <a:latin typeface="Calibri" panose="020F0502020204030204" pitchFamily="34" charset="0"/>
              </a:rPr>
              <a:t>permite que </a:t>
            </a:r>
            <a:r>
              <a:rPr lang="es-MX" altLang="es-MX" sz="3200" i="1">
                <a:latin typeface="Calibri" panose="020F0502020204030204" pitchFamily="34" charset="0"/>
              </a:rPr>
              <a:t>todos</a:t>
            </a:r>
            <a:r>
              <a:rPr lang="es-MX" altLang="es-MX" sz="3200">
                <a:latin typeface="Calibri" panose="020F0502020204030204" pitchFamily="34" charset="0"/>
              </a:rPr>
              <a:t> estén representados </a:t>
            </a:r>
            <a:br>
              <a:rPr lang="es-MX" altLang="es-MX" sz="3200">
                <a:latin typeface="Calibri" panose="020F0502020204030204" pitchFamily="34" charset="0"/>
              </a:rPr>
            </a:br>
            <a:r>
              <a:rPr lang="es-MX" altLang="es-MX" sz="3200">
                <a:latin typeface="Calibri" panose="020F0502020204030204" pitchFamily="34" charset="0"/>
              </a:rPr>
              <a:t>en las decisiones del gobierno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4740" name="Text Box 4">
            <a:extLst>
              <a:ext uri="{FF2B5EF4-FFF2-40B4-BE49-F238E27FC236}">
                <a16:creationId xmlns:a16="http://schemas.microsoft.com/office/drawing/2014/main" id="{7C2A5086-C161-4D42-BB90-B502B7C72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anose="020F0502020204030204" pitchFamily="34" charset="0"/>
              </a:rPr>
              <a:t>(</a:t>
            </a:r>
            <a:r>
              <a:rPr lang="es-MX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1</a:t>
            </a:r>
            <a:r>
              <a:rPr lang="es-MX" altLang="es-MX" sz="2800">
                <a:latin typeface="Calibri" panose="020F0502020204030204" pitchFamily="34" charset="0"/>
              </a:rPr>
              <a:t>) Los intereses se agrupan, activos o latentes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244741" name="Text Box 5">
            <a:extLst>
              <a:ext uri="{FF2B5EF4-FFF2-40B4-BE49-F238E27FC236}">
                <a16:creationId xmlns:a16="http://schemas.microsoft.com/office/drawing/2014/main" id="{3215FBCD-70B0-4FD6-A8BD-654169559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718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anose="020F0502020204030204" pitchFamily="34" charset="0"/>
              </a:rPr>
              <a:t>(</a:t>
            </a:r>
            <a:r>
              <a:rPr lang="es-MX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2</a:t>
            </a:r>
            <a:r>
              <a:rPr lang="es-MX" altLang="es-MX" sz="2800">
                <a:latin typeface="Calibri" panose="020F0502020204030204" pitchFamily="34" charset="0"/>
              </a:rPr>
              <a:t>) Los grupos se enfrentan en la arena política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244742" name="Text Box 6">
            <a:extLst>
              <a:ext uri="{FF2B5EF4-FFF2-40B4-BE49-F238E27FC236}">
                <a16:creationId xmlns:a16="http://schemas.microsoft.com/office/drawing/2014/main" id="{876D8C8B-3AD9-43DE-B862-5D341D7AF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81488"/>
            <a:ext cx="876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anose="020F0502020204030204" pitchFamily="34" charset="0"/>
              </a:rPr>
              <a:t>(</a:t>
            </a:r>
            <a:r>
              <a:rPr lang="es-MX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3</a:t>
            </a:r>
            <a:r>
              <a:rPr lang="es-MX" altLang="es-MX" sz="2800">
                <a:latin typeface="Calibri" panose="020F0502020204030204" pitchFamily="34" charset="0"/>
              </a:rPr>
              <a:t>) Límite a la influencia de 1 grupo es la influencia de otro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244743" name="Text Box 7">
            <a:extLst>
              <a:ext uri="{FF2B5EF4-FFF2-40B4-BE49-F238E27FC236}">
                <a16:creationId xmlns:a16="http://schemas.microsoft.com/office/drawing/2014/main" id="{A05FC0F8-F0B4-4960-8FBC-2030DFD17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91088"/>
            <a:ext cx="876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anose="020F0502020204030204" pitchFamily="34" charset="0"/>
              </a:rPr>
              <a:t>(</a:t>
            </a:r>
            <a:r>
              <a:rPr lang="es-MX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4</a:t>
            </a:r>
            <a:r>
              <a:rPr lang="es-MX" altLang="es-MX" sz="2800">
                <a:latin typeface="Calibri" panose="020F0502020204030204" pitchFamily="34" charset="0"/>
              </a:rPr>
              <a:t>) Un grupo latente se movilizaría si viera su interés amenazado; potencial contiene la ambición desenfrenada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244744" name="Text Box 8">
            <a:extLst>
              <a:ext uri="{FF2B5EF4-FFF2-40B4-BE49-F238E27FC236}">
                <a16:creationId xmlns:a16="http://schemas.microsoft.com/office/drawing/2014/main" id="{9FA8AA51-FD29-4ED1-97EF-3F9753E37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881688"/>
            <a:ext cx="876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anose="020F0502020204030204" pitchFamily="34" charset="0"/>
              </a:rPr>
              <a:t>(</a:t>
            </a:r>
            <a:r>
              <a:rPr lang="es-MX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5</a:t>
            </a:r>
            <a:r>
              <a:rPr lang="es-MX" altLang="es-MX" sz="2800">
                <a:latin typeface="Calibri" panose="020F0502020204030204" pitchFamily="34" charset="0"/>
              </a:rPr>
              <a:t>) La membresía de los grupos se empalma... otro límite</a:t>
            </a:r>
            <a:endParaRPr lang="es-ES" altLang="es-MX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animBg="1" autoUpdateAnimBg="0"/>
      <p:bldP spid="244740" grpId="0" autoUpdateAnimBg="0"/>
      <p:bldP spid="244741" grpId="0" autoUpdateAnimBg="0"/>
      <p:bldP spid="244742" grpId="0" autoUpdateAnimBg="0"/>
      <p:bldP spid="244743" grpId="0" autoUpdateAnimBg="0"/>
      <p:bldP spid="24474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>
            <a:extLst>
              <a:ext uri="{FF2B5EF4-FFF2-40B4-BE49-F238E27FC236}">
                <a16:creationId xmlns:a16="http://schemas.microsoft.com/office/drawing/2014/main" id="{C1B6C893-64F7-470A-A81B-A377B74BE7EE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1989138"/>
          <a:ext cx="8207374" cy="4645025"/>
        </p:xfrm>
        <a:graphic>
          <a:graphicData uri="http://schemas.openxmlformats.org/drawingml/2006/table">
            <a:tbl>
              <a:tblPr/>
              <a:tblGrid>
                <a:gridCol w="2718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5025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helvetica"/>
                        </a:rPr>
                        <a:t>Prop 59—Advisory Resolution to Ask for Overturn of the Citizens United Supreme Court Decision</a:t>
                      </a:r>
                    </a:p>
                  </a:txBody>
                  <a:tcPr marL="43146" marR="43146" marT="25904" marB="259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helvetica"/>
                        </a:rPr>
                        <a:t>Would direct California elected officials to use their authority to help overturn Citizens United v. Federal Election Commission, a 2010 U.S. Supreme Court ruling. This authority could include ratifying a federal constitutional amendment to overturn the ruling. That </a:t>
                      </a:r>
                      <a:r>
                        <a:rPr lang="en-US" sz="1600" b="1" dirty="0">
                          <a:effectLst/>
                          <a:latin typeface="helvetica"/>
                        </a:rPr>
                        <a:t>ruling established that corporations are “citizens”, essentially have the same rights as human beings, and therefore may spend without constraint to influence elections. </a:t>
                      </a:r>
                      <a:r>
                        <a:rPr lang="en-US" sz="1600" b="0" dirty="0">
                          <a:effectLst/>
                          <a:latin typeface="helvetica"/>
                        </a:rPr>
                        <a:t>This decision has led to the increased—and increasing—spending by oil companies and other polluting entities to influence legislative and local elections.</a:t>
                      </a:r>
                    </a:p>
                  </a:txBody>
                  <a:tcPr marL="43146" marR="43146" marT="25904" marB="259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helvetica"/>
                        </a:rPr>
                        <a:t>YES</a:t>
                      </a:r>
                    </a:p>
                  </a:txBody>
                  <a:tcPr marL="43146" marR="43146" marT="25904" marB="259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10" name="Text Box 2">
            <a:extLst>
              <a:ext uri="{FF2B5EF4-FFF2-40B4-BE49-F238E27FC236}">
                <a16:creationId xmlns:a16="http://schemas.microsoft.com/office/drawing/2014/main" id="{2F5A169E-8472-4FA2-851E-9CC50B41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304800"/>
            <a:ext cx="7931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Endorsement del Sierra Club de CA, nov 2016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D0073EBE-1B6E-4EFF-8BB3-A4B478A32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304800"/>
            <a:ext cx="5187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Los partidos en los EUA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84323" name="Text Box 3">
            <a:extLst>
              <a:ext uri="{FF2B5EF4-FFF2-40B4-BE49-F238E27FC236}">
                <a16:creationId xmlns:a16="http://schemas.microsoft.com/office/drawing/2014/main" id="{D28220F4-34EB-4CA4-AE02-A071EB6D1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Serie de tiempo de 200+ años permite ver como los partidos </a:t>
            </a:r>
            <a:r>
              <a:rPr lang="en-US" altLang="es-MX" sz="3200" b="1">
                <a:latin typeface="Calibri" panose="020F0502020204030204" pitchFamily="34" charset="0"/>
              </a:rPr>
              <a:t>evolucionan</a:t>
            </a:r>
            <a:r>
              <a:rPr lang="en-US" altLang="es-MX" sz="3200">
                <a:latin typeface="Calibri" panose="020F0502020204030204" pitchFamily="34" charset="0"/>
              </a:rPr>
              <a:t>. Lo hacen según las necesidades de sus miembros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84324" name="Text Box 4">
            <a:extLst>
              <a:ext uri="{FF2B5EF4-FFF2-40B4-BE49-F238E27FC236}">
                <a16:creationId xmlns:a16="http://schemas.microsoft.com/office/drawing/2014/main" id="{769C452B-A096-46CF-AF78-F5274B8D2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68675"/>
            <a:ext cx="8153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En EEUU, primero dominó el partido en el 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gobierno</a:t>
            </a:r>
            <a:r>
              <a:rPr lang="en-US" altLang="es-MX" sz="3200">
                <a:latin typeface="Calibri" panose="020F0502020204030204" pitchFamily="34" charset="0"/>
              </a:rPr>
              <a:t> (1790s-1820s); luego el partido 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organización</a:t>
            </a:r>
            <a:r>
              <a:rPr lang="en-US" altLang="es-MX" sz="3200">
                <a:latin typeface="Calibri" panose="020F0502020204030204" pitchFamily="34" charset="0"/>
              </a:rPr>
              <a:t> (1830s-1890s); después el partido en el 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electorado</a:t>
            </a:r>
            <a:r>
              <a:rPr lang="en-US" altLang="es-MX" sz="3200">
                <a:latin typeface="Calibri" panose="020F0502020204030204" pitchFamily="34" charset="0"/>
              </a:rPr>
              <a:t> (1900-hasta hoy) 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autoUpdateAnimBg="0"/>
      <p:bldP spid="18432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C21E7B0D-80AD-4067-BA2C-014032D04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A3F33DB-6910-4C02-9A13-CC02CBF745B4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23562" name="Line 4">
              <a:extLst>
                <a:ext uri="{FF2B5EF4-FFF2-40B4-BE49-F238E27FC236}">
                  <a16:creationId xmlns:a16="http://schemas.microsoft.com/office/drawing/2014/main" id="{2BFE3E20-DA14-4240-AEAA-B54EC2141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3" name="Line 5">
              <a:extLst>
                <a:ext uri="{FF2B5EF4-FFF2-40B4-BE49-F238E27FC236}">
                  <a16:creationId xmlns:a16="http://schemas.microsoft.com/office/drawing/2014/main" id="{F8B7520E-47D4-4429-BB3B-D363018B7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4" name="Line 6">
              <a:extLst>
                <a:ext uri="{FF2B5EF4-FFF2-40B4-BE49-F238E27FC236}">
                  <a16:creationId xmlns:a16="http://schemas.microsoft.com/office/drawing/2014/main" id="{EC67DEDF-770D-4137-AF34-7052B87CF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5" name="Line 7">
              <a:extLst>
                <a:ext uri="{FF2B5EF4-FFF2-40B4-BE49-F238E27FC236}">
                  <a16:creationId xmlns:a16="http://schemas.microsoft.com/office/drawing/2014/main" id="{89B28C0F-2CAB-4439-8CD3-DEF28E3E0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6" name="Line 8">
              <a:extLst>
                <a:ext uri="{FF2B5EF4-FFF2-40B4-BE49-F238E27FC236}">
                  <a16:creationId xmlns:a16="http://schemas.microsoft.com/office/drawing/2014/main" id="{570CDC12-680F-4E17-B959-060A30102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7" name="Text Box 9">
              <a:extLst>
                <a:ext uri="{FF2B5EF4-FFF2-40B4-BE49-F238E27FC236}">
                  <a16:creationId xmlns:a16="http://schemas.microsoft.com/office/drawing/2014/main" id="{22F1C98F-E2A0-4610-B2E5-2709EB398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23568" name="Text Box 10">
              <a:extLst>
                <a:ext uri="{FF2B5EF4-FFF2-40B4-BE49-F238E27FC236}">
                  <a16:creationId xmlns:a16="http://schemas.microsoft.com/office/drawing/2014/main" id="{ADC8DDE2-6350-48A3-92D2-90C6A31E0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23569" name="Text Box 11">
              <a:extLst>
                <a:ext uri="{FF2B5EF4-FFF2-40B4-BE49-F238E27FC236}">
                  <a16:creationId xmlns:a16="http://schemas.microsoft.com/office/drawing/2014/main" id="{C8BB6456-0D0E-4485-AE35-1733B3B56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23570" name="Text Box 12">
              <a:extLst>
                <a:ext uri="{FF2B5EF4-FFF2-40B4-BE49-F238E27FC236}">
                  <a16:creationId xmlns:a16="http://schemas.microsoft.com/office/drawing/2014/main" id="{29B5CEFE-E143-4093-9D1E-59F5D394E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188431" name="Text Box 15">
            <a:extLst>
              <a:ext uri="{FF2B5EF4-FFF2-40B4-BE49-F238E27FC236}">
                <a16:creationId xmlns:a16="http://schemas.microsoft.com/office/drawing/2014/main" id="{60C7C6F5-6245-45CC-8015-D869D7E01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188432" name="Text Box 16">
            <a:extLst>
              <a:ext uri="{FF2B5EF4-FFF2-40B4-BE49-F238E27FC236}">
                <a16:creationId xmlns:a16="http://schemas.microsoft.com/office/drawing/2014/main" id="{8D028920-3225-4BFF-83CC-2663770B7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188433" name="Text Box 17">
            <a:extLst>
              <a:ext uri="{FF2B5EF4-FFF2-40B4-BE49-F238E27FC236}">
                <a16:creationId xmlns:a16="http://schemas.microsoft.com/office/drawing/2014/main" id="{FC2BD738-40C4-4921-8713-E9C76663A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188434" name="Text Box 18">
            <a:extLst>
              <a:ext uri="{FF2B5EF4-FFF2-40B4-BE49-F238E27FC236}">
                <a16:creationId xmlns:a16="http://schemas.microsoft.com/office/drawing/2014/main" id="{31EFE6CF-ACFA-4D15-B1C0-B124330B4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23560" name="Text Box 19">
            <a:extLst>
              <a:ext uri="{FF2B5EF4-FFF2-40B4-BE49-F238E27FC236}">
                <a16:creationId xmlns:a16="http://schemas.microsoft.com/office/drawing/2014/main" id="{134556FD-870F-4A83-AEC3-11E5FDD6A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(1)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88436" name="Text Box 20">
            <a:extLst>
              <a:ext uri="{FF2B5EF4-FFF2-40B4-BE49-F238E27FC236}">
                <a16:creationId xmlns:a16="http://schemas.microsoft.com/office/drawing/2014/main" id="{E181D294-012F-4D3F-BB11-601ADED4B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38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Sólo cinco partidos grandes y competitivos se han sucedido en los Estados Unidos desde la promulgación de la constitución</a:t>
            </a:r>
            <a:endParaRPr lang="es-ES" altLang="es-MX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nimBg="1"/>
      <p:bldP spid="188431" grpId="0" autoUpdateAnimBg="0"/>
      <p:bldP spid="188432" grpId="0" autoUpdateAnimBg="0"/>
      <p:bldP spid="188433" grpId="0" autoUpdateAnimBg="0"/>
      <p:bldP spid="188434" grpId="0" autoUpdateAnimBg="0"/>
      <p:bldP spid="18843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0">
            <a:extLst>
              <a:ext uri="{FF2B5EF4-FFF2-40B4-BE49-F238E27FC236}">
                <a16:creationId xmlns:a16="http://schemas.microsoft.com/office/drawing/2014/main" id="{3F1DDB5E-B393-4900-9105-E7C544634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24579" name="Group 31">
            <a:extLst>
              <a:ext uri="{FF2B5EF4-FFF2-40B4-BE49-F238E27FC236}">
                <a16:creationId xmlns:a16="http://schemas.microsoft.com/office/drawing/2014/main" id="{59044A62-68F4-4D40-985C-B78527C010AE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24595" name="Line 2">
              <a:extLst>
                <a:ext uri="{FF2B5EF4-FFF2-40B4-BE49-F238E27FC236}">
                  <a16:creationId xmlns:a16="http://schemas.microsoft.com/office/drawing/2014/main" id="{23E5702F-6E20-46ED-A608-B176B5DF4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96" name="Line 3">
              <a:extLst>
                <a:ext uri="{FF2B5EF4-FFF2-40B4-BE49-F238E27FC236}">
                  <a16:creationId xmlns:a16="http://schemas.microsoft.com/office/drawing/2014/main" id="{F23838D1-DD0E-4C74-BA17-ABABA0BAD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97" name="Line 6">
              <a:extLst>
                <a:ext uri="{FF2B5EF4-FFF2-40B4-BE49-F238E27FC236}">
                  <a16:creationId xmlns:a16="http://schemas.microsoft.com/office/drawing/2014/main" id="{6E10B39B-0431-470D-AE0A-DC4E9699F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98" name="Line 7">
              <a:extLst>
                <a:ext uri="{FF2B5EF4-FFF2-40B4-BE49-F238E27FC236}">
                  <a16:creationId xmlns:a16="http://schemas.microsoft.com/office/drawing/2014/main" id="{D5E62457-A29A-47E7-8B5C-2D428D935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99" name="Line 8">
              <a:extLst>
                <a:ext uri="{FF2B5EF4-FFF2-40B4-BE49-F238E27FC236}">
                  <a16:creationId xmlns:a16="http://schemas.microsoft.com/office/drawing/2014/main" id="{764E7C79-ABD1-4284-B06B-7B39564C0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600" name="Text Box 9">
              <a:extLst>
                <a:ext uri="{FF2B5EF4-FFF2-40B4-BE49-F238E27FC236}">
                  <a16:creationId xmlns:a16="http://schemas.microsoft.com/office/drawing/2014/main" id="{C804A792-7C06-4C98-82F6-C93137C84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24601" name="Text Box 10">
              <a:extLst>
                <a:ext uri="{FF2B5EF4-FFF2-40B4-BE49-F238E27FC236}">
                  <a16:creationId xmlns:a16="http://schemas.microsoft.com/office/drawing/2014/main" id="{7BA6DE6D-F31D-43CA-9FAC-F2E94B56F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24602" name="Text Box 11">
              <a:extLst>
                <a:ext uri="{FF2B5EF4-FFF2-40B4-BE49-F238E27FC236}">
                  <a16:creationId xmlns:a16="http://schemas.microsoft.com/office/drawing/2014/main" id="{E320A505-228D-4909-B0A9-8669AFF09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24603" name="Text Box 13">
              <a:extLst>
                <a:ext uri="{FF2B5EF4-FFF2-40B4-BE49-F238E27FC236}">
                  <a16:creationId xmlns:a16="http://schemas.microsoft.com/office/drawing/2014/main" id="{25AE9BF8-BF62-4640-8506-C70789AF2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186383" name="Line 15">
            <a:extLst>
              <a:ext uri="{FF2B5EF4-FFF2-40B4-BE49-F238E27FC236}">
                <a16:creationId xmlns:a16="http://schemas.microsoft.com/office/drawing/2014/main" id="{99538970-FC50-4784-9880-004FABEB6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86384" name="Text Box 16">
            <a:extLst>
              <a:ext uri="{FF2B5EF4-FFF2-40B4-BE49-F238E27FC236}">
                <a16:creationId xmlns:a16="http://schemas.microsoft.com/office/drawing/2014/main" id="{131E5AF7-8914-46F1-AECC-94432B2DD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24582" name="Text Box 26">
            <a:extLst>
              <a:ext uri="{FF2B5EF4-FFF2-40B4-BE49-F238E27FC236}">
                <a16:creationId xmlns:a16="http://schemas.microsoft.com/office/drawing/2014/main" id="{18047941-237D-47BD-8527-2A93C0C85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24583" name="Text Box 27">
            <a:extLst>
              <a:ext uri="{FF2B5EF4-FFF2-40B4-BE49-F238E27FC236}">
                <a16:creationId xmlns:a16="http://schemas.microsoft.com/office/drawing/2014/main" id="{6DC2421F-6E60-409B-AAB3-33BBE6DAF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24584" name="Text Box 28">
            <a:extLst>
              <a:ext uri="{FF2B5EF4-FFF2-40B4-BE49-F238E27FC236}">
                <a16:creationId xmlns:a16="http://schemas.microsoft.com/office/drawing/2014/main" id="{BD2715C9-D5F6-49CA-B3E3-CEBE73D78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24585" name="Text Box 32">
            <a:extLst>
              <a:ext uri="{FF2B5EF4-FFF2-40B4-BE49-F238E27FC236}">
                <a16:creationId xmlns:a16="http://schemas.microsoft.com/office/drawing/2014/main" id="{35AEBA38-9B5F-4B75-8CFA-DDDE879B4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24586" name="Text Box 33">
            <a:extLst>
              <a:ext uri="{FF2B5EF4-FFF2-40B4-BE49-F238E27FC236}">
                <a16:creationId xmlns:a16="http://schemas.microsoft.com/office/drawing/2014/main" id="{8EF6CB65-9C27-4EED-8A31-8357EB797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(2)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86402" name="Text Box 34">
            <a:extLst>
              <a:ext uri="{FF2B5EF4-FFF2-40B4-BE49-F238E27FC236}">
                <a16:creationId xmlns:a16="http://schemas.microsoft.com/office/drawing/2014/main" id="{0E3D8E31-5500-45AC-8DD5-5C9665101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(1) Los </a:t>
            </a:r>
            <a:r>
              <a:rPr lang="en-US" altLang="es-MX" b="1">
                <a:latin typeface="Calibri" panose="020F0502020204030204" pitchFamily="34" charset="0"/>
              </a:rPr>
              <a:t>Federalistas</a:t>
            </a:r>
            <a:r>
              <a:rPr lang="en-US" altLang="es-MX">
                <a:latin typeface="Calibri" panose="020F0502020204030204" pitchFamily="34" charset="0"/>
              </a:rPr>
              <a:t>. 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6403" name="Text Box 35">
            <a:extLst>
              <a:ext uri="{FF2B5EF4-FFF2-40B4-BE49-F238E27FC236}">
                <a16:creationId xmlns:a16="http://schemas.microsoft.com/office/drawing/2014/main" id="{EF35F059-9300-46BB-8915-CE8134AFC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El partido de la constitución y el gobierno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nacional fuerte, encabezado por Hamilton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6404" name="Text Box 36">
            <a:extLst>
              <a:ext uri="{FF2B5EF4-FFF2-40B4-BE49-F238E27FC236}">
                <a16:creationId xmlns:a16="http://schemas.microsoft.com/office/drawing/2014/main" id="{DBB48312-1696-4B40-899D-5C1C41EC7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301875"/>
            <a:ext cx="8153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Apoyo entre mercantes, terratenientes, “gente bien” del NE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y el Atlántico - democracia censitaria e indirecta (Sen., Pres.)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6405" name="Text Box 37">
            <a:extLst>
              <a:ext uri="{FF2B5EF4-FFF2-40B4-BE49-F238E27FC236}">
                <a16:creationId xmlns:a16="http://schemas.microsoft.com/office/drawing/2014/main" id="{BE4D7AF6-93F0-4C99-BCEE-0F316602A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16275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Limitaron su base de apoyo pronto sucumbieron ante el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éxito de Madison y los Jeffersonianos </a:t>
            </a:r>
            <a:endParaRPr lang="es-ES" altLang="es-MX">
              <a:latin typeface="Calibri" panose="020F0502020204030204" pitchFamily="34" charset="0"/>
            </a:endParaRPr>
          </a:p>
        </p:txBody>
      </p:sp>
      <p:grpSp>
        <p:nvGrpSpPr>
          <p:cNvPr id="3" name="Group 41">
            <a:extLst>
              <a:ext uri="{FF2B5EF4-FFF2-40B4-BE49-F238E27FC236}">
                <a16:creationId xmlns:a16="http://schemas.microsoft.com/office/drawing/2014/main" id="{7EC06785-D77C-4A65-BC6C-92AB892B661B}"/>
              </a:ext>
            </a:extLst>
          </p:cNvPr>
          <p:cNvGrpSpPr>
            <a:grpSpLocks/>
          </p:cNvGrpSpPr>
          <p:nvPr/>
        </p:nvGrpSpPr>
        <p:grpSpPr bwMode="auto">
          <a:xfrm>
            <a:off x="6286500" y="38100"/>
            <a:ext cx="2133600" cy="2324100"/>
            <a:chOff x="3960" y="0"/>
            <a:chExt cx="1344" cy="1464"/>
          </a:xfrm>
        </p:grpSpPr>
        <p:sp>
          <p:nvSpPr>
            <p:cNvPr id="24592" name="Rectangle 39">
              <a:extLst>
                <a:ext uri="{FF2B5EF4-FFF2-40B4-BE49-F238E27FC236}">
                  <a16:creationId xmlns:a16="http://schemas.microsoft.com/office/drawing/2014/main" id="{88657FB0-20D0-457E-BB62-6EF6B38ED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0"/>
              <a:ext cx="1104" cy="144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pic>
          <p:nvPicPr>
            <p:cNvPr id="24593" name="Picture 38" descr="C:\Documents and Settings\emagar\My Documents\My Pictures\hamilton.gif">
              <a:extLst>
                <a:ext uri="{FF2B5EF4-FFF2-40B4-BE49-F238E27FC236}">
                  <a16:creationId xmlns:a16="http://schemas.microsoft.com/office/drawing/2014/main" id="{1E7629D4-F24E-4FEB-941B-C025AA00B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48"/>
              <a:ext cx="917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4" name="Text Box 40">
              <a:extLst>
                <a:ext uri="{FF2B5EF4-FFF2-40B4-BE49-F238E27FC236}">
                  <a16:creationId xmlns:a16="http://schemas.microsoft.com/office/drawing/2014/main" id="{8C7105CC-E1DA-4C94-ABC5-D05FE80FE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1252"/>
              <a:ext cx="1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1600">
                  <a:solidFill>
                    <a:srgbClr val="FFCC00"/>
                  </a:solidFill>
                  <a:latin typeface="Calibri" panose="020F0502020204030204" pitchFamily="34" charset="0"/>
                </a:rPr>
                <a:t>Alexander Hamilton</a:t>
              </a:r>
              <a:endParaRPr lang="es-ES" altLang="es-MX" sz="1600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8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4" grpId="0" autoUpdateAnimBg="0"/>
      <p:bldP spid="186402" grpId="0" autoUpdateAnimBg="0"/>
      <p:bldP spid="186403" grpId="0" autoUpdateAnimBg="0"/>
      <p:bldP spid="186404" grpId="0" autoUpdateAnimBg="0"/>
      <p:bldP spid="18640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721556A-1A52-42D6-8FBA-A17C9DB28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25603" name="Group 3">
            <a:extLst>
              <a:ext uri="{FF2B5EF4-FFF2-40B4-BE49-F238E27FC236}">
                <a16:creationId xmlns:a16="http://schemas.microsoft.com/office/drawing/2014/main" id="{4F52CC3A-56E6-494A-95CB-65B19430D73D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25625" name="Line 4">
              <a:extLst>
                <a:ext uri="{FF2B5EF4-FFF2-40B4-BE49-F238E27FC236}">
                  <a16:creationId xmlns:a16="http://schemas.microsoft.com/office/drawing/2014/main" id="{9A21E2DC-8D46-4DB9-8746-AB96234BE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6" name="Line 5">
              <a:extLst>
                <a:ext uri="{FF2B5EF4-FFF2-40B4-BE49-F238E27FC236}">
                  <a16:creationId xmlns:a16="http://schemas.microsoft.com/office/drawing/2014/main" id="{02694AD4-0239-48DD-BC30-BFB5E7B03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7" name="Line 6">
              <a:extLst>
                <a:ext uri="{FF2B5EF4-FFF2-40B4-BE49-F238E27FC236}">
                  <a16:creationId xmlns:a16="http://schemas.microsoft.com/office/drawing/2014/main" id="{AC73FD10-49DC-49A5-A2CC-4EF46FE0F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8" name="Line 7">
              <a:extLst>
                <a:ext uri="{FF2B5EF4-FFF2-40B4-BE49-F238E27FC236}">
                  <a16:creationId xmlns:a16="http://schemas.microsoft.com/office/drawing/2014/main" id="{AA5A731B-4697-43FA-841E-B317CFF6A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9" name="Line 8">
              <a:extLst>
                <a:ext uri="{FF2B5EF4-FFF2-40B4-BE49-F238E27FC236}">
                  <a16:creationId xmlns:a16="http://schemas.microsoft.com/office/drawing/2014/main" id="{4830A794-75CF-4D81-AEA6-AA5B0F8F0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0" name="Text Box 9">
              <a:extLst>
                <a:ext uri="{FF2B5EF4-FFF2-40B4-BE49-F238E27FC236}">
                  <a16:creationId xmlns:a16="http://schemas.microsoft.com/office/drawing/2014/main" id="{89567A3F-18EE-4BBC-A05F-DB60D3ABF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25631" name="Text Box 10">
              <a:extLst>
                <a:ext uri="{FF2B5EF4-FFF2-40B4-BE49-F238E27FC236}">
                  <a16:creationId xmlns:a16="http://schemas.microsoft.com/office/drawing/2014/main" id="{811A05CA-E90A-472D-B202-4D7AC0533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25632" name="Text Box 11">
              <a:extLst>
                <a:ext uri="{FF2B5EF4-FFF2-40B4-BE49-F238E27FC236}">
                  <a16:creationId xmlns:a16="http://schemas.microsoft.com/office/drawing/2014/main" id="{7A714270-BE5D-45F2-82FE-3DE3876D0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25633" name="Text Box 12">
              <a:extLst>
                <a:ext uri="{FF2B5EF4-FFF2-40B4-BE49-F238E27FC236}">
                  <a16:creationId xmlns:a16="http://schemas.microsoft.com/office/drawing/2014/main" id="{2313AE25-6F34-4D4A-85CC-599997049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25604" name="Line 13">
            <a:extLst>
              <a:ext uri="{FF2B5EF4-FFF2-40B4-BE49-F238E27FC236}">
                <a16:creationId xmlns:a16="http://schemas.microsoft.com/office/drawing/2014/main" id="{A2A1561F-F86E-4F03-A5EA-34E3D8193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5605" name="Text Box 14">
            <a:extLst>
              <a:ext uri="{FF2B5EF4-FFF2-40B4-BE49-F238E27FC236}">
                <a16:creationId xmlns:a16="http://schemas.microsoft.com/office/drawing/2014/main" id="{F539B42C-0984-4415-9BF0-E68482758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187407" name="Line 15">
            <a:extLst>
              <a:ext uri="{FF2B5EF4-FFF2-40B4-BE49-F238E27FC236}">
                <a16:creationId xmlns:a16="http://schemas.microsoft.com/office/drawing/2014/main" id="{410B8006-66EE-452B-BDB8-579B1E1DB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87410" name="Text Box 18">
            <a:extLst>
              <a:ext uri="{FF2B5EF4-FFF2-40B4-BE49-F238E27FC236}">
                <a16:creationId xmlns:a16="http://schemas.microsoft.com/office/drawing/2014/main" id="{5406951F-CADA-40D9-8F09-6D4E57923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25608" name="Text Box 23">
            <a:extLst>
              <a:ext uri="{FF2B5EF4-FFF2-40B4-BE49-F238E27FC236}">
                <a16:creationId xmlns:a16="http://schemas.microsoft.com/office/drawing/2014/main" id="{5BF4671A-CEDE-472B-81E7-16625A3CD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25609" name="Text Box 24">
            <a:extLst>
              <a:ext uri="{FF2B5EF4-FFF2-40B4-BE49-F238E27FC236}">
                <a16:creationId xmlns:a16="http://schemas.microsoft.com/office/drawing/2014/main" id="{6701DE93-DAED-4A2A-9917-4BC2B60A9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25610" name="Text Box 25">
            <a:extLst>
              <a:ext uri="{FF2B5EF4-FFF2-40B4-BE49-F238E27FC236}">
                <a16:creationId xmlns:a16="http://schemas.microsoft.com/office/drawing/2014/main" id="{7D87C4E0-22CE-47C3-A4A0-3A4424E40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25611" name="Text Box 26">
            <a:extLst>
              <a:ext uri="{FF2B5EF4-FFF2-40B4-BE49-F238E27FC236}">
                <a16:creationId xmlns:a16="http://schemas.microsoft.com/office/drawing/2014/main" id="{9E6F6837-A367-4451-94A6-2B267291D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25612" name="Text Box 27">
            <a:extLst>
              <a:ext uri="{FF2B5EF4-FFF2-40B4-BE49-F238E27FC236}">
                <a16:creationId xmlns:a16="http://schemas.microsoft.com/office/drawing/2014/main" id="{00D7FB17-637C-4141-91BA-A62E78EB1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(2)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87420" name="Text Box 28">
            <a:extLst>
              <a:ext uri="{FF2B5EF4-FFF2-40B4-BE49-F238E27FC236}">
                <a16:creationId xmlns:a16="http://schemas.microsoft.com/office/drawing/2014/main" id="{BE1F5711-148D-4935-8C4E-870F6743C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(2) Los </a:t>
            </a:r>
            <a:r>
              <a:rPr lang="en-US" altLang="es-MX" b="1">
                <a:latin typeface="Calibri" panose="020F0502020204030204" pitchFamily="34" charset="0"/>
              </a:rPr>
              <a:t>Jeffersonianos</a:t>
            </a:r>
            <a:r>
              <a:rPr lang="en-US" altLang="es-MX">
                <a:latin typeface="Calibri" panose="020F0502020204030204" pitchFamily="34" charset="0"/>
              </a:rPr>
              <a:t>. 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7421" name="Text Box 29">
            <a:extLst>
              <a:ext uri="{FF2B5EF4-FFF2-40B4-BE49-F238E27FC236}">
                <a16:creationId xmlns:a16="http://schemas.microsoft.com/office/drawing/2014/main" id="{CF0F4A52-DB35-4693-BC4D-6371446AA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Opuesto al nacionalismo de los Fede-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ralistas, abogaba por estados fuertes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7422" name="Text Box 30">
            <a:extLst>
              <a:ext uri="{FF2B5EF4-FFF2-40B4-BE49-F238E27FC236}">
                <a16:creationId xmlns:a16="http://schemas.microsoft.com/office/drawing/2014/main" id="{A0B3701F-9EC5-435C-B91C-213E47219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3622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Part. de pequeños agricultores, trabajadores, los “menos bien”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7423" name="Text Box 31">
            <a:extLst>
              <a:ext uri="{FF2B5EF4-FFF2-40B4-BE49-F238E27FC236}">
                <a16:creationId xmlns:a16="http://schemas.microsoft.com/office/drawing/2014/main" id="{D40BC770-6D07-4913-8F76-C2B67E008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8000"/>
            <a:ext cx="8153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Como su fundador, admiraban los ideales de la Rev. Fsa., en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particular la extensión del sufragio y el gobierno Republicano </a:t>
            </a:r>
            <a:endParaRPr lang="es-ES" altLang="es-MX">
              <a:latin typeface="Calibri" panose="020F0502020204030204" pitchFamily="34" charset="0"/>
            </a:endParaRPr>
          </a:p>
        </p:txBody>
      </p:sp>
      <p:grpSp>
        <p:nvGrpSpPr>
          <p:cNvPr id="3" name="Group 39">
            <a:extLst>
              <a:ext uri="{FF2B5EF4-FFF2-40B4-BE49-F238E27FC236}">
                <a16:creationId xmlns:a16="http://schemas.microsoft.com/office/drawing/2014/main" id="{266D8993-50F4-4CF4-A263-640192EBE523}"/>
              </a:ext>
            </a:extLst>
          </p:cNvPr>
          <p:cNvGrpSpPr>
            <a:grpSpLocks/>
          </p:cNvGrpSpPr>
          <p:nvPr/>
        </p:nvGrpSpPr>
        <p:grpSpPr bwMode="auto">
          <a:xfrm>
            <a:off x="7486650" y="19050"/>
            <a:ext cx="1676400" cy="2374900"/>
            <a:chOff x="4716" y="12"/>
            <a:chExt cx="1056" cy="1496"/>
          </a:xfrm>
        </p:grpSpPr>
        <p:sp>
          <p:nvSpPr>
            <p:cNvPr id="25622" name="Rectangle 33">
              <a:extLst>
                <a:ext uri="{FF2B5EF4-FFF2-40B4-BE49-F238E27FC236}">
                  <a16:creationId xmlns:a16="http://schemas.microsoft.com/office/drawing/2014/main" id="{AC678E8C-B68E-4549-BBE4-5C9D9E8D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2"/>
              <a:ext cx="960" cy="1488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pic>
          <p:nvPicPr>
            <p:cNvPr id="25623" name="Picture 32" descr="C:\Documents and Settings\emagar\My Documents\My Pictures\jefferson.jpg">
              <a:extLst>
                <a:ext uri="{FF2B5EF4-FFF2-40B4-BE49-F238E27FC236}">
                  <a16:creationId xmlns:a16="http://schemas.microsoft.com/office/drawing/2014/main" id="{A348EA52-2F2D-41D6-A48C-3BCFB049D5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" y="48"/>
              <a:ext cx="841" cy="1248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4" name="Text Box 34">
              <a:extLst>
                <a:ext uri="{FF2B5EF4-FFF2-40B4-BE49-F238E27FC236}">
                  <a16:creationId xmlns:a16="http://schemas.microsoft.com/office/drawing/2014/main" id="{D95F6CE0-F4C1-4AE0-8D03-7D6189FAC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" y="1296"/>
              <a:ext cx="10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1600">
                  <a:solidFill>
                    <a:srgbClr val="FFCC00"/>
                  </a:solidFill>
                  <a:latin typeface="Calibri" panose="020F0502020204030204" pitchFamily="34" charset="0"/>
                </a:rPr>
                <a:t>Thomas Jefferson</a:t>
              </a:r>
              <a:endParaRPr lang="es-ES" altLang="es-MX" sz="1600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Group 38">
            <a:extLst>
              <a:ext uri="{FF2B5EF4-FFF2-40B4-BE49-F238E27FC236}">
                <a16:creationId xmlns:a16="http://schemas.microsoft.com/office/drawing/2014/main" id="{7DC99A20-550A-4CF3-AF6B-49390379210E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19050"/>
            <a:ext cx="1733550" cy="2374900"/>
            <a:chOff x="3624" y="12"/>
            <a:chExt cx="1092" cy="1496"/>
          </a:xfrm>
        </p:grpSpPr>
        <p:sp>
          <p:nvSpPr>
            <p:cNvPr id="25619" name="Rectangle 37">
              <a:extLst>
                <a:ext uri="{FF2B5EF4-FFF2-40B4-BE49-F238E27FC236}">
                  <a16:creationId xmlns:a16="http://schemas.microsoft.com/office/drawing/2014/main" id="{37958718-A065-48D0-8B5C-533A9BD34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12"/>
              <a:ext cx="1068" cy="1488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pic>
          <p:nvPicPr>
            <p:cNvPr id="25620" name="Picture 35" descr="C:\Documents and Settings\emagar\My Documents\My Pictures\madison.jpg">
              <a:extLst>
                <a:ext uri="{FF2B5EF4-FFF2-40B4-BE49-F238E27FC236}">
                  <a16:creationId xmlns:a16="http://schemas.microsoft.com/office/drawing/2014/main" id="{98F235E4-DE1E-4F23-8BA0-71EFE8454B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" y="48"/>
              <a:ext cx="97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1" name="Text Box 36">
              <a:extLst>
                <a:ext uri="{FF2B5EF4-FFF2-40B4-BE49-F238E27FC236}">
                  <a16:creationId xmlns:a16="http://schemas.microsoft.com/office/drawing/2014/main" id="{23E61297-D0ED-4395-8E63-70AE303E5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296"/>
              <a:ext cx="10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1600">
                  <a:solidFill>
                    <a:srgbClr val="FFCC00"/>
                  </a:solidFill>
                  <a:latin typeface="Calibri" panose="020F0502020204030204" pitchFamily="34" charset="0"/>
                </a:rPr>
                <a:t>James Madison</a:t>
              </a:r>
              <a:endParaRPr lang="es-ES" altLang="es-MX" sz="1600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10" grpId="0" autoUpdateAnimBg="0"/>
      <p:bldP spid="187420" grpId="0" autoUpdateAnimBg="0"/>
      <p:bldP spid="187421" grpId="0" autoUpdateAnimBg="0"/>
      <p:bldP spid="187422" grpId="0" autoUpdateAnimBg="0"/>
      <p:bldP spid="18742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9A73565-9A00-4A69-98DE-555AAF9A1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D1C313A2-6E6C-4881-B7EF-FDDE44CB2427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26639" name="Line 4">
              <a:extLst>
                <a:ext uri="{FF2B5EF4-FFF2-40B4-BE49-F238E27FC236}">
                  <a16:creationId xmlns:a16="http://schemas.microsoft.com/office/drawing/2014/main" id="{1BEF1019-F172-4D48-9882-1407D7CBF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40" name="Line 5">
              <a:extLst>
                <a:ext uri="{FF2B5EF4-FFF2-40B4-BE49-F238E27FC236}">
                  <a16:creationId xmlns:a16="http://schemas.microsoft.com/office/drawing/2014/main" id="{CE939602-3FF7-4E2F-8155-9AD08441B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41" name="Line 6">
              <a:extLst>
                <a:ext uri="{FF2B5EF4-FFF2-40B4-BE49-F238E27FC236}">
                  <a16:creationId xmlns:a16="http://schemas.microsoft.com/office/drawing/2014/main" id="{8E9CA7A1-F327-4DB7-B567-857B7F0AB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42" name="Line 7">
              <a:extLst>
                <a:ext uri="{FF2B5EF4-FFF2-40B4-BE49-F238E27FC236}">
                  <a16:creationId xmlns:a16="http://schemas.microsoft.com/office/drawing/2014/main" id="{53CF9A9E-4F6A-450D-8344-73346F892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43" name="Line 8">
              <a:extLst>
                <a:ext uri="{FF2B5EF4-FFF2-40B4-BE49-F238E27FC236}">
                  <a16:creationId xmlns:a16="http://schemas.microsoft.com/office/drawing/2014/main" id="{208FCE3E-FD37-4393-8BC8-799F75F46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44" name="Text Box 9">
              <a:extLst>
                <a:ext uri="{FF2B5EF4-FFF2-40B4-BE49-F238E27FC236}">
                  <a16:creationId xmlns:a16="http://schemas.microsoft.com/office/drawing/2014/main" id="{05F3222A-FCA6-4B8E-8F18-1CBE89A5A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26645" name="Text Box 10">
              <a:extLst>
                <a:ext uri="{FF2B5EF4-FFF2-40B4-BE49-F238E27FC236}">
                  <a16:creationId xmlns:a16="http://schemas.microsoft.com/office/drawing/2014/main" id="{3FEA1A49-6242-454F-90C3-036D2A1AB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26646" name="Text Box 11">
              <a:extLst>
                <a:ext uri="{FF2B5EF4-FFF2-40B4-BE49-F238E27FC236}">
                  <a16:creationId xmlns:a16="http://schemas.microsoft.com/office/drawing/2014/main" id="{647E5428-D155-4A1D-B15C-DB56AC853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26647" name="Text Box 12">
              <a:extLst>
                <a:ext uri="{FF2B5EF4-FFF2-40B4-BE49-F238E27FC236}">
                  <a16:creationId xmlns:a16="http://schemas.microsoft.com/office/drawing/2014/main" id="{A1E5CBF0-2492-4AD4-8770-9AC5E0811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26628" name="Line 13">
            <a:extLst>
              <a:ext uri="{FF2B5EF4-FFF2-40B4-BE49-F238E27FC236}">
                <a16:creationId xmlns:a16="http://schemas.microsoft.com/office/drawing/2014/main" id="{13ACEA2B-F3D2-4661-95B1-70CB19F28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6629" name="Text Box 14">
            <a:extLst>
              <a:ext uri="{FF2B5EF4-FFF2-40B4-BE49-F238E27FC236}">
                <a16:creationId xmlns:a16="http://schemas.microsoft.com/office/drawing/2014/main" id="{BAE55E73-9B25-487B-99F4-C9E52AA88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26630" name="Line 15">
            <a:extLst>
              <a:ext uri="{FF2B5EF4-FFF2-40B4-BE49-F238E27FC236}">
                <a16:creationId xmlns:a16="http://schemas.microsoft.com/office/drawing/2014/main" id="{FEE14A5A-A9C5-4383-A56E-0CFB99458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6631" name="Text Box 16">
            <a:extLst>
              <a:ext uri="{FF2B5EF4-FFF2-40B4-BE49-F238E27FC236}">
                <a16:creationId xmlns:a16="http://schemas.microsoft.com/office/drawing/2014/main" id="{F0869E3E-9662-44DA-8DF9-094FA1A33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26632" name="Text Box 17">
            <a:extLst>
              <a:ext uri="{FF2B5EF4-FFF2-40B4-BE49-F238E27FC236}">
                <a16:creationId xmlns:a16="http://schemas.microsoft.com/office/drawing/2014/main" id="{B7D8DB2A-39FE-4CBF-A3F2-552E6B721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26633" name="Text Box 18">
            <a:extLst>
              <a:ext uri="{FF2B5EF4-FFF2-40B4-BE49-F238E27FC236}">
                <a16:creationId xmlns:a16="http://schemas.microsoft.com/office/drawing/2014/main" id="{1CEE4780-C6CD-47A6-B6A3-B06EC38A5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26634" name="Text Box 19">
            <a:extLst>
              <a:ext uri="{FF2B5EF4-FFF2-40B4-BE49-F238E27FC236}">
                <a16:creationId xmlns:a16="http://schemas.microsoft.com/office/drawing/2014/main" id="{E768734C-8069-435B-BC23-9D555A46B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26635" name="Text Box 20">
            <a:extLst>
              <a:ext uri="{FF2B5EF4-FFF2-40B4-BE49-F238E27FC236}">
                <a16:creationId xmlns:a16="http://schemas.microsoft.com/office/drawing/2014/main" id="{B49E32ED-98DA-4196-9350-7A7B2EB0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26636" name="Text Box 21">
            <a:extLst>
              <a:ext uri="{FF2B5EF4-FFF2-40B4-BE49-F238E27FC236}">
                <a16:creationId xmlns:a16="http://schemas.microsoft.com/office/drawing/2014/main" id="{A99D79FF-0EC3-48BA-BCD2-0EE86D1C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(3)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0486" name="Text Box 22">
            <a:extLst>
              <a:ext uri="{FF2B5EF4-FFF2-40B4-BE49-F238E27FC236}">
                <a16:creationId xmlns:a16="http://schemas.microsoft.com/office/drawing/2014/main" id="{0185D5E8-9A79-4CBE-B5C9-E09F8211B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153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Tanto el Federalista como el Jeffersoniano eran partidos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- carentes de organización fuerte y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- sin vínculo con el electorado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(coaliciones en la élite en una democracia limitada)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0490" name="Text Box 26">
            <a:extLst>
              <a:ext uri="{FF2B5EF4-FFF2-40B4-BE49-F238E27FC236}">
                <a16:creationId xmlns:a16="http://schemas.microsoft.com/office/drawing/2014/main" id="{65430484-3F1C-4EDB-9847-8FA85A68B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Ante todo eran </a:t>
            </a:r>
            <a:r>
              <a:rPr lang="en-US" altLang="es-MX" sz="2800" b="1">
                <a:latin typeface="Calibri" panose="020F0502020204030204" pitchFamily="34" charset="0"/>
              </a:rPr>
              <a:t>partidos en el gobierno</a:t>
            </a:r>
            <a:endParaRPr lang="es-ES" altLang="es-MX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86" grpId="0" autoUpdateAnimBg="0"/>
      <p:bldP spid="19049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C3F9B7A-601D-47C9-AB69-7DEF6D870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ABCC1167-3E45-40D0-B763-8D400F1B8AD1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27669" name="Line 4">
              <a:extLst>
                <a:ext uri="{FF2B5EF4-FFF2-40B4-BE49-F238E27FC236}">
                  <a16:creationId xmlns:a16="http://schemas.microsoft.com/office/drawing/2014/main" id="{E5B9F387-107E-4635-9B2A-0A39FDA00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70" name="Line 5">
              <a:extLst>
                <a:ext uri="{FF2B5EF4-FFF2-40B4-BE49-F238E27FC236}">
                  <a16:creationId xmlns:a16="http://schemas.microsoft.com/office/drawing/2014/main" id="{3CA5BEC5-5C48-44FA-B779-B8F87F27E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71" name="Line 6">
              <a:extLst>
                <a:ext uri="{FF2B5EF4-FFF2-40B4-BE49-F238E27FC236}">
                  <a16:creationId xmlns:a16="http://schemas.microsoft.com/office/drawing/2014/main" id="{9E993CD2-6A75-4966-887A-6F681470A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72" name="Line 7">
              <a:extLst>
                <a:ext uri="{FF2B5EF4-FFF2-40B4-BE49-F238E27FC236}">
                  <a16:creationId xmlns:a16="http://schemas.microsoft.com/office/drawing/2014/main" id="{8BC1E278-6094-4C77-97F0-2838F9278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73" name="Line 8">
              <a:extLst>
                <a:ext uri="{FF2B5EF4-FFF2-40B4-BE49-F238E27FC236}">
                  <a16:creationId xmlns:a16="http://schemas.microsoft.com/office/drawing/2014/main" id="{F6599814-99D3-482E-9F94-6A1113D4C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74" name="Text Box 9">
              <a:extLst>
                <a:ext uri="{FF2B5EF4-FFF2-40B4-BE49-F238E27FC236}">
                  <a16:creationId xmlns:a16="http://schemas.microsoft.com/office/drawing/2014/main" id="{F814C9DE-B30B-4B91-8FAA-CE3DC6093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27675" name="Text Box 10">
              <a:extLst>
                <a:ext uri="{FF2B5EF4-FFF2-40B4-BE49-F238E27FC236}">
                  <a16:creationId xmlns:a16="http://schemas.microsoft.com/office/drawing/2014/main" id="{2EF481F4-31DD-4A92-A1D1-B017EA2D8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27676" name="Text Box 11">
              <a:extLst>
                <a:ext uri="{FF2B5EF4-FFF2-40B4-BE49-F238E27FC236}">
                  <a16:creationId xmlns:a16="http://schemas.microsoft.com/office/drawing/2014/main" id="{294D7D31-FCB9-48C7-95FA-827549533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27677" name="Text Box 12">
              <a:extLst>
                <a:ext uri="{FF2B5EF4-FFF2-40B4-BE49-F238E27FC236}">
                  <a16:creationId xmlns:a16="http://schemas.microsoft.com/office/drawing/2014/main" id="{04811AE1-0A5C-4B30-9198-683B04877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27652" name="Line 13">
            <a:extLst>
              <a:ext uri="{FF2B5EF4-FFF2-40B4-BE49-F238E27FC236}">
                <a16:creationId xmlns:a16="http://schemas.microsoft.com/office/drawing/2014/main" id="{660D8C4B-15DE-40C5-A134-80609D100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7653" name="Text Box 14">
            <a:extLst>
              <a:ext uri="{FF2B5EF4-FFF2-40B4-BE49-F238E27FC236}">
                <a16:creationId xmlns:a16="http://schemas.microsoft.com/office/drawing/2014/main" id="{C0686917-F449-425C-B711-C7942DF81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27654" name="Line 15">
            <a:extLst>
              <a:ext uri="{FF2B5EF4-FFF2-40B4-BE49-F238E27FC236}">
                <a16:creationId xmlns:a16="http://schemas.microsoft.com/office/drawing/2014/main" id="{E5C56C96-1EAD-4EA1-B267-508DF1454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7655" name="Text Box 16">
            <a:extLst>
              <a:ext uri="{FF2B5EF4-FFF2-40B4-BE49-F238E27FC236}">
                <a16:creationId xmlns:a16="http://schemas.microsoft.com/office/drawing/2014/main" id="{D644522E-6910-4F4D-96C1-4EB7BDD1A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27656" name="Text Box 17">
            <a:extLst>
              <a:ext uri="{FF2B5EF4-FFF2-40B4-BE49-F238E27FC236}">
                <a16:creationId xmlns:a16="http://schemas.microsoft.com/office/drawing/2014/main" id="{511D71FE-5983-4DBD-B7F5-64803A83A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27657" name="Text Box 18">
            <a:extLst>
              <a:ext uri="{FF2B5EF4-FFF2-40B4-BE49-F238E27FC236}">
                <a16:creationId xmlns:a16="http://schemas.microsoft.com/office/drawing/2014/main" id="{64D3A0B7-A5B0-4224-9C85-DABAFA25F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27658" name="Text Box 19">
            <a:extLst>
              <a:ext uri="{FF2B5EF4-FFF2-40B4-BE49-F238E27FC236}">
                <a16:creationId xmlns:a16="http://schemas.microsoft.com/office/drawing/2014/main" id="{4EEDDAFE-117C-4690-A196-DC26DEC0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27659" name="Text Box 20">
            <a:extLst>
              <a:ext uri="{FF2B5EF4-FFF2-40B4-BE49-F238E27FC236}">
                <a16:creationId xmlns:a16="http://schemas.microsoft.com/office/drawing/2014/main" id="{4ACFE176-043D-40AF-8073-69B9C4D4B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27660" name="Text Box 21">
            <a:extLst>
              <a:ext uri="{FF2B5EF4-FFF2-40B4-BE49-F238E27FC236}">
                <a16:creationId xmlns:a16="http://schemas.microsoft.com/office/drawing/2014/main" id="{482B424C-1BB1-4338-8195-58A07018F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(4)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2534" name="Text Box 22">
            <a:extLst>
              <a:ext uri="{FF2B5EF4-FFF2-40B4-BE49-F238E27FC236}">
                <a16:creationId xmlns:a16="http://schemas.microsoft.com/office/drawing/2014/main" id="{95258B5B-4A0C-46A3-89E5-F14417E1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Los problemas de Jackson para ser presidente:</a:t>
            </a:r>
          </a:p>
        </p:txBody>
      </p:sp>
      <p:sp>
        <p:nvSpPr>
          <p:cNvPr id="192536" name="Text Box 24">
            <a:extLst>
              <a:ext uri="{FF2B5EF4-FFF2-40B4-BE49-F238E27FC236}">
                <a16:creationId xmlns:a16="http://schemas.microsoft.com/office/drawing/2014/main" id="{82F6E266-0C16-4789-B27A-447D4AFB0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2200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1824: Jackson obtuvo la pluralidad voto popular y del colegio;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pero John Quincy Adams fue nombrado por la House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2537" name="Text Box 25">
            <a:extLst>
              <a:ext uri="{FF2B5EF4-FFF2-40B4-BE49-F238E27FC236}">
                <a16:creationId xmlns:a16="http://schemas.microsoft.com/office/drawing/2014/main" id="{2F433BBD-FE6F-41AB-BA2E-0982679D2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49388"/>
            <a:ext cx="8153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Si ningún candidato obtenía la mayoría del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Colegio Electoral, la Cámara elegía al presidente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2538" name="Text Box 26">
            <a:extLst>
              <a:ext uri="{FF2B5EF4-FFF2-40B4-BE49-F238E27FC236}">
                <a16:creationId xmlns:a16="http://schemas.microsoft.com/office/drawing/2014/main" id="{B16FC63D-5518-4CC5-BF03-3C2A7B32A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16275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Jackson optó por </a:t>
            </a:r>
            <a:r>
              <a:rPr lang="en-US" altLang="es-MX" b="1">
                <a:latin typeface="Calibri" panose="020F0502020204030204" pitchFamily="34" charset="0"/>
              </a:rPr>
              <a:t>organizar</a:t>
            </a:r>
            <a:r>
              <a:rPr lang="en-US" altLang="es-MX">
                <a:latin typeface="Calibri" panose="020F0502020204030204" pitchFamily="34" charset="0"/>
              </a:rPr>
              <a:t> su facción para garantizar la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mayoría en 1828.  Rompió el arreglo de élite, democratización</a:t>
            </a:r>
            <a:endParaRPr lang="es-ES" altLang="es-MX">
              <a:latin typeface="Calibri" panose="020F0502020204030204" pitchFamily="34" charset="0"/>
            </a:endParaRPr>
          </a:p>
        </p:txBody>
      </p:sp>
      <p:grpSp>
        <p:nvGrpSpPr>
          <p:cNvPr id="3" name="Group 30">
            <a:extLst>
              <a:ext uri="{FF2B5EF4-FFF2-40B4-BE49-F238E27FC236}">
                <a16:creationId xmlns:a16="http://schemas.microsoft.com/office/drawing/2014/main" id="{1FBAE47D-2AA4-4BF6-8787-2A3561DBA641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7150"/>
            <a:ext cx="1828800" cy="2305050"/>
            <a:chOff x="4416" y="36"/>
            <a:chExt cx="1152" cy="1452"/>
          </a:xfrm>
        </p:grpSpPr>
        <p:sp>
          <p:nvSpPr>
            <p:cNvPr id="27666" name="Rectangle 28">
              <a:extLst>
                <a:ext uri="{FF2B5EF4-FFF2-40B4-BE49-F238E27FC236}">
                  <a16:creationId xmlns:a16="http://schemas.microsoft.com/office/drawing/2014/main" id="{DD220CFC-EABC-4C78-ABA8-002F1D2B9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"/>
              <a:ext cx="1152" cy="1452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pic>
          <p:nvPicPr>
            <p:cNvPr id="27667" name="Picture 27" descr="C:\Documents and Settings\emagar\My Documents\My Pictures\jackson.jpg">
              <a:extLst>
                <a:ext uri="{FF2B5EF4-FFF2-40B4-BE49-F238E27FC236}">
                  <a16:creationId xmlns:a16="http://schemas.microsoft.com/office/drawing/2014/main" id="{1AFCAFF7-6EDC-4A10-A5B2-D3282358BC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" y="96"/>
              <a:ext cx="1057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8" name="Text Box 29">
              <a:extLst>
                <a:ext uri="{FF2B5EF4-FFF2-40B4-BE49-F238E27FC236}">
                  <a16:creationId xmlns:a16="http://schemas.microsoft.com/office/drawing/2014/main" id="{E31DF8B2-6540-4D59-8421-762BD7D1F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260"/>
              <a:ext cx="10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solidFill>
                    <a:srgbClr val="FFCC00"/>
                  </a:solidFill>
                  <a:latin typeface="Calibri" panose="020F0502020204030204" pitchFamily="34" charset="0"/>
                </a:rPr>
                <a:t>Andrew Jackson</a:t>
              </a:r>
              <a:endParaRPr lang="es-ES" altLang="es-MX" sz="1600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34" grpId="0" autoUpdateAnimBg="0"/>
      <p:bldP spid="192536" grpId="0" autoUpdateAnimBg="0"/>
      <p:bldP spid="192537" grpId="0" autoUpdateAnimBg="0"/>
      <p:bldP spid="19253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57CF1A8-1B77-4C0D-849B-679AD2200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28675" name="Group 3">
            <a:extLst>
              <a:ext uri="{FF2B5EF4-FFF2-40B4-BE49-F238E27FC236}">
                <a16:creationId xmlns:a16="http://schemas.microsoft.com/office/drawing/2014/main" id="{7D4A1DBB-D209-4F2D-BB25-7F077E6D5C02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28693" name="Line 4">
              <a:extLst>
                <a:ext uri="{FF2B5EF4-FFF2-40B4-BE49-F238E27FC236}">
                  <a16:creationId xmlns:a16="http://schemas.microsoft.com/office/drawing/2014/main" id="{3B5A564C-5F18-49E4-8089-000C84385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94" name="Line 5">
              <a:extLst>
                <a:ext uri="{FF2B5EF4-FFF2-40B4-BE49-F238E27FC236}">
                  <a16:creationId xmlns:a16="http://schemas.microsoft.com/office/drawing/2014/main" id="{C4481806-B9F7-4C07-96A6-D61CDD912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95" name="Line 6">
              <a:extLst>
                <a:ext uri="{FF2B5EF4-FFF2-40B4-BE49-F238E27FC236}">
                  <a16:creationId xmlns:a16="http://schemas.microsoft.com/office/drawing/2014/main" id="{6667E944-34D7-4757-BDD9-E9E4C5339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96" name="Line 7">
              <a:extLst>
                <a:ext uri="{FF2B5EF4-FFF2-40B4-BE49-F238E27FC236}">
                  <a16:creationId xmlns:a16="http://schemas.microsoft.com/office/drawing/2014/main" id="{25F38B5A-393D-4805-B15A-B42C048C4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97" name="Line 8">
              <a:extLst>
                <a:ext uri="{FF2B5EF4-FFF2-40B4-BE49-F238E27FC236}">
                  <a16:creationId xmlns:a16="http://schemas.microsoft.com/office/drawing/2014/main" id="{6F5ACADD-EAFD-4F55-8C6C-BF4A78D85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98" name="Text Box 9">
              <a:extLst>
                <a:ext uri="{FF2B5EF4-FFF2-40B4-BE49-F238E27FC236}">
                  <a16:creationId xmlns:a16="http://schemas.microsoft.com/office/drawing/2014/main" id="{CD5B3ECA-7AAD-48CF-B0D4-CB8F48BA7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28699" name="Text Box 10">
              <a:extLst>
                <a:ext uri="{FF2B5EF4-FFF2-40B4-BE49-F238E27FC236}">
                  <a16:creationId xmlns:a16="http://schemas.microsoft.com/office/drawing/2014/main" id="{D45282ED-323A-4CC2-B4CF-8787FEEDF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28700" name="Text Box 11">
              <a:extLst>
                <a:ext uri="{FF2B5EF4-FFF2-40B4-BE49-F238E27FC236}">
                  <a16:creationId xmlns:a16="http://schemas.microsoft.com/office/drawing/2014/main" id="{21B90639-B769-4CAA-908C-ADA116ABD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28701" name="Text Box 12">
              <a:extLst>
                <a:ext uri="{FF2B5EF4-FFF2-40B4-BE49-F238E27FC236}">
                  <a16:creationId xmlns:a16="http://schemas.microsoft.com/office/drawing/2014/main" id="{F2E96029-C565-4B70-9A43-49B8E029F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28676" name="Line 13">
            <a:extLst>
              <a:ext uri="{FF2B5EF4-FFF2-40B4-BE49-F238E27FC236}">
                <a16:creationId xmlns:a16="http://schemas.microsoft.com/office/drawing/2014/main" id="{FDA2231C-26B2-47A7-AA13-B5A019EAB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8677" name="Text Box 14">
            <a:extLst>
              <a:ext uri="{FF2B5EF4-FFF2-40B4-BE49-F238E27FC236}">
                <a16:creationId xmlns:a16="http://schemas.microsoft.com/office/drawing/2014/main" id="{54579864-6D15-44A6-A951-DA0D4372D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28678" name="Line 15">
            <a:extLst>
              <a:ext uri="{FF2B5EF4-FFF2-40B4-BE49-F238E27FC236}">
                <a16:creationId xmlns:a16="http://schemas.microsoft.com/office/drawing/2014/main" id="{900E9C5F-5BA3-46F8-BA42-B498FEDCD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89457" name="Line 17">
            <a:extLst>
              <a:ext uri="{FF2B5EF4-FFF2-40B4-BE49-F238E27FC236}">
                <a16:creationId xmlns:a16="http://schemas.microsoft.com/office/drawing/2014/main" id="{5549067D-8C1D-4710-B874-38333F2DE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449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8680" name="Text Box 18">
            <a:extLst>
              <a:ext uri="{FF2B5EF4-FFF2-40B4-BE49-F238E27FC236}">
                <a16:creationId xmlns:a16="http://schemas.microsoft.com/office/drawing/2014/main" id="{B10E1C16-6EFE-4A1E-85C8-76A9A9066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189459" name="Text Box 19">
            <a:extLst>
              <a:ext uri="{FF2B5EF4-FFF2-40B4-BE49-F238E27FC236}">
                <a16:creationId xmlns:a16="http://schemas.microsoft.com/office/drawing/2014/main" id="{D799599C-45EF-4F3D-9291-A3F6187C7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48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chemeClr val="accent2"/>
                </a:solidFill>
                <a:latin typeface="Calibri" panose="020F0502020204030204" pitchFamily="34" charset="0"/>
              </a:rPr>
              <a:t>Demócratas</a:t>
            </a:r>
            <a:endParaRPr lang="en-US" altLang="es-MX" sz="18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8682" name="Text Box 23">
            <a:extLst>
              <a:ext uri="{FF2B5EF4-FFF2-40B4-BE49-F238E27FC236}">
                <a16:creationId xmlns:a16="http://schemas.microsoft.com/office/drawing/2014/main" id="{38A0721A-F9C2-428C-A6CC-7FB60BDD6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28683" name="Text Box 24">
            <a:extLst>
              <a:ext uri="{FF2B5EF4-FFF2-40B4-BE49-F238E27FC236}">
                <a16:creationId xmlns:a16="http://schemas.microsoft.com/office/drawing/2014/main" id="{A7EE83E1-33D8-4A80-B203-1A4F5E681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28684" name="Text Box 25">
            <a:extLst>
              <a:ext uri="{FF2B5EF4-FFF2-40B4-BE49-F238E27FC236}">
                <a16:creationId xmlns:a16="http://schemas.microsoft.com/office/drawing/2014/main" id="{83E14FDE-569C-4A4D-ADFC-55EC597D9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28685" name="Text Box 26">
            <a:extLst>
              <a:ext uri="{FF2B5EF4-FFF2-40B4-BE49-F238E27FC236}">
                <a16:creationId xmlns:a16="http://schemas.microsoft.com/office/drawing/2014/main" id="{B87F0703-799D-4262-8719-E1FF0B2D9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28686" name="Text Box 27">
            <a:extLst>
              <a:ext uri="{FF2B5EF4-FFF2-40B4-BE49-F238E27FC236}">
                <a16:creationId xmlns:a16="http://schemas.microsoft.com/office/drawing/2014/main" id="{3089F131-F408-49E8-8498-BE46C4453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(5)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89468" name="Text Box 28">
            <a:extLst>
              <a:ext uri="{FF2B5EF4-FFF2-40B4-BE49-F238E27FC236}">
                <a16:creationId xmlns:a16="http://schemas.microsoft.com/office/drawing/2014/main" id="{8E20020A-4412-40FB-85B0-78373985D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(3) Los </a:t>
            </a:r>
            <a:r>
              <a:rPr lang="en-US" altLang="es-MX" b="1">
                <a:latin typeface="Calibri" panose="020F0502020204030204" pitchFamily="34" charset="0"/>
              </a:rPr>
              <a:t>Demócratas</a:t>
            </a:r>
            <a:r>
              <a:rPr lang="en-US" altLang="es-MX">
                <a:latin typeface="Calibri" panose="020F0502020204030204" pitchFamily="34" charset="0"/>
              </a:rPr>
              <a:t>. 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9469" name="Text Box 29">
            <a:extLst>
              <a:ext uri="{FF2B5EF4-FFF2-40B4-BE49-F238E27FC236}">
                <a16:creationId xmlns:a16="http://schemas.microsoft.com/office/drawing/2014/main" id="{24838789-D4FC-4F33-9800-721D4450B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792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Surgido del ala jacksoniana del jeffersoniano, fue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el partido de Jackson y el primer partido de base amplia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9470" name="Text Box 30">
            <a:extLst>
              <a:ext uri="{FF2B5EF4-FFF2-40B4-BE49-F238E27FC236}">
                <a16:creationId xmlns:a16="http://schemas.microsoft.com/office/drawing/2014/main" id="{A87A9EAF-FF24-469B-86F9-058E8024B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1336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Presionó por instaurar la elección directa del presidente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9471" name="Text Box 31">
            <a:extLst>
              <a:ext uri="{FF2B5EF4-FFF2-40B4-BE49-F238E27FC236}">
                <a16:creationId xmlns:a16="http://schemas.microsoft.com/office/drawing/2014/main" id="{3DD4EFAC-A724-495B-8F7C-B806B575C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06675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Coalición de los menos privilegiados, se oponían al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proteccionismo que demandaban los comerciantes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9472" name="Text Box 32">
            <a:extLst>
              <a:ext uri="{FF2B5EF4-FFF2-40B4-BE49-F238E27FC236}">
                <a16:creationId xmlns:a16="http://schemas.microsoft.com/office/drawing/2014/main" id="{B48E06AF-A6D8-4B57-AD82-AA5C25D54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052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Pro-inmigrantes, se opusieron a los movimientos nativistas</a:t>
            </a:r>
            <a:endParaRPr lang="es-ES" altLang="es-MX">
              <a:latin typeface="Calibri" panose="020F0502020204030204" pitchFamily="34" charset="0"/>
            </a:endParaRPr>
          </a:p>
        </p:txBody>
      </p:sp>
      <p:pic>
        <p:nvPicPr>
          <p:cNvPr id="189473" name="Picture 33" descr="C:\Documents and Settings\emagar\My Documents\My Pictures\dems.jpg">
            <a:extLst>
              <a:ext uri="{FF2B5EF4-FFF2-40B4-BE49-F238E27FC236}">
                <a16:creationId xmlns:a16="http://schemas.microsoft.com/office/drawing/2014/main" id="{AD25FBD6-95C4-4395-B4F8-F83E990F5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187325"/>
            <a:ext cx="1295400" cy="10699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18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9" grpId="0" autoUpdateAnimBg="0"/>
      <p:bldP spid="189468" grpId="0" autoUpdateAnimBg="0"/>
      <p:bldP spid="189469" grpId="0" autoUpdateAnimBg="0"/>
      <p:bldP spid="189470" grpId="0" autoUpdateAnimBg="0"/>
      <p:bldP spid="189471" grpId="0" autoUpdateAnimBg="0"/>
      <p:bldP spid="18947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20EF749-4A22-4F92-83B1-FAF7C25FD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29699" name="Group 3">
            <a:extLst>
              <a:ext uri="{FF2B5EF4-FFF2-40B4-BE49-F238E27FC236}">
                <a16:creationId xmlns:a16="http://schemas.microsoft.com/office/drawing/2014/main" id="{6E907305-DF31-4463-A4B6-92EFA8EB05F4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29717" name="Line 4">
              <a:extLst>
                <a:ext uri="{FF2B5EF4-FFF2-40B4-BE49-F238E27FC236}">
                  <a16:creationId xmlns:a16="http://schemas.microsoft.com/office/drawing/2014/main" id="{CCB29C7A-9076-47EF-96AF-0CD0201B7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8" name="Line 5">
              <a:extLst>
                <a:ext uri="{FF2B5EF4-FFF2-40B4-BE49-F238E27FC236}">
                  <a16:creationId xmlns:a16="http://schemas.microsoft.com/office/drawing/2014/main" id="{09A37334-99A5-4616-958F-C0F8DDC96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9" name="Line 6">
              <a:extLst>
                <a:ext uri="{FF2B5EF4-FFF2-40B4-BE49-F238E27FC236}">
                  <a16:creationId xmlns:a16="http://schemas.microsoft.com/office/drawing/2014/main" id="{2C4C2A1C-EB1D-41D3-BFEA-D7E6CDF0F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0" name="Line 7">
              <a:extLst>
                <a:ext uri="{FF2B5EF4-FFF2-40B4-BE49-F238E27FC236}">
                  <a16:creationId xmlns:a16="http://schemas.microsoft.com/office/drawing/2014/main" id="{608BE6B0-9108-48AB-942E-FE49AC06B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1" name="Line 8">
              <a:extLst>
                <a:ext uri="{FF2B5EF4-FFF2-40B4-BE49-F238E27FC236}">
                  <a16:creationId xmlns:a16="http://schemas.microsoft.com/office/drawing/2014/main" id="{03A30A00-B861-4D62-9A06-E7AF6C5E0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2" name="Text Box 9">
              <a:extLst>
                <a:ext uri="{FF2B5EF4-FFF2-40B4-BE49-F238E27FC236}">
                  <a16:creationId xmlns:a16="http://schemas.microsoft.com/office/drawing/2014/main" id="{C7B8EF69-B90A-423D-9AC9-6FE756F06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29723" name="Text Box 10">
              <a:extLst>
                <a:ext uri="{FF2B5EF4-FFF2-40B4-BE49-F238E27FC236}">
                  <a16:creationId xmlns:a16="http://schemas.microsoft.com/office/drawing/2014/main" id="{797F421D-CFEF-45AB-9B4B-70BB6AB4B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29724" name="Text Box 11">
              <a:extLst>
                <a:ext uri="{FF2B5EF4-FFF2-40B4-BE49-F238E27FC236}">
                  <a16:creationId xmlns:a16="http://schemas.microsoft.com/office/drawing/2014/main" id="{7CEFAE94-3097-4D94-8500-6B25E93B7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29725" name="Text Box 12">
              <a:extLst>
                <a:ext uri="{FF2B5EF4-FFF2-40B4-BE49-F238E27FC236}">
                  <a16:creationId xmlns:a16="http://schemas.microsoft.com/office/drawing/2014/main" id="{8A7F14EC-7878-4F7A-984B-3229B2902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29700" name="Line 13">
            <a:extLst>
              <a:ext uri="{FF2B5EF4-FFF2-40B4-BE49-F238E27FC236}">
                <a16:creationId xmlns:a16="http://schemas.microsoft.com/office/drawing/2014/main" id="{EF9F23BB-932D-400E-B12C-93FEC6297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9701" name="Text Box 14">
            <a:extLst>
              <a:ext uri="{FF2B5EF4-FFF2-40B4-BE49-F238E27FC236}">
                <a16:creationId xmlns:a16="http://schemas.microsoft.com/office/drawing/2014/main" id="{A0CE2F06-713B-4A4F-A0BD-181C9CB85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29702" name="Line 15">
            <a:extLst>
              <a:ext uri="{FF2B5EF4-FFF2-40B4-BE49-F238E27FC236}">
                <a16:creationId xmlns:a16="http://schemas.microsoft.com/office/drawing/2014/main" id="{98A6E68A-CF41-4CA4-8373-123EB24B7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1504" name="Line 16">
            <a:extLst>
              <a:ext uri="{FF2B5EF4-FFF2-40B4-BE49-F238E27FC236}">
                <a16:creationId xmlns:a16="http://schemas.microsoft.com/office/drawing/2014/main" id="{E379AE1A-39DE-4A94-B445-9FD3126A5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876800"/>
            <a:ext cx="1066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9704" name="Line 17">
            <a:extLst>
              <a:ext uri="{FF2B5EF4-FFF2-40B4-BE49-F238E27FC236}">
                <a16:creationId xmlns:a16="http://schemas.microsoft.com/office/drawing/2014/main" id="{9740D830-B8E5-4234-9B4D-4B9660C75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449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9705" name="Text Box 18">
            <a:extLst>
              <a:ext uri="{FF2B5EF4-FFF2-40B4-BE49-F238E27FC236}">
                <a16:creationId xmlns:a16="http://schemas.microsoft.com/office/drawing/2014/main" id="{3841BC0E-E937-4AC3-8E3F-B0D9886AC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29706" name="Text Box 19">
            <a:extLst>
              <a:ext uri="{FF2B5EF4-FFF2-40B4-BE49-F238E27FC236}">
                <a16:creationId xmlns:a16="http://schemas.microsoft.com/office/drawing/2014/main" id="{AEAB8372-1A0B-463F-AFB8-92787C8FD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48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chemeClr val="accent2"/>
                </a:solidFill>
                <a:latin typeface="Calibri" panose="020F0502020204030204" pitchFamily="34" charset="0"/>
              </a:rPr>
              <a:t>Demócratas</a:t>
            </a:r>
            <a:endParaRPr lang="en-US" altLang="es-MX" sz="18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1508" name="Text Box 20">
            <a:extLst>
              <a:ext uri="{FF2B5EF4-FFF2-40B4-BE49-F238E27FC236}">
                <a16:creationId xmlns:a16="http://schemas.microsoft.com/office/drawing/2014/main" id="{CD77E844-03E7-4E77-9741-23C86A221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95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008000"/>
                </a:solidFill>
                <a:latin typeface="Calibri" panose="020F0502020204030204" pitchFamily="34" charset="0"/>
              </a:rPr>
              <a:t>Whigs</a:t>
            </a:r>
          </a:p>
        </p:txBody>
      </p:sp>
      <p:sp>
        <p:nvSpPr>
          <p:cNvPr id="29708" name="Text Box 23">
            <a:extLst>
              <a:ext uri="{FF2B5EF4-FFF2-40B4-BE49-F238E27FC236}">
                <a16:creationId xmlns:a16="http://schemas.microsoft.com/office/drawing/2014/main" id="{C6DFB0AA-D857-4F9E-8917-59B1A41C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29709" name="Text Box 24">
            <a:extLst>
              <a:ext uri="{FF2B5EF4-FFF2-40B4-BE49-F238E27FC236}">
                <a16:creationId xmlns:a16="http://schemas.microsoft.com/office/drawing/2014/main" id="{4B2EBE6B-DFF3-44DA-9801-1CABECC1D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29710" name="Text Box 25">
            <a:extLst>
              <a:ext uri="{FF2B5EF4-FFF2-40B4-BE49-F238E27FC236}">
                <a16:creationId xmlns:a16="http://schemas.microsoft.com/office/drawing/2014/main" id="{D12FD780-0181-449B-947B-4A4A3584E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29711" name="Text Box 26">
            <a:extLst>
              <a:ext uri="{FF2B5EF4-FFF2-40B4-BE49-F238E27FC236}">
                <a16:creationId xmlns:a16="http://schemas.microsoft.com/office/drawing/2014/main" id="{C51B59B3-DFCE-4281-99B0-CB0239AB6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29712" name="Text Box 27">
            <a:extLst>
              <a:ext uri="{FF2B5EF4-FFF2-40B4-BE49-F238E27FC236}">
                <a16:creationId xmlns:a16="http://schemas.microsoft.com/office/drawing/2014/main" id="{615D344C-ABE1-4472-AA66-74FC841DB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(6)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1516" name="Text Box 28">
            <a:extLst>
              <a:ext uri="{FF2B5EF4-FFF2-40B4-BE49-F238E27FC236}">
                <a16:creationId xmlns:a16="http://schemas.microsoft.com/office/drawing/2014/main" id="{EE92B8D0-FD18-4313-AD3F-6B0122A5A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(4) Los </a:t>
            </a:r>
            <a:r>
              <a:rPr lang="en-US" altLang="es-MX" b="1">
                <a:latin typeface="Calibri" panose="020F0502020204030204" pitchFamily="34" charset="0"/>
              </a:rPr>
              <a:t>Whigs</a:t>
            </a:r>
            <a:r>
              <a:rPr lang="en-US" altLang="es-MX">
                <a:latin typeface="Calibri" panose="020F0502020204030204" pitchFamily="34" charset="0"/>
              </a:rPr>
              <a:t>. 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1517" name="Text Box 29">
            <a:extLst>
              <a:ext uri="{FF2B5EF4-FFF2-40B4-BE49-F238E27FC236}">
                <a16:creationId xmlns:a16="http://schemas.microsoft.com/office/drawing/2014/main" id="{483E13DF-39AA-49F0-86C4-B87725E09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792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También surgió del part. Jeffersoniano; era la facción Clay-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Adams, los archirrivales de Jackson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1518" name="Text Box 30">
            <a:extLst>
              <a:ext uri="{FF2B5EF4-FFF2-40B4-BE49-F238E27FC236}">
                <a16:creationId xmlns:a16="http://schemas.microsoft.com/office/drawing/2014/main" id="{ADA1A4F0-0976-48A3-856C-009B5912C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1336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Intentaron oponerse a la fuerte presidencia de Jackson;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abogaban  por la supremacía congresional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1519" name="Text Box 31">
            <a:extLst>
              <a:ext uri="{FF2B5EF4-FFF2-40B4-BE49-F238E27FC236}">
                <a16:creationId xmlns:a16="http://schemas.microsoft.com/office/drawing/2014/main" id="{9CF5F0AE-F2DE-4A56-BFEB-8CFAF2631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63875"/>
            <a:ext cx="8153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Coalición heterogénea e inestable: nativistas, propietarios,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empresarios, nacientes capitalistas (“Gangs of New York”)…</a:t>
            </a:r>
            <a:endParaRPr lang="es-ES" altLang="es-MX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9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8" grpId="0" autoUpdateAnimBg="0"/>
      <p:bldP spid="191516" grpId="0" autoUpdateAnimBg="0"/>
      <p:bldP spid="191517" grpId="0" autoUpdateAnimBg="0"/>
      <p:bldP spid="191518" grpId="0" autoUpdateAnimBg="0"/>
      <p:bldP spid="19151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8B7E4FC-EB46-47A4-AABF-C60211443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30723" name="Group 3">
            <a:extLst>
              <a:ext uri="{FF2B5EF4-FFF2-40B4-BE49-F238E27FC236}">
                <a16:creationId xmlns:a16="http://schemas.microsoft.com/office/drawing/2014/main" id="{54C2FE33-5CFE-4E65-A871-9A955E184C55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30744" name="Line 4">
              <a:extLst>
                <a:ext uri="{FF2B5EF4-FFF2-40B4-BE49-F238E27FC236}">
                  <a16:creationId xmlns:a16="http://schemas.microsoft.com/office/drawing/2014/main" id="{ABE1E65C-BBFB-439A-9DAE-7D5456397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5" name="Line 5">
              <a:extLst>
                <a:ext uri="{FF2B5EF4-FFF2-40B4-BE49-F238E27FC236}">
                  <a16:creationId xmlns:a16="http://schemas.microsoft.com/office/drawing/2014/main" id="{36FC416A-24C8-415C-8783-442BEDD81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6" name="Line 6">
              <a:extLst>
                <a:ext uri="{FF2B5EF4-FFF2-40B4-BE49-F238E27FC236}">
                  <a16:creationId xmlns:a16="http://schemas.microsoft.com/office/drawing/2014/main" id="{3DF1B608-CFC6-4A1E-8B8C-2483A677C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7" name="Line 7">
              <a:extLst>
                <a:ext uri="{FF2B5EF4-FFF2-40B4-BE49-F238E27FC236}">
                  <a16:creationId xmlns:a16="http://schemas.microsoft.com/office/drawing/2014/main" id="{E36C0ECD-1FF6-4A92-83C1-27A75A509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8" name="Line 8">
              <a:extLst>
                <a:ext uri="{FF2B5EF4-FFF2-40B4-BE49-F238E27FC236}">
                  <a16:creationId xmlns:a16="http://schemas.microsoft.com/office/drawing/2014/main" id="{96BC518A-251C-49A5-B092-677AD50D9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9" name="Text Box 9">
              <a:extLst>
                <a:ext uri="{FF2B5EF4-FFF2-40B4-BE49-F238E27FC236}">
                  <a16:creationId xmlns:a16="http://schemas.microsoft.com/office/drawing/2014/main" id="{05DDAC77-21DA-4C92-AC8C-2F3E91107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30750" name="Text Box 10">
              <a:extLst>
                <a:ext uri="{FF2B5EF4-FFF2-40B4-BE49-F238E27FC236}">
                  <a16:creationId xmlns:a16="http://schemas.microsoft.com/office/drawing/2014/main" id="{AE3BD5F9-2F6D-4553-9E3F-B4F3CE12A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30751" name="Text Box 11">
              <a:extLst>
                <a:ext uri="{FF2B5EF4-FFF2-40B4-BE49-F238E27FC236}">
                  <a16:creationId xmlns:a16="http://schemas.microsoft.com/office/drawing/2014/main" id="{B3C85E03-C33D-4F92-B191-C4F869416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30752" name="Text Box 12">
              <a:extLst>
                <a:ext uri="{FF2B5EF4-FFF2-40B4-BE49-F238E27FC236}">
                  <a16:creationId xmlns:a16="http://schemas.microsoft.com/office/drawing/2014/main" id="{09304F98-AF9E-44F5-9F33-236322294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30724" name="Line 13">
            <a:extLst>
              <a:ext uri="{FF2B5EF4-FFF2-40B4-BE49-F238E27FC236}">
                <a16:creationId xmlns:a16="http://schemas.microsoft.com/office/drawing/2014/main" id="{6004C301-27A4-4316-A4DF-86BC9DDBC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25" name="Text Box 14">
            <a:extLst>
              <a:ext uri="{FF2B5EF4-FFF2-40B4-BE49-F238E27FC236}">
                <a16:creationId xmlns:a16="http://schemas.microsoft.com/office/drawing/2014/main" id="{E523F9CA-E2F3-4F2F-851F-E1D80449C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30726" name="Line 15">
            <a:extLst>
              <a:ext uri="{FF2B5EF4-FFF2-40B4-BE49-F238E27FC236}">
                <a16:creationId xmlns:a16="http://schemas.microsoft.com/office/drawing/2014/main" id="{0B6CC5A7-C538-45D9-8E64-55A7114E1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27" name="Line 16">
            <a:extLst>
              <a:ext uri="{FF2B5EF4-FFF2-40B4-BE49-F238E27FC236}">
                <a16:creationId xmlns:a16="http://schemas.microsoft.com/office/drawing/2014/main" id="{7EAE4EC3-2E3A-43AB-B202-A1995657B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876800"/>
            <a:ext cx="1066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28" name="Line 17">
            <a:extLst>
              <a:ext uri="{FF2B5EF4-FFF2-40B4-BE49-F238E27FC236}">
                <a16:creationId xmlns:a16="http://schemas.microsoft.com/office/drawing/2014/main" id="{20B71B70-F402-4D33-A4E0-0F6DDB4E9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449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29" name="Text Box 18">
            <a:extLst>
              <a:ext uri="{FF2B5EF4-FFF2-40B4-BE49-F238E27FC236}">
                <a16:creationId xmlns:a16="http://schemas.microsoft.com/office/drawing/2014/main" id="{D2D23C32-EC6E-4DFF-A8D2-5B6019431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30730" name="Text Box 19">
            <a:extLst>
              <a:ext uri="{FF2B5EF4-FFF2-40B4-BE49-F238E27FC236}">
                <a16:creationId xmlns:a16="http://schemas.microsoft.com/office/drawing/2014/main" id="{2B19BB74-FB4E-45CF-A54A-053C2F632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48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chemeClr val="accent2"/>
                </a:solidFill>
                <a:latin typeface="Calibri" panose="020F0502020204030204" pitchFamily="34" charset="0"/>
              </a:rPr>
              <a:t>Demócratas</a:t>
            </a:r>
            <a:endParaRPr lang="en-US" altLang="es-MX" sz="18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731" name="Text Box 20">
            <a:extLst>
              <a:ext uri="{FF2B5EF4-FFF2-40B4-BE49-F238E27FC236}">
                <a16:creationId xmlns:a16="http://schemas.microsoft.com/office/drawing/2014/main" id="{FC384486-903B-410D-80AF-1C8C0E1D5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95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008000"/>
                </a:solidFill>
                <a:latin typeface="Calibri" panose="020F0502020204030204" pitchFamily="34" charset="0"/>
              </a:rPr>
              <a:t>Whigs</a:t>
            </a:r>
          </a:p>
        </p:txBody>
      </p:sp>
      <p:sp>
        <p:nvSpPr>
          <p:cNvPr id="193557" name="Line 21">
            <a:extLst>
              <a:ext uri="{FF2B5EF4-FFF2-40B4-BE49-F238E27FC236}">
                <a16:creationId xmlns:a16="http://schemas.microsoft.com/office/drawing/2014/main" id="{4DD7D5CA-5E9B-4DC3-8A47-88AC90304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495800"/>
            <a:ext cx="3200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3558" name="Text Box 22">
            <a:extLst>
              <a:ext uri="{FF2B5EF4-FFF2-40B4-BE49-F238E27FC236}">
                <a16:creationId xmlns:a16="http://schemas.microsoft.com/office/drawing/2014/main" id="{C83D0464-22E1-4B78-9524-AB6C5FE59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148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rgbClr val="CC0000"/>
                </a:solidFill>
                <a:latin typeface="Calibri" panose="020F0502020204030204" pitchFamily="34" charset="0"/>
              </a:rPr>
              <a:t>Republicanos</a:t>
            </a:r>
            <a:endParaRPr lang="en-US" altLang="es-MX" sz="180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30734" name="Text Box 23">
            <a:extLst>
              <a:ext uri="{FF2B5EF4-FFF2-40B4-BE49-F238E27FC236}">
                <a16:creationId xmlns:a16="http://schemas.microsoft.com/office/drawing/2014/main" id="{2F1D4B40-152F-438A-9706-66C865DB2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30735" name="Text Box 24">
            <a:extLst>
              <a:ext uri="{FF2B5EF4-FFF2-40B4-BE49-F238E27FC236}">
                <a16:creationId xmlns:a16="http://schemas.microsoft.com/office/drawing/2014/main" id="{9B68DDD4-9F71-44D8-A21E-54B192CDA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30736" name="Text Box 25">
            <a:extLst>
              <a:ext uri="{FF2B5EF4-FFF2-40B4-BE49-F238E27FC236}">
                <a16:creationId xmlns:a16="http://schemas.microsoft.com/office/drawing/2014/main" id="{BE3855A1-54E2-48A8-AB13-0A6DED1D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30737" name="Text Box 26">
            <a:extLst>
              <a:ext uri="{FF2B5EF4-FFF2-40B4-BE49-F238E27FC236}">
                <a16:creationId xmlns:a16="http://schemas.microsoft.com/office/drawing/2014/main" id="{D4F359A9-EF8C-42A3-9321-8B2BAC728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30738" name="Text Box 27">
            <a:extLst>
              <a:ext uri="{FF2B5EF4-FFF2-40B4-BE49-F238E27FC236}">
                <a16:creationId xmlns:a16="http://schemas.microsoft.com/office/drawing/2014/main" id="{77F67373-FFAB-46F7-87BB-F5274D52F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(7)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3564" name="Text Box 28">
            <a:extLst>
              <a:ext uri="{FF2B5EF4-FFF2-40B4-BE49-F238E27FC236}">
                <a16:creationId xmlns:a16="http://schemas.microsoft.com/office/drawing/2014/main" id="{A79F80B1-4D3F-45CA-AC9D-75C11BEF3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(5) Los </a:t>
            </a:r>
            <a:r>
              <a:rPr lang="en-US" altLang="es-MX" b="1">
                <a:latin typeface="Calibri" panose="020F0502020204030204" pitchFamily="34" charset="0"/>
              </a:rPr>
              <a:t>Republicanos</a:t>
            </a:r>
            <a:r>
              <a:rPr lang="en-US" altLang="es-MX">
                <a:latin typeface="Calibri" panose="020F0502020204030204" pitchFamily="34" charset="0"/>
              </a:rPr>
              <a:t>. 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3565" name="Text Box 29">
            <a:extLst>
              <a:ext uri="{FF2B5EF4-FFF2-40B4-BE49-F238E27FC236}">
                <a16:creationId xmlns:a16="http://schemas.microsoft.com/office/drawing/2014/main" id="{08CF5C6E-7466-4589-9616-7BB078552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7924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Coalición que cristaliza cuando cobró virulencia la cuestión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de la esclavitud; organizan la oposición en norte y nvos territ.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3566" name="Text Box 30">
            <a:extLst>
              <a:ext uri="{FF2B5EF4-FFF2-40B4-BE49-F238E27FC236}">
                <a16:creationId xmlns:a16="http://schemas.microsoft.com/office/drawing/2014/main" id="{E798B76D-7E17-43AB-A649-4AD79BF4D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225675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Partido de la Unión, el Norte, Lincoln, del triunfo en la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Guerra Civil, de la Reconstrucción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3567" name="Text Box 31">
            <a:extLst>
              <a:ext uri="{FF2B5EF4-FFF2-40B4-BE49-F238E27FC236}">
                <a16:creationId xmlns:a16="http://schemas.microsoft.com/office/drawing/2014/main" id="{83603DAD-3E71-4D60-A649-58BACC7F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63875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De los Whigs heredaron una inclinación por los propietarios y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pro-</a:t>
            </a:r>
            <a:r>
              <a:rPr lang="en-US" altLang="es-MX" i="1">
                <a:latin typeface="Calibri" panose="020F0502020204030204" pitchFamily="34" charset="0"/>
              </a:rPr>
              <a:t>business, </a:t>
            </a:r>
            <a:r>
              <a:rPr lang="en-US" altLang="es-MX">
                <a:latin typeface="Calibri" panose="020F0502020204030204" pitchFamily="34" charset="0"/>
              </a:rPr>
              <a:t>que subsiste hoy día </a:t>
            </a:r>
            <a:endParaRPr lang="es-ES" altLang="es-MX">
              <a:latin typeface="Calibri" panose="020F0502020204030204" pitchFamily="34" charset="0"/>
            </a:endParaRPr>
          </a:p>
        </p:txBody>
      </p:sp>
      <p:pic>
        <p:nvPicPr>
          <p:cNvPr id="193568" name="Picture 32" descr="C:\Documents and Settings\emagar\My Documents\My Pictures\reps.jpg">
            <a:extLst>
              <a:ext uri="{FF2B5EF4-FFF2-40B4-BE49-F238E27FC236}">
                <a16:creationId xmlns:a16="http://schemas.microsoft.com/office/drawing/2014/main" id="{37C747D4-F2D2-40B1-BB8F-4A56B8E3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76200"/>
            <a:ext cx="1104900" cy="11303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19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58" grpId="0" autoUpdateAnimBg="0"/>
      <p:bldP spid="193564" grpId="0" autoUpdateAnimBg="0"/>
      <p:bldP spid="193565" grpId="0" autoUpdateAnimBg="0"/>
      <p:bldP spid="193566" grpId="0" autoUpdateAnimBg="0"/>
      <p:bldP spid="19356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70E5ADB6-78F4-4844-854A-7160D0D99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304800"/>
            <a:ext cx="38163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Modelo influyente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45763" name="Text Box 3">
            <a:extLst>
              <a:ext uri="{FF2B5EF4-FFF2-40B4-BE49-F238E27FC236}">
                <a16:creationId xmlns:a16="http://schemas.microsoft.com/office/drawing/2014/main" id="{1542A801-66DE-4D2F-833F-F681CA4AE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1960s y 1970s: Charles Anderson, </a:t>
            </a:r>
            <a:br>
              <a:rPr lang="es-MX" altLang="es-MX" sz="3200">
                <a:latin typeface="Calibri" panose="020F0502020204030204" pitchFamily="34" charset="0"/>
              </a:rPr>
            </a:br>
            <a:r>
              <a:rPr lang="es-MX" altLang="es-MX" sz="3200">
                <a:latin typeface="Calibri" panose="020F0502020204030204" pitchFamily="34" charset="0"/>
              </a:rPr>
              <a:t>Robert Scott (</a:t>
            </a:r>
            <a:r>
              <a:rPr lang="es-MX" altLang="es-MX" sz="3200" i="1">
                <a:latin typeface="Calibri" panose="020F0502020204030204" pitchFamily="34" charset="0"/>
              </a:rPr>
              <a:t>Mexican Govt. in Transition</a:t>
            </a:r>
            <a:r>
              <a:rPr lang="es-MX" altLang="es-MX" sz="3200">
                <a:latin typeface="Calibri" panose="020F0502020204030204" pitchFamily="34" charset="0"/>
              </a:rPr>
              <a:t>)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5765" name="Text Box 5">
            <a:extLst>
              <a:ext uri="{FF2B5EF4-FFF2-40B4-BE49-F238E27FC236}">
                <a16:creationId xmlns:a16="http://schemas.microsoft.com/office/drawing/2014/main" id="{985EF774-23AB-48F3-867A-CF6AE995E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925763"/>
            <a:ext cx="7010400" cy="579437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Mancur Olson </a:t>
            </a:r>
            <a:r>
              <a:rPr lang="es-MX" altLang="es-MX" sz="3200" i="1">
                <a:latin typeface="Calibri" panose="020F0502020204030204" pitchFamily="34" charset="0"/>
              </a:rPr>
              <a:t>vs</a:t>
            </a:r>
            <a:r>
              <a:rPr lang="es-MX" altLang="es-MX" sz="3200">
                <a:latin typeface="Calibri" panose="020F0502020204030204" pitchFamily="34" charset="0"/>
              </a:rPr>
              <a:t> David Truman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5766" name="Text Box 6">
            <a:extLst>
              <a:ext uri="{FF2B5EF4-FFF2-40B4-BE49-F238E27FC236}">
                <a16:creationId xmlns:a16="http://schemas.microsoft.com/office/drawing/2014/main" id="{F689940B-3A6F-43F6-82AD-D3AE326B8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43400"/>
            <a:ext cx="79248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Pasar de “grupo latente” a “grupo activo” </a:t>
            </a:r>
            <a:r>
              <a:rPr lang="en-US" altLang="es-MX" sz="3200" b="1">
                <a:solidFill>
                  <a:srgbClr val="CC3300"/>
                </a:solidFill>
                <a:latin typeface="Calibri" panose="020F0502020204030204" pitchFamily="34" charset="0"/>
              </a:rPr>
              <a:t>sí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 es costoso</a:t>
            </a:r>
            <a:r>
              <a:rPr lang="en-US" altLang="es-MX" sz="3200">
                <a:latin typeface="Calibri" panose="020F0502020204030204" pitchFamily="34" charset="0"/>
              </a:rPr>
              <a:t>…  dilemas de acción colectiva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autoUpdateAnimBg="0"/>
      <p:bldP spid="245765" grpId="0" animBg="1" autoUpdateAnimBg="0"/>
      <p:bldP spid="24576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5718D98-C62D-44C4-8258-81683AED2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23B32BE2-61DD-443B-9B05-C798141F18C8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31765" name="Line 4">
              <a:extLst>
                <a:ext uri="{FF2B5EF4-FFF2-40B4-BE49-F238E27FC236}">
                  <a16:creationId xmlns:a16="http://schemas.microsoft.com/office/drawing/2014/main" id="{1873C7DE-5C57-4A7E-A1E9-C5F65D241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6" name="Line 5">
              <a:extLst>
                <a:ext uri="{FF2B5EF4-FFF2-40B4-BE49-F238E27FC236}">
                  <a16:creationId xmlns:a16="http://schemas.microsoft.com/office/drawing/2014/main" id="{37123ED5-C5C5-4EBA-B1BA-BC18BBA32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7" name="Line 6">
              <a:extLst>
                <a:ext uri="{FF2B5EF4-FFF2-40B4-BE49-F238E27FC236}">
                  <a16:creationId xmlns:a16="http://schemas.microsoft.com/office/drawing/2014/main" id="{324F8EE6-7E72-44CF-B845-D4285E482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8" name="Line 7">
              <a:extLst>
                <a:ext uri="{FF2B5EF4-FFF2-40B4-BE49-F238E27FC236}">
                  <a16:creationId xmlns:a16="http://schemas.microsoft.com/office/drawing/2014/main" id="{FB051A25-1BA1-4DC5-BA39-03852FE8E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9" name="Line 8">
              <a:extLst>
                <a:ext uri="{FF2B5EF4-FFF2-40B4-BE49-F238E27FC236}">
                  <a16:creationId xmlns:a16="http://schemas.microsoft.com/office/drawing/2014/main" id="{42BE028E-F19A-4DF9-ACBF-C8CFEBF43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0" name="Text Box 9">
              <a:extLst>
                <a:ext uri="{FF2B5EF4-FFF2-40B4-BE49-F238E27FC236}">
                  <a16:creationId xmlns:a16="http://schemas.microsoft.com/office/drawing/2014/main" id="{FDA412FB-F7F7-4D64-8CE9-24D9F1BB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31771" name="Text Box 10">
              <a:extLst>
                <a:ext uri="{FF2B5EF4-FFF2-40B4-BE49-F238E27FC236}">
                  <a16:creationId xmlns:a16="http://schemas.microsoft.com/office/drawing/2014/main" id="{8E5F2813-731F-40F4-BA04-1748F539E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31772" name="Text Box 11">
              <a:extLst>
                <a:ext uri="{FF2B5EF4-FFF2-40B4-BE49-F238E27FC236}">
                  <a16:creationId xmlns:a16="http://schemas.microsoft.com/office/drawing/2014/main" id="{FC2EED14-5EEB-4CA6-A148-380229FBB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31773" name="Text Box 12">
              <a:extLst>
                <a:ext uri="{FF2B5EF4-FFF2-40B4-BE49-F238E27FC236}">
                  <a16:creationId xmlns:a16="http://schemas.microsoft.com/office/drawing/2014/main" id="{56F46D35-AAD0-40CC-BD0A-E3F128525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31748" name="Line 13">
            <a:extLst>
              <a:ext uri="{FF2B5EF4-FFF2-40B4-BE49-F238E27FC236}">
                <a16:creationId xmlns:a16="http://schemas.microsoft.com/office/drawing/2014/main" id="{06B4322E-5E7E-467D-A944-538F04767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1749" name="Text Box 14">
            <a:extLst>
              <a:ext uri="{FF2B5EF4-FFF2-40B4-BE49-F238E27FC236}">
                <a16:creationId xmlns:a16="http://schemas.microsoft.com/office/drawing/2014/main" id="{2149C703-8B35-4623-A77D-992EA036E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31750" name="Line 15">
            <a:extLst>
              <a:ext uri="{FF2B5EF4-FFF2-40B4-BE49-F238E27FC236}">
                <a16:creationId xmlns:a16="http://schemas.microsoft.com/office/drawing/2014/main" id="{495A535D-D260-4D29-B073-4132DE5E4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1751" name="Line 16">
            <a:extLst>
              <a:ext uri="{FF2B5EF4-FFF2-40B4-BE49-F238E27FC236}">
                <a16:creationId xmlns:a16="http://schemas.microsoft.com/office/drawing/2014/main" id="{15E1B7A8-BE6E-4BCD-A440-49B6BE7FB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876800"/>
            <a:ext cx="1066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1752" name="Line 17">
            <a:extLst>
              <a:ext uri="{FF2B5EF4-FFF2-40B4-BE49-F238E27FC236}">
                <a16:creationId xmlns:a16="http://schemas.microsoft.com/office/drawing/2014/main" id="{1DD04C24-5AE1-46AC-8533-2CAA778FF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449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1753" name="Text Box 18">
            <a:extLst>
              <a:ext uri="{FF2B5EF4-FFF2-40B4-BE49-F238E27FC236}">
                <a16:creationId xmlns:a16="http://schemas.microsoft.com/office/drawing/2014/main" id="{0C62685C-EB3A-4B58-81FB-BB4681DE9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31754" name="Text Box 19">
            <a:extLst>
              <a:ext uri="{FF2B5EF4-FFF2-40B4-BE49-F238E27FC236}">
                <a16:creationId xmlns:a16="http://schemas.microsoft.com/office/drawing/2014/main" id="{0CE74261-D06D-4226-8092-815EB881E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48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chemeClr val="accent2"/>
                </a:solidFill>
                <a:latin typeface="Calibri" panose="020F0502020204030204" pitchFamily="34" charset="0"/>
              </a:rPr>
              <a:t>Demócratas</a:t>
            </a:r>
            <a:endParaRPr lang="en-US" altLang="es-MX" sz="18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1755" name="Text Box 20">
            <a:extLst>
              <a:ext uri="{FF2B5EF4-FFF2-40B4-BE49-F238E27FC236}">
                <a16:creationId xmlns:a16="http://schemas.microsoft.com/office/drawing/2014/main" id="{7D354C67-BB6E-40DE-A34B-283B271B0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95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008000"/>
                </a:solidFill>
                <a:latin typeface="Calibri" panose="020F0502020204030204" pitchFamily="34" charset="0"/>
              </a:rPr>
              <a:t>Whigs</a:t>
            </a:r>
          </a:p>
        </p:txBody>
      </p:sp>
      <p:sp>
        <p:nvSpPr>
          <p:cNvPr id="31756" name="Line 21">
            <a:extLst>
              <a:ext uri="{FF2B5EF4-FFF2-40B4-BE49-F238E27FC236}">
                <a16:creationId xmlns:a16="http://schemas.microsoft.com/office/drawing/2014/main" id="{99C6F1F8-01C0-4A1B-AA04-76234BECA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495800"/>
            <a:ext cx="3200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1757" name="Text Box 22">
            <a:extLst>
              <a:ext uri="{FF2B5EF4-FFF2-40B4-BE49-F238E27FC236}">
                <a16:creationId xmlns:a16="http://schemas.microsoft.com/office/drawing/2014/main" id="{5AD639CE-2FAD-40E6-81CB-B3D349558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148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rgbClr val="CC0000"/>
                </a:solidFill>
                <a:latin typeface="Calibri" panose="020F0502020204030204" pitchFamily="34" charset="0"/>
              </a:rPr>
              <a:t>Republicanos</a:t>
            </a:r>
            <a:endParaRPr lang="en-US" altLang="es-MX" sz="180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31758" name="Text Box 23">
            <a:extLst>
              <a:ext uri="{FF2B5EF4-FFF2-40B4-BE49-F238E27FC236}">
                <a16:creationId xmlns:a16="http://schemas.microsoft.com/office/drawing/2014/main" id="{118946DC-25D7-4124-A318-370A2456D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31759" name="Text Box 24">
            <a:extLst>
              <a:ext uri="{FF2B5EF4-FFF2-40B4-BE49-F238E27FC236}">
                <a16:creationId xmlns:a16="http://schemas.microsoft.com/office/drawing/2014/main" id="{347D195E-283F-4DA9-9100-41E54B61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31760" name="Text Box 25">
            <a:extLst>
              <a:ext uri="{FF2B5EF4-FFF2-40B4-BE49-F238E27FC236}">
                <a16:creationId xmlns:a16="http://schemas.microsoft.com/office/drawing/2014/main" id="{677548E0-04FA-4659-B4A9-5FBEE1E76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31761" name="Text Box 26">
            <a:extLst>
              <a:ext uri="{FF2B5EF4-FFF2-40B4-BE49-F238E27FC236}">
                <a16:creationId xmlns:a16="http://schemas.microsoft.com/office/drawing/2014/main" id="{BE5BCF2D-A2B9-4BCE-860C-F8F215EDA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31762" name="Text Box 27">
            <a:extLst>
              <a:ext uri="{FF2B5EF4-FFF2-40B4-BE49-F238E27FC236}">
                <a16:creationId xmlns:a16="http://schemas.microsoft.com/office/drawing/2014/main" id="{E9A82442-830A-4247-970B-5884EA6C6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(8)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4588" name="Text Box 28">
            <a:extLst>
              <a:ext uri="{FF2B5EF4-FFF2-40B4-BE49-F238E27FC236}">
                <a16:creationId xmlns:a16="http://schemas.microsoft.com/office/drawing/2014/main" id="{31D03D48-9412-420B-B2C6-2CD23F949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38200"/>
            <a:ext cx="81534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Demócratas y Republicanos, fueron, ante todo,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 b="1">
                <a:latin typeface="Calibri" panose="020F0502020204030204" pitchFamily="34" charset="0"/>
              </a:rPr>
              <a:t>partidos</a:t>
            </a:r>
            <a:r>
              <a:rPr lang="en-US" altLang="es-MX">
                <a:latin typeface="Calibri" panose="020F0502020204030204" pitchFamily="34" charset="0"/>
              </a:rPr>
              <a:t> </a:t>
            </a:r>
            <a:r>
              <a:rPr lang="en-US" altLang="es-MX" b="1">
                <a:latin typeface="Calibri" panose="020F0502020204030204" pitchFamily="34" charset="0"/>
              </a:rPr>
              <a:t>organización</a:t>
            </a:r>
            <a:r>
              <a:rPr lang="en-US" altLang="es-MX">
                <a:latin typeface="Calibri" panose="020F0502020204030204" pitchFamily="34" charset="0"/>
              </a:rPr>
              <a:t>. 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Inmigración masiva en 2a mitad SXIX, maquinarias urbanas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4592" name="Text Box 32">
            <a:extLst>
              <a:ext uri="{FF2B5EF4-FFF2-40B4-BE49-F238E27FC236}">
                <a16:creationId xmlns:a16="http://schemas.microsoft.com/office/drawing/2014/main" id="{84F52482-FEF1-4283-A22D-0C0D34E63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92388"/>
            <a:ext cx="8153400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Maquinarias ultra-eficientes para movilizar, clientelismo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Fines de siglo: movimiento progresista organiza oposición a las maquinas y su “corrupción.” Símil con el PRI y AL. Terceros.</a:t>
            </a:r>
            <a:endParaRPr lang="es-ES" altLang="es-MX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8" grpId="0" autoUpdateAnimBg="0"/>
      <p:bldP spid="19459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8D48A72-41C1-4623-BBD8-AD824FEAF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8DECF915-0423-43E1-9110-6AC2E9D4B55A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32788" name="Line 4">
              <a:extLst>
                <a:ext uri="{FF2B5EF4-FFF2-40B4-BE49-F238E27FC236}">
                  <a16:creationId xmlns:a16="http://schemas.microsoft.com/office/drawing/2014/main" id="{B47D2C21-4D7A-45BC-B9A9-86C700564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5">
              <a:extLst>
                <a:ext uri="{FF2B5EF4-FFF2-40B4-BE49-F238E27FC236}">
                  <a16:creationId xmlns:a16="http://schemas.microsoft.com/office/drawing/2014/main" id="{E76C97F2-5FBA-4ADD-91BF-28FC07DB7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6">
              <a:extLst>
                <a:ext uri="{FF2B5EF4-FFF2-40B4-BE49-F238E27FC236}">
                  <a16:creationId xmlns:a16="http://schemas.microsoft.com/office/drawing/2014/main" id="{9BC495C9-806A-490B-8595-AC47FD66D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7">
              <a:extLst>
                <a:ext uri="{FF2B5EF4-FFF2-40B4-BE49-F238E27FC236}">
                  <a16:creationId xmlns:a16="http://schemas.microsoft.com/office/drawing/2014/main" id="{AF70500F-3808-4E5F-9FAC-0D9B0E390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8">
              <a:extLst>
                <a:ext uri="{FF2B5EF4-FFF2-40B4-BE49-F238E27FC236}">
                  <a16:creationId xmlns:a16="http://schemas.microsoft.com/office/drawing/2014/main" id="{78D140D8-622C-4358-97BC-685DA9D55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Text Box 9">
              <a:extLst>
                <a:ext uri="{FF2B5EF4-FFF2-40B4-BE49-F238E27FC236}">
                  <a16:creationId xmlns:a16="http://schemas.microsoft.com/office/drawing/2014/main" id="{D20E1743-578F-4C6D-9F7C-E3115A367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32794" name="Text Box 10">
              <a:extLst>
                <a:ext uri="{FF2B5EF4-FFF2-40B4-BE49-F238E27FC236}">
                  <a16:creationId xmlns:a16="http://schemas.microsoft.com/office/drawing/2014/main" id="{4C0F9370-0BBA-4A39-B349-F57303508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32795" name="Text Box 11">
              <a:extLst>
                <a:ext uri="{FF2B5EF4-FFF2-40B4-BE49-F238E27FC236}">
                  <a16:creationId xmlns:a16="http://schemas.microsoft.com/office/drawing/2014/main" id="{B87A7599-66A1-4BB4-8C7E-1A5E0E2A3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32796" name="Text Box 12">
              <a:extLst>
                <a:ext uri="{FF2B5EF4-FFF2-40B4-BE49-F238E27FC236}">
                  <a16:creationId xmlns:a16="http://schemas.microsoft.com/office/drawing/2014/main" id="{1BFCA756-5D1C-4E94-ABD9-4B381062B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32772" name="Line 13">
            <a:extLst>
              <a:ext uri="{FF2B5EF4-FFF2-40B4-BE49-F238E27FC236}">
                <a16:creationId xmlns:a16="http://schemas.microsoft.com/office/drawing/2014/main" id="{010FC26D-AB23-49AA-96E1-F9929629A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73" name="Text Box 14">
            <a:extLst>
              <a:ext uri="{FF2B5EF4-FFF2-40B4-BE49-F238E27FC236}">
                <a16:creationId xmlns:a16="http://schemas.microsoft.com/office/drawing/2014/main" id="{B7E765C4-2AD9-48DE-A6D5-E035DD911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32774" name="Line 15">
            <a:extLst>
              <a:ext uri="{FF2B5EF4-FFF2-40B4-BE49-F238E27FC236}">
                <a16:creationId xmlns:a16="http://schemas.microsoft.com/office/drawing/2014/main" id="{F0A1F95D-B9F4-41DC-9457-61880A148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75" name="Line 16">
            <a:extLst>
              <a:ext uri="{FF2B5EF4-FFF2-40B4-BE49-F238E27FC236}">
                <a16:creationId xmlns:a16="http://schemas.microsoft.com/office/drawing/2014/main" id="{495D0828-F88C-44DB-BAE0-4FB2DC2DB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876800"/>
            <a:ext cx="1066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76" name="Line 17">
            <a:extLst>
              <a:ext uri="{FF2B5EF4-FFF2-40B4-BE49-F238E27FC236}">
                <a16:creationId xmlns:a16="http://schemas.microsoft.com/office/drawing/2014/main" id="{6313E336-628B-438F-876D-7F28B42EE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449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77" name="Text Box 18">
            <a:extLst>
              <a:ext uri="{FF2B5EF4-FFF2-40B4-BE49-F238E27FC236}">
                <a16:creationId xmlns:a16="http://schemas.microsoft.com/office/drawing/2014/main" id="{15A5706A-4946-4A19-92D2-AD566697F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32778" name="Text Box 19">
            <a:extLst>
              <a:ext uri="{FF2B5EF4-FFF2-40B4-BE49-F238E27FC236}">
                <a16:creationId xmlns:a16="http://schemas.microsoft.com/office/drawing/2014/main" id="{63CA2E0C-E28F-46AF-98ED-AC59CA45A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48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chemeClr val="accent2"/>
                </a:solidFill>
                <a:latin typeface="Calibri" panose="020F0502020204030204" pitchFamily="34" charset="0"/>
              </a:rPr>
              <a:t>Demócratas</a:t>
            </a:r>
            <a:endParaRPr lang="en-US" altLang="es-MX" sz="18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779" name="Text Box 20">
            <a:extLst>
              <a:ext uri="{FF2B5EF4-FFF2-40B4-BE49-F238E27FC236}">
                <a16:creationId xmlns:a16="http://schemas.microsoft.com/office/drawing/2014/main" id="{077D6DEF-3C44-4E7C-9184-F971B8359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95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008000"/>
                </a:solidFill>
                <a:latin typeface="Calibri" panose="020F0502020204030204" pitchFamily="34" charset="0"/>
              </a:rPr>
              <a:t>Whigs</a:t>
            </a:r>
          </a:p>
        </p:txBody>
      </p:sp>
      <p:sp>
        <p:nvSpPr>
          <p:cNvPr id="32780" name="Line 21">
            <a:extLst>
              <a:ext uri="{FF2B5EF4-FFF2-40B4-BE49-F238E27FC236}">
                <a16:creationId xmlns:a16="http://schemas.microsoft.com/office/drawing/2014/main" id="{1C141F28-8A15-4A58-ABE8-162F5594B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495800"/>
            <a:ext cx="3200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81" name="Text Box 22">
            <a:extLst>
              <a:ext uri="{FF2B5EF4-FFF2-40B4-BE49-F238E27FC236}">
                <a16:creationId xmlns:a16="http://schemas.microsoft.com/office/drawing/2014/main" id="{436B71F5-7F86-4F82-B1D7-A5E1184A0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148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rgbClr val="CC0000"/>
                </a:solidFill>
                <a:latin typeface="Calibri" panose="020F0502020204030204" pitchFamily="34" charset="0"/>
              </a:rPr>
              <a:t>Republicanos</a:t>
            </a:r>
            <a:endParaRPr lang="en-US" altLang="es-MX" sz="180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32782" name="Text Box 23">
            <a:extLst>
              <a:ext uri="{FF2B5EF4-FFF2-40B4-BE49-F238E27FC236}">
                <a16:creationId xmlns:a16="http://schemas.microsoft.com/office/drawing/2014/main" id="{146B9209-4A5B-4F74-9F45-805F04414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32783" name="Text Box 24">
            <a:extLst>
              <a:ext uri="{FF2B5EF4-FFF2-40B4-BE49-F238E27FC236}">
                <a16:creationId xmlns:a16="http://schemas.microsoft.com/office/drawing/2014/main" id="{D821BCB7-1005-4A03-8E5D-96D37D7A4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32784" name="Text Box 25">
            <a:extLst>
              <a:ext uri="{FF2B5EF4-FFF2-40B4-BE49-F238E27FC236}">
                <a16:creationId xmlns:a16="http://schemas.microsoft.com/office/drawing/2014/main" id="{C49B40D1-E899-4A20-9B7D-A2E2307D5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32785" name="Text Box 26">
            <a:extLst>
              <a:ext uri="{FF2B5EF4-FFF2-40B4-BE49-F238E27FC236}">
                <a16:creationId xmlns:a16="http://schemas.microsoft.com/office/drawing/2014/main" id="{FC9ACCCE-3A95-45B5-A629-967BCB1F3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32786" name="Text Box 27">
            <a:extLst>
              <a:ext uri="{FF2B5EF4-FFF2-40B4-BE49-F238E27FC236}">
                <a16:creationId xmlns:a16="http://schemas.microsoft.com/office/drawing/2014/main" id="{63E71319-4767-4B69-9033-189A44E65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(9)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5612" name="Text Box 28">
            <a:extLst>
              <a:ext uri="{FF2B5EF4-FFF2-40B4-BE49-F238E27FC236}">
                <a16:creationId xmlns:a16="http://schemas.microsoft.com/office/drawing/2014/main" id="{1865033E-B5B3-4AE3-871E-616E8FF8E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Los ataques progresistas (Pendleton Act, etc.) debilitaron a las máquinarias. Resultado: mayor peso, desde c1900, al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partido en el electorado</a:t>
            </a:r>
            <a:endParaRPr lang="es-ES" altLang="es-MX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F8E896F4-62A5-4925-BE9E-5BB91AC81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304800"/>
            <a:ext cx="5187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Los sistemas de partidos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42FEE2ED-B984-4FB8-B105-C737DAA54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¿Qué es un sistema?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pic>
        <p:nvPicPr>
          <p:cNvPr id="185349" name="Picture 5" descr="C:\Documents and Settings\emagar\My Documents\My Pictures\sist-digest.jpg">
            <a:extLst>
              <a:ext uri="{FF2B5EF4-FFF2-40B4-BE49-F238E27FC236}">
                <a16:creationId xmlns:a16="http://schemas.microsoft.com/office/drawing/2014/main" id="{A1F542A1-1E1C-40B6-B01A-6D7DC07E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7238"/>
            <a:ext cx="4038600" cy="323056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50" name="Text Box 6">
            <a:extLst>
              <a:ext uri="{FF2B5EF4-FFF2-40B4-BE49-F238E27FC236}">
                <a16:creationId xmlns:a16="http://schemas.microsoft.com/office/drawing/2014/main" id="{0F3E5B1E-FA7E-4906-8422-635ADC4E5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438400"/>
            <a:ext cx="38862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Es un conjunto de órganos de misma naturaleza destinados a funciones análogas.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85351" name="Text Box 7">
            <a:extLst>
              <a:ext uri="{FF2B5EF4-FFF2-40B4-BE49-F238E27FC236}">
                <a16:creationId xmlns:a16="http://schemas.microsoft.com/office/drawing/2014/main" id="{3E2EA27E-16BD-4BE8-ACA9-73A5988F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516563"/>
            <a:ext cx="8153400" cy="1554162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El sistema de partidos “digiere” las preferencias ciudadanas y las vuelve gobierno y resultados</a:t>
            </a:r>
            <a:endParaRPr lang="es-ES" altLang="es-MX" sz="3200" i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0" grpId="0" autoUpdateAnimBg="0"/>
      <p:bldP spid="185351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D1C13DD1-279A-4A15-9A10-1FA3B511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82232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Donde empieza y termina el sistema de partidos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428E7E0A-8460-42B9-8ECC-B184C5684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La literatura se divide en dos grandes ramas: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96612" name="Text Box 4">
            <a:extLst>
              <a:ext uri="{FF2B5EF4-FFF2-40B4-BE49-F238E27FC236}">
                <a16:creationId xmlns:a16="http://schemas.microsoft.com/office/drawing/2014/main" id="{3F970AD2-5364-4484-9D11-67CB7D9DE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133600"/>
            <a:ext cx="1981200" cy="23574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Sist. de partidos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(p.ej. sist.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bipartidista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EEUU)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196613" name="Text Box 5">
            <a:extLst>
              <a:ext uri="{FF2B5EF4-FFF2-40B4-BE49-F238E27FC236}">
                <a16:creationId xmlns:a16="http://schemas.microsoft.com/office/drawing/2014/main" id="{E1B91FB9-C703-4006-81DE-98EDA45BE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0"/>
            <a:ext cx="18288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(A)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¿Cuáles son sus causas?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196614" name="Text Box 6">
            <a:extLst>
              <a:ext uri="{FF2B5EF4-FFF2-40B4-BE49-F238E27FC236}">
                <a16:creationId xmlns:a16="http://schemas.microsoft.com/office/drawing/2014/main" id="{04E6FE74-44FE-40AC-9095-A14EF20A1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533650"/>
            <a:ext cx="23622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(B)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¿y sus conse-cuencias?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cxnSp>
        <p:nvCxnSpPr>
          <p:cNvPr id="196615" name="AutoShape 7">
            <a:extLst>
              <a:ext uri="{FF2B5EF4-FFF2-40B4-BE49-F238E27FC236}">
                <a16:creationId xmlns:a16="http://schemas.microsoft.com/office/drawing/2014/main" id="{3A001F99-0309-4DA0-BE23-E46D5D811DF4}"/>
              </a:ext>
            </a:extLst>
          </p:cNvPr>
          <p:cNvCxnSpPr>
            <a:cxnSpLocks noChangeShapeType="1"/>
            <a:stCxn id="196613" idx="3"/>
            <a:endCxn id="196612" idx="1"/>
          </p:cNvCxnSpPr>
          <p:nvPr/>
        </p:nvCxnSpPr>
        <p:spPr bwMode="auto">
          <a:xfrm>
            <a:off x="2209800" y="3306763"/>
            <a:ext cx="1143000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616" name="AutoShape 8">
            <a:extLst>
              <a:ext uri="{FF2B5EF4-FFF2-40B4-BE49-F238E27FC236}">
                <a16:creationId xmlns:a16="http://schemas.microsoft.com/office/drawing/2014/main" id="{145E0B9C-398F-4086-8759-35432963B5AE}"/>
              </a:ext>
            </a:extLst>
          </p:cNvPr>
          <p:cNvCxnSpPr>
            <a:cxnSpLocks noChangeShapeType="1"/>
            <a:stCxn id="196612" idx="3"/>
            <a:endCxn id="196614" idx="1"/>
          </p:cNvCxnSpPr>
          <p:nvPr/>
        </p:nvCxnSpPr>
        <p:spPr bwMode="auto">
          <a:xfrm>
            <a:off x="5334000" y="3313113"/>
            <a:ext cx="1143000" cy="241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6617" name="Text Box 9">
            <a:extLst>
              <a:ext uri="{FF2B5EF4-FFF2-40B4-BE49-F238E27FC236}">
                <a16:creationId xmlns:a16="http://schemas.microsoft.com/office/drawing/2014/main" id="{54E56217-64A1-4A16-AB1E-CC139BDF7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83163"/>
            <a:ext cx="8153400" cy="1554162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Por el momento vamos a ordenar un poco los cuatro modos en que tanto (A) como (B) conciben al sistema de partidos 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 animBg="1" autoUpdateAnimBg="0"/>
      <p:bldP spid="196613" grpId="0" autoUpdateAnimBg="0"/>
      <p:bldP spid="196614" grpId="0" autoUpdateAnimBg="0"/>
      <p:bldP spid="19661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154523EE-073E-4773-BA3A-1C48276E6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82232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4 grandes aproximaciones al sistema de partidos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7635" name="Text Box 3">
            <a:extLst>
              <a:ext uri="{FF2B5EF4-FFF2-40B4-BE49-F238E27FC236}">
                <a16:creationId xmlns:a16="http://schemas.microsoft.com/office/drawing/2014/main" id="{5E76D7C2-830F-447E-946A-39EA10466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065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808000"/>
                </a:solidFill>
                <a:latin typeface="Calibri" panose="020F0502020204030204" pitchFamily="34" charset="0"/>
              </a:rPr>
              <a:t>1</a:t>
            </a:r>
            <a:r>
              <a:rPr lang="en-US" altLang="es-MX" sz="3200">
                <a:latin typeface="Calibri" panose="020F0502020204030204" pitchFamily="34" charset="0"/>
              </a:rPr>
              <a:t>) Las </a:t>
            </a:r>
            <a:r>
              <a:rPr lang="en-US" altLang="es-MX" sz="3200" b="1">
                <a:latin typeface="Calibri" panose="020F0502020204030204" pitchFamily="34" charset="0"/>
              </a:rPr>
              <a:t>bases sociales</a:t>
            </a:r>
            <a:r>
              <a:rPr lang="en-US" altLang="es-MX" sz="3200">
                <a:latin typeface="Calibri" panose="020F0502020204030204" pitchFamily="34" charset="0"/>
              </a:rPr>
              <a:t> de los partidos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97636" name="Text Box 4">
            <a:extLst>
              <a:ext uri="{FF2B5EF4-FFF2-40B4-BE49-F238E27FC236}">
                <a16:creationId xmlns:a16="http://schemas.microsoft.com/office/drawing/2014/main" id="{294CBE44-9748-4B9A-89F1-E3E9FE1CA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4685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chemeClr val="accent2"/>
                </a:solidFill>
                <a:latin typeface="Calibri" panose="020F0502020204030204" pitchFamily="34" charset="0"/>
              </a:rPr>
              <a:t>2</a:t>
            </a:r>
            <a:r>
              <a:rPr lang="en-US" altLang="es-MX" sz="3200">
                <a:latin typeface="Calibri" panose="020F0502020204030204" pitchFamily="34" charset="0"/>
              </a:rPr>
              <a:t>) El </a:t>
            </a:r>
            <a:r>
              <a:rPr lang="en-US" altLang="es-MX" sz="3200" b="1">
                <a:latin typeface="Calibri" panose="020F0502020204030204" pitchFamily="34" charset="0"/>
              </a:rPr>
              <a:t>número</a:t>
            </a:r>
            <a:r>
              <a:rPr lang="en-US" altLang="es-MX" sz="3200">
                <a:latin typeface="Calibri" panose="020F0502020204030204" pitchFamily="34" charset="0"/>
              </a:rPr>
              <a:t> de partidos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97637" name="Text Box 5">
            <a:extLst>
              <a:ext uri="{FF2B5EF4-FFF2-40B4-BE49-F238E27FC236}">
                <a16:creationId xmlns:a16="http://schemas.microsoft.com/office/drawing/2014/main" id="{39CD1FD2-A1ED-4D59-8616-DB2334FFB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008000"/>
                </a:solidFill>
                <a:latin typeface="Calibri" panose="020F0502020204030204" pitchFamily="34" charset="0"/>
              </a:rPr>
              <a:t>3</a:t>
            </a:r>
            <a:r>
              <a:rPr lang="en-US" altLang="es-MX" sz="3200">
                <a:latin typeface="Calibri" panose="020F0502020204030204" pitchFamily="34" charset="0"/>
              </a:rPr>
              <a:t>) La competencia </a:t>
            </a:r>
            <a:r>
              <a:rPr lang="en-US" altLang="es-MX" sz="3200" b="1">
                <a:latin typeface="Calibri" panose="020F0502020204030204" pitchFamily="34" charset="0"/>
              </a:rPr>
              <a:t>inter</a:t>
            </a:r>
            <a:r>
              <a:rPr lang="en-US" altLang="es-MX" sz="3200">
                <a:latin typeface="Calibri" panose="020F0502020204030204" pitchFamily="34" charset="0"/>
              </a:rPr>
              <a:t>-partidista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97638" name="Text Box 6">
            <a:extLst>
              <a:ext uri="{FF2B5EF4-FFF2-40B4-BE49-F238E27FC236}">
                <a16:creationId xmlns:a16="http://schemas.microsoft.com/office/drawing/2014/main" id="{23F35FE2-7937-42C2-ABE9-8472ECC9B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148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FF0066"/>
                </a:solidFill>
                <a:latin typeface="Calibri" panose="020F0502020204030204" pitchFamily="34" charset="0"/>
              </a:rPr>
              <a:t>4</a:t>
            </a:r>
            <a:r>
              <a:rPr lang="en-US" altLang="es-MX" sz="3200">
                <a:latin typeface="Calibri" panose="020F0502020204030204" pitchFamily="34" charset="0"/>
              </a:rPr>
              <a:t>) La competencia </a:t>
            </a:r>
            <a:r>
              <a:rPr lang="en-US" altLang="es-MX" sz="3200" b="1">
                <a:latin typeface="Calibri" panose="020F0502020204030204" pitchFamily="34" charset="0"/>
              </a:rPr>
              <a:t>intra</a:t>
            </a:r>
            <a:r>
              <a:rPr lang="en-US" altLang="es-MX" sz="3200">
                <a:latin typeface="Calibri" panose="020F0502020204030204" pitchFamily="34" charset="0"/>
              </a:rPr>
              <a:t>-partidista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autoUpdateAnimBg="0"/>
      <p:bldP spid="197636" grpId="0" autoUpdateAnimBg="0"/>
      <p:bldP spid="197637" grpId="0" autoUpdateAnimBg="0"/>
      <p:bldP spid="19763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C4309165-D918-476B-A2BF-AD787541C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"/>
            <a:ext cx="34988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Las bases sociales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8659" name="Text Box 3">
            <a:extLst>
              <a:ext uri="{FF2B5EF4-FFF2-40B4-BE49-F238E27FC236}">
                <a16:creationId xmlns:a16="http://schemas.microsoft.com/office/drawing/2014/main" id="{E250EA51-DA66-4358-B472-689A224EF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Hincapié en el </a:t>
            </a:r>
            <a:r>
              <a:rPr lang="en-US" altLang="es-MX" sz="3200" b="1">
                <a:latin typeface="Calibri" panose="020F0502020204030204" pitchFamily="34" charset="0"/>
              </a:rPr>
              <a:t>partido en el electorado</a:t>
            </a:r>
            <a:r>
              <a:rPr lang="en-US" altLang="es-MX" sz="320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98660" name="Text Box 4">
            <a:extLst>
              <a:ext uri="{FF2B5EF4-FFF2-40B4-BE49-F238E27FC236}">
                <a16:creationId xmlns:a16="http://schemas.microsoft.com/office/drawing/2014/main" id="{0987505D-75DD-45AC-9A44-FBC8A038D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98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Analogía: ¿dónde echan raíces los partidos? Esto es, ¿qué intereses representan?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98661" name="Text Box 5">
            <a:extLst>
              <a:ext uri="{FF2B5EF4-FFF2-40B4-BE49-F238E27FC236}">
                <a16:creationId xmlns:a16="http://schemas.microsoft.com/office/drawing/2014/main" id="{D069594B-1DBF-4923-B744-78F30DD82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57600"/>
            <a:ext cx="8153400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Tradición de corte 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sociológico</a:t>
            </a:r>
            <a:r>
              <a:rPr lang="en-US" altLang="es-MX" sz="3200">
                <a:latin typeface="Calibri" panose="020F0502020204030204" pitchFamily="34" charset="0"/>
              </a:rPr>
              <a:t>: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relación partido–grupo social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Supuesto: intereses comunes definen la pertenencia a un grupo (trabajadores fabriles, agricultores, comerciantes...)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autoUpdateAnimBg="0"/>
      <p:bldP spid="198660" grpId="0" autoUpdateAnimBg="0"/>
      <p:bldP spid="19866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0318A5E5-30F9-4013-B852-E1EFFC7D8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450" y="304800"/>
            <a:ext cx="396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versión europea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9683" name="Text Box 3">
            <a:extLst>
              <a:ext uri="{FF2B5EF4-FFF2-40B4-BE49-F238E27FC236}">
                <a16:creationId xmlns:a16="http://schemas.microsoft.com/office/drawing/2014/main" id="{945D974D-7BB3-4D40-AA6D-82E63C0E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Lipset+Rokkan (1967) entienden el sist. de part. como un conjunto de 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fracturas</a:t>
            </a:r>
            <a:r>
              <a:rPr lang="en-US" altLang="es-MX" sz="3200">
                <a:latin typeface="Calibri" panose="020F0502020204030204" pitchFamily="34" charset="0"/>
              </a:rPr>
              <a:t> (</a:t>
            </a:r>
            <a:r>
              <a:rPr lang="en-US" altLang="es-MX" sz="3200" i="1">
                <a:latin typeface="Calibri" panose="020F0502020204030204" pitchFamily="34" charset="0"/>
              </a:rPr>
              <a:t>cleavages</a:t>
            </a:r>
            <a:r>
              <a:rPr lang="en-US" altLang="es-MX" sz="3200">
                <a:latin typeface="Calibri" panose="020F0502020204030204" pitchFamily="34" charset="0"/>
              </a:rPr>
              <a:t>) sociales que oponen a un grupo contra otro</a:t>
            </a:r>
          </a:p>
        </p:txBody>
      </p:sp>
      <p:sp>
        <p:nvSpPr>
          <p:cNvPr id="199684" name="Text Box 4">
            <a:extLst>
              <a:ext uri="{FF2B5EF4-FFF2-40B4-BE49-F238E27FC236}">
                <a16:creationId xmlns:a16="http://schemas.microsoft.com/office/drawing/2014/main" id="{625F7145-FD56-4C7C-9450-E551F8AEE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673475"/>
            <a:ext cx="4267200" cy="35036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Las fracturas devienen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de los conflictos que se “</a:t>
            </a:r>
            <a:r>
              <a:rPr lang="en-US" altLang="es-MX" sz="3200">
                <a:solidFill>
                  <a:schemeClr val="accent2"/>
                </a:solidFill>
                <a:latin typeface="Calibri" panose="020F0502020204030204" pitchFamily="34" charset="0"/>
              </a:rPr>
              <a:t>congelaron</a:t>
            </a:r>
            <a:r>
              <a:rPr lang="en-US" altLang="es-MX" sz="3200">
                <a:latin typeface="Calibri" panose="020F0502020204030204" pitchFamily="34" charset="0"/>
              </a:rPr>
              <a:t>” en la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historia de un país: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p.ej. el Estado o la R.Ind.</a:t>
            </a:r>
          </a:p>
        </p:txBody>
      </p:sp>
      <p:sp>
        <p:nvSpPr>
          <p:cNvPr id="199689" name="Oval 9">
            <a:extLst>
              <a:ext uri="{FF2B5EF4-FFF2-40B4-BE49-F238E27FC236}">
                <a16:creationId xmlns:a16="http://schemas.microsoft.com/office/drawing/2014/main" id="{95304E01-16C0-490B-9B32-623811422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810000"/>
            <a:ext cx="2057400" cy="1905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199690" name="Line 10">
            <a:extLst>
              <a:ext uri="{FF2B5EF4-FFF2-40B4-BE49-F238E27FC236}">
                <a16:creationId xmlns:a16="http://schemas.microsoft.com/office/drawing/2014/main" id="{D14B6CE5-2ABC-47C9-B985-93317DA62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74345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9691" name="Text Box 11">
            <a:extLst>
              <a:ext uri="{FF2B5EF4-FFF2-40B4-BE49-F238E27FC236}">
                <a16:creationId xmlns:a16="http://schemas.microsoft.com/office/drawing/2014/main" id="{2CC3ECF6-6006-427E-83EE-FCAC9B9D6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365625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latin typeface="Calibri" panose="020F0502020204030204" pitchFamily="34" charset="0"/>
              </a:rPr>
              <a:t>centro</a:t>
            </a:r>
            <a:endParaRPr lang="es-ES" altLang="es-MX" sz="2000">
              <a:latin typeface="Calibri" panose="020F0502020204030204" pitchFamily="34" charset="0"/>
            </a:endParaRPr>
          </a:p>
        </p:txBody>
      </p:sp>
      <p:sp>
        <p:nvSpPr>
          <p:cNvPr id="199692" name="Text Box 12">
            <a:extLst>
              <a:ext uri="{FF2B5EF4-FFF2-40B4-BE49-F238E27FC236}">
                <a16:creationId xmlns:a16="http://schemas.microsoft.com/office/drawing/2014/main" id="{F958881D-F38B-4561-8E06-216550DE6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4689475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latin typeface="Calibri" panose="020F0502020204030204" pitchFamily="34" charset="0"/>
              </a:rPr>
              <a:t>periferia</a:t>
            </a:r>
            <a:endParaRPr lang="es-ES" altLang="es-MX" sz="2000">
              <a:latin typeface="Calibri" panose="020F0502020204030204" pitchFamily="34" charset="0"/>
            </a:endParaRPr>
          </a:p>
        </p:txBody>
      </p:sp>
      <p:sp>
        <p:nvSpPr>
          <p:cNvPr id="199693" name="Line 13">
            <a:extLst>
              <a:ext uri="{FF2B5EF4-FFF2-40B4-BE49-F238E27FC236}">
                <a16:creationId xmlns:a16="http://schemas.microsoft.com/office/drawing/2014/main" id="{6B8F6AB5-E2BC-4487-9C79-A25B2D5A9F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657600"/>
            <a:ext cx="1608138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9694" name="Text Box 14">
            <a:extLst>
              <a:ext uri="{FF2B5EF4-FFF2-40B4-BE49-F238E27FC236}">
                <a16:creationId xmlns:a16="http://schemas.microsoft.com/office/drawing/2014/main" id="{92343617-7FD8-4C6D-9AA1-313E5351C6EB}"/>
              </a:ext>
            </a:extLst>
          </p:cNvPr>
          <p:cNvSpPr txBox="1">
            <a:spLocks noChangeArrowheads="1"/>
          </p:cNvSpPr>
          <p:nvPr/>
        </p:nvSpPr>
        <p:spPr bwMode="auto">
          <a:xfrm rot="-3618382">
            <a:off x="792163" y="5821362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latin typeface="Calibri" panose="020F0502020204030204" pitchFamily="34" charset="0"/>
              </a:rPr>
              <a:t>Iglesia</a:t>
            </a:r>
            <a:endParaRPr lang="es-ES" altLang="es-MX" sz="2000">
              <a:latin typeface="Calibri" panose="020F0502020204030204" pitchFamily="34" charset="0"/>
            </a:endParaRPr>
          </a:p>
        </p:txBody>
      </p:sp>
      <p:sp>
        <p:nvSpPr>
          <p:cNvPr id="199695" name="Text Box 15">
            <a:extLst>
              <a:ext uri="{FF2B5EF4-FFF2-40B4-BE49-F238E27FC236}">
                <a16:creationId xmlns:a16="http://schemas.microsoft.com/office/drawing/2014/main" id="{7BA45173-5F10-4507-A95F-ED129A2A26F7}"/>
              </a:ext>
            </a:extLst>
          </p:cNvPr>
          <p:cNvSpPr txBox="1">
            <a:spLocks noChangeArrowheads="1"/>
          </p:cNvSpPr>
          <p:nvPr/>
        </p:nvSpPr>
        <p:spPr bwMode="auto">
          <a:xfrm rot="-3618382">
            <a:off x="1173163" y="5973762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latin typeface="Calibri" panose="020F0502020204030204" pitchFamily="34" charset="0"/>
              </a:rPr>
              <a:t>Estado</a:t>
            </a:r>
            <a:endParaRPr lang="es-ES" altLang="es-MX" sz="2000">
              <a:latin typeface="Calibri" panose="020F0502020204030204" pitchFamily="34" charset="0"/>
            </a:endParaRPr>
          </a:p>
        </p:txBody>
      </p:sp>
      <p:sp>
        <p:nvSpPr>
          <p:cNvPr id="199696" name="Line 16">
            <a:extLst>
              <a:ext uri="{FF2B5EF4-FFF2-40B4-BE49-F238E27FC236}">
                <a16:creationId xmlns:a16="http://schemas.microsoft.com/office/drawing/2014/main" id="{0F12675F-979F-4F0E-8B54-6D8C29022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95600"/>
            <a:ext cx="2255838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9697" name="Text Box 17">
            <a:extLst>
              <a:ext uri="{FF2B5EF4-FFF2-40B4-BE49-F238E27FC236}">
                <a16:creationId xmlns:a16="http://schemas.microsoft.com/office/drawing/2014/main" id="{364B29C2-2840-435A-9FF7-B3F78AD500F5}"/>
              </a:ext>
            </a:extLst>
          </p:cNvPr>
          <p:cNvSpPr txBox="1">
            <a:spLocks noChangeArrowheads="1"/>
          </p:cNvSpPr>
          <p:nvPr/>
        </p:nvSpPr>
        <p:spPr bwMode="auto">
          <a:xfrm rot="3083934">
            <a:off x="830263" y="3001962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latin typeface="Calibri" panose="020F0502020204030204" pitchFamily="34" charset="0"/>
              </a:rPr>
              <a:t>obreros</a:t>
            </a:r>
            <a:endParaRPr lang="es-ES" altLang="es-MX" sz="2000">
              <a:latin typeface="Calibri" panose="020F0502020204030204" pitchFamily="34" charset="0"/>
            </a:endParaRPr>
          </a:p>
        </p:txBody>
      </p:sp>
      <p:sp>
        <p:nvSpPr>
          <p:cNvPr id="199698" name="Text Box 18">
            <a:extLst>
              <a:ext uri="{FF2B5EF4-FFF2-40B4-BE49-F238E27FC236}">
                <a16:creationId xmlns:a16="http://schemas.microsoft.com/office/drawing/2014/main" id="{18C92797-02A1-43CC-87D7-35EE52F89F4B}"/>
              </a:ext>
            </a:extLst>
          </p:cNvPr>
          <p:cNvSpPr txBox="1">
            <a:spLocks noChangeArrowheads="1"/>
          </p:cNvSpPr>
          <p:nvPr/>
        </p:nvSpPr>
        <p:spPr bwMode="auto">
          <a:xfrm rot="3083934">
            <a:off x="563563" y="3230562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latin typeface="Calibri" panose="020F0502020204030204" pitchFamily="34" charset="0"/>
              </a:rPr>
              <a:t>patrones</a:t>
            </a:r>
            <a:endParaRPr lang="es-ES" altLang="es-MX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utoUpdateAnimBg="0"/>
      <p:bldP spid="199684" grpId="0" animBg="1" autoUpdateAnimBg="0"/>
      <p:bldP spid="199689" grpId="0" animBg="1"/>
      <p:bldP spid="199691" grpId="0" autoUpdateAnimBg="0"/>
      <p:bldP spid="199692" grpId="0" autoUpdateAnimBg="0"/>
      <p:bldP spid="199694" grpId="0" autoUpdateAnimBg="0"/>
      <p:bldP spid="199695" grpId="0" autoUpdateAnimBg="0"/>
      <p:bldP spid="199697" grpId="0" autoUpdateAnimBg="0"/>
      <p:bldP spid="19969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15">
            <a:extLst>
              <a:ext uri="{FF2B5EF4-FFF2-40B4-BE49-F238E27FC236}">
                <a16:creationId xmlns:a16="http://schemas.microsoft.com/office/drawing/2014/main" id="{E2F153D6-58BA-44E7-B77A-E837469AC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" y="2724150"/>
          <a:ext cx="360997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" name="Bitmap Image" r:id="rId3" imgW="3352381" imgH="3467584" progId="Paint.Picture">
                  <p:embed/>
                </p:oleObj>
              </mc:Choice>
              <mc:Fallback>
                <p:oleObj name="Bitmap Image" r:id="rId3" imgW="3352381" imgH="3467584" progId="Paint.Picture">
                  <p:embed/>
                  <p:pic>
                    <p:nvPicPr>
                      <p:cNvPr id="38914" name="Object 15">
                        <a:extLst>
                          <a:ext uri="{FF2B5EF4-FFF2-40B4-BE49-F238E27FC236}">
                            <a16:creationId xmlns:a16="http://schemas.microsoft.com/office/drawing/2014/main" id="{E2F153D6-58BA-44E7-B77A-E837469AC4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2724150"/>
                        <a:ext cx="3609975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Text Box 16">
            <a:extLst>
              <a:ext uri="{FF2B5EF4-FFF2-40B4-BE49-F238E27FC236}">
                <a16:creationId xmlns:a16="http://schemas.microsoft.com/office/drawing/2014/main" id="{D726ABEA-D32C-41F2-9548-F837AD165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304800"/>
            <a:ext cx="4730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relación interés-partido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0721" name="Text Box 17">
            <a:extLst>
              <a:ext uri="{FF2B5EF4-FFF2-40B4-BE49-F238E27FC236}">
                <a16:creationId xmlns:a16="http://schemas.microsoft.com/office/drawing/2014/main" id="{1B1E8CA5-5D64-4D2D-91DE-6225FF626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Argumento funcionalista: como cada interés requiere de un agente, surgen los partidos </a:t>
            </a:r>
          </a:p>
        </p:txBody>
      </p:sp>
      <p:sp>
        <p:nvSpPr>
          <p:cNvPr id="200723" name="Text Box 19">
            <a:extLst>
              <a:ext uri="{FF2B5EF4-FFF2-40B4-BE49-F238E27FC236}">
                <a16:creationId xmlns:a16="http://schemas.microsoft.com/office/drawing/2014/main" id="{854D456D-5EB4-46D1-91A5-E5DC857DD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latin typeface="Calibri" panose="020F0502020204030204" pitchFamily="34" charset="0"/>
              </a:rPr>
              <a:t>1</a:t>
            </a:r>
            <a:endParaRPr lang="es-ES" altLang="es-MX" sz="1800">
              <a:latin typeface="Calibri" panose="020F0502020204030204" pitchFamily="34" charset="0"/>
            </a:endParaRPr>
          </a:p>
        </p:txBody>
      </p:sp>
      <p:sp>
        <p:nvSpPr>
          <p:cNvPr id="200724" name="Text Box 20">
            <a:extLst>
              <a:ext uri="{FF2B5EF4-FFF2-40B4-BE49-F238E27FC236}">
                <a16:creationId xmlns:a16="http://schemas.microsoft.com/office/drawing/2014/main" id="{BACB1FB7-35F3-41CC-8DB7-E8800BD28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0005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latin typeface="Calibri" panose="020F0502020204030204" pitchFamily="34" charset="0"/>
              </a:rPr>
              <a:t>2</a:t>
            </a:r>
            <a:endParaRPr lang="es-ES" altLang="es-MX" sz="1800">
              <a:latin typeface="Calibri" panose="020F0502020204030204" pitchFamily="34" charset="0"/>
            </a:endParaRPr>
          </a:p>
        </p:txBody>
      </p:sp>
      <p:sp>
        <p:nvSpPr>
          <p:cNvPr id="200725" name="Text Box 21">
            <a:extLst>
              <a:ext uri="{FF2B5EF4-FFF2-40B4-BE49-F238E27FC236}">
                <a16:creationId xmlns:a16="http://schemas.microsoft.com/office/drawing/2014/main" id="{CE9482DE-E7F0-4E2D-9E63-2B1D23B00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52913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latin typeface="Calibri" panose="020F0502020204030204" pitchFamily="34" charset="0"/>
              </a:rPr>
              <a:t>3</a:t>
            </a:r>
            <a:endParaRPr lang="es-ES" altLang="es-MX" sz="1800">
              <a:latin typeface="Calibri" panose="020F0502020204030204" pitchFamily="34" charset="0"/>
            </a:endParaRPr>
          </a:p>
        </p:txBody>
      </p:sp>
      <p:sp>
        <p:nvSpPr>
          <p:cNvPr id="200726" name="Text Box 22">
            <a:extLst>
              <a:ext uri="{FF2B5EF4-FFF2-40B4-BE49-F238E27FC236}">
                <a16:creationId xmlns:a16="http://schemas.microsoft.com/office/drawing/2014/main" id="{2B3D4053-11CC-4C46-B59F-4E548BB2E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7625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latin typeface="Calibri" panose="020F0502020204030204" pitchFamily="34" charset="0"/>
              </a:rPr>
              <a:t>4</a:t>
            </a:r>
            <a:endParaRPr lang="es-ES" altLang="es-MX" sz="1800">
              <a:latin typeface="Calibri" panose="020F0502020204030204" pitchFamily="34" charset="0"/>
            </a:endParaRPr>
          </a:p>
        </p:txBody>
      </p:sp>
      <p:sp>
        <p:nvSpPr>
          <p:cNvPr id="200727" name="Text Box 23">
            <a:extLst>
              <a:ext uri="{FF2B5EF4-FFF2-40B4-BE49-F238E27FC236}">
                <a16:creationId xmlns:a16="http://schemas.microsoft.com/office/drawing/2014/main" id="{EA910DA5-FD2F-459C-91D5-1BB1A7BE3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911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latin typeface="Calibri" panose="020F0502020204030204" pitchFamily="34" charset="0"/>
              </a:rPr>
              <a:t>5</a:t>
            </a:r>
            <a:endParaRPr lang="es-ES" altLang="es-MX" sz="1800">
              <a:latin typeface="Calibri" panose="020F0502020204030204" pitchFamily="34" charset="0"/>
            </a:endParaRPr>
          </a:p>
        </p:txBody>
      </p:sp>
      <p:sp>
        <p:nvSpPr>
          <p:cNvPr id="200728" name="Text Box 24">
            <a:extLst>
              <a:ext uri="{FF2B5EF4-FFF2-40B4-BE49-F238E27FC236}">
                <a16:creationId xmlns:a16="http://schemas.microsoft.com/office/drawing/2014/main" id="{0952DC1A-4BC1-4193-86F3-F1E98ADDC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800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latin typeface="Calibri" panose="020F0502020204030204" pitchFamily="34" charset="0"/>
              </a:rPr>
              <a:t>6</a:t>
            </a:r>
            <a:endParaRPr lang="es-ES" altLang="es-MX" sz="1800">
              <a:latin typeface="Calibri" panose="020F0502020204030204" pitchFamily="34" charset="0"/>
            </a:endParaRPr>
          </a:p>
        </p:txBody>
      </p:sp>
      <p:sp>
        <p:nvSpPr>
          <p:cNvPr id="200729" name="Text Box 25">
            <a:extLst>
              <a:ext uri="{FF2B5EF4-FFF2-40B4-BE49-F238E27FC236}">
                <a16:creationId xmlns:a16="http://schemas.microsoft.com/office/drawing/2014/main" id="{98F6C9F7-9501-4228-A574-4964EC365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3200400"/>
            <a:ext cx="2209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bg2"/>
                </a:solidFill>
                <a:latin typeface="Calibri" panose="020F0502020204030204" pitchFamily="34" charset="0"/>
              </a:rPr>
              <a:t>Partido 1</a:t>
            </a:r>
            <a:endParaRPr lang="es-ES" altLang="es-MX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00730" name="Text Box 26">
            <a:extLst>
              <a:ext uri="{FF2B5EF4-FFF2-40B4-BE49-F238E27FC236}">
                <a16:creationId xmlns:a16="http://schemas.microsoft.com/office/drawing/2014/main" id="{46ED96A3-5143-47E0-801D-FE7630375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3733800"/>
            <a:ext cx="2209800" cy="457200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bg2"/>
                </a:solidFill>
                <a:latin typeface="Calibri" panose="020F0502020204030204" pitchFamily="34" charset="0"/>
              </a:rPr>
              <a:t>Partido 2</a:t>
            </a:r>
            <a:endParaRPr lang="es-ES" altLang="es-MX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00731" name="Text Box 27">
            <a:extLst>
              <a:ext uri="{FF2B5EF4-FFF2-40B4-BE49-F238E27FC236}">
                <a16:creationId xmlns:a16="http://schemas.microsoft.com/office/drawing/2014/main" id="{0FD0EED6-4B85-4932-B67B-47EEC9A5B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4267200"/>
            <a:ext cx="2209800" cy="4572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bg2"/>
                </a:solidFill>
                <a:latin typeface="Calibri" panose="020F0502020204030204" pitchFamily="34" charset="0"/>
              </a:rPr>
              <a:t>Partido 3</a:t>
            </a:r>
            <a:endParaRPr lang="es-ES" altLang="es-MX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00732" name="Text Box 28">
            <a:extLst>
              <a:ext uri="{FF2B5EF4-FFF2-40B4-BE49-F238E27FC236}">
                <a16:creationId xmlns:a16="http://schemas.microsoft.com/office/drawing/2014/main" id="{92B53ED4-643B-4C00-ADA0-6B735E464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4800600"/>
            <a:ext cx="2209800" cy="457200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bg2"/>
                </a:solidFill>
                <a:latin typeface="Calibri" panose="020F0502020204030204" pitchFamily="34" charset="0"/>
              </a:rPr>
              <a:t>Partido 4</a:t>
            </a:r>
            <a:endParaRPr lang="es-ES" altLang="es-MX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00733" name="Text Box 29">
            <a:extLst>
              <a:ext uri="{FF2B5EF4-FFF2-40B4-BE49-F238E27FC236}">
                <a16:creationId xmlns:a16="http://schemas.microsoft.com/office/drawing/2014/main" id="{47982475-D9B7-425A-B188-2F3297D21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5334000"/>
            <a:ext cx="2209800" cy="4572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bg2"/>
                </a:solidFill>
                <a:latin typeface="Calibri" panose="020F0502020204030204" pitchFamily="34" charset="0"/>
              </a:rPr>
              <a:t>Partido 5</a:t>
            </a:r>
            <a:endParaRPr lang="es-ES" altLang="es-MX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00734" name="Text Box 30">
            <a:extLst>
              <a:ext uri="{FF2B5EF4-FFF2-40B4-BE49-F238E27FC236}">
                <a16:creationId xmlns:a16="http://schemas.microsoft.com/office/drawing/2014/main" id="{61DBFA5A-16BD-4BD2-BB92-D16441C86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5867400"/>
            <a:ext cx="2209800" cy="45720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bg2"/>
                </a:solidFill>
                <a:latin typeface="Calibri" panose="020F0502020204030204" pitchFamily="34" charset="0"/>
              </a:rPr>
              <a:t>Partido 6</a:t>
            </a:r>
            <a:endParaRPr lang="es-ES" altLang="es-MX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00735" name="Text Box 31">
            <a:extLst>
              <a:ext uri="{FF2B5EF4-FFF2-40B4-BE49-F238E27FC236}">
                <a16:creationId xmlns:a16="http://schemas.microsoft.com/office/drawing/2014/main" id="{2BF5A319-7A4D-48F1-81B5-DC9976DB0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3200400"/>
            <a:ext cx="26670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¿Y los problemas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de acción colectiva? Mujeres, indígenas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1" grpId="0" autoUpdateAnimBg="0"/>
      <p:bldP spid="200723" grpId="0" autoUpdateAnimBg="0"/>
      <p:bldP spid="200724" grpId="0" autoUpdateAnimBg="0"/>
      <p:bldP spid="200725" grpId="0" autoUpdateAnimBg="0"/>
      <p:bldP spid="200726" grpId="0" autoUpdateAnimBg="0"/>
      <p:bldP spid="200727" grpId="0" autoUpdateAnimBg="0"/>
      <p:bldP spid="200728" grpId="0" autoUpdateAnimBg="0"/>
      <p:bldP spid="200729" grpId="0" animBg="1" autoUpdateAnimBg="0"/>
      <p:bldP spid="200730" grpId="0" animBg="1" autoUpdateAnimBg="0"/>
      <p:bldP spid="200731" grpId="0" animBg="1" autoUpdateAnimBg="0"/>
      <p:bldP spid="200732" grpId="0" animBg="1" autoUpdateAnimBg="0"/>
      <p:bldP spid="200733" grpId="0" animBg="1" autoUpdateAnimBg="0"/>
      <p:bldP spid="200734" grpId="0" animBg="1" autoUpdateAnimBg="0"/>
      <p:bldP spid="20073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F6C915DC-0651-4F17-A068-5E24419DD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304800"/>
            <a:ext cx="4730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versión estadunidense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1731" name="Text Box 3">
            <a:extLst>
              <a:ext uri="{FF2B5EF4-FFF2-40B4-BE49-F238E27FC236}">
                <a16:creationId xmlns:a16="http://schemas.microsoft.com/office/drawing/2014/main" id="{685B741C-3A7D-4026-9FAD-C72D51B7B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Subraya el 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vínculo</a:t>
            </a:r>
            <a:r>
              <a:rPr lang="en-US" altLang="es-MX" sz="3200">
                <a:latin typeface="Calibri" panose="020F0502020204030204" pitchFamily="34" charset="0"/>
              </a:rPr>
              <a:t> grupo-partido más que su génesis. La </a:t>
            </a:r>
            <a:r>
              <a:rPr lang="en-US" altLang="es-MX" sz="3200" b="1">
                <a:latin typeface="Calibri" panose="020F0502020204030204" pitchFamily="34" charset="0"/>
              </a:rPr>
              <a:t>identificación partidista</a:t>
            </a:r>
            <a:r>
              <a:rPr lang="en-US" altLang="es-MX" sz="3200">
                <a:latin typeface="Calibri" panose="020F0502020204030204" pitchFamily="34" charset="0"/>
              </a:rPr>
              <a:t> da lugar a buen grado de lealtad en el tiempo </a:t>
            </a:r>
          </a:p>
        </p:txBody>
      </p:sp>
      <p:sp>
        <p:nvSpPr>
          <p:cNvPr id="201732" name="Text Box 4">
            <a:extLst>
              <a:ext uri="{FF2B5EF4-FFF2-40B4-BE49-F238E27FC236}">
                <a16:creationId xmlns:a16="http://schemas.microsoft.com/office/drawing/2014/main" id="{C604D39B-9C1B-4768-B65C-C7062AA28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Elecciones críticas (shocks)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pueden realinear al electorado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P.ej. El </a:t>
            </a:r>
            <a:r>
              <a:rPr lang="en-US" altLang="es-MX" sz="3200" i="1">
                <a:latin typeface="Calibri" panose="020F0502020204030204" pitchFamily="34" charset="0"/>
              </a:rPr>
              <a:t>New Deal</a:t>
            </a:r>
            <a:r>
              <a:rPr lang="en-US" altLang="es-MX" sz="3200">
                <a:latin typeface="Calibri" panose="020F0502020204030204" pitchFamily="34" charset="0"/>
              </a:rPr>
              <a:t> y el partido de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     Roosevelt </a:t>
            </a:r>
          </a:p>
        </p:txBody>
      </p:sp>
      <p:graphicFrame>
        <p:nvGraphicFramePr>
          <p:cNvPr id="201740" name="Object 12">
            <a:extLst>
              <a:ext uri="{FF2B5EF4-FFF2-40B4-BE49-F238E27FC236}">
                <a16:creationId xmlns:a16="http://schemas.microsoft.com/office/drawing/2014/main" id="{BFF44C13-B5FD-4D3F-83C8-AF84283F98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8925" y="2895600"/>
          <a:ext cx="18192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5" name="Bitmap Image" r:id="rId3" imgW="1819529" imgH="1571844" progId="Paint.Picture">
                  <p:embed/>
                </p:oleObj>
              </mc:Choice>
              <mc:Fallback>
                <p:oleObj name="Bitmap Image" r:id="rId3" imgW="1819529" imgH="1571844" progId="Paint.Picture">
                  <p:embed/>
                  <p:pic>
                    <p:nvPicPr>
                      <p:cNvPr id="201740" name="Object 12">
                        <a:extLst>
                          <a:ext uri="{FF2B5EF4-FFF2-40B4-BE49-F238E27FC236}">
                            <a16:creationId xmlns:a16="http://schemas.microsoft.com/office/drawing/2014/main" id="{BFF44C13-B5FD-4D3F-83C8-AF84283F98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2895600"/>
                        <a:ext cx="181927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4" name="Text Box 16">
            <a:extLst>
              <a:ext uri="{FF2B5EF4-FFF2-40B4-BE49-F238E27FC236}">
                <a16:creationId xmlns:a16="http://schemas.microsoft.com/office/drawing/2014/main" id="{D536C9A6-FB0E-4236-9FF2-D05CA1ECC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550" y="291465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folHlink"/>
                </a:solidFill>
                <a:latin typeface="Calibri" panose="020F0502020204030204" pitchFamily="34" charset="0"/>
              </a:rPr>
              <a:t>ricos</a:t>
            </a:r>
            <a:endParaRPr lang="en-US" altLang="es-MX" sz="2000">
              <a:latin typeface="Calibri" panose="020F0502020204030204" pitchFamily="34" charset="0"/>
            </a:endParaRPr>
          </a:p>
        </p:txBody>
      </p:sp>
      <p:sp>
        <p:nvSpPr>
          <p:cNvPr id="201745" name="Text Box 17">
            <a:extLst>
              <a:ext uri="{FF2B5EF4-FFF2-40B4-BE49-F238E27FC236}">
                <a16:creationId xmlns:a16="http://schemas.microsoft.com/office/drawing/2014/main" id="{3D744EFB-597E-4FAE-B8AC-C59BCDB55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340995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bg2"/>
                </a:solidFill>
                <a:latin typeface="Calibri" panose="020F0502020204030204" pitchFamily="34" charset="0"/>
              </a:rPr>
              <a:t>1/2</a:t>
            </a:r>
          </a:p>
        </p:txBody>
      </p:sp>
      <p:sp>
        <p:nvSpPr>
          <p:cNvPr id="201746" name="Text Box 18">
            <a:extLst>
              <a:ext uri="{FF2B5EF4-FFF2-40B4-BE49-F238E27FC236}">
                <a16:creationId xmlns:a16="http://schemas.microsoft.com/office/drawing/2014/main" id="{C61DCC64-0AAC-4AE2-BCF3-62B00D6C6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943350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folHlink"/>
                </a:solidFill>
                <a:latin typeface="Calibri" panose="020F0502020204030204" pitchFamily="34" charset="0"/>
              </a:rPr>
              <a:t>pobres</a:t>
            </a:r>
          </a:p>
        </p:txBody>
      </p:sp>
      <p:graphicFrame>
        <p:nvGraphicFramePr>
          <p:cNvPr id="201758" name="Object 30">
            <a:extLst>
              <a:ext uri="{FF2B5EF4-FFF2-40B4-BE49-F238E27FC236}">
                <a16:creationId xmlns:a16="http://schemas.microsoft.com/office/drawing/2014/main" id="{05D89932-D712-4FE6-A8A2-0D8335EFC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2895600"/>
          <a:ext cx="18573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Bitmap Image" r:id="rId5" imgW="1857143" imgH="1600000" progId="Paint.Picture">
                  <p:embed/>
                </p:oleObj>
              </mc:Choice>
              <mc:Fallback>
                <p:oleObj name="Bitmap Image" r:id="rId5" imgW="1857143" imgH="1600000" progId="Paint.Picture">
                  <p:embed/>
                  <p:pic>
                    <p:nvPicPr>
                      <p:cNvPr id="201758" name="Object 30">
                        <a:extLst>
                          <a:ext uri="{FF2B5EF4-FFF2-40B4-BE49-F238E27FC236}">
                            <a16:creationId xmlns:a16="http://schemas.microsoft.com/office/drawing/2014/main" id="{05D89932-D712-4FE6-A8A2-0D8335EFC5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895600"/>
                        <a:ext cx="18573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>
            <a:extLst>
              <a:ext uri="{FF2B5EF4-FFF2-40B4-BE49-F238E27FC236}">
                <a16:creationId xmlns:a16="http://schemas.microsoft.com/office/drawing/2014/main" id="{CAA0FB34-9B1A-4393-AD4C-DD0A2658E1AC}"/>
              </a:ext>
            </a:extLst>
          </p:cNvPr>
          <p:cNvGrpSpPr>
            <a:grpSpLocks/>
          </p:cNvGrpSpPr>
          <p:nvPr/>
        </p:nvGrpSpPr>
        <p:grpSpPr bwMode="auto">
          <a:xfrm>
            <a:off x="6496050" y="3454400"/>
            <a:ext cx="2571750" cy="885825"/>
            <a:chOff x="3996" y="2188"/>
            <a:chExt cx="1620" cy="558"/>
          </a:xfrm>
        </p:grpSpPr>
        <p:sp>
          <p:nvSpPr>
            <p:cNvPr id="39947" name="Text Box 36">
              <a:extLst>
                <a:ext uri="{FF2B5EF4-FFF2-40B4-BE49-F238E27FC236}">
                  <a16:creationId xmlns:a16="http://schemas.microsoft.com/office/drawing/2014/main" id="{D71330F4-5E72-494F-A74C-D47ABD52A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188"/>
              <a:ext cx="3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Reps</a:t>
              </a:r>
            </a:p>
          </p:txBody>
        </p:sp>
        <p:sp>
          <p:nvSpPr>
            <p:cNvPr id="39948" name="Line 37">
              <a:extLst>
                <a:ext uri="{FF2B5EF4-FFF2-40B4-BE49-F238E27FC236}">
                  <a16:creationId xmlns:a16="http://schemas.microsoft.com/office/drawing/2014/main" id="{46C2EA52-EFE6-4071-9C7D-57BC70738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6" y="2304"/>
              <a:ext cx="1572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9949" name="Text Box 38">
              <a:extLst>
                <a:ext uri="{FF2B5EF4-FFF2-40B4-BE49-F238E27FC236}">
                  <a16:creationId xmlns:a16="http://schemas.microsoft.com/office/drawing/2014/main" id="{1AA19024-EE93-41BE-9C31-E8A8F5152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380"/>
              <a:ext cx="42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Dems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autoUpdateAnimBg="0"/>
      <p:bldP spid="201732" grpId="0" autoUpdateAnimBg="0"/>
      <p:bldP spid="201744" grpId="0" autoUpdateAnimBg="0"/>
      <p:bldP spid="201745" grpId="0" autoUpdateAnimBg="0"/>
      <p:bldP spid="20174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8">
            <a:extLst>
              <a:ext uri="{FF2B5EF4-FFF2-40B4-BE49-F238E27FC236}">
                <a16:creationId xmlns:a16="http://schemas.microsoft.com/office/drawing/2014/main" id="{1C03E9AE-DB6F-4318-9883-65363205D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304800"/>
            <a:ext cx="4730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versión estadunidense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0963" name="Text Box 39">
            <a:extLst>
              <a:ext uri="{FF2B5EF4-FFF2-40B4-BE49-F238E27FC236}">
                <a16:creationId xmlns:a16="http://schemas.microsoft.com/office/drawing/2014/main" id="{D52359C9-CDB1-4523-9B03-62F36F4E1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Subraya el 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vínculo</a:t>
            </a:r>
            <a:r>
              <a:rPr lang="en-US" altLang="es-MX" sz="3200">
                <a:latin typeface="Calibri" panose="020F0502020204030204" pitchFamily="34" charset="0"/>
              </a:rPr>
              <a:t> grupo-partido más que su génesis. La </a:t>
            </a:r>
            <a:r>
              <a:rPr lang="en-US" altLang="es-MX" sz="3200" b="1">
                <a:latin typeface="Calibri" panose="020F0502020204030204" pitchFamily="34" charset="0"/>
              </a:rPr>
              <a:t>identificación partidista</a:t>
            </a:r>
            <a:r>
              <a:rPr lang="en-US" altLang="es-MX" sz="3200">
                <a:latin typeface="Calibri" panose="020F0502020204030204" pitchFamily="34" charset="0"/>
              </a:rPr>
              <a:t> da lugar a buen grado de lealtad en el tiempo </a:t>
            </a:r>
          </a:p>
        </p:txBody>
      </p:sp>
      <p:sp>
        <p:nvSpPr>
          <p:cNvPr id="40964" name="Text Box 40">
            <a:extLst>
              <a:ext uri="{FF2B5EF4-FFF2-40B4-BE49-F238E27FC236}">
                <a16:creationId xmlns:a16="http://schemas.microsoft.com/office/drawing/2014/main" id="{EE8C55A8-7B12-43BA-A349-3D51421E7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Elecciones críticas (shocks)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pueden realinear al electorado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P.ej. El </a:t>
            </a:r>
            <a:r>
              <a:rPr lang="en-US" altLang="es-MX" sz="3200" i="1">
                <a:latin typeface="Calibri" panose="020F0502020204030204" pitchFamily="34" charset="0"/>
              </a:rPr>
              <a:t>New Deal</a:t>
            </a:r>
            <a:r>
              <a:rPr lang="en-US" altLang="es-MX" sz="3200">
                <a:latin typeface="Calibri" panose="020F0502020204030204" pitchFamily="34" charset="0"/>
              </a:rPr>
              <a:t> y el partido de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     Roosevelt </a:t>
            </a:r>
          </a:p>
        </p:txBody>
      </p:sp>
      <p:sp>
        <p:nvSpPr>
          <p:cNvPr id="207913" name="Text Box 41">
            <a:extLst>
              <a:ext uri="{FF2B5EF4-FFF2-40B4-BE49-F238E27FC236}">
                <a16:creationId xmlns:a16="http://schemas.microsoft.com/office/drawing/2014/main" id="{F12D2B15-5156-41B4-9F13-2A5AFB487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10200"/>
            <a:ext cx="8153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P.ej. Gaullistas y comunistas en Francia tras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     la 2GM</a:t>
            </a:r>
          </a:p>
        </p:txBody>
      </p:sp>
      <p:graphicFrame>
        <p:nvGraphicFramePr>
          <p:cNvPr id="40966" name="Object 42">
            <a:extLst>
              <a:ext uri="{FF2B5EF4-FFF2-40B4-BE49-F238E27FC236}">
                <a16:creationId xmlns:a16="http://schemas.microsoft.com/office/drawing/2014/main" id="{55203D6C-0D9F-42EC-86E5-B2142C7A9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8925" y="2895600"/>
          <a:ext cx="18192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9" name="Bitmap Image" r:id="rId3" imgW="1819529" imgH="1571844" progId="Paint.Picture">
                  <p:embed/>
                </p:oleObj>
              </mc:Choice>
              <mc:Fallback>
                <p:oleObj name="Bitmap Image" r:id="rId3" imgW="1819529" imgH="1571844" progId="Paint.Picture">
                  <p:embed/>
                  <p:pic>
                    <p:nvPicPr>
                      <p:cNvPr id="40966" name="Object 42">
                        <a:extLst>
                          <a:ext uri="{FF2B5EF4-FFF2-40B4-BE49-F238E27FC236}">
                            <a16:creationId xmlns:a16="http://schemas.microsoft.com/office/drawing/2014/main" id="{55203D6C-0D9F-42EC-86E5-B2142C7A9E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2895600"/>
                        <a:ext cx="181927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 Box 43">
            <a:extLst>
              <a:ext uri="{FF2B5EF4-FFF2-40B4-BE49-F238E27FC236}">
                <a16:creationId xmlns:a16="http://schemas.microsoft.com/office/drawing/2014/main" id="{C7973DD3-C394-4110-B3FE-10ED5DB12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550" y="291465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folHlink"/>
                </a:solidFill>
                <a:latin typeface="Calibri" panose="020F0502020204030204" pitchFamily="34" charset="0"/>
              </a:rPr>
              <a:t>ricos</a:t>
            </a:r>
            <a:endParaRPr lang="en-US" altLang="es-MX" sz="2000">
              <a:latin typeface="Calibri" panose="020F0502020204030204" pitchFamily="34" charset="0"/>
            </a:endParaRPr>
          </a:p>
        </p:txBody>
      </p:sp>
      <p:sp>
        <p:nvSpPr>
          <p:cNvPr id="40968" name="Text Box 44">
            <a:extLst>
              <a:ext uri="{FF2B5EF4-FFF2-40B4-BE49-F238E27FC236}">
                <a16:creationId xmlns:a16="http://schemas.microsoft.com/office/drawing/2014/main" id="{B3CEC346-7CB3-45D4-82BF-2262DAACC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340995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bg2"/>
                </a:solidFill>
                <a:latin typeface="Calibri" panose="020F0502020204030204" pitchFamily="34" charset="0"/>
              </a:rPr>
              <a:t>1/2</a:t>
            </a:r>
          </a:p>
        </p:txBody>
      </p:sp>
      <p:sp>
        <p:nvSpPr>
          <p:cNvPr id="40969" name="Text Box 45">
            <a:extLst>
              <a:ext uri="{FF2B5EF4-FFF2-40B4-BE49-F238E27FC236}">
                <a16:creationId xmlns:a16="http://schemas.microsoft.com/office/drawing/2014/main" id="{D5E8E083-B79F-40A5-8A7F-078F53503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943350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folHlink"/>
                </a:solidFill>
                <a:latin typeface="Calibri" panose="020F0502020204030204" pitchFamily="34" charset="0"/>
              </a:rPr>
              <a:t>pobres</a:t>
            </a:r>
          </a:p>
        </p:txBody>
      </p:sp>
      <p:grpSp>
        <p:nvGrpSpPr>
          <p:cNvPr id="2" name="Group 46">
            <a:extLst>
              <a:ext uri="{FF2B5EF4-FFF2-40B4-BE49-F238E27FC236}">
                <a16:creationId xmlns:a16="http://schemas.microsoft.com/office/drawing/2014/main" id="{51EE9286-726C-45D6-930F-24143383782E}"/>
              </a:ext>
            </a:extLst>
          </p:cNvPr>
          <p:cNvGrpSpPr>
            <a:grpSpLocks/>
          </p:cNvGrpSpPr>
          <p:nvPr/>
        </p:nvGrpSpPr>
        <p:grpSpPr bwMode="auto">
          <a:xfrm rot="-113654">
            <a:off x="6305550" y="2266950"/>
            <a:ext cx="2819400" cy="1771650"/>
            <a:chOff x="3984" y="1428"/>
            <a:chExt cx="1776" cy="1116"/>
          </a:xfrm>
        </p:grpSpPr>
        <p:sp>
          <p:nvSpPr>
            <p:cNvPr id="40977" name="Text Box 47">
              <a:extLst>
                <a:ext uri="{FF2B5EF4-FFF2-40B4-BE49-F238E27FC236}">
                  <a16:creationId xmlns:a16="http://schemas.microsoft.com/office/drawing/2014/main" id="{01E7D0C6-A974-49B0-9E1E-CC0803175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033118">
              <a:off x="5040" y="1576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Dems</a:t>
              </a:r>
            </a:p>
          </p:txBody>
        </p:sp>
        <p:sp>
          <p:nvSpPr>
            <p:cNvPr id="40978" name="Text Box 48">
              <a:extLst>
                <a:ext uri="{FF2B5EF4-FFF2-40B4-BE49-F238E27FC236}">
                  <a16:creationId xmlns:a16="http://schemas.microsoft.com/office/drawing/2014/main" id="{12666771-B5CE-49C0-ACFF-DC2661BF2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033118">
              <a:off x="4980" y="1428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Reps</a:t>
              </a:r>
            </a:p>
          </p:txBody>
        </p:sp>
        <p:sp>
          <p:nvSpPr>
            <p:cNvPr id="40979" name="Line 49">
              <a:extLst>
                <a:ext uri="{FF2B5EF4-FFF2-40B4-BE49-F238E27FC236}">
                  <a16:creationId xmlns:a16="http://schemas.microsoft.com/office/drawing/2014/main" id="{6F929D86-E44E-4B46-85DF-5DA0FE26D7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536"/>
              <a:ext cx="153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0971" name="Group 51">
            <a:extLst>
              <a:ext uri="{FF2B5EF4-FFF2-40B4-BE49-F238E27FC236}">
                <a16:creationId xmlns:a16="http://schemas.microsoft.com/office/drawing/2014/main" id="{3933435F-0F04-4EFD-8654-563D36082F92}"/>
              </a:ext>
            </a:extLst>
          </p:cNvPr>
          <p:cNvGrpSpPr>
            <a:grpSpLocks/>
          </p:cNvGrpSpPr>
          <p:nvPr/>
        </p:nvGrpSpPr>
        <p:grpSpPr bwMode="auto">
          <a:xfrm>
            <a:off x="6496050" y="3454400"/>
            <a:ext cx="2571750" cy="885825"/>
            <a:chOff x="3996" y="2188"/>
            <a:chExt cx="1620" cy="558"/>
          </a:xfrm>
        </p:grpSpPr>
        <p:sp>
          <p:nvSpPr>
            <p:cNvPr id="40974" name="Text Box 52">
              <a:extLst>
                <a:ext uri="{FF2B5EF4-FFF2-40B4-BE49-F238E27FC236}">
                  <a16:creationId xmlns:a16="http://schemas.microsoft.com/office/drawing/2014/main" id="{A3F974A9-C2D0-41A2-9E3B-3ABB6610E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188"/>
              <a:ext cx="3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Reps</a:t>
              </a:r>
            </a:p>
          </p:txBody>
        </p:sp>
        <p:sp>
          <p:nvSpPr>
            <p:cNvPr id="40975" name="Line 53">
              <a:extLst>
                <a:ext uri="{FF2B5EF4-FFF2-40B4-BE49-F238E27FC236}">
                  <a16:creationId xmlns:a16="http://schemas.microsoft.com/office/drawing/2014/main" id="{0D594069-17D9-4FF8-9762-520E90930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6" y="2304"/>
              <a:ext cx="1572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976" name="Text Box 54">
              <a:extLst>
                <a:ext uri="{FF2B5EF4-FFF2-40B4-BE49-F238E27FC236}">
                  <a16:creationId xmlns:a16="http://schemas.microsoft.com/office/drawing/2014/main" id="{05984769-0D48-4801-87A5-EE5A249F4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380"/>
              <a:ext cx="42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Dems</a:t>
              </a:r>
            </a:p>
          </p:txBody>
        </p:sp>
      </p:grpSp>
      <p:graphicFrame>
        <p:nvGraphicFramePr>
          <p:cNvPr id="207927" name="Object 55">
            <a:extLst>
              <a:ext uri="{FF2B5EF4-FFF2-40B4-BE49-F238E27FC236}">
                <a16:creationId xmlns:a16="http://schemas.microsoft.com/office/drawing/2014/main" id="{2176F886-57F3-4C89-B651-1DE7AB275C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2905125"/>
          <a:ext cx="185737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Bitmap Image" r:id="rId5" imgW="1857143" imgH="1628571" progId="Paint.Picture">
                  <p:embed/>
                </p:oleObj>
              </mc:Choice>
              <mc:Fallback>
                <p:oleObj name="Bitmap Image" r:id="rId5" imgW="1857143" imgH="1628571" progId="Paint.Picture">
                  <p:embed/>
                  <p:pic>
                    <p:nvPicPr>
                      <p:cNvPr id="207927" name="Object 55">
                        <a:extLst>
                          <a:ext uri="{FF2B5EF4-FFF2-40B4-BE49-F238E27FC236}">
                            <a16:creationId xmlns:a16="http://schemas.microsoft.com/office/drawing/2014/main" id="{2176F886-57F3-4C89-B651-1DE7AB275C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905125"/>
                        <a:ext cx="1857375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28" name="Line 56">
            <a:extLst>
              <a:ext uri="{FF2B5EF4-FFF2-40B4-BE49-F238E27FC236}">
                <a16:creationId xmlns:a16="http://schemas.microsoft.com/office/drawing/2014/main" id="{34F47F5A-A876-4865-AC2C-B570391E0B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86800" y="2895600"/>
            <a:ext cx="228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1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309BBCC6-2812-482F-B1A6-1DBAC93E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304800"/>
            <a:ext cx="5492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Las organizaciones en lucha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47811" name="Text Box 3">
            <a:extLst>
              <a:ext uri="{FF2B5EF4-FFF2-40B4-BE49-F238E27FC236}">
                <a16:creationId xmlns:a16="http://schemas.microsoft.com/office/drawing/2014/main" id="{2E349FA8-A378-4533-BA3E-16987B7E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2556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La lucha por influir no está desorganizada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7812" name="Text Box 4">
            <a:extLst>
              <a:ext uri="{FF2B5EF4-FFF2-40B4-BE49-F238E27FC236}">
                <a16:creationId xmlns:a16="http://schemas.microsoft.com/office/drawing/2014/main" id="{4EE2A879-3DE3-4661-9BC8-DCAE34D98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63763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Los grupos de interés son organizaciones (à la North)... compiten bajo determinadas reglas.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7813" name="Text Box 5">
            <a:extLst>
              <a:ext uri="{FF2B5EF4-FFF2-40B4-BE49-F238E27FC236}">
                <a16:creationId xmlns:a16="http://schemas.microsoft.com/office/drawing/2014/main" id="{1D1FC07D-4800-426D-BE71-353DE13C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57600"/>
            <a:ext cx="8229600" cy="1554163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Los partidos son una clase </a:t>
            </a:r>
            <a:br>
              <a:rPr lang="es-MX" altLang="es-MX" sz="3200">
                <a:latin typeface="Calibri" panose="020F0502020204030204" pitchFamily="34" charset="0"/>
              </a:rPr>
            </a:br>
            <a:r>
              <a:rPr lang="es-MX" altLang="es-MX" sz="3200">
                <a:latin typeface="Calibri" panose="020F0502020204030204" pitchFamily="34" charset="0"/>
              </a:rPr>
              <a:t>de organización (entre muchas otras: sindicatos, movimientos sociales, grupos de presión...) 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autoUpdateAnimBg="0"/>
      <p:bldP spid="247812" grpId="0" autoUpdateAnimBg="0"/>
      <p:bldP spid="247813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3">
            <a:extLst>
              <a:ext uri="{FF2B5EF4-FFF2-40B4-BE49-F238E27FC236}">
                <a16:creationId xmlns:a16="http://schemas.microsoft.com/office/drawing/2014/main" id="{7C598C9C-D7AC-4481-99E9-2CB69F313A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860550"/>
          <a:ext cx="7467600" cy="423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" name="Chart" r:id="rId3" imgW="4677032" imgH="2600680" progId="Excel.Chart.8">
                  <p:embed/>
                </p:oleObj>
              </mc:Choice>
              <mc:Fallback>
                <p:oleObj name="Chart" r:id="rId3" imgW="4677032" imgH="2600680" progId="Excel.Chart.8">
                  <p:embed/>
                  <p:pic>
                    <p:nvPicPr>
                      <p:cNvPr id="41986" name="Object 3">
                        <a:extLst>
                          <a:ext uri="{FF2B5EF4-FFF2-40B4-BE49-F238E27FC236}">
                            <a16:creationId xmlns:a16="http://schemas.microsoft.com/office/drawing/2014/main" id="{7C598C9C-D7AC-4481-99E9-2CB69F313A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60550"/>
                        <a:ext cx="7467600" cy="423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ext Box 4">
            <a:extLst>
              <a:ext uri="{FF2B5EF4-FFF2-40B4-BE49-F238E27FC236}">
                <a16:creationId xmlns:a16="http://schemas.microsoft.com/office/drawing/2014/main" id="{9DE619ED-0E97-4945-8A85-D3C2BBCF7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85800"/>
            <a:ext cx="655320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Voto de 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nuevos</a:t>
            </a:r>
            <a:r>
              <a:rPr lang="en-US" altLang="es-MX" sz="3200">
                <a:latin typeface="Calibri" panose="020F0502020204030204" pitchFamily="34" charset="0"/>
              </a:rPr>
              <a:t> electores, EUA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41988" name="Line 5">
            <a:extLst>
              <a:ext uri="{FF2B5EF4-FFF2-40B4-BE49-F238E27FC236}">
                <a16:creationId xmlns:a16="http://schemas.microsoft.com/office/drawing/2014/main" id="{C30F0642-AB7D-4326-9D07-74CE36EF9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829050"/>
            <a:ext cx="5715000" cy="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989" name="Text Box 6">
            <a:extLst>
              <a:ext uri="{FF2B5EF4-FFF2-40B4-BE49-F238E27FC236}">
                <a16:creationId xmlns:a16="http://schemas.microsoft.com/office/drawing/2014/main" id="{D7EDBC2E-6BF0-43DC-8771-1DC7C54AA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03925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1800">
                <a:latin typeface="Calibri" panose="020F0502020204030204" pitchFamily="34" charset="0"/>
              </a:rPr>
              <a:t>Fuente: Erikson, Mackuen y Stimson</a:t>
            </a:r>
            <a:endParaRPr lang="es-ES" altLang="es-MX" sz="1800">
              <a:latin typeface="Calibri" panose="020F0502020204030204" pitchFamily="34" charset="0"/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915A48E4-FF10-414D-B9EF-5A3D380BBE44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600200"/>
            <a:ext cx="4419600" cy="3825875"/>
            <a:chOff x="1728" y="1008"/>
            <a:chExt cx="2784" cy="2410"/>
          </a:xfrm>
        </p:grpSpPr>
        <p:sp>
          <p:nvSpPr>
            <p:cNvPr id="41991" name="Text Box 7">
              <a:extLst>
                <a:ext uri="{FF2B5EF4-FFF2-40B4-BE49-F238E27FC236}">
                  <a16:creationId xmlns:a16="http://schemas.microsoft.com/office/drawing/2014/main" id="{F8345FF1-8AD5-42FE-A437-FB40BB03C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114"/>
              <a:ext cx="672" cy="5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Desde c1929</a:t>
              </a:r>
            </a:p>
          </p:txBody>
        </p:sp>
        <p:sp>
          <p:nvSpPr>
            <p:cNvPr id="41992" name="Line 9">
              <a:extLst>
                <a:ext uri="{FF2B5EF4-FFF2-40B4-BE49-F238E27FC236}">
                  <a16:creationId xmlns:a16="http://schemas.microsoft.com/office/drawing/2014/main" id="{173550B6-56BE-4A49-93E1-B08604264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4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993" name="Line 10">
              <a:extLst>
                <a:ext uri="{FF2B5EF4-FFF2-40B4-BE49-F238E27FC236}">
                  <a16:creationId xmlns:a16="http://schemas.microsoft.com/office/drawing/2014/main" id="{6558D790-4A0C-47D4-B34D-C384CA87A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64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994" name="Text Box 8">
              <a:extLst>
                <a:ext uri="{FF2B5EF4-FFF2-40B4-BE49-F238E27FC236}">
                  <a16:creationId xmlns:a16="http://schemas.microsoft.com/office/drawing/2014/main" id="{7147540F-ADD7-4A48-9A2F-F1B5ED3F0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008"/>
              <a:ext cx="768" cy="7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...hasta Ronald Reagan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>
            <a:extLst>
              <a:ext uri="{FF2B5EF4-FFF2-40B4-BE49-F238E27FC236}">
                <a16:creationId xmlns:a16="http://schemas.microsoft.com/office/drawing/2014/main" id="{FBD814F6-2F36-48DD-BB8F-44C5CDCBC8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20713"/>
          <a:ext cx="9144000" cy="623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7" name="Gráfico" r:id="rId3" imgW="7391400" imgH="3800551" progId="Excel.Chart.8">
                  <p:embed/>
                </p:oleObj>
              </mc:Choice>
              <mc:Fallback>
                <p:oleObj name="Gráfico" r:id="rId3" imgW="7391400" imgH="3800551" progId="Excel.Chart.8">
                  <p:embed/>
                  <p:pic>
                    <p:nvPicPr>
                      <p:cNvPr id="43010" name="Object 2">
                        <a:extLst>
                          <a:ext uri="{FF2B5EF4-FFF2-40B4-BE49-F238E27FC236}">
                            <a16:creationId xmlns:a16="http://schemas.microsoft.com/office/drawing/2014/main" id="{FBD814F6-2F36-48DD-BB8F-44C5CDCBC8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20713"/>
                        <a:ext cx="9144000" cy="623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51D61AF6-ABD4-42F6-AC09-D971C3DF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9" y="299437"/>
            <a:ext cx="8954946" cy="626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64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F38A1EB6-CE1F-46EF-B4C5-C23D503B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304800"/>
            <a:ext cx="4730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número de partidos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3779" name="Text Box 3">
            <a:extLst>
              <a:ext uri="{FF2B5EF4-FFF2-40B4-BE49-F238E27FC236}">
                <a16:creationId xmlns:a16="http://schemas.microsoft.com/office/drawing/2014/main" id="{C67C0CC3-71B4-4E69-995B-5CD7EED51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1438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Rasgo taquillero en la literatura </a:t>
            </a:r>
          </a:p>
        </p:txBody>
      </p:sp>
      <p:sp>
        <p:nvSpPr>
          <p:cNvPr id="203782" name="Text Box 6">
            <a:extLst>
              <a:ext uri="{FF2B5EF4-FFF2-40B4-BE49-F238E27FC236}">
                <a16:creationId xmlns:a16="http://schemas.microsoft.com/office/drawing/2014/main" id="{216083F1-0FD3-449A-A62C-2F7270AC1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11363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Se tiende a hacer las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siguientes asociaciones (Lijphart):</a:t>
            </a:r>
          </a:p>
        </p:txBody>
      </p:sp>
      <p:sp>
        <p:nvSpPr>
          <p:cNvPr id="203783" name="Text Box 7">
            <a:extLst>
              <a:ext uri="{FF2B5EF4-FFF2-40B4-BE49-F238E27FC236}">
                <a16:creationId xmlns:a16="http://schemas.microsoft.com/office/drawing/2014/main" id="{B4C5FC6B-3B63-4F10-ADE0-B0603B4C5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52800"/>
            <a:ext cx="6400800" cy="1066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pluralidad con M=1 -- bipartidismo --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democracia estable, de calidad</a:t>
            </a:r>
          </a:p>
        </p:txBody>
      </p:sp>
      <p:sp>
        <p:nvSpPr>
          <p:cNvPr id="203784" name="Text Box 8">
            <a:extLst>
              <a:ext uri="{FF2B5EF4-FFF2-40B4-BE49-F238E27FC236}">
                <a16:creationId xmlns:a16="http://schemas.microsoft.com/office/drawing/2014/main" id="{AC9D1F9A-16FD-4631-91C7-CF26968A0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648200"/>
            <a:ext cx="6858000" cy="1066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RP -- multipartidismo --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democracia inestable, de menor calidad</a:t>
            </a:r>
          </a:p>
        </p:txBody>
      </p:sp>
      <p:sp>
        <p:nvSpPr>
          <p:cNvPr id="203785" name="Text Box 9">
            <a:extLst>
              <a:ext uri="{FF2B5EF4-FFF2-40B4-BE49-F238E27FC236}">
                <a16:creationId xmlns:a16="http://schemas.microsoft.com/office/drawing/2014/main" id="{AB6D9B15-B421-4A45-9570-9E3004940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Incluso se sugieren </a:t>
            </a:r>
            <a: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cadenas causales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203786" name="Line 10">
            <a:extLst>
              <a:ext uri="{FF2B5EF4-FFF2-40B4-BE49-F238E27FC236}">
                <a16:creationId xmlns:a16="http://schemas.microsoft.com/office/drawing/2014/main" id="{C51832B8-E69D-4712-9A88-CFBFB9D8C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038" y="3671888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3787" name="Line 11">
            <a:extLst>
              <a:ext uri="{FF2B5EF4-FFF2-40B4-BE49-F238E27FC236}">
                <a16:creationId xmlns:a16="http://schemas.microsoft.com/office/drawing/2014/main" id="{854DB930-2C7E-4A87-82F1-95932E1CB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671888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3788" name="Line 12">
            <a:extLst>
              <a:ext uri="{FF2B5EF4-FFF2-40B4-BE49-F238E27FC236}">
                <a16:creationId xmlns:a16="http://schemas.microsoft.com/office/drawing/2014/main" id="{CA8F160E-AA6D-4A7A-8117-A7080A3A3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9530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3789" name="Line 13">
            <a:extLst>
              <a:ext uri="{FF2B5EF4-FFF2-40B4-BE49-F238E27FC236}">
                <a16:creationId xmlns:a16="http://schemas.microsoft.com/office/drawing/2014/main" id="{73F2FD08-F679-4EBC-80B8-DCDBBDC45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4962525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autoUpdateAnimBg="0"/>
      <p:bldP spid="203782" grpId="0" autoUpdateAnimBg="0"/>
      <p:bldP spid="203783" grpId="0" animBg="1" autoUpdateAnimBg="0"/>
      <p:bldP spid="203784" grpId="0" animBg="1" autoUpdateAnimBg="0"/>
      <p:bldP spid="20378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>
            <a:extLst>
              <a:ext uri="{FF2B5EF4-FFF2-40B4-BE49-F238E27FC236}">
                <a16:creationId xmlns:a16="http://schemas.microsoft.com/office/drawing/2014/main" id="{90CB9548-A50D-4B0E-BF25-3DACAAF9C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990600"/>
            <a:ext cx="8153400" cy="20415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(1) Tiene un efecto moderador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(Downs no se sostiene con 3)</a:t>
            </a:r>
            <a:br>
              <a:rPr lang="en-US" altLang="es-MX" sz="3200">
                <a:latin typeface="Calibri" panose="020F0502020204030204" pitchFamily="34" charset="0"/>
              </a:rPr>
            </a:br>
            <a:br>
              <a:rPr lang="en-US" altLang="es-MX" sz="3200">
                <a:latin typeface="Calibri" panose="020F0502020204030204" pitchFamily="34" charset="0"/>
              </a:rPr>
            </a:br>
            <a:endParaRPr lang="en-US" altLang="es-MX" sz="3200">
              <a:latin typeface="Calibri" panose="020F0502020204030204" pitchFamily="34" charset="0"/>
            </a:endParaRPr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FB9D02E7-0D50-4905-918F-3FC1BBB2F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304800"/>
            <a:ext cx="8693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Lijphart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vs</a:t>
            </a: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 bipartidismo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8901" name="Text Box 5">
            <a:extLst>
              <a:ext uri="{FF2B5EF4-FFF2-40B4-BE49-F238E27FC236}">
                <a16:creationId xmlns:a16="http://schemas.microsoft.com/office/drawing/2014/main" id="{705FCD8C-C09F-4C69-8AE9-F7A0F3019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3132138"/>
            <a:ext cx="8153400" cy="15541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(2) Procura ejecutivos estables</a:t>
            </a:r>
            <a:br>
              <a:rPr lang="en-US" altLang="es-MX" sz="3200">
                <a:latin typeface="Calibri" panose="020F0502020204030204" pitchFamily="34" charset="0"/>
              </a:rPr>
            </a:br>
            <a:br>
              <a:rPr lang="en-US" altLang="es-MX" sz="3200">
                <a:latin typeface="Calibri" panose="020F0502020204030204" pitchFamily="34" charset="0"/>
              </a:rPr>
            </a:br>
            <a:endParaRPr lang="en-US" altLang="es-MX" sz="3200">
              <a:latin typeface="Calibri" panose="020F0502020204030204" pitchFamily="34" charset="0"/>
            </a:endParaRPr>
          </a:p>
        </p:txBody>
      </p:sp>
      <p:sp>
        <p:nvSpPr>
          <p:cNvPr id="208903" name="Text Box 7">
            <a:extLst>
              <a:ext uri="{FF2B5EF4-FFF2-40B4-BE49-F238E27FC236}">
                <a16:creationId xmlns:a16="http://schemas.microsoft.com/office/drawing/2014/main" id="{A9466FB7-F0A8-4B88-98FC-7D479CF92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781550"/>
            <a:ext cx="8153400" cy="20415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(3) Dos opciones claras, gob.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  responsable (</a:t>
            </a:r>
            <a:r>
              <a:rPr lang="en-US" altLang="es-MX" sz="3200" i="1">
                <a:latin typeface="Calibri" panose="020F0502020204030204" pitchFamily="34" charset="0"/>
              </a:rPr>
              <a:t>cf</a:t>
            </a:r>
            <a:r>
              <a:rPr lang="en-US" altLang="es-MX" sz="3200">
                <a:latin typeface="Calibri" panose="020F0502020204030204" pitchFamily="34" charset="0"/>
              </a:rPr>
              <a:t>. Fiorina)</a:t>
            </a:r>
            <a:br>
              <a:rPr lang="en-US" altLang="es-MX" sz="3200">
                <a:latin typeface="Calibri" panose="020F0502020204030204" pitchFamily="34" charset="0"/>
              </a:rPr>
            </a:br>
            <a:br>
              <a:rPr lang="en-US" altLang="es-MX" sz="3200">
                <a:latin typeface="Calibri" panose="020F0502020204030204" pitchFamily="34" charset="0"/>
              </a:rPr>
            </a:br>
            <a:endParaRPr lang="en-US" altLang="es-MX" sz="3200">
              <a:latin typeface="Calibri" panose="020F0502020204030204" pitchFamily="34" charset="0"/>
            </a:endParaRPr>
          </a:p>
        </p:txBody>
      </p:sp>
      <p:sp>
        <p:nvSpPr>
          <p:cNvPr id="208904" name="Text Box 8">
            <a:extLst>
              <a:ext uri="{FF2B5EF4-FFF2-40B4-BE49-F238E27FC236}">
                <a16:creationId xmlns:a16="http://schemas.microsoft.com/office/drawing/2014/main" id="{1265BDE8-9F94-4E5B-9918-D349EAC65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1104900"/>
            <a:ext cx="8153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                                                                Demasiada </a:t>
            </a:r>
            <a:b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</a:br>
            <a: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                                                                atención a países grandes (F, GB , EUA, Weimar)… inclusión de chicos (CH, Benelux, Escand., democs. multipart. estables)</a:t>
            </a:r>
          </a:p>
        </p:txBody>
      </p:sp>
      <p:sp>
        <p:nvSpPr>
          <p:cNvPr id="208905" name="Text Box 9">
            <a:extLst>
              <a:ext uri="{FF2B5EF4-FFF2-40B4-BE49-F238E27FC236}">
                <a16:creationId xmlns:a16="http://schemas.microsoft.com/office/drawing/2014/main" id="{36FF9495-FDCF-47DF-A222-6920C7468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317976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solidFill>
                  <a:srgbClr val="009900"/>
                </a:solidFill>
                <a:latin typeface="Calibri" panose="020F0502020204030204" pitchFamily="34" charset="0"/>
              </a:rPr>
              <a:t>                                                                 Inestabilidad del </a:t>
            </a:r>
            <a:br>
              <a:rPr lang="en-US" altLang="es-MX" sz="2800">
                <a:solidFill>
                  <a:srgbClr val="009900"/>
                </a:solidFill>
                <a:latin typeface="Calibri" panose="020F0502020204030204" pitchFamily="34" charset="0"/>
              </a:rPr>
            </a:br>
            <a:r>
              <a:rPr lang="en-US" altLang="es-MX" sz="2800">
                <a:solidFill>
                  <a:srgbClr val="009900"/>
                </a:solidFill>
                <a:latin typeface="Calibri" panose="020F0502020204030204" pitchFamily="34" charset="0"/>
              </a:rPr>
              <a:t>ejecutivo no es sinónimo inestabilidad del régimen… cambian los ministros mas no servidores púb. </a:t>
            </a:r>
          </a:p>
        </p:txBody>
      </p:sp>
      <p:sp>
        <p:nvSpPr>
          <p:cNvPr id="208906" name="Text Box 10">
            <a:extLst>
              <a:ext uri="{FF2B5EF4-FFF2-40B4-BE49-F238E27FC236}">
                <a16:creationId xmlns:a16="http://schemas.microsoft.com/office/drawing/2014/main" id="{B7B96BE9-4CEC-437C-BB79-A75956E70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905375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                                                             ¡¡¡Reps = Dems!!!</a:t>
            </a:r>
            <a:b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</a:br>
            <a: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                                                             Poca diferencia</a:t>
            </a:r>
            <a:b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</a:br>
            <a:endParaRPr lang="en-US" altLang="es-MX" sz="2800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08907" name="AutoShap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0E378E8-CCAF-4313-89F3-70770CCB8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191000"/>
            <a:ext cx="457200" cy="381000"/>
          </a:xfrm>
          <a:prstGeom prst="actionButtonForwardNex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animBg="1" autoUpdateAnimBg="0"/>
      <p:bldP spid="208901" grpId="0" animBg="1" autoUpdateAnimBg="0"/>
      <p:bldP spid="208903" grpId="0" animBg="1" autoUpdateAnimBg="0"/>
      <p:bldP spid="208904" grpId="0" autoUpdateAnimBg="0"/>
      <p:bldP spid="208905" grpId="0" autoUpdateAnimBg="0"/>
      <p:bldP spid="208906" grpId="0" autoUpdateAnimBg="0"/>
      <p:bldP spid="20890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3">
            <a:extLst>
              <a:ext uri="{FF2B5EF4-FFF2-40B4-BE49-F238E27FC236}">
                <a16:creationId xmlns:a16="http://schemas.microsoft.com/office/drawing/2014/main" id="{E6E2DB3D-2026-4EC5-B6A7-092F797B63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7725" y="1455738"/>
          <a:ext cx="4906963" cy="433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3" name="Worksheet" r:id="rId3" imgW="4905710" imgH="4600748" progId="Excel.Sheet.8">
                  <p:embed/>
                </p:oleObj>
              </mc:Choice>
              <mc:Fallback>
                <p:oleObj name="Worksheet" r:id="rId3" imgW="4905710" imgH="4600748" progId="Excel.Sheet.8">
                  <p:embed/>
                  <p:pic>
                    <p:nvPicPr>
                      <p:cNvPr id="46082" name="Object 3">
                        <a:extLst>
                          <a:ext uri="{FF2B5EF4-FFF2-40B4-BE49-F238E27FC236}">
                            <a16:creationId xmlns:a16="http://schemas.microsoft.com/office/drawing/2014/main" id="{E6E2DB3D-2026-4EC5-B6A7-092F797B63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1455738"/>
                        <a:ext cx="4906963" cy="43354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Text Box 5">
            <a:extLst>
              <a:ext uri="{FF2B5EF4-FFF2-40B4-BE49-F238E27FC236}">
                <a16:creationId xmlns:a16="http://schemas.microsoft.com/office/drawing/2014/main" id="{45418C8E-2CC3-4F61-9A55-E1744E317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304800"/>
            <a:ext cx="8235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Gobiernos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minimal winning</a:t>
            </a: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 son más longevos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10950" name="Line 6">
            <a:extLst>
              <a:ext uri="{FF2B5EF4-FFF2-40B4-BE49-F238E27FC236}">
                <a16:creationId xmlns:a16="http://schemas.microsoft.com/office/drawing/2014/main" id="{A4CAC5FB-3128-4145-9FE9-672E810FF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209800"/>
            <a:ext cx="1371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51" name="Line 7">
            <a:extLst>
              <a:ext uri="{FF2B5EF4-FFF2-40B4-BE49-F238E27FC236}">
                <a16:creationId xmlns:a16="http://schemas.microsoft.com/office/drawing/2014/main" id="{7EAE5B8E-8818-481B-A075-5E9C7458FA9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043237" y="3500438"/>
            <a:ext cx="260032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52" name="Line 8">
            <a:extLst>
              <a:ext uri="{FF2B5EF4-FFF2-40B4-BE49-F238E27FC236}">
                <a16:creationId xmlns:a16="http://schemas.microsoft.com/office/drawing/2014/main" id="{A9188A4E-A9A3-476E-8695-69B4B1137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733800"/>
            <a:ext cx="2743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54" name="Line 10">
            <a:extLst>
              <a:ext uri="{FF2B5EF4-FFF2-40B4-BE49-F238E27FC236}">
                <a16:creationId xmlns:a16="http://schemas.microsoft.com/office/drawing/2014/main" id="{7A22FB13-3B94-4781-A650-5FA3034D0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791200"/>
            <a:ext cx="131445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55" name="Line 11">
            <a:extLst>
              <a:ext uri="{FF2B5EF4-FFF2-40B4-BE49-F238E27FC236}">
                <a16:creationId xmlns:a16="http://schemas.microsoft.com/office/drawing/2014/main" id="{2B538E86-9AD9-4CAB-B099-73438C330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3875" y="4772025"/>
            <a:ext cx="267652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58" name="Line 14">
            <a:extLst>
              <a:ext uri="{FF2B5EF4-FFF2-40B4-BE49-F238E27FC236}">
                <a16:creationId xmlns:a16="http://schemas.microsoft.com/office/drawing/2014/main" id="{03365FBA-24CE-489D-B926-3879464BA1B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534150" y="5295900"/>
            <a:ext cx="990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59" name="Line 15">
            <a:extLst>
              <a:ext uri="{FF2B5EF4-FFF2-40B4-BE49-F238E27FC236}">
                <a16:creationId xmlns:a16="http://schemas.microsoft.com/office/drawing/2014/main" id="{4B51F7A9-BD93-4643-8D4C-1FB6F62338C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662487" y="4767263"/>
            <a:ext cx="206692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61" name="Line 17">
            <a:extLst>
              <a:ext uri="{FF2B5EF4-FFF2-40B4-BE49-F238E27FC236}">
                <a16:creationId xmlns:a16="http://schemas.microsoft.com/office/drawing/2014/main" id="{44B850CD-3453-4C74-B366-94DA65C44C8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190750" y="2933700"/>
            <a:ext cx="1600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62" name="AutoShape 1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F778236-A66C-4477-9F12-4E5E551E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248400"/>
            <a:ext cx="381000" cy="304800"/>
          </a:xfrm>
          <a:prstGeom prst="actionButtonReturn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46093" name="AutoShape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011207E-228C-4F7E-BA8E-ECCCB529A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324600"/>
            <a:ext cx="381000" cy="304800"/>
          </a:xfrm>
          <a:prstGeom prst="actionButtonForwardNex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1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>
            <a:extLst>
              <a:ext uri="{FF2B5EF4-FFF2-40B4-BE49-F238E27FC236}">
                <a16:creationId xmlns:a16="http://schemas.microsoft.com/office/drawing/2014/main" id="{BF1D5087-449B-4DBB-9D55-23692AEF7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30363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Contar, algo que a priori parece elemental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(1, 2, 3, ...) ha dado lugar a una literatura muy extensa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¿Por qué?</a:t>
            </a:r>
          </a:p>
        </p:txBody>
      </p:sp>
      <p:sp>
        <p:nvSpPr>
          <p:cNvPr id="209923" name="Text Box 3">
            <a:extLst>
              <a:ext uri="{FF2B5EF4-FFF2-40B4-BE49-F238E27FC236}">
                <a16:creationId xmlns:a16="http://schemas.microsoft.com/office/drawing/2014/main" id="{286319EA-0F0B-4571-8ED3-31CD98CAB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03725"/>
            <a:ext cx="8153400" cy="1311275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Problema: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 ¿qué “cuenta” como partido?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19D96B2D-A750-44E1-BCF5-F52F84152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304800"/>
            <a:ext cx="5492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¿Cómo se cuentan los partidos?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autoUpdateAnimBg="0"/>
      <p:bldP spid="209923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9A064DE2-45D5-4BDC-AF6C-CC8087DC7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Qué contar cuando contamos partidos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4803" name="Text Box 3">
            <a:extLst>
              <a:ext uri="{FF2B5EF4-FFF2-40B4-BE49-F238E27FC236}">
                <a16:creationId xmlns:a16="http://schemas.microsoft.com/office/drawing/2014/main" id="{C4B8737A-36C3-478F-8CE2-F6FC94D06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779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Intento #1 </a:t>
            </a:r>
            <a:r>
              <a:rPr lang="en-US" altLang="es-MX" sz="3200" b="1">
                <a:latin typeface="Calibri" panose="020F0502020204030204" pitchFamily="34" charset="0"/>
              </a:rPr>
              <a:t>(Duverger): </a:t>
            </a:r>
            <a:r>
              <a:rPr lang="en-US" altLang="es-MX" sz="3200">
                <a:latin typeface="Calibri" panose="020F0502020204030204" pitchFamily="34" charset="0"/>
              </a:rPr>
              <a:t>Contemos emblemas</a:t>
            </a:r>
          </a:p>
        </p:txBody>
      </p:sp>
      <p:sp>
        <p:nvSpPr>
          <p:cNvPr id="204804" name="Text Box 4">
            <a:extLst>
              <a:ext uri="{FF2B5EF4-FFF2-40B4-BE49-F238E27FC236}">
                <a16:creationId xmlns:a16="http://schemas.microsoft.com/office/drawing/2014/main" id="{11A7B43F-D8BC-4A9E-BE6D-E6C09D4D7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98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Problema 1: ¿los que se presentaron en la elección, o los que obtuvieron escaños?</a:t>
            </a:r>
          </a:p>
        </p:txBody>
      </p:sp>
      <p:sp>
        <p:nvSpPr>
          <p:cNvPr id="204805" name="Text Box 5">
            <a:extLst>
              <a:ext uri="{FF2B5EF4-FFF2-40B4-BE49-F238E27FC236}">
                <a16:creationId xmlns:a16="http://schemas.microsoft.com/office/drawing/2014/main" id="{B15A59D1-0D83-4C66-9A3A-9A7F2F103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29000"/>
            <a:ext cx="8153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Problema 2: ¿qué hacer con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Bernie Sanders? ¿El PT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cuenta igual que el  PRD?</a:t>
            </a:r>
          </a:p>
        </p:txBody>
      </p:sp>
      <p:sp>
        <p:nvSpPr>
          <p:cNvPr id="204806" name="Text Box 6">
            <a:extLst>
              <a:ext uri="{FF2B5EF4-FFF2-40B4-BE49-F238E27FC236}">
                <a16:creationId xmlns:a16="http://schemas.microsoft.com/office/drawing/2014/main" id="{94870C45-FCA4-4810-A79D-11CAC36A9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86400"/>
            <a:ext cx="8153400" cy="1066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Parecería apropiado no contar a quien,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de hecho, no cuenta</a:t>
            </a:r>
          </a:p>
        </p:txBody>
      </p:sp>
      <p:graphicFrame>
        <p:nvGraphicFramePr>
          <p:cNvPr id="204809" name="Object 9">
            <a:extLst>
              <a:ext uri="{FF2B5EF4-FFF2-40B4-BE49-F238E27FC236}">
                <a16:creationId xmlns:a16="http://schemas.microsoft.com/office/drawing/2014/main" id="{187D78E0-7677-43BA-A340-DE5DFF7DAE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287713"/>
          <a:ext cx="36576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1" name="Gráfico" r:id="rId3" imgW="4886668" imgH="2800807" progId="Excel.Chart.8">
                  <p:embed/>
                </p:oleObj>
              </mc:Choice>
              <mc:Fallback>
                <p:oleObj name="Gráfico" r:id="rId3" imgW="4886668" imgH="2800807" progId="Excel.Chart.8">
                  <p:embed/>
                  <p:pic>
                    <p:nvPicPr>
                      <p:cNvPr id="204809" name="Object 9">
                        <a:extLst>
                          <a:ext uri="{FF2B5EF4-FFF2-40B4-BE49-F238E27FC236}">
                            <a16:creationId xmlns:a16="http://schemas.microsoft.com/office/drawing/2014/main" id="{187D78E0-7677-43BA-A340-DE5DFF7DAE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87713"/>
                        <a:ext cx="36576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autoUpdateAnimBg="0"/>
      <p:bldP spid="204804" grpId="0" autoUpdateAnimBg="0"/>
      <p:bldP spid="204805" grpId="0" autoUpdateAnimBg="0"/>
      <p:bldP spid="204806" grpId="0" animBg="1" autoUpdateAnimBg="0"/>
      <p:bldOleChart spid="20480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A926BA45-674A-490A-AF4B-61F98E018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Qué contar cuando contamos (2)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5827" name="Text Box 3">
            <a:extLst>
              <a:ext uri="{FF2B5EF4-FFF2-40B4-BE49-F238E27FC236}">
                <a16:creationId xmlns:a16="http://schemas.microsoft.com/office/drawing/2014/main" id="{CEDAB407-7BC8-4184-BE15-A59357FA2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77963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Intento #2  </a:t>
            </a:r>
            <a:r>
              <a:rPr lang="en-US" altLang="es-MX" sz="3200" b="1">
                <a:latin typeface="Calibri" panose="020F0502020204030204" pitchFamily="34" charset="0"/>
              </a:rPr>
              <a:t>(Sartori)</a:t>
            </a:r>
            <a:r>
              <a:rPr lang="en-US" altLang="es-MX" sz="3200">
                <a:latin typeface="Calibri" panose="020F0502020204030204" pitchFamily="34" charset="0"/>
              </a:rPr>
              <a:t>:</a:t>
            </a:r>
            <a:r>
              <a:rPr lang="en-US" altLang="es-MX" sz="3200" b="1">
                <a:latin typeface="Calibri" panose="020F0502020204030204" pitchFamily="34" charset="0"/>
              </a:rPr>
              <a:t> </a:t>
            </a:r>
            <a:r>
              <a:rPr lang="en-US" altLang="es-MX" sz="3200">
                <a:latin typeface="Calibri" panose="020F0502020204030204" pitchFamily="34" charset="0"/>
              </a:rPr>
              <a:t>filtremos para eliminar partidos 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irrelevantes</a:t>
            </a:r>
            <a:endParaRPr lang="en-US" altLang="es-MX" sz="3200" i="1">
              <a:latin typeface="Calibri" panose="020F0502020204030204" pitchFamily="34" charset="0"/>
            </a:endParaRPr>
          </a:p>
        </p:txBody>
      </p:sp>
      <p:sp>
        <p:nvSpPr>
          <p:cNvPr id="205828" name="Text Box 4">
            <a:extLst>
              <a:ext uri="{FF2B5EF4-FFF2-40B4-BE49-F238E27FC236}">
                <a16:creationId xmlns:a16="http://schemas.microsoft.com/office/drawing/2014/main" id="{7DEE513E-5FDB-4A29-8375-B1F3EF47D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43200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Un partido es </a:t>
            </a:r>
            <a:r>
              <a:rPr lang="en-US" altLang="es-MX" sz="3200" i="1">
                <a:latin typeface="Calibri" panose="020F0502020204030204" pitchFamily="34" charset="0"/>
              </a:rPr>
              <a:t>relevante</a:t>
            </a:r>
            <a:r>
              <a:rPr lang="en-US" altLang="es-MX" sz="3200">
                <a:latin typeface="Calibri" panose="020F0502020204030204" pitchFamily="34" charset="0"/>
              </a:rPr>
              <a:t> si cumple requisitos mínimos para influir en las decisiones públicas</a:t>
            </a:r>
            <a:endParaRPr lang="en-US" altLang="es-MX" sz="3200" i="1">
              <a:latin typeface="Calibri" panose="020F0502020204030204" pitchFamily="34" charset="0"/>
            </a:endParaRPr>
          </a:p>
        </p:txBody>
      </p:sp>
      <p:sp>
        <p:nvSpPr>
          <p:cNvPr id="205829" name="Text Box 5">
            <a:extLst>
              <a:ext uri="{FF2B5EF4-FFF2-40B4-BE49-F238E27FC236}">
                <a16:creationId xmlns:a16="http://schemas.microsoft.com/office/drawing/2014/main" id="{ACFB9F3D-4008-4FD8-BD58-077BD52E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862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(1) Tener potencial de coalición; o</a:t>
            </a:r>
            <a:endParaRPr lang="en-US" altLang="es-MX" sz="3200" i="1">
              <a:latin typeface="Calibri" panose="020F0502020204030204" pitchFamily="34" charset="0"/>
            </a:endParaRPr>
          </a:p>
        </p:txBody>
      </p:sp>
      <p:sp>
        <p:nvSpPr>
          <p:cNvPr id="205830" name="Text Box 6">
            <a:extLst>
              <a:ext uri="{FF2B5EF4-FFF2-40B4-BE49-F238E27FC236}">
                <a16:creationId xmlns:a16="http://schemas.microsoft.com/office/drawing/2014/main" id="{C7E8A0DF-E216-46EE-936C-3F4C68D2E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(2) tener capacidad de chantaje</a:t>
            </a:r>
            <a:endParaRPr lang="en-US" altLang="es-MX" sz="3200" i="1">
              <a:latin typeface="Calibri" panose="020F0502020204030204" pitchFamily="34" charset="0"/>
            </a:endParaRPr>
          </a:p>
        </p:txBody>
      </p:sp>
      <p:sp>
        <p:nvSpPr>
          <p:cNvPr id="205831" name="Text Box 7">
            <a:extLst>
              <a:ext uri="{FF2B5EF4-FFF2-40B4-BE49-F238E27FC236}">
                <a16:creationId xmlns:a16="http://schemas.microsoft.com/office/drawing/2014/main" id="{9D22C4FD-2CDE-4FD2-BDC7-9507950B7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86400"/>
            <a:ext cx="8686800" cy="1066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Problemas de operacionalización: ¿qué partido carece de pot. coalic.? ¿PCF más anti-sist. que PCI?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autoUpdateAnimBg="0"/>
      <p:bldP spid="205828" grpId="0" autoUpdateAnimBg="0"/>
      <p:bldP spid="205829" grpId="0" autoUpdateAnimBg="0"/>
      <p:bldP spid="205830" grpId="0" autoUpdateAnimBg="0"/>
      <p:bldP spid="205831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8AFAD02C-E8F9-4A3E-AA11-7F6695E6A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Qué contar cuando contamos (3)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6851" name="Text Box 3">
            <a:extLst>
              <a:ext uri="{FF2B5EF4-FFF2-40B4-BE49-F238E27FC236}">
                <a16:creationId xmlns:a16="http://schemas.microsoft.com/office/drawing/2014/main" id="{00B91D3E-FCDF-4DCA-A74B-E188E0A5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77963"/>
            <a:ext cx="830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Intento #3 </a:t>
            </a:r>
            <a:r>
              <a:rPr lang="en-US" altLang="es-MX" sz="3200" b="1">
                <a:latin typeface="Calibri" panose="020F0502020204030204" pitchFamily="34" charset="0"/>
              </a:rPr>
              <a:t>(Rae, Laakso+Taagepera, Molinar)</a:t>
            </a:r>
            <a:r>
              <a:rPr lang="en-US" altLang="es-MX" sz="3200">
                <a:latin typeface="Calibri" panose="020F0502020204030204" pitchFamily="34" charset="0"/>
              </a:rPr>
              <a:t>:</a:t>
            </a:r>
            <a:r>
              <a:rPr lang="en-US" altLang="es-MX" sz="3200" b="1">
                <a:latin typeface="Calibri" panose="020F0502020204030204" pitchFamily="34" charset="0"/>
              </a:rPr>
              <a:t> </a:t>
            </a:r>
            <a:r>
              <a:rPr lang="en-US" altLang="es-MX" sz="3200">
                <a:latin typeface="Calibri" panose="020F0502020204030204" pitchFamily="34" charset="0"/>
              </a:rPr>
              <a:t>ponderemos al partido según su 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importancia</a:t>
            </a:r>
            <a:endParaRPr lang="en-US" altLang="es-MX" sz="3200" i="1">
              <a:latin typeface="Calibri" panose="020F0502020204030204" pitchFamily="34" charset="0"/>
            </a:endParaRPr>
          </a:p>
        </p:txBody>
      </p:sp>
      <p:sp>
        <p:nvSpPr>
          <p:cNvPr id="206859" name="Text Box 11">
            <a:extLst>
              <a:ext uri="{FF2B5EF4-FFF2-40B4-BE49-F238E27FC236}">
                <a16:creationId xmlns:a16="http://schemas.microsoft.com/office/drawing/2014/main" id="{1CEF58DA-04F3-439B-8614-4D02B8743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0"/>
            <a:ext cx="8153400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Conocer cuántas empresas integran una industria presenta problemas similares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sz="3200" i="1">
                <a:latin typeface="Calibri" panose="020F0502020204030204" pitchFamily="34" charset="0"/>
              </a:rPr>
              <a:t>Solución</a:t>
            </a:r>
            <a:r>
              <a:rPr lang="en-US" altLang="es-MX" sz="3200">
                <a:latin typeface="Calibri" panose="020F0502020204030204" pitchFamily="34" charset="0"/>
              </a:rPr>
              <a:t>: ponderas cada empresa por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el porcentaje de ventas (o ingresos)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del mercado que le corresponde</a:t>
            </a:r>
            <a:endParaRPr lang="en-US" altLang="es-MX" sz="3200" i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autoUpdateAnimBg="0"/>
      <p:bldP spid="20685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4AB4FB5F-FF6C-4A15-9E16-40B3FDEAB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304800"/>
            <a:ext cx="5949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ubicuidad de los partidos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29027" name="Text Box 3">
            <a:extLst>
              <a:ext uri="{FF2B5EF4-FFF2-40B4-BE49-F238E27FC236}">
                <a16:creationId xmlns:a16="http://schemas.microsoft.com/office/drawing/2014/main" id="{8C16C8F6-2C4E-4976-BF74-D4E038165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22098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MX" altLang="es-MX" sz="3200">
                <a:latin typeface="Calibri" panose="020F0502020204030204" pitchFamily="34" charset="0"/>
              </a:rPr>
              <a:t> Es difícil concebir la política de masas sin </a:t>
            </a:r>
            <a:br>
              <a:rPr lang="es-MX" altLang="es-MX" sz="3200">
                <a:latin typeface="Calibri" panose="020F0502020204030204" pitchFamily="34" charset="0"/>
              </a:rPr>
            </a:br>
            <a:r>
              <a:rPr lang="es-MX" altLang="es-MX" sz="3200">
                <a:latin typeface="Calibri" panose="020F0502020204030204" pitchFamily="34" charset="0"/>
              </a:rPr>
              <a:t>   partidos, </a:t>
            </a:r>
            <a:r>
              <a:rPr lang="es-MX" altLang="es-MX" sz="3200" b="1">
                <a:latin typeface="Calibri" panose="020F0502020204030204" pitchFamily="34" charset="0"/>
              </a:rPr>
              <a:t>canalizan la participación</a:t>
            </a:r>
            <a:endParaRPr lang="es-ES" altLang="es-MX" sz="3200" b="1">
              <a:latin typeface="Calibri" panose="020F0502020204030204" pitchFamily="34" charset="0"/>
            </a:endParaRPr>
          </a:p>
        </p:txBody>
      </p:sp>
      <p:sp>
        <p:nvSpPr>
          <p:cNvPr id="129028" name="Text Box 4">
            <a:extLst>
              <a:ext uri="{FF2B5EF4-FFF2-40B4-BE49-F238E27FC236}">
                <a16:creationId xmlns:a16="http://schemas.microsoft.com/office/drawing/2014/main" id="{28559D61-AECC-48C0-B847-CA0EA1321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424238"/>
            <a:ext cx="81534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MX" altLang="es-MX" sz="3200">
                <a:latin typeface="Calibri" panose="020F0502020204030204" pitchFamily="34" charset="0"/>
              </a:rPr>
              <a:t> Los hay	- bajo el totalitarismo </a:t>
            </a:r>
            <a:r>
              <a:rPr lang="en-US" altLang="es-MX" sz="3200">
                <a:latin typeface="Calibri" panose="020F0502020204030204" pitchFamily="34" charset="0"/>
              </a:rPr>
              <a:t>(Nazis, PCUS)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		- el autoritarismo (PRP</a:t>
            </a:r>
            <a:r>
              <a:rPr lang="es-MX" altLang="es-MX" sz="3200">
                <a:latin typeface="Calibri" panose="020F0502020204030204" pitchFamily="34" charset="0"/>
              </a:rPr>
              <a:t>), </a:t>
            </a:r>
            <a:br>
              <a:rPr lang="es-MX" altLang="es-MX" sz="3200">
                <a:latin typeface="Calibri" panose="020F0502020204030204" pitchFamily="34" charset="0"/>
              </a:rPr>
            </a:br>
            <a:r>
              <a:rPr lang="es-MX" altLang="es-MX" sz="3200">
                <a:latin typeface="Calibri" panose="020F0502020204030204" pitchFamily="34" charset="0"/>
              </a:rPr>
              <a:t>		- sis. hegem./domin. (PRI, Congress)</a:t>
            </a:r>
            <a:br>
              <a:rPr lang="es-MX" altLang="es-MX" sz="3200">
                <a:latin typeface="Calibri" panose="020F0502020204030204" pitchFamily="34" charset="0"/>
              </a:rPr>
            </a:br>
            <a:r>
              <a:rPr lang="es-MX" altLang="es-MX" sz="3200">
                <a:latin typeface="Calibri" panose="020F0502020204030204" pitchFamily="34" charset="0"/>
              </a:rPr>
              <a:t>		- sis. democ. (SPD, PSOE)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29030" name="Text Box 6">
            <a:extLst>
              <a:ext uri="{FF2B5EF4-FFF2-40B4-BE49-F238E27FC236}">
                <a16:creationId xmlns:a16="http://schemas.microsoft.com/office/drawing/2014/main" id="{2840AE75-D489-4680-8DD2-7D4C5F7D9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56388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MX" altLang="es-MX" sz="3200">
                <a:latin typeface="Calibri" panose="020F0502020204030204" pitchFamily="34" charset="0"/>
              </a:rPr>
              <a:t> Aquí estudiaremos al partido en </a:t>
            </a:r>
            <a:r>
              <a:rPr lang="es-MX" altLang="es-MX" sz="3200" b="1">
                <a:latin typeface="Calibri" panose="020F0502020204030204" pitchFamily="34" charset="0"/>
              </a:rPr>
              <a:t>democracia</a:t>
            </a:r>
            <a:endParaRPr lang="es-ES" altLang="es-MX" sz="3200" b="1">
              <a:latin typeface="Calibri" panose="020F0502020204030204" pitchFamily="34" charset="0"/>
            </a:endParaRPr>
          </a:p>
        </p:txBody>
      </p:sp>
      <p:sp>
        <p:nvSpPr>
          <p:cNvPr id="129031" name="Text Box 7">
            <a:extLst>
              <a:ext uri="{FF2B5EF4-FFF2-40B4-BE49-F238E27FC236}">
                <a16:creationId xmlns:a16="http://schemas.microsoft.com/office/drawing/2014/main" id="{E84A7744-0EBE-4ABD-BFA4-0B338BBC9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4017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 Característicos de la política contemporánea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pic>
        <p:nvPicPr>
          <p:cNvPr id="129032" name="Picture 8" descr="C:\Documents and Settings\emagar\My Documents\My Pictures\pcus2.jpg">
            <a:extLst>
              <a:ext uri="{FF2B5EF4-FFF2-40B4-BE49-F238E27FC236}">
                <a16:creationId xmlns:a16="http://schemas.microsoft.com/office/drawing/2014/main" id="{DDFC132F-424B-4658-A9B1-F37266AB5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494088"/>
            <a:ext cx="588963" cy="4889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3" name="Picture 9" descr="C:\Documents and Settings\emagar\My Documents\My Pictures\ataurk.jpg">
            <a:extLst>
              <a:ext uri="{FF2B5EF4-FFF2-40B4-BE49-F238E27FC236}">
                <a16:creationId xmlns:a16="http://schemas.microsoft.com/office/drawing/2014/main" id="{34105C1C-5964-4A21-B70F-A5855B23B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5" y="3940175"/>
            <a:ext cx="1073150" cy="5000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4" name="Picture 10" descr="C:\Documents and Settings\emagar\My Documents\My Pictures\pri.jpg">
            <a:extLst>
              <a:ext uri="{FF2B5EF4-FFF2-40B4-BE49-F238E27FC236}">
                <a16:creationId xmlns:a16="http://schemas.microsoft.com/office/drawing/2014/main" id="{07A5040D-89FD-4737-AF47-5B5BA452E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4516438"/>
            <a:ext cx="476250" cy="4572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AutoShape 12" descr="Image result for psoe">
            <a:extLst>
              <a:ext uri="{FF2B5EF4-FFF2-40B4-BE49-F238E27FC236}">
                <a16:creationId xmlns:a16="http://schemas.microsoft.com/office/drawing/2014/main" id="{9A59F0BA-F5D0-40E1-B767-018469229E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1838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ES"/>
          </a:p>
        </p:txBody>
      </p:sp>
      <p:sp>
        <p:nvSpPr>
          <p:cNvPr id="6155" name="AutoShape 14" descr="Image result for psoe">
            <a:extLst>
              <a:ext uri="{FF2B5EF4-FFF2-40B4-BE49-F238E27FC236}">
                <a16:creationId xmlns:a16="http://schemas.microsoft.com/office/drawing/2014/main" id="{FE5EBB76-A41B-4EC4-A0D9-E9C4B35076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4238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ES"/>
          </a:p>
        </p:txBody>
      </p:sp>
      <p:sp>
        <p:nvSpPr>
          <p:cNvPr id="6156" name="AutoShape 16" descr="Image result for psoe">
            <a:extLst>
              <a:ext uri="{FF2B5EF4-FFF2-40B4-BE49-F238E27FC236}">
                <a16:creationId xmlns:a16="http://schemas.microsoft.com/office/drawing/2014/main" id="{D675E862-00BC-4CE1-BC61-309D7B92C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6638" y="122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ES"/>
          </a:p>
        </p:txBody>
      </p:sp>
      <p:pic>
        <p:nvPicPr>
          <p:cNvPr id="14" name="Picture 4" descr="Image result for psoe">
            <a:extLst>
              <a:ext uri="{FF2B5EF4-FFF2-40B4-BE49-F238E27FC236}">
                <a16:creationId xmlns:a16="http://schemas.microsoft.com/office/drawing/2014/main" id="{907F6B6A-2543-4BA6-8C3A-FBBB2CB0E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2588" y="5084763"/>
            <a:ext cx="431800" cy="431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autoUpdateAnimBg="0"/>
      <p:bldP spid="129028" grpId="0" autoUpdateAnimBg="0"/>
      <p:bldP spid="129030" grpId="0" autoUpdateAnimBg="0"/>
      <p:bldP spid="12903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F9A4A70E-49DB-4A73-A90B-BBC8AEBD6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Indice Herfindahl-Hirshman con aplicación al número de partidos (Rae):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AB7F2798-2461-43D8-9A10-FD8687105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292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donde </a:t>
            </a:r>
            <a:r>
              <a:rPr lang="en-US" altLang="es-MX" i="1">
                <a:latin typeface="Calibri" panose="020F0502020204030204" pitchFamily="34" charset="0"/>
              </a:rPr>
              <a:t>P</a:t>
            </a:r>
            <a:r>
              <a:rPr lang="en-US" altLang="es-MX" i="1" baseline="-25000">
                <a:latin typeface="Calibri" panose="020F0502020204030204" pitchFamily="34" charset="0"/>
              </a:rPr>
              <a:t>i</a:t>
            </a:r>
            <a:r>
              <a:rPr lang="en-US" altLang="es-MX">
                <a:latin typeface="Calibri" panose="020F0502020204030204" pitchFamily="34" charset="0"/>
              </a:rPr>
              <a:t> es la fracción del voto (o de escaños) del partido </a:t>
            </a:r>
            <a:r>
              <a:rPr lang="en-US" altLang="es-MX" i="1">
                <a:latin typeface="Calibri" panose="020F0502020204030204" pitchFamily="34" charset="0"/>
              </a:rPr>
              <a:t>i</a:t>
            </a:r>
            <a:r>
              <a:rPr lang="en-US" altLang="es-MX">
                <a:latin typeface="Calibri" panose="020F0502020204030204" pitchFamily="34" charset="0"/>
              </a:rPr>
              <a:t>=1,…,</a:t>
            </a:r>
            <a:r>
              <a:rPr lang="en-US" altLang="es-MX" i="1">
                <a:latin typeface="Calibri" panose="020F0502020204030204" pitchFamily="34" charset="0"/>
              </a:rPr>
              <a:t>n</a:t>
            </a:r>
            <a:endParaRPr lang="es-ES" altLang="es-MX">
              <a:latin typeface="Calibri" panose="020F0502020204030204" pitchFamily="34" charset="0"/>
            </a:endParaRPr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D0A6779E-E30F-49CF-B9BC-20E896610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211513"/>
          <a:ext cx="248920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3" name="Equation" r:id="rId3" imgW="787400" imgH="431800" progId="Equation.3">
                  <p:embed/>
                </p:oleObj>
              </mc:Choice>
              <mc:Fallback>
                <p:oleObj name="Equation" r:id="rId3" imgW="787400" imgH="431800" progId="Equation.3">
                  <p:embed/>
                  <p:pic>
                    <p:nvPicPr>
                      <p:cNvPr id="51204" name="Object 4">
                        <a:extLst>
                          <a:ext uri="{FF2B5EF4-FFF2-40B4-BE49-F238E27FC236}">
                            <a16:creationId xmlns:a16="http://schemas.microsoft.com/office/drawing/2014/main" id="{D0A6779E-E30F-49CF-B9BC-20E896610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11513"/>
                        <a:ext cx="2489200" cy="1360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5">
            <a:extLst>
              <a:ext uri="{FF2B5EF4-FFF2-40B4-BE49-F238E27FC236}">
                <a16:creationId xmlns:a16="http://schemas.microsoft.com/office/drawing/2014/main" id="{B10AFB31-A0A9-4C5B-896F-942A7079D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Qué contar cuando contamos (4)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>
            <a:extLst>
              <a:ext uri="{FF2B5EF4-FFF2-40B4-BE49-F238E27FC236}">
                <a16:creationId xmlns:a16="http://schemas.microsoft.com/office/drawing/2014/main" id="{1D063597-D291-4060-9343-1FEF2644D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</a:t>
            </a:r>
            <a:r>
              <a:rPr lang="en-US" altLang="es-MX" sz="2800" i="1">
                <a:latin typeface="Calibri" panose="020F0502020204030204" pitchFamily="34" charset="0"/>
              </a:rPr>
              <a:t>HH</a:t>
            </a:r>
            <a:r>
              <a:rPr lang="en-US" altLang="es-MX" sz="2800">
                <a:latin typeface="Calibri" panose="020F0502020204030204" pitchFamily="34" charset="0"/>
              </a:rPr>
              <a:t> es la </a:t>
            </a:r>
            <a:r>
              <a:rPr lang="en-US" altLang="es-MX" sz="2800" b="1">
                <a:latin typeface="Calibri" panose="020F0502020204030204" pitchFamily="34" charset="0"/>
              </a:rPr>
              <a:t>probabilidad de que dos </a:t>
            </a:r>
            <a:br>
              <a:rPr lang="en-US" altLang="es-MX" sz="2800" b="1">
                <a:latin typeface="Calibri" panose="020F0502020204030204" pitchFamily="34" charset="0"/>
              </a:rPr>
            </a:br>
            <a:r>
              <a:rPr lang="en-US" altLang="es-MX" sz="2800" b="1">
                <a:latin typeface="Calibri" panose="020F0502020204030204" pitchFamily="34" charset="0"/>
              </a:rPr>
              <a:t>   votantes elegidos al azar hayan </a:t>
            </a:r>
            <a:br>
              <a:rPr lang="en-US" altLang="es-MX" sz="2800" b="1">
                <a:latin typeface="Calibri" panose="020F0502020204030204" pitchFamily="34" charset="0"/>
              </a:rPr>
            </a:br>
            <a:r>
              <a:rPr lang="en-US" altLang="es-MX" sz="2800" b="1">
                <a:latin typeface="Calibri" panose="020F0502020204030204" pitchFamily="34" charset="0"/>
              </a:rPr>
              <a:t>   votado por el mismo partido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  <p:sp>
        <p:nvSpPr>
          <p:cNvPr id="211971" name="Text Box 3">
            <a:extLst>
              <a:ext uri="{FF2B5EF4-FFF2-40B4-BE49-F238E27FC236}">
                <a16:creationId xmlns:a16="http://schemas.microsoft.com/office/drawing/2014/main" id="{319A210D-E0D9-47ED-8BA2-6488D276E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718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El </a:t>
            </a:r>
            <a:r>
              <a:rPr lang="en-US" altLang="es-MX" sz="2800" b="1">
                <a:latin typeface="Calibri" panose="020F0502020204030204" pitchFamily="34" charset="0"/>
              </a:rPr>
              <a:t>rango</a:t>
            </a:r>
            <a:r>
              <a:rPr lang="en-US" altLang="es-MX" sz="2800">
                <a:latin typeface="Calibri" panose="020F0502020204030204" pitchFamily="34" charset="0"/>
              </a:rPr>
              <a:t> de </a:t>
            </a:r>
            <a:r>
              <a:rPr lang="en-US" altLang="es-MX" sz="2800" i="1">
                <a:latin typeface="Calibri" panose="020F0502020204030204" pitchFamily="34" charset="0"/>
              </a:rPr>
              <a:t>HH</a:t>
            </a:r>
            <a:r>
              <a:rPr lang="en-US" altLang="es-MX" sz="2800">
                <a:latin typeface="Calibri" panose="020F0502020204030204" pitchFamily="34" charset="0"/>
              </a:rPr>
              <a:t> es    (0,1]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  <p:sp>
        <p:nvSpPr>
          <p:cNvPr id="211972" name="Text Box 4">
            <a:extLst>
              <a:ext uri="{FF2B5EF4-FFF2-40B4-BE49-F238E27FC236}">
                <a16:creationId xmlns:a16="http://schemas.microsoft.com/office/drawing/2014/main" id="{7075FF00-21B2-4FDB-A6B2-D5862A3A5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148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Su rango es </a:t>
            </a:r>
            <a:r>
              <a:rPr lang="en-US" altLang="es-MX" sz="2800" b="1">
                <a:latin typeface="Calibri" panose="020F0502020204030204" pitchFamily="34" charset="0"/>
              </a:rPr>
              <a:t>algo</a:t>
            </a:r>
            <a:r>
              <a:rPr lang="en-US" altLang="es-MX" sz="2800">
                <a:latin typeface="Calibri" panose="020F0502020204030204" pitchFamily="34" charset="0"/>
              </a:rPr>
              <a:t> </a:t>
            </a:r>
            <a:r>
              <a:rPr lang="en-US" altLang="es-MX" sz="2800" b="1">
                <a:latin typeface="Calibri" panose="020F0502020204030204" pitchFamily="34" charset="0"/>
              </a:rPr>
              <a:t>contraintuitivo</a:t>
            </a:r>
            <a:r>
              <a:rPr lang="en-US" altLang="es-MX" sz="2800">
                <a:latin typeface="Calibri" panose="020F0502020204030204" pitchFamily="34" charset="0"/>
              </a:rPr>
              <a:t>, pero </a:t>
            </a:r>
            <a:r>
              <a:rPr lang="en-US" altLang="es-MX" sz="2800" i="1">
                <a:latin typeface="Calibri" panose="020F0502020204030204" pitchFamily="34" charset="0"/>
              </a:rPr>
              <a:t>HH</a:t>
            </a:r>
            <a:r>
              <a:rPr lang="en-US" altLang="es-MX" sz="2800">
                <a:latin typeface="Calibri" panose="020F0502020204030204" pitchFamily="34" charset="0"/>
              </a:rPr>
              <a:t> logra darle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más peso a los partidos grandes: 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AD8312E5-095D-4BFC-8B3A-5C1B52C38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Qué contar cuando contamos (5)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2230" name="Object 9">
            <a:extLst>
              <a:ext uri="{FF2B5EF4-FFF2-40B4-BE49-F238E27FC236}">
                <a16:creationId xmlns:a16="http://schemas.microsoft.com/office/drawing/2014/main" id="{E3D48243-9D05-4A3A-928D-82F8529AB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458913"/>
          <a:ext cx="248920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7" name="Equation" r:id="rId3" imgW="787400" imgH="431800" progId="Equation.3">
                  <p:embed/>
                </p:oleObj>
              </mc:Choice>
              <mc:Fallback>
                <p:oleObj name="Equation" r:id="rId3" imgW="787400" imgH="431800" progId="Equation.3">
                  <p:embed/>
                  <p:pic>
                    <p:nvPicPr>
                      <p:cNvPr id="52230" name="Object 9">
                        <a:extLst>
                          <a:ext uri="{FF2B5EF4-FFF2-40B4-BE49-F238E27FC236}">
                            <a16:creationId xmlns:a16="http://schemas.microsoft.com/office/drawing/2014/main" id="{E3D48243-9D05-4A3A-928D-82F8529AB7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458913"/>
                        <a:ext cx="2489200" cy="1360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8" name="Text Box 10">
            <a:extLst>
              <a:ext uri="{FF2B5EF4-FFF2-40B4-BE49-F238E27FC236}">
                <a16:creationId xmlns:a16="http://schemas.microsoft.com/office/drawing/2014/main" id="{800DDD28-E3DC-4723-8DA1-B43A8D8CA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505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muchos</a:t>
            </a:r>
          </a:p>
        </p:txBody>
      </p:sp>
      <p:sp>
        <p:nvSpPr>
          <p:cNvPr id="211979" name="Text Box 11">
            <a:extLst>
              <a:ext uri="{FF2B5EF4-FFF2-40B4-BE49-F238E27FC236}">
                <a16:creationId xmlns:a16="http://schemas.microsoft.com/office/drawing/2014/main" id="{8DDDCC86-E571-44C8-8CD0-E65C01297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5052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un partido</a:t>
            </a:r>
          </a:p>
        </p:txBody>
      </p:sp>
      <p:sp>
        <p:nvSpPr>
          <p:cNvPr id="211980" name="Line 12">
            <a:extLst>
              <a:ext uri="{FF2B5EF4-FFF2-40B4-BE49-F238E27FC236}">
                <a16:creationId xmlns:a16="http://schemas.microsoft.com/office/drawing/2014/main" id="{8998F4A7-58E3-477B-B25C-06992DE7F2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371850"/>
            <a:ext cx="7620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1981" name="Line 13">
            <a:extLst>
              <a:ext uri="{FF2B5EF4-FFF2-40B4-BE49-F238E27FC236}">
                <a16:creationId xmlns:a16="http://schemas.microsoft.com/office/drawing/2014/main" id="{14DBF7C8-A1FB-4897-8F60-788748621F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57650" y="3352800"/>
            <a:ext cx="7620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1982" name="Text Box 14">
            <a:extLst>
              <a:ext uri="{FF2B5EF4-FFF2-40B4-BE49-F238E27FC236}">
                <a16:creationId xmlns:a16="http://schemas.microsoft.com/office/drawing/2014/main" id="{E96D0F5F-3E76-4B3D-B39F-756548C48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80013"/>
            <a:ext cx="7391400" cy="1373187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 Si  0 &lt; </a:t>
            </a:r>
            <a:r>
              <a:rPr lang="en-US" altLang="es-MX" sz="2800" i="1">
                <a:latin typeface="Calibri" panose="020F0502020204030204" pitchFamily="34" charset="0"/>
              </a:rPr>
              <a:t>x</a:t>
            </a:r>
            <a:r>
              <a:rPr lang="en-US" altLang="es-MX" sz="2800">
                <a:latin typeface="Calibri" panose="020F0502020204030204" pitchFamily="34" charset="0"/>
              </a:rPr>
              <a:t> &lt; 1, la función cuadrática </a:t>
            </a:r>
            <a:r>
              <a:rPr lang="en-US" altLang="es-MX" sz="2800" i="1">
                <a:latin typeface="Calibri" panose="020F0502020204030204" pitchFamily="34" charset="0"/>
              </a:rPr>
              <a:t>x</a:t>
            </a:r>
            <a:r>
              <a:rPr lang="en-US" altLang="es-MX" sz="2800" baseline="30000">
                <a:latin typeface="Calibri" panose="020F0502020204030204" pitchFamily="34" charset="0"/>
              </a:rPr>
              <a:t>2</a:t>
            </a:r>
            <a:r>
              <a:rPr lang="en-US" altLang="es-MX" sz="2800">
                <a:latin typeface="Calibri" panose="020F0502020204030204" pitchFamily="34" charset="0"/>
              </a:rPr>
              <a:t>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produce un número más pequeño,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pierden comparativamente más los más chicos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1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 autoUpdateAnimBg="0"/>
      <p:bldP spid="211971" grpId="0" autoUpdateAnimBg="0"/>
      <p:bldP spid="211972" grpId="0" autoUpdateAnimBg="0"/>
      <p:bldP spid="211978" grpId="0" autoUpdateAnimBg="0"/>
      <p:bldP spid="211979" grpId="0" autoUpdateAnimBg="0"/>
      <p:bldP spid="211982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3" descr="C:\Documents and Settings\emagar\Desktop\tmp.wmf">
            <a:extLst>
              <a:ext uri="{FF2B5EF4-FFF2-40B4-BE49-F238E27FC236}">
                <a16:creationId xmlns:a16="http://schemas.microsoft.com/office/drawing/2014/main" id="{49BE21E0-1565-451C-BFFA-A6598405C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68350"/>
            <a:ext cx="8534400" cy="56896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093" name="Text Box 5">
            <a:extLst>
              <a:ext uri="{FF2B5EF4-FFF2-40B4-BE49-F238E27FC236}">
                <a16:creationId xmlns:a16="http://schemas.microsoft.com/office/drawing/2014/main" id="{A5944FB9-D092-4463-A788-7306253AA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133600"/>
            <a:ext cx="914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200">
                <a:solidFill>
                  <a:schemeClr val="bg2"/>
                </a:solidFill>
              </a:rPr>
              <a:t>Pi</a:t>
            </a:r>
            <a:r>
              <a:rPr lang="en-US" altLang="es-MX" sz="2200" baseline="30000">
                <a:solidFill>
                  <a:schemeClr val="bg2"/>
                </a:solidFill>
              </a:rPr>
              <a:t>2</a:t>
            </a:r>
            <a:endParaRPr lang="en-US" altLang="es-MX" sz="2200">
              <a:solidFill>
                <a:schemeClr val="bg2"/>
              </a:solidFill>
            </a:endParaRPr>
          </a:p>
        </p:txBody>
      </p:sp>
      <p:sp>
        <p:nvSpPr>
          <p:cNvPr id="217096" name="Freeform 8">
            <a:extLst>
              <a:ext uri="{FF2B5EF4-FFF2-40B4-BE49-F238E27FC236}">
                <a16:creationId xmlns:a16="http://schemas.microsoft.com/office/drawing/2014/main" id="{F1898861-BC19-4EF2-A0AF-A273980B0435}"/>
              </a:ext>
            </a:extLst>
          </p:cNvPr>
          <p:cNvSpPr>
            <a:spLocks/>
          </p:cNvSpPr>
          <p:nvPr/>
        </p:nvSpPr>
        <p:spPr bwMode="auto">
          <a:xfrm>
            <a:off x="7620000" y="2209800"/>
            <a:ext cx="533400" cy="342900"/>
          </a:xfrm>
          <a:custGeom>
            <a:avLst/>
            <a:gdLst>
              <a:gd name="T0" fmla="*/ 2147483647 w 336"/>
              <a:gd name="T1" fmla="*/ 2147483647 h 216"/>
              <a:gd name="T2" fmla="*/ 2147483647 w 336"/>
              <a:gd name="T3" fmla="*/ 2147483647 h 216"/>
              <a:gd name="T4" fmla="*/ 2147483647 w 336"/>
              <a:gd name="T5" fmla="*/ 2147483647 h 216"/>
              <a:gd name="T6" fmla="*/ 0 w 336"/>
              <a:gd name="T7" fmla="*/ 2147483647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216"/>
              <a:gd name="T14" fmla="*/ 336 w 336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216">
                <a:moveTo>
                  <a:pt x="336" y="112"/>
                </a:moveTo>
                <a:cubicBezTo>
                  <a:pt x="308" y="56"/>
                  <a:pt x="280" y="0"/>
                  <a:pt x="240" y="16"/>
                </a:cubicBezTo>
                <a:cubicBezTo>
                  <a:pt x="200" y="32"/>
                  <a:pt x="136" y="200"/>
                  <a:pt x="96" y="208"/>
                </a:cubicBezTo>
                <a:cubicBezTo>
                  <a:pt x="56" y="216"/>
                  <a:pt x="28" y="140"/>
                  <a:pt x="0" y="64"/>
                </a:cubicBez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097" name="Text Box 9">
            <a:extLst>
              <a:ext uri="{FF2B5EF4-FFF2-40B4-BE49-F238E27FC236}">
                <a16:creationId xmlns:a16="http://schemas.microsoft.com/office/drawing/2014/main" id="{8F8A38B8-4C70-40AD-8870-F01FC8FC3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867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Arial" panose="020B0604020202020204" pitchFamily="34" charset="0"/>
              </a:rPr>
              <a:t>.1</a:t>
            </a:r>
          </a:p>
        </p:txBody>
      </p:sp>
      <p:sp>
        <p:nvSpPr>
          <p:cNvPr id="217098" name="Text Box 10">
            <a:extLst>
              <a:ext uri="{FF2B5EF4-FFF2-40B4-BE49-F238E27FC236}">
                <a16:creationId xmlns:a16="http://schemas.microsoft.com/office/drawing/2014/main" id="{B7CC3985-0207-4704-A516-885E7DB55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867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Arial" panose="020B0604020202020204" pitchFamily="34" charset="0"/>
              </a:rPr>
              <a:t>.25</a:t>
            </a:r>
          </a:p>
        </p:txBody>
      </p:sp>
      <p:sp>
        <p:nvSpPr>
          <p:cNvPr id="217099" name="Text Box 11">
            <a:extLst>
              <a:ext uri="{FF2B5EF4-FFF2-40B4-BE49-F238E27FC236}">
                <a16:creationId xmlns:a16="http://schemas.microsoft.com/office/drawing/2014/main" id="{493CD812-E2A4-4892-9487-C754726E7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5867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Arial" panose="020B0604020202020204" pitchFamily="34" charset="0"/>
              </a:rPr>
              <a:t>. 5</a:t>
            </a:r>
          </a:p>
        </p:txBody>
      </p:sp>
      <p:sp>
        <p:nvSpPr>
          <p:cNvPr id="217100" name="Text Box 12">
            <a:extLst>
              <a:ext uri="{FF2B5EF4-FFF2-40B4-BE49-F238E27FC236}">
                <a16:creationId xmlns:a16="http://schemas.microsoft.com/office/drawing/2014/main" id="{9081A623-48D8-4163-817C-CD92C11DE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0" y="5867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Arial" panose="020B0604020202020204" pitchFamily="34" charset="0"/>
              </a:rPr>
              <a:t>.75</a:t>
            </a:r>
          </a:p>
        </p:txBody>
      </p:sp>
      <p:sp>
        <p:nvSpPr>
          <p:cNvPr id="217101" name="Text Box 13">
            <a:extLst>
              <a:ext uri="{FF2B5EF4-FFF2-40B4-BE49-F238E27FC236}">
                <a16:creationId xmlns:a16="http://schemas.microsoft.com/office/drawing/2014/main" id="{5779A59F-630C-40F0-8F09-1488563F1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867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Arial" panose="020B0604020202020204" pitchFamily="34" charset="0"/>
              </a:rPr>
              <a:t>.90</a:t>
            </a:r>
          </a:p>
        </p:txBody>
      </p:sp>
      <p:sp>
        <p:nvSpPr>
          <p:cNvPr id="217102" name="Line 14">
            <a:extLst>
              <a:ext uri="{FF2B5EF4-FFF2-40B4-BE49-F238E27FC236}">
                <a16:creationId xmlns:a16="http://schemas.microsoft.com/office/drawing/2014/main" id="{C47316AF-2BAF-4A70-933C-FC4E041D9A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7900" y="51816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03" name="Line 15">
            <a:extLst>
              <a:ext uri="{FF2B5EF4-FFF2-40B4-BE49-F238E27FC236}">
                <a16:creationId xmlns:a16="http://schemas.microsoft.com/office/drawing/2014/main" id="{8E3F0715-7AF0-4E47-814B-B3F37AD48D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7550" y="4572000"/>
            <a:ext cx="0" cy="12382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04" name="Line 16">
            <a:extLst>
              <a:ext uri="{FF2B5EF4-FFF2-40B4-BE49-F238E27FC236}">
                <a16:creationId xmlns:a16="http://schemas.microsoft.com/office/drawing/2014/main" id="{DF2F864B-168E-4CBD-8460-1F34048414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91100" y="3429000"/>
            <a:ext cx="0" cy="23812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05" name="Line 17">
            <a:extLst>
              <a:ext uri="{FF2B5EF4-FFF2-40B4-BE49-F238E27FC236}">
                <a16:creationId xmlns:a16="http://schemas.microsoft.com/office/drawing/2014/main" id="{D96438DD-2775-469E-B5CE-4BCBB2CC1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2362200"/>
            <a:ext cx="0" cy="34480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06" name="Line 18">
            <a:extLst>
              <a:ext uri="{FF2B5EF4-FFF2-40B4-BE49-F238E27FC236}">
                <a16:creationId xmlns:a16="http://schemas.microsoft.com/office/drawing/2014/main" id="{9FE01D21-6B2A-43CC-BF56-D6ABA09046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0500" y="1676400"/>
            <a:ext cx="0" cy="41338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07" name="Line 19">
            <a:extLst>
              <a:ext uri="{FF2B5EF4-FFF2-40B4-BE49-F238E27FC236}">
                <a16:creationId xmlns:a16="http://schemas.microsoft.com/office/drawing/2014/main" id="{C8BABE5E-BD4B-4C4E-A92C-2D7E71744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7425" y="5238750"/>
            <a:ext cx="0" cy="3619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08" name="Line 20">
            <a:extLst>
              <a:ext uri="{FF2B5EF4-FFF2-40B4-BE49-F238E27FC236}">
                <a16:creationId xmlns:a16="http://schemas.microsoft.com/office/drawing/2014/main" id="{65F90EB9-1752-40EF-85EF-73C567308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4572000"/>
            <a:ext cx="0" cy="819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09" name="Line 21">
            <a:extLst>
              <a:ext uri="{FF2B5EF4-FFF2-40B4-BE49-F238E27FC236}">
                <a16:creationId xmlns:a16="http://schemas.microsoft.com/office/drawing/2014/main" id="{F0F0821E-E93E-4011-B5D5-8DFC5A149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3486150"/>
            <a:ext cx="0" cy="1076325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10" name="Line 22">
            <a:extLst>
              <a:ext uri="{FF2B5EF4-FFF2-40B4-BE49-F238E27FC236}">
                <a16:creationId xmlns:a16="http://schemas.microsoft.com/office/drawing/2014/main" id="{16D9C381-F3F0-4E2B-A250-0FF2AD966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390775"/>
            <a:ext cx="0" cy="809625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11" name="Line 23">
            <a:extLst>
              <a:ext uri="{FF2B5EF4-FFF2-40B4-BE49-F238E27FC236}">
                <a16:creationId xmlns:a16="http://schemas.microsoft.com/office/drawing/2014/main" id="{C04FAB3D-7EED-416D-9475-BF72A622E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500" y="1676400"/>
            <a:ext cx="0" cy="3048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3268" name="Rectangle 24">
            <a:extLst>
              <a:ext uri="{FF2B5EF4-FFF2-40B4-BE49-F238E27FC236}">
                <a16:creationId xmlns:a16="http://schemas.microsoft.com/office/drawing/2014/main" id="{B9000A25-0937-4ABE-8D54-BA56D7161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7620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17113" name="Text Box 25">
            <a:extLst>
              <a:ext uri="{FF2B5EF4-FFF2-40B4-BE49-F238E27FC236}">
                <a16:creationId xmlns:a16="http://schemas.microsoft.com/office/drawing/2014/main" id="{A1B0B719-86F0-40F0-8462-1F65A426C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648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rgbClr val="CC3300"/>
                </a:solidFill>
                <a:latin typeface="Arial" panose="020B0604020202020204" pitchFamily="34" charset="0"/>
              </a:rPr>
              <a:t>– </a:t>
            </a:r>
            <a:r>
              <a:rPr lang="en-US" altLang="es-MX" sz="1800" b="1">
                <a:solidFill>
                  <a:srgbClr val="CC3300"/>
                </a:solidFill>
                <a:latin typeface="Arial" panose="020B0604020202020204" pitchFamily="34" charset="0"/>
              </a:rPr>
              <a:t>90%</a:t>
            </a:r>
          </a:p>
        </p:txBody>
      </p:sp>
      <p:sp>
        <p:nvSpPr>
          <p:cNvPr id="217114" name="Text Box 26">
            <a:extLst>
              <a:ext uri="{FF2B5EF4-FFF2-40B4-BE49-F238E27FC236}">
                <a16:creationId xmlns:a16="http://schemas.microsoft.com/office/drawing/2014/main" id="{12674439-CBA1-47B4-B3F8-9C2C5276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411003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rgbClr val="CC3300"/>
                </a:solidFill>
                <a:latin typeface="Arial" panose="020B0604020202020204" pitchFamily="34" charset="0"/>
              </a:rPr>
              <a:t>– </a:t>
            </a:r>
            <a:r>
              <a:rPr lang="en-US" altLang="es-MX" sz="1800" b="1">
                <a:solidFill>
                  <a:srgbClr val="CC3300"/>
                </a:solidFill>
                <a:latin typeface="Arial" panose="020B0604020202020204" pitchFamily="34" charset="0"/>
              </a:rPr>
              <a:t>75%</a:t>
            </a:r>
          </a:p>
        </p:txBody>
      </p:sp>
      <p:sp>
        <p:nvSpPr>
          <p:cNvPr id="217115" name="Text Box 27">
            <a:extLst>
              <a:ext uri="{FF2B5EF4-FFF2-40B4-BE49-F238E27FC236}">
                <a16:creationId xmlns:a16="http://schemas.microsoft.com/office/drawing/2014/main" id="{B19F73DC-80BE-4245-9908-1845008AF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0099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rgbClr val="CC3300"/>
                </a:solidFill>
                <a:latin typeface="Arial" panose="020B0604020202020204" pitchFamily="34" charset="0"/>
              </a:rPr>
              <a:t>– </a:t>
            </a:r>
            <a:r>
              <a:rPr lang="en-US" altLang="es-MX" sz="1800" b="1">
                <a:solidFill>
                  <a:srgbClr val="CC3300"/>
                </a:solidFill>
                <a:latin typeface="Arial" panose="020B0604020202020204" pitchFamily="34" charset="0"/>
              </a:rPr>
              <a:t>50%</a:t>
            </a:r>
          </a:p>
        </p:txBody>
      </p:sp>
      <p:sp>
        <p:nvSpPr>
          <p:cNvPr id="217116" name="Text Box 28">
            <a:extLst>
              <a:ext uri="{FF2B5EF4-FFF2-40B4-BE49-F238E27FC236}">
                <a16:creationId xmlns:a16="http://schemas.microsoft.com/office/drawing/2014/main" id="{22E9EA0F-13A7-4251-AC4F-0E50FEE98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1905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rgbClr val="CC3300"/>
                </a:solidFill>
                <a:latin typeface="Arial" panose="020B0604020202020204" pitchFamily="34" charset="0"/>
              </a:rPr>
              <a:t>– </a:t>
            </a:r>
            <a:r>
              <a:rPr lang="en-US" altLang="es-MX" sz="1800" b="1">
                <a:solidFill>
                  <a:srgbClr val="CC3300"/>
                </a:solidFill>
                <a:latin typeface="Arial" panose="020B0604020202020204" pitchFamily="34" charset="0"/>
              </a:rPr>
              <a:t>25%</a:t>
            </a:r>
          </a:p>
        </p:txBody>
      </p:sp>
      <p:sp>
        <p:nvSpPr>
          <p:cNvPr id="217117" name="Text Box 29">
            <a:extLst>
              <a:ext uri="{FF2B5EF4-FFF2-40B4-BE49-F238E27FC236}">
                <a16:creationId xmlns:a16="http://schemas.microsoft.com/office/drawing/2014/main" id="{234616A5-2C56-4954-86E2-7FD3EB040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219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rgbClr val="CC3300"/>
                </a:solidFill>
                <a:latin typeface="Arial" panose="020B0604020202020204" pitchFamily="34" charset="0"/>
              </a:rPr>
              <a:t>– </a:t>
            </a:r>
            <a:r>
              <a:rPr lang="en-US" altLang="es-MX" sz="1800" b="1">
                <a:solidFill>
                  <a:srgbClr val="CC3300"/>
                </a:solidFill>
                <a:latin typeface="Arial" panose="020B0604020202020204" pitchFamily="34" charset="0"/>
              </a:rPr>
              <a:t>10%</a:t>
            </a:r>
          </a:p>
        </p:txBody>
      </p:sp>
      <p:sp>
        <p:nvSpPr>
          <p:cNvPr id="53274" name="Rectangle 31">
            <a:extLst>
              <a:ext uri="{FF2B5EF4-FFF2-40B4-BE49-F238E27FC236}">
                <a16:creationId xmlns:a16="http://schemas.microsoft.com/office/drawing/2014/main" id="{DC8543D7-3B19-4C0E-BD23-AA595779F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78105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aphicFrame>
        <p:nvGraphicFramePr>
          <p:cNvPr id="217118" name="Object 30">
            <a:extLst>
              <a:ext uri="{FF2B5EF4-FFF2-40B4-BE49-F238E27FC236}">
                <a16:creationId xmlns:a16="http://schemas.microsoft.com/office/drawing/2014/main" id="{C2C13BD0-34C4-45D6-B775-1100B5293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857250"/>
          <a:ext cx="2362200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1" name="Worksheet" r:id="rId4" imgW="1495831" imgH="1400537" progId="Excel.Sheet.8">
                  <p:embed/>
                </p:oleObj>
              </mc:Choice>
              <mc:Fallback>
                <p:oleObj name="Worksheet" r:id="rId4" imgW="1495831" imgH="1400537" progId="Excel.Sheet.8">
                  <p:embed/>
                  <p:pic>
                    <p:nvPicPr>
                      <p:cNvPr id="217118" name="Object 30">
                        <a:extLst>
                          <a:ext uri="{FF2B5EF4-FFF2-40B4-BE49-F238E27FC236}">
                            <a16:creationId xmlns:a16="http://schemas.microsoft.com/office/drawing/2014/main" id="{C2C13BD0-34C4-45D6-B775-1100B52933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57250"/>
                        <a:ext cx="2362200" cy="2211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20" name="Text Box 32">
            <a:extLst>
              <a:ext uri="{FF2B5EF4-FFF2-40B4-BE49-F238E27FC236}">
                <a16:creationId xmlns:a16="http://schemas.microsoft.com/office/drawing/2014/main" id="{9E2360DB-82C7-484E-9949-850C3E830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838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rgbClr val="CC3300"/>
                </a:solidFill>
                <a:latin typeface="Arial" panose="020B0604020202020204" pitchFamily="34" charset="0"/>
              </a:rPr>
              <a:t>–</a:t>
            </a:r>
            <a:r>
              <a:rPr lang="en-US" altLang="es-MX" sz="1800" b="1">
                <a:solidFill>
                  <a:srgbClr val="CC3300"/>
                </a:solidFill>
                <a:latin typeface="Arial" panose="020B0604020202020204" pitchFamily="34" charset="0"/>
              </a:rPr>
              <a:t>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1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1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1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1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1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21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1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6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21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8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4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21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7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21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77" presetID="2" presetClass="entr" presetSubtype="9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2900"/>
                            </p:stCondLst>
                            <p:childTnLst>
                              <p:par>
                                <p:cTn id="8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3400"/>
                            </p:stCondLst>
                            <p:childTnLst>
                              <p:par>
                                <p:cTn id="8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3900"/>
                            </p:stCondLst>
                            <p:childTnLst>
                              <p:par>
                                <p:cTn id="9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4400"/>
                            </p:stCondLst>
                            <p:childTnLst>
                              <p:par>
                                <p:cTn id="9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4900"/>
                            </p:stCondLst>
                            <p:childTnLst>
                              <p:par>
                                <p:cTn id="10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7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17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 autoUpdateAnimBg="0"/>
      <p:bldP spid="217097" grpId="0" autoUpdateAnimBg="0"/>
      <p:bldP spid="217098" grpId="0" autoUpdateAnimBg="0"/>
      <p:bldP spid="217099" grpId="0" autoUpdateAnimBg="0"/>
      <p:bldP spid="217100" grpId="0" autoUpdateAnimBg="0"/>
      <p:bldP spid="217101" grpId="0" autoUpdateAnimBg="0"/>
      <p:bldP spid="217113" grpId="0" autoUpdateAnimBg="0"/>
      <p:bldP spid="217114" grpId="0" autoUpdateAnimBg="0"/>
      <p:bldP spid="217115" grpId="0" autoUpdateAnimBg="0"/>
      <p:bldP spid="217116" grpId="0" autoUpdateAnimBg="0"/>
      <p:bldP spid="217117" grpId="0" autoUpdateAnimBg="0"/>
      <p:bldP spid="217120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08826B84-759F-4BFB-B9CF-9F261A3B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Qué contar cuando contamos (5)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12996" name="Text Box 4">
            <a:extLst>
              <a:ext uri="{FF2B5EF4-FFF2-40B4-BE49-F238E27FC236}">
                <a16:creationId xmlns:a16="http://schemas.microsoft.com/office/drawing/2014/main" id="{EFFC832E-AE18-4FBA-9DDE-895BE3807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4813"/>
            <a:ext cx="38862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Laakso-Taagepera retoman </a:t>
            </a:r>
            <a:r>
              <a:rPr lang="en-US" altLang="es-MX" sz="2800" i="1">
                <a:latin typeface="Calibri" panose="020F0502020204030204" pitchFamily="34" charset="0"/>
              </a:rPr>
              <a:t>HH</a:t>
            </a:r>
            <a:r>
              <a:rPr lang="en-US" altLang="es-MX" sz="2800">
                <a:latin typeface="Calibri" panose="020F0502020204030204" pitchFamily="34" charset="0"/>
              </a:rPr>
              <a:t> y lo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vuelven más intuitivo: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212999" name="Text Box 7">
            <a:extLst>
              <a:ext uri="{FF2B5EF4-FFF2-40B4-BE49-F238E27FC236}">
                <a16:creationId xmlns:a16="http://schemas.microsoft.com/office/drawing/2014/main" id="{A1ED9FF2-C204-4201-A648-6FCD90A74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862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El rango de </a:t>
            </a:r>
            <a:r>
              <a:rPr lang="en-US" altLang="es-MX" sz="2800" i="1">
                <a:latin typeface="Calibri" panose="020F0502020204030204" pitchFamily="34" charset="0"/>
              </a:rPr>
              <a:t>N</a:t>
            </a:r>
            <a:r>
              <a:rPr lang="en-US" altLang="es-MX" sz="2800">
                <a:latin typeface="Calibri" panose="020F0502020204030204" pitchFamily="34" charset="0"/>
              </a:rPr>
              <a:t> cobra sentido: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  <p:graphicFrame>
        <p:nvGraphicFramePr>
          <p:cNvPr id="213001" name="Object 9">
            <a:extLst>
              <a:ext uri="{FF2B5EF4-FFF2-40B4-BE49-F238E27FC236}">
                <a16:creationId xmlns:a16="http://schemas.microsoft.com/office/drawing/2014/main" id="{1A480E44-35EE-48AA-8F47-AD923DA1C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138238"/>
          <a:ext cx="2211388" cy="196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5" name="Equation" r:id="rId3" imgW="698197" imgH="622030" progId="Equation.3">
                  <p:embed/>
                </p:oleObj>
              </mc:Choice>
              <mc:Fallback>
                <p:oleObj name="Equation" r:id="rId3" imgW="698197" imgH="622030" progId="Equation.3">
                  <p:embed/>
                  <p:pic>
                    <p:nvPicPr>
                      <p:cNvPr id="213001" name="Object 9">
                        <a:extLst>
                          <a:ext uri="{FF2B5EF4-FFF2-40B4-BE49-F238E27FC236}">
                            <a16:creationId xmlns:a16="http://schemas.microsoft.com/office/drawing/2014/main" id="{1A480E44-35EE-48AA-8F47-AD923DA1C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38238"/>
                        <a:ext cx="2211388" cy="1963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2" name="Object 10">
            <a:extLst>
              <a:ext uri="{FF2B5EF4-FFF2-40B4-BE49-F238E27FC236}">
                <a16:creationId xmlns:a16="http://schemas.microsoft.com/office/drawing/2014/main" id="{CDBECD98-D137-423B-B865-30EA0EFB0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9350" y="3101975"/>
          <a:ext cx="220345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Equation" r:id="rId5" imgW="583947" imgH="393529" progId="Equation.3">
                  <p:embed/>
                </p:oleObj>
              </mc:Choice>
              <mc:Fallback>
                <p:oleObj name="Equation" r:id="rId5" imgW="583947" imgH="393529" progId="Equation.3">
                  <p:embed/>
                  <p:pic>
                    <p:nvPicPr>
                      <p:cNvPr id="213002" name="Object 10">
                        <a:extLst>
                          <a:ext uri="{FF2B5EF4-FFF2-40B4-BE49-F238E27FC236}">
                            <a16:creationId xmlns:a16="http://schemas.microsoft.com/office/drawing/2014/main" id="{CDBECD98-D137-423B-B865-30EA0EFB0D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3101975"/>
                        <a:ext cx="2203450" cy="1241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3" name="Object 11">
            <a:extLst>
              <a:ext uri="{FF2B5EF4-FFF2-40B4-BE49-F238E27FC236}">
                <a16:creationId xmlns:a16="http://schemas.microsoft.com/office/drawing/2014/main" id="{7CDB0866-B824-4924-B9B4-A71A8E1437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8550" y="4572000"/>
          <a:ext cx="10398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Equation" r:id="rId7" imgW="418918" imgH="203112" progId="Equation.3">
                  <p:embed/>
                </p:oleObj>
              </mc:Choice>
              <mc:Fallback>
                <p:oleObj name="Equation" r:id="rId7" imgW="418918" imgH="203112" progId="Equation.3">
                  <p:embed/>
                  <p:pic>
                    <p:nvPicPr>
                      <p:cNvPr id="213003" name="Object 11">
                        <a:extLst>
                          <a:ext uri="{FF2B5EF4-FFF2-40B4-BE49-F238E27FC236}">
                            <a16:creationId xmlns:a16="http://schemas.microsoft.com/office/drawing/2014/main" id="{7CDB0866-B824-4924-B9B4-A71A8E1437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4572000"/>
                        <a:ext cx="10398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4" name="Text Box 12">
            <a:extLst>
              <a:ext uri="{FF2B5EF4-FFF2-40B4-BE49-F238E27FC236}">
                <a16:creationId xmlns:a16="http://schemas.microsoft.com/office/drawing/2014/main" id="{B62B2AF6-27B2-4C83-B7F0-DE8D46195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2419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muchos</a:t>
            </a:r>
          </a:p>
        </p:txBody>
      </p:sp>
      <p:sp>
        <p:nvSpPr>
          <p:cNvPr id="213005" name="Text Box 13">
            <a:extLst>
              <a:ext uri="{FF2B5EF4-FFF2-40B4-BE49-F238E27FC236}">
                <a16:creationId xmlns:a16="http://schemas.microsoft.com/office/drawing/2014/main" id="{C47BDFBA-6E27-4ECE-B09D-BEEE8D288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419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un partido</a:t>
            </a:r>
          </a:p>
        </p:txBody>
      </p:sp>
      <p:sp>
        <p:nvSpPr>
          <p:cNvPr id="213006" name="Line 14">
            <a:extLst>
              <a:ext uri="{FF2B5EF4-FFF2-40B4-BE49-F238E27FC236}">
                <a16:creationId xmlns:a16="http://schemas.microsoft.com/office/drawing/2014/main" id="{7A6D1734-84ED-4DB9-B922-CF4C611BD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108575"/>
            <a:ext cx="7620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3007" name="Line 15">
            <a:extLst>
              <a:ext uri="{FF2B5EF4-FFF2-40B4-BE49-F238E27FC236}">
                <a16:creationId xmlns:a16="http://schemas.microsoft.com/office/drawing/2014/main" id="{E1B334F6-39F2-4DF4-B509-A352B0E284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57850" y="5089525"/>
            <a:ext cx="7620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3008" name="Text Box 16">
            <a:extLst>
              <a:ext uri="{FF2B5EF4-FFF2-40B4-BE49-F238E27FC236}">
                <a16:creationId xmlns:a16="http://schemas.microsoft.com/office/drawing/2014/main" id="{F448DF25-DC3D-47E7-9F31-F4BAF154A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29288"/>
            <a:ext cx="853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Muy sencilla operacionalización, fácil uso = popularidad 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1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1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autoUpdateAnimBg="0"/>
      <p:bldP spid="212999" grpId="0" autoUpdateAnimBg="0"/>
      <p:bldP spid="213004" grpId="0" autoUpdateAnimBg="0"/>
      <p:bldP spid="213005" grpId="0" autoUpdateAnimBg="0"/>
      <p:bldP spid="21300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C3CED755-BFEB-419A-8832-8EF247374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304800"/>
            <a:ext cx="5645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desempeño de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HH</a:t>
            </a: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 y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N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5299" name="Object 4">
            <a:extLst>
              <a:ext uri="{FF2B5EF4-FFF2-40B4-BE49-F238E27FC236}">
                <a16:creationId xmlns:a16="http://schemas.microsoft.com/office/drawing/2014/main" id="{AB7F8829-B3E7-4083-98A4-EFD528F19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524000"/>
          <a:ext cx="8458200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9" name="Worksheet" r:id="rId3" imgW="4524587" imgH="1305205" progId="Excel.Sheet.8">
                  <p:embed/>
                </p:oleObj>
              </mc:Choice>
              <mc:Fallback>
                <p:oleObj name="Worksheet" r:id="rId3" imgW="4524587" imgH="1305205" progId="Excel.Sheet.8">
                  <p:embed/>
                  <p:pic>
                    <p:nvPicPr>
                      <p:cNvPr id="55299" name="Object 4">
                        <a:extLst>
                          <a:ext uri="{FF2B5EF4-FFF2-40B4-BE49-F238E27FC236}">
                            <a16:creationId xmlns:a16="http://schemas.microsoft.com/office/drawing/2014/main" id="{AB7F8829-B3E7-4083-98A4-EFD528F19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458200" cy="2439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91026858-2EDE-46CA-B697-3F51726C0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6248400"/>
            <a:ext cx="381000" cy="381000"/>
          </a:xfrm>
          <a:prstGeom prst="actionButtonReturn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12293" name="Text Box 16">
            <a:extLst>
              <a:ext uri="{FF2B5EF4-FFF2-40B4-BE49-F238E27FC236}">
                <a16:creationId xmlns:a16="http://schemas.microsoft.com/office/drawing/2014/main" id="{98C23C3F-51A1-4582-96C4-F6BA9FEFC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48200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Sistemas de partido hegemónico.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PRIato clásico, Sur de EEUU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350F6CD8-D2AD-4160-9B79-8FACB8A97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Qué contar cuando contamos (6)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CDDD847A-0E20-4769-8E57-1A6B40C43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764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Molinar lo mejora: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graphicFrame>
        <p:nvGraphicFramePr>
          <p:cNvPr id="218116" name="Object 4">
            <a:extLst>
              <a:ext uri="{FF2B5EF4-FFF2-40B4-BE49-F238E27FC236}">
                <a16:creationId xmlns:a16="http://schemas.microsoft.com/office/drawing/2014/main" id="{1A295690-9F22-4B83-81CD-A4131E80DD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0288" y="1293813"/>
          <a:ext cx="4964112" cy="27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3" name="Equation" r:id="rId3" imgW="1548728" imgH="863225" progId="Equation.3">
                  <p:embed/>
                </p:oleObj>
              </mc:Choice>
              <mc:Fallback>
                <p:oleObj name="Equation" r:id="rId3" imgW="1548728" imgH="863225" progId="Equation.3">
                  <p:embed/>
                  <p:pic>
                    <p:nvPicPr>
                      <p:cNvPr id="218116" name="Object 4">
                        <a:extLst>
                          <a:ext uri="{FF2B5EF4-FFF2-40B4-BE49-F238E27FC236}">
                            <a16:creationId xmlns:a16="http://schemas.microsoft.com/office/drawing/2014/main" id="{1A295690-9F22-4B83-81CD-A4131E80DD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1293813"/>
                        <a:ext cx="4964112" cy="2725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7" name="Object 5">
            <a:extLst>
              <a:ext uri="{FF2B5EF4-FFF2-40B4-BE49-F238E27FC236}">
                <a16:creationId xmlns:a16="http://schemas.microsoft.com/office/drawing/2014/main" id="{0BCBEE68-EB19-40B4-B12D-A22D1E8F4C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9175" y="3897313"/>
          <a:ext cx="4975225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Equation" r:id="rId5" imgW="1307532" imgH="431613" progId="Equation.3">
                  <p:embed/>
                </p:oleObj>
              </mc:Choice>
              <mc:Fallback>
                <p:oleObj name="Equation" r:id="rId5" imgW="1307532" imgH="431613" progId="Equation.3">
                  <p:embed/>
                  <p:pic>
                    <p:nvPicPr>
                      <p:cNvPr id="218117" name="Object 5">
                        <a:extLst>
                          <a:ext uri="{FF2B5EF4-FFF2-40B4-BE49-F238E27FC236}">
                            <a16:creationId xmlns:a16="http://schemas.microsoft.com/office/drawing/2014/main" id="{0BCBEE68-EB19-40B4-B12D-A22D1E8F4C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3897313"/>
                        <a:ext cx="4975225" cy="1360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8" name="AutoShape 6">
            <a:extLst>
              <a:ext uri="{FF2B5EF4-FFF2-40B4-BE49-F238E27FC236}">
                <a16:creationId xmlns:a16="http://schemas.microsoft.com/office/drawing/2014/main" id="{66B53C74-AD40-464B-9162-CF20666FFCDA}"/>
              </a:ext>
            </a:extLst>
          </p:cNvPr>
          <p:cNvSpPr>
            <a:spLocks/>
          </p:cNvSpPr>
          <p:nvPr/>
        </p:nvSpPr>
        <p:spPr bwMode="auto">
          <a:xfrm rot="-5400000">
            <a:off x="7200900" y="4419600"/>
            <a:ext cx="304800" cy="2209800"/>
          </a:xfrm>
          <a:prstGeom prst="leftBrace">
            <a:avLst>
              <a:gd name="adj1" fmla="val 60417"/>
              <a:gd name="adj2" fmla="val 50000"/>
            </a:avLst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18119" name="Text Box 7">
            <a:extLst>
              <a:ext uri="{FF2B5EF4-FFF2-40B4-BE49-F238E27FC236}">
                <a16:creationId xmlns:a16="http://schemas.microsoft.com/office/drawing/2014/main" id="{A5D56A06-BA66-4B13-B784-354765ADD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65750"/>
            <a:ext cx="2743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Si el 1</a:t>
            </a:r>
            <a:r>
              <a:rPr lang="en-US" altLang="es-MX" u="sng" baseline="30000">
                <a:solidFill>
                  <a:srgbClr val="CC3300"/>
                </a:solidFill>
                <a:latin typeface="Calibri" panose="020F0502020204030204" pitchFamily="34" charset="0"/>
              </a:rPr>
              <a:t>er</a:t>
            </a: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 partido representa 70% del mercado electoral...</a:t>
            </a:r>
          </a:p>
        </p:txBody>
      </p:sp>
      <p:sp>
        <p:nvSpPr>
          <p:cNvPr id="218120" name="Text Box 8">
            <a:extLst>
              <a:ext uri="{FF2B5EF4-FFF2-40B4-BE49-F238E27FC236}">
                <a16:creationId xmlns:a16="http://schemas.microsoft.com/office/drawing/2014/main" id="{C0778BD7-D9CA-4A43-8861-8FB3D06E3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5651500"/>
            <a:ext cx="2590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...este término pondera </a:t>
            </a:r>
            <a:r>
              <a:rPr lang="en-US" altLang="es-MX" i="1">
                <a:solidFill>
                  <a:srgbClr val="CC3300"/>
                </a:solidFill>
                <a:latin typeface="Calibri" panose="020F0502020204030204" pitchFamily="34" charset="0"/>
              </a:rPr>
              <a:t>N</a:t>
            </a: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 por el resto (o sea 30%)...</a:t>
            </a:r>
          </a:p>
        </p:txBody>
      </p:sp>
      <p:sp>
        <p:nvSpPr>
          <p:cNvPr id="218122" name="Text Box 10">
            <a:extLst>
              <a:ext uri="{FF2B5EF4-FFF2-40B4-BE49-F238E27FC236}">
                <a16:creationId xmlns:a16="http://schemas.microsoft.com/office/drawing/2014/main" id="{7F753F18-B771-479A-A3FA-E1590CE48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5845175"/>
            <a:ext cx="2819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…mientras que éste suma al 1</a:t>
            </a:r>
            <a:r>
              <a:rPr lang="en-US" altLang="es-MX" u="sng" baseline="30000">
                <a:solidFill>
                  <a:srgbClr val="CC3300"/>
                </a:solidFill>
                <a:latin typeface="Calibri" panose="020F0502020204030204" pitchFamily="34" charset="0"/>
              </a:rPr>
              <a:t>er</a:t>
            </a: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 partido.</a:t>
            </a:r>
          </a:p>
        </p:txBody>
      </p:sp>
      <p:sp>
        <p:nvSpPr>
          <p:cNvPr id="218123" name="Line 11">
            <a:extLst>
              <a:ext uri="{FF2B5EF4-FFF2-40B4-BE49-F238E27FC236}">
                <a16:creationId xmlns:a16="http://schemas.microsoft.com/office/drawing/2014/main" id="{9284DC62-E06D-4AA7-B2A1-D34E02B74A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876800"/>
            <a:ext cx="152400" cy="10668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8124" name="AutoShape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46D22AC-0CF8-42B0-9FBE-DCB04AE54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657600"/>
            <a:ext cx="457200" cy="381000"/>
          </a:xfrm>
          <a:prstGeom prst="actionButtonBackPreviou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18125" name="Text Box 13">
            <a:extLst>
              <a:ext uri="{FF2B5EF4-FFF2-40B4-BE49-F238E27FC236}">
                <a16:creationId xmlns:a16="http://schemas.microsoft.com/office/drawing/2014/main" id="{83FD01FA-67C6-484C-9026-9798CB4F8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latin typeface="Calibri" panose="020F0502020204030204" pitchFamily="34" charset="0"/>
              </a:rPr>
              <a:t>desempeño</a:t>
            </a:r>
            <a:endParaRPr lang="es-ES" altLang="es-MX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8" grpId="0" animBg="1"/>
      <p:bldP spid="218119" grpId="0" autoUpdateAnimBg="0"/>
      <p:bldP spid="218120" grpId="0" autoUpdateAnimBg="0"/>
      <p:bldP spid="218122" grpId="0" autoUpdateAnimBg="0"/>
      <p:bldP spid="218124" grpId="0" animBg="1"/>
      <p:bldP spid="218125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>
            <a:extLst>
              <a:ext uri="{FF2B5EF4-FFF2-40B4-BE49-F238E27FC236}">
                <a16:creationId xmlns:a16="http://schemas.microsoft.com/office/drawing/2014/main" id="{6C14977E-A67B-4A9E-BABA-29A6978FE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¿Cómo evaluar el desempeño de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N</a:t>
            </a: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 y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NP</a:t>
            </a: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?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14021" name="Text Box 5">
            <a:extLst>
              <a:ext uri="{FF2B5EF4-FFF2-40B4-BE49-F238E27FC236}">
                <a16:creationId xmlns:a16="http://schemas.microsoft.com/office/drawing/2014/main" id="{38925663-E0ED-43EC-8C0A-61E6D51DF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Aproximación empiricista: Una opción consiste en usar datos reales para probar los índices.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P.ej. Elecciones para diputados, México 1961-91</a:t>
            </a:r>
          </a:p>
        </p:txBody>
      </p:sp>
      <p:graphicFrame>
        <p:nvGraphicFramePr>
          <p:cNvPr id="214022" name="Object 6">
            <a:extLst>
              <a:ext uri="{FF2B5EF4-FFF2-40B4-BE49-F238E27FC236}">
                <a16:creationId xmlns:a16="http://schemas.microsoft.com/office/drawing/2014/main" id="{D041ECA8-9394-427A-853F-D549570D4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124200"/>
          <a:ext cx="6705600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7" name="Hoja de cálculo" r:id="rId3" imgW="3857854" imgH="1952854" progId="Excel.Sheet.8">
                  <p:embed/>
                </p:oleObj>
              </mc:Choice>
              <mc:Fallback>
                <p:oleObj name="Hoja de cálculo" r:id="rId3" imgW="3857854" imgH="1952854" progId="Excel.Sheet.8">
                  <p:embed/>
                  <p:pic>
                    <p:nvPicPr>
                      <p:cNvPr id="214022" name="Object 6">
                        <a:extLst>
                          <a:ext uri="{FF2B5EF4-FFF2-40B4-BE49-F238E27FC236}">
                            <a16:creationId xmlns:a16="http://schemas.microsoft.com/office/drawing/2014/main" id="{D041ECA8-9394-427A-853F-D549570D42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24200"/>
                        <a:ext cx="6705600" cy="3394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extLst>
              <a:ext uri="{FF2B5EF4-FFF2-40B4-BE49-F238E27FC236}">
                <a16:creationId xmlns:a16="http://schemas.microsoft.com/office/drawing/2014/main" id="{2B05752B-3624-4477-89C9-A1CED07EC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¿Cómo evaluar el desempeño de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N</a:t>
            </a: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 y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NP</a:t>
            </a: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? (2)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0163" name="Text Box 3">
            <a:extLst>
              <a:ext uri="{FF2B5EF4-FFF2-40B4-BE49-F238E27FC236}">
                <a16:creationId xmlns:a16="http://schemas.microsoft.com/office/drawing/2014/main" id="{919B80F4-C49B-4FB3-B5E1-2671A86D3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Aproximación contrafáctica: hacer simulaciones es otra opción </a:t>
            </a:r>
          </a:p>
        </p:txBody>
      </p:sp>
      <p:sp>
        <p:nvSpPr>
          <p:cNvPr id="220164" name="Text Box 4">
            <a:extLst>
              <a:ext uri="{FF2B5EF4-FFF2-40B4-BE49-F238E27FC236}">
                <a16:creationId xmlns:a16="http://schemas.microsoft.com/office/drawing/2014/main" id="{1937D325-A977-4371-ACBF-B062B8FB4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17813"/>
            <a:ext cx="7086600" cy="1373187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La simulación de resultados electorales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permite crear escenarios </a:t>
            </a:r>
            <a:r>
              <a:rPr lang="en-US" altLang="es-MX" sz="2800" i="1">
                <a:latin typeface="Calibri" panose="020F0502020204030204" pitchFamily="34" charset="0"/>
              </a:rPr>
              <a:t>contrafácticos</a:t>
            </a:r>
            <a:r>
              <a:rPr lang="en-US" altLang="es-MX" sz="2800">
                <a:latin typeface="Calibri" panose="020F0502020204030204" pitchFamily="34" charset="0"/>
              </a:rPr>
              <a:t>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y evaluar los índices con ellos</a:t>
            </a:r>
          </a:p>
        </p:txBody>
      </p:sp>
      <p:sp>
        <p:nvSpPr>
          <p:cNvPr id="220165" name="Text Box 5">
            <a:extLst>
              <a:ext uri="{FF2B5EF4-FFF2-40B4-BE49-F238E27FC236}">
                <a16:creationId xmlns:a16="http://schemas.microsoft.com/office/drawing/2014/main" id="{2C1FDF38-BE3A-4434-B0C6-F4B1A9EB2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14888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 b="1">
                <a:latin typeface="Calibri" panose="020F0502020204030204" pitchFamily="34" charset="0"/>
              </a:rPr>
              <a:t>Método</a:t>
            </a:r>
            <a:r>
              <a:rPr lang="en-US" altLang="es-MX" sz="2800">
                <a:latin typeface="Calibri" panose="020F0502020204030204" pitchFamily="34" charset="0"/>
              </a:rPr>
              <a:t>: (1) generar los escenarios (excel)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              (2) calcular </a:t>
            </a:r>
            <a:r>
              <a:rPr lang="en-US" altLang="es-MX" sz="2800" i="1">
                <a:latin typeface="Calibri" panose="020F0502020204030204" pitchFamily="34" charset="0"/>
              </a:rPr>
              <a:t>N</a:t>
            </a:r>
            <a:r>
              <a:rPr lang="en-US" altLang="es-MX" sz="2800">
                <a:latin typeface="Calibri" panose="020F0502020204030204" pitchFamily="34" charset="0"/>
              </a:rPr>
              <a:t> y </a:t>
            </a:r>
            <a:r>
              <a:rPr lang="en-US" altLang="es-MX" sz="2800" i="1">
                <a:latin typeface="Calibri" panose="020F0502020204030204" pitchFamily="34" charset="0"/>
              </a:rPr>
              <a:t>NP</a:t>
            </a:r>
            <a:r>
              <a:rPr lang="en-US" altLang="es-MX" sz="2800">
                <a:latin typeface="Calibri" panose="020F0502020204030204" pitchFamily="34" charset="0"/>
              </a:rPr>
              <a:t> en cada uno (stata)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              (3) idear un método de comparación (stata)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utoUpdateAnimBg="0"/>
      <p:bldP spid="220164" grpId="0" animBg="1" autoUpdateAnimBg="0"/>
      <p:bldP spid="220165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D5B965D6-D16C-4D94-BDD4-6C8EFEFAF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304800"/>
            <a:ext cx="8235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Sistemas de partidos según el criterio numérico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1187" name="Text Box 3">
            <a:extLst>
              <a:ext uri="{FF2B5EF4-FFF2-40B4-BE49-F238E27FC236}">
                <a16:creationId xmlns:a16="http://schemas.microsoft.com/office/drawing/2014/main" id="{D628BB6C-6264-4481-9323-75FEE69EA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es-MX" sz="2800">
              <a:latin typeface="Calibri" panose="020F0502020204030204" pitchFamily="34" charset="0"/>
            </a:endParaRPr>
          </a:p>
        </p:txBody>
      </p:sp>
      <p:graphicFrame>
        <p:nvGraphicFramePr>
          <p:cNvPr id="59396" name="Object 4">
            <a:extLst>
              <a:ext uri="{FF2B5EF4-FFF2-40B4-BE49-F238E27FC236}">
                <a16:creationId xmlns:a16="http://schemas.microsoft.com/office/drawing/2014/main" id="{07F0F42C-A2E8-4C35-A8D6-56A1E1C6A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000" y="2020888"/>
          <a:ext cx="22558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5" name="Equation" r:id="rId3" imgW="774028" imgH="177646" progId="Equation.3">
                  <p:embed/>
                </p:oleObj>
              </mc:Choice>
              <mc:Fallback>
                <p:oleObj name="Equation" r:id="rId3" imgW="774028" imgH="177646" progId="Equation.3">
                  <p:embed/>
                  <p:pic>
                    <p:nvPicPr>
                      <p:cNvPr id="59396" name="Object 4">
                        <a:extLst>
                          <a:ext uri="{FF2B5EF4-FFF2-40B4-BE49-F238E27FC236}">
                            <a16:creationId xmlns:a16="http://schemas.microsoft.com/office/drawing/2014/main" id="{07F0F42C-A2E8-4C35-A8D6-56A1E1C6A7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020888"/>
                        <a:ext cx="22558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>
            <a:extLst>
              <a:ext uri="{FF2B5EF4-FFF2-40B4-BE49-F238E27FC236}">
                <a16:creationId xmlns:a16="http://schemas.microsoft.com/office/drawing/2014/main" id="{39E97915-698D-4C61-8BCF-F08E9D678F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971800"/>
          <a:ext cx="2336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6" name="Equation" r:id="rId5" imgW="799753" imgH="177723" progId="Equation.3">
                  <p:embed/>
                </p:oleObj>
              </mc:Choice>
              <mc:Fallback>
                <p:oleObj name="Equation" r:id="rId5" imgW="799753" imgH="177723" progId="Equation.3">
                  <p:embed/>
                  <p:pic>
                    <p:nvPicPr>
                      <p:cNvPr id="59397" name="Object 5">
                        <a:extLst>
                          <a:ext uri="{FF2B5EF4-FFF2-40B4-BE49-F238E27FC236}">
                            <a16:creationId xmlns:a16="http://schemas.microsoft.com/office/drawing/2014/main" id="{39E97915-698D-4C61-8BCF-F08E9D678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2336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>
            <a:extLst>
              <a:ext uri="{FF2B5EF4-FFF2-40B4-BE49-F238E27FC236}">
                <a16:creationId xmlns:a16="http://schemas.microsoft.com/office/drawing/2014/main" id="{F12953D3-5BFE-436C-B4F1-7A0998605D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733800"/>
          <a:ext cx="14049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" name="Equation" r:id="rId7" imgW="482181" imgH="177646" progId="Equation.3">
                  <p:embed/>
                </p:oleObj>
              </mc:Choice>
              <mc:Fallback>
                <p:oleObj name="Equation" r:id="rId7" imgW="482181" imgH="177646" progId="Equation.3">
                  <p:embed/>
                  <p:pic>
                    <p:nvPicPr>
                      <p:cNvPr id="59398" name="Object 6">
                        <a:extLst>
                          <a:ext uri="{FF2B5EF4-FFF2-40B4-BE49-F238E27FC236}">
                            <a16:creationId xmlns:a16="http://schemas.microsoft.com/office/drawing/2014/main" id="{F12953D3-5BFE-436C-B4F1-7A0998605D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733800"/>
                        <a:ext cx="14049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>
            <a:extLst>
              <a:ext uri="{FF2B5EF4-FFF2-40B4-BE49-F238E27FC236}">
                <a16:creationId xmlns:a16="http://schemas.microsoft.com/office/drawing/2014/main" id="{EDCB6CCE-3959-40A4-B4C4-496B16C91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4367213"/>
          <a:ext cx="1371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Equation" r:id="rId9" imgW="469696" imgH="177723" progId="Equation.3">
                  <p:embed/>
                </p:oleObj>
              </mc:Choice>
              <mc:Fallback>
                <p:oleObj name="Equation" r:id="rId9" imgW="469696" imgH="177723" progId="Equation.3">
                  <p:embed/>
                  <p:pic>
                    <p:nvPicPr>
                      <p:cNvPr id="59399" name="Object 7">
                        <a:extLst>
                          <a:ext uri="{FF2B5EF4-FFF2-40B4-BE49-F238E27FC236}">
                            <a16:creationId xmlns:a16="http://schemas.microsoft.com/office/drawing/2014/main" id="{EDCB6CCE-3959-40A4-B4C4-496B16C91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4367213"/>
                        <a:ext cx="1371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>
            <a:extLst>
              <a:ext uri="{FF2B5EF4-FFF2-40B4-BE49-F238E27FC236}">
                <a16:creationId xmlns:a16="http://schemas.microsoft.com/office/drawing/2014/main" id="{74B904EA-1799-420C-846D-6608E9D0C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029200"/>
          <a:ext cx="2038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Equation" r:id="rId11" imgW="698197" imgH="177723" progId="Equation.3">
                  <p:embed/>
                </p:oleObj>
              </mc:Choice>
              <mc:Fallback>
                <p:oleObj name="Equation" r:id="rId11" imgW="698197" imgH="177723" progId="Equation.3">
                  <p:embed/>
                  <p:pic>
                    <p:nvPicPr>
                      <p:cNvPr id="59400" name="Object 8">
                        <a:extLst>
                          <a:ext uri="{FF2B5EF4-FFF2-40B4-BE49-F238E27FC236}">
                            <a16:creationId xmlns:a16="http://schemas.microsoft.com/office/drawing/2014/main" id="{74B904EA-1799-420C-846D-6608E9D0CF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20383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>
            <a:extLst>
              <a:ext uri="{FF2B5EF4-FFF2-40B4-BE49-F238E27FC236}">
                <a16:creationId xmlns:a16="http://schemas.microsoft.com/office/drawing/2014/main" id="{2561F6F7-D8CA-4212-86AD-BC07D0A1C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6038850"/>
          <a:ext cx="1371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Equation" r:id="rId13" imgW="469696" imgH="177723" progId="Equation.3">
                  <p:embed/>
                </p:oleObj>
              </mc:Choice>
              <mc:Fallback>
                <p:oleObj name="Equation" r:id="rId13" imgW="469696" imgH="177723" progId="Equation.3">
                  <p:embed/>
                  <p:pic>
                    <p:nvPicPr>
                      <p:cNvPr id="59401" name="Object 9">
                        <a:extLst>
                          <a:ext uri="{FF2B5EF4-FFF2-40B4-BE49-F238E27FC236}">
                            <a16:creationId xmlns:a16="http://schemas.microsoft.com/office/drawing/2014/main" id="{2561F6F7-D8CA-4212-86AD-BC07D0A1C7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6038850"/>
                        <a:ext cx="1371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Text Box 10">
            <a:extLst>
              <a:ext uri="{FF2B5EF4-FFF2-40B4-BE49-F238E27FC236}">
                <a16:creationId xmlns:a16="http://schemas.microsoft.com/office/drawing/2014/main" id="{E5BA29AB-6E5E-4D76-9EDF-C0B979C09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1572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i="1">
                <a:latin typeface="Calibri" panose="020F0502020204030204" pitchFamily="34" charset="0"/>
              </a:rPr>
              <a:t>tipo de sistema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id="{AA85362A-73FB-442B-ABF9-4489CF782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990600"/>
            <a:ext cx="2971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i="1">
                <a:latin typeface="Calibri" panose="020F0502020204030204" pitchFamily="34" charset="0"/>
              </a:rPr>
              <a:t>referentes empíricos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9E971D0E-FB2D-402E-B384-14DA05750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873250"/>
            <a:ext cx="2971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b="1">
                <a:latin typeface="Calibri" panose="020F0502020204030204" pitchFamily="34" charset="0"/>
              </a:rPr>
              <a:t>hegemónico</a:t>
            </a:r>
            <a:r>
              <a:rPr lang="es-MX" altLang="es-MX" sz="2800">
                <a:latin typeface="Calibri" panose="020F0502020204030204" pitchFamily="34" charset="0"/>
              </a:rPr>
              <a:t> (monopolio)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59405" name="Text Box 13">
            <a:extLst>
              <a:ext uri="{FF2B5EF4-FFF2-40B4-BE49-F238E27FC236}">
                <a16:creationId xmlns:a16="http://schemas.microsoft.com/office/drawing/2014/main" id="{DF2711D1-4670-4E97-885E-DAAD4A2C3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981200"/>
            <a:ext cx="2971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México clásico;</a:t>
            </a:r>
            <a:b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</a:b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Taiwán clásico</a:t>
            </a:r>
            <a:endParaRPr lang="en-U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id="{70076C5A-7334-432C-9937-FC0434594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9210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b="1">
                <a:latin typeface="Calibri" panose="020F0502020204030204" pitchFamily="34" charset="0"/>
              </a:rPr>
              <a:t>dominante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59407" name="Text Box 15">
            <a:extLst>
              <a:ext uri="{FF2B5EF4-FFF2-40B4-BE49-F238E27FC236}">
                <a16:creationId xmlns:a16="http://schemas.microsoft.com/office/drawing/2014/main" id="{01412380-059E-4129-AC85-BC6EF129D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835275"/>
            <a:ext cx="3276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LDP de Japón; </a:t>
            </a:r>
            <a:b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</a:b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Congress Party India</a:t>
            </a:r>
            <a:endParaRPr lang="en-U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59408" name="Text Box 16">
            <a:extLst>
              <a:ext uri="{FF2B5EF4-FFF2-40B4-BE49-F238E27FC236}">
                <a16:creationId xmlns:a16="http://schemas.microsoft.com/office/drawing/2014/main" id="{9E6E3E7F-55C0-45FD-B0A8-B9D5813B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37480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b="1">
                <a:latin typeface="Calibri" panose="020F0502020204030204" pitchFamily="34" charset="0"/>
              </a:rPr>
              <a:t>bipartidismo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59409" name="Text Box 17">
            <a:extLst>
              <a:ext uri="{FF2B5EF4-FFF2-40B4-BE49-F238E27FC236}">
                <a16:creationId xmlns:a16="http://schemas.microsoft.com/office/drawing/2014/main" id="{4EA51A2E-97B7-4D2D-9256-2AB78CBC2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38100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EUA; GB (</a:t>
            </a:r>
            <a:r>
              <a:rPr lang="es-MX" altLang="es-MX" i="1">
                <a:solidFill>
                  <a:srgbClr val="CC3300"/>
                </a:solidFill>
                <a:latin typeface="Calibri" panose="020F0502020204030204" pitchFamily="34" charset="0"/>
              </a:rPr>
              <a:t>not quite</a:t>
            </a: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)</a:t>
            </a:r>
            <a:endParaRPr lang="en-U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59410" name="Text Box 18">
            <a:extLst>
              <a:ext uri="{FF2B5EF4-FFF2-40B4-BE49-F238E27FC236}">
                <a16:creationId xmlns:a16="http://schemas.microsoft.com/office/drawing/2014/main" id="{9B1A3340-B7AF-4F45-98DE-028C291D4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4196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México hoy (?); Canadá</a:t>
            </a:r>
            <a:endParaRPr lang="en-U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59411" name="Text Box 19">
            <a:extLst>
              <a:ext uri="{FF2B5EF4-FFF2-40B4-BE49-F238E27FC236}">
                <a16:creationId xmlns:a16="http://schemas.microsoft.com/office/drawing/2014/main" id="{8327CD12-C186-450C-8B6C-F22CB284D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4800600"/>
            <a:ext cx="2971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b="1">
                <a:latin typeface="Calibri" panose="020F0502020204030204" pitchFamily="34" charset="0"/>
              </a:rPr>
              <a:t>pluralismo moderado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59412" name="Text Box 20">
            <a:extLst>
              <a:ext uri="{FF2B5EF4-FFF2-40B4-BE49-F238E27FC236}">
                <a16:creationId xmlns:a16="http://schemas.microsoft.com/office/drawing/2014/main" id="{FA4CAEEE-0646-444E-BE51-BCA7AE3C7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5791200"/>
            <a:ext cx="2971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b="1">
                <a:latin typeface="Calibri" panose="020F0502020204030204" pitchFamily="34" charset="0"/>
              </a:rPr>
              <a:t>pluralismo ¿polarizado?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59413" name="Text Box 21">
            <a:extLst>
              <a:ext uri="{FF2B5EF4-FFF2-40B4-BE49-F238E27FC236}">
                <a16:creationId xmlns:a16="http://schemas.microsoft.com/office/drawing/2014/main" id="{8A92C4FA-CEE2-4441-B927-668A82EEA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043488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Francia V; RFA; Suiza</a:t>
            </a:r>
            <a:endParaRPr lang="en-U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59414" name="Text Box 22">
            <a:extLst>
              <a:ext uri="{FF2B5EF4-FFF2-40B4-BE49-F238E27FC236}">
                <a16:creationId xmlns:a16="http://schemas.microsoft.com/office/drawing/2014/main" id="{0C623EE3-6768-4119-A511-84D80F7AF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867400"/>
            <a:ext cx="3276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Brasil; Italia clásica; </a:t>
            </a:r>
            <a:b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</a:b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Francia IV; ¿Chile 73?</a:t>
            </a:r>
            <a:endParaRPr lang="en-U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014A1D2A-A20D-4199-B233-0EC5C7893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304800"/>
            <a:ext cx="8235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dinámica de la competencia inter-partidista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2211" name="Text Box 3">
            <a:extLst>
              <a:ext uri="{FF2B5EF4-FFF2-40B4-BE49-F238E27FC236}">
                <a16:creationId xmlns:a16="http://schemas.microsoft.com/office/drawing/2014/main" id="{32A3FCC0-CB04-4498-85F4-E176BA228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Dimensión ideológica o </a:t>
            </a:r>
            <a:r>
              <a:rPr lang="en-US" altLang="es-MX" sz="2800" i="1">
                <a:latin typeface="Calibri" panose="020F0502020204030204" pitchFamily="34" charset="0"/>
              </a:rPr>
              <a:t>policy-based</a:t>
            </a:r>
            <a:r>
              <a:rPr lang="en-US" altLang="es-MX" sz="2800">
                <a:latin typeface="Calibri" panose="020F0502020204030204" pitchFamily="34" charset="0"/>
              </a:rPr>
              <a:t> de los partidos</a:t>
            </a:r>
          </a:p>
        </p:txBody>
      </p:sp>
      <p:sp>
        <p:nvSpPr>
          <p:cNvPr id="222212" name="Text Box 4">
            <a:extLst>
              <a:ext uri="{FF2B5EF4-FFF2-40B4-BE49-F238E27FC236}">
                <a16:creationId xmlns:a16="http://schemas.microsoft.com/office/drawing/2014/main" id="{72E063BF-09B3-4853-AF7B-C6DD2A7C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542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Clasificar al sistema de partidos solamente con el criterio numérico presenta debilidades:</a:t>
            </a:r>
          </a:p>
        </p:txBody>
      </p:sp>
      <p:sp>
        <p:nvSpPr>
          <p:cNvPr id="222213" name="Text Box 5">
            <a:extLst>
              <a:ext uri="{FF2B5EF4-FFF2-40B4-BE49-F238E27FC236}">
                <a16:creationId xmlns:a16="http://schemas.microsoft.com/office/drawing/2014/main" id="{75515201-A74B-42D1-8FF0-687C76AB9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036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# es un aspecto importante (</a:t>
            </a:r>
            <a:r>
              <a:rPr lang="en-US" altLang="es-MX" sz="2800" i="1">
                <a:latin typeface="Calibri" panose="020F0502020204030204" pitchFamily="34" charset="0"/>
              </a:rPr>
              <a:t>cf</a:t>
            </a:r>
            <a:r>
              <a:rPr lang="en-US" altLang="es-MX" sz="2800">
                <a:latin typeface="Calibri" panose="020F0502020204030204" pitchFamily="34" charset="0"/>
              </a:rPr>
              <a:t>. Sartori) pero ignora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aspectos relevantes – analogía: ver solo la media de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una distribución</a:t>
            </a:r>
          </a:p>
        </p:txBody>
      </p:sp>
      <p:sp>
        <p:nvSpPr>
          <p:cNvPr id="222214" name="Text Box 6">
            <a:extLst>
              <a:ext uri="{FF2B5EF4-FFF2-40B4-BE49-F238E27FC236}">
                <a16:creationId xmlns:a16="http://schemas.microsoft.com/office/drawing/2014/main" id="{1EB55C81-1D44-4074-9776-0B83ADBAD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27613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# ignora quintaescencia de la palabra </a:t>
            </a:r>
            <a:r>
              <a:rPr lang="en-US" altLang="es-MX" sz="2800" b="1">
                <a:latin typeface="Calibri" panose="020F0502020204030204" pitchFamily="34" charset="0"/>
              </a:rPr>
              <a:t>sistema</a:t>
            </a:r>
            <a:r>
              <a:rPr lang="en-US" altLang="es-MX" sz="2800">
                <a:latin typeface="Calibri" panose="020F0502020204030204" pitchFamily="34" charset="0"/>
              </a:rPr>
              <a:t> – la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</a:t>
            </a:r>
            <a:r>
              <a:rPr lang="en-US" altLang="es-MX" sz="2800" i="1">
                <a:latin typeface="Calibri" panose="020F0502020204030204" pitchFamily="34" charset="0"/>
              </a:rPr>
              <a:t>interacción</a:t>
            </a:r>
            <a:r>
              <a:rPr lang="en-US" altLang="es-MX" sz="2800">
                <a:latin typeface="Calibri" panose="020F0502020204030204" pitchFamily="34" charset="0"/>
              </a:rPr>
              <a:t> de la partes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autoUpdateAnimBg="0"/>
      <p:bldP spid="222212" grpId="0" autoUpdateAnimBg="0"/>
      <p:bldP spid="222213" grpId="0" autoUpdateAnimBg="0"/>
      <p:bldP spid="22221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FE605C90-8F14-4998-ACF5-6ED18FAE4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304800"/>
            <a:ext cx="5949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 b="1">
                <a:solidFill>
                  <a:schemeClr val="tx2"/>
                </a:solidFill>
                <a:latin typeface="Calibri" panose="020F0502020204030204" pitchFamily="34" charset="0"/>
              </a:rPr>
              <a:t>¿Qué es un partido?</a:t>
            </a:r>
            <a:endParaRPr lang="es-ES" altLang="es-MX" sz="3200" b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72035" name="Text Box 3">
            <a:extLst>
              <a:ext uri="{FF2B5EF4-FFF2-40B4-BE49-F238E27FC236}">
                <a16:creationId xmlns:a16="http://schemas.microsoft.com/office/drawing/2014/main" id="{50FE8DD3-F8DA-4794-9A40-D654BB9BD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401763"/>
            <a:ext cx="8153400" cy="579437"/>
          </a:xfrm>
          <a:prstGeom prst="rect">
            <a:avLst/>
          </a:prstGeom>
          <a:solidFill>
            <a:srgbClr val="8080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 ¿Grupo de políticos que comparten emblema?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2036" name="Text Box 4">
            <a:extLst>
              <a:ext uri="{FF2B5EF4-FFF2-40B4-BE49-F238E27FC236}">
                <a16:creationId xmlns:a16="http://schemas.microsoft.com/office/drawing/2014/main" id="{D235165F-C422-45A0-9BC4-31C1C2C1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2209800"/>
            <a:ext cx="8153400" cy="1066800"/>
          </a:xfrm>
          <a:prstGeom prst="rect">
            <a:avLst/>
          </a:prstGeom>
          <a:solidFill>
            <a:srgbClr val="CC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 ¿Funcionarios y activistas que ocupan las oficinas del partido y trabajan en las campañas?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2037" name="Text Box 5">
            <a:extLst>
              <a:ext uri="{FF2B5EF4-FFF2-40B4-BE49-F238E27FC236}">
                <a16:creationId xmlns:a16="http://schemas.microsoft.com/office/drawing/2014/main" id="{62243C9F-6F99-4CA0-AAD1-134E00294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3581400"/>
            <a:ext cx="81534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 ¿Ciudadanos comunes y corrientes que son leales y votan siempre igual?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2038" name="Text Box 6">
            <a:extLst>
              <a:ext uri="{FF2B5EF4-FFF2-40B4-BE49-F238E27FC236}">
                <a16:creationId xmlns:a16="http://schemas.microsoft.com/office/drawing/2014/main" id="{6E21B241-4A05-4BFC-B336-58B7A102B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4906963"/>
            <a:ext cx="8153400" cy="579437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 ¿Grupo de individuos con ideas similares?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2039" name="Text Box 7">
            <a:extLst>
              <a:ext uri="{FF2B5EF4-FFF2-40B4-BE49-F238E27FC236}">
                <a16:creationId xmlns:a16="http://schemas.microsoft.com/office/drawing/2014/main" id="{B893274E-6BAA-49A6-B213-47F822B77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5745163"/>
            <a:ext cx="8153400" cy="579437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 ¿Cualquier gpo que se autodenomina partido?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nimBg="1" autoUpdateAnimBg="0"/>
      <p:bldP spid="172036" grpId="0" animBg="1" autoUpdateAnimBg="0"/>
      <p:bldP spid="172037" grpId="0" animBg="1" autoUpdateAnimBg="0"/>
      <p:bldP spid="172038" grpId="0" animBg="1" autoUpdateAnimBg="0"/>
      <p:bldP spid="172039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235773E1-530E-41ED-8EF7-771598CF2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304800"/>
            <a:ext cx="8235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modelo de pluralismo polarizado </a:t>
            </a:r>
            <a:r>
              <a:rPr lang="en-US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(Sartori)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32451" name="Text Box 3">
            <a:extLst>
              <a:ext uri="{FF2B5EF4-FFF2-40B4-BE49-F238E27FC236}">
                <a16:creationId xmlns:a16="http://schemas.microsoft.com/office/drawing/2014/main" id="{CCFF56EC-27CC-4087-B037-BED2E35F3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382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Regularidad empírica: número de partidos guarda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relación directa con la polarización de sus plataformas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(Italia, Weimar, Chile, Francia IV)</a:t>
            </a:r>
          </a:p>
        </p:txBody>
      </p:sp>
      <p:sp>
        <p:nvSpPr>
          <p:cNvPr id="232452" name="Text Box 4">
            <a:extLst>
              <a:ext uri="{FF2B5EF4-FFF2-40B4-BE49-F238E27FC236}">
                <a16:creationId xmlns:a16="http://schemas.microsoft.com/office/drawing/2014/main" id="{86C14968-983B-49A6-9D60-964650EFC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66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Con NP &gt; 5 hay partidos </a:t>
            </a:r>
            <a:r>
              <a:rPr lang="en-US" altLang="es-MX" sz="2800" i="1">
                <a:latin typeface="Calibri" panose="020F0502020204030204" pitchFamily="34" charset="0"/>
              </a:rPr>
              <a:t>antisistema</a:t>
            </a:r>
            <a:r>
              <a:rPr lang="en-US" altLang="es-MX" sz="2800">
                <a:latin typeface="Calibri" panose="020F0502020204030204" pitchFamily="34" charset="0"/>
              </a:rPr>
              <a:t> en los costados.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Los moderados deben unirse para contenerlos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(Linz+ Stepan)</a:t>
            </a:r>
          </a:p>
        </p:txBody>
      </p:sp>
      <p:sp>
        <p:nvSpPr>
          <p:cNvPr id="232453" name="Text Box 5">
            <a:extLst>
              <a:ext uri="{FF2B5EF4-FFF2-40B4-BE49-F238E27FC236}">
                <a16:creationId xmlns:a16="http://schemas.microsoft.com/office/drawing/2014/main" id="{D92021A4-BABE-4B09-A486-017E259ED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38775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Sartori no ofrece una teoría que explique este patrón,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su modelo es descriptivo, no explicativo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9566557B-4E32-43BF-B8BE-07B27354ADA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581400"/>
            <a:ext cx="7391400" cy="2282825"/>
            <a:chOff x="672" y="2256"/>
            <a:chExt cx="4656" cy="1438"/>
          </a:xfrm>
        </p:grpSpPr>
        <p:pic>
          <p:nvPicPr>
            <p:cNvPr id="61447" name="Picture 6">
              <a:extLst>
                <a:ext uri="{FF2B5EF4-FFF2-40B4-BE49-F238E27FC236}">
                  <a16:creationId xmlns:a16="http://schemas.microsoft.com/office/drawing/2014/main" id="{D2149EC2-E684-4ED0-B745-CFF3EF4A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280"/>
              <a:ext cx="2016" cy="1414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48" name="Picture 7">
              <a:extLst>
                <a:ext uri="{FF2B5EF4-FFF2-40B4-BE49-F238E27FC236}">
                  <a16:creationId xmlns:a16="http://schemas.microsoft.com/office/drawing/2014/main" id="{10829E70-89AD-4B8E-A76C-F828F9AFA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256"/>
              <a:ext cx="2016" cy="1418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autoUpdateAnimBg="0"/>
      <p:bldP spid="232452" grpId="0" autoUpdateAnimBg="0"/>
      <p:bldP spid="232453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D4CD9045-BC76-4C00-8D69-E4C17A09B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304800"/>
            <a:ext cx="6711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análisis de los equilibrios electorales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3235" name="Text Box 3">
            <a:extLst>
              <a:ext uri="{FF2B5EF4-FFF2-40B4-BE49-F238E27FC236}">
                <a16:creationId xmlns:a16="http://schemas.microsoft.com/office/drawing/2014/main" id="{4988B568-E9F0-4B43-8F65-2261ADCBB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La </a:t>
            </a:r>
            <a:r>
              <a:rPr lang="en-US" altLang="es-MX" sz="2800" i="1">
                <a:latin typeface="Calibri" panose="020F0502020204030204" pitchFamily="34" charset="0"/>
              </a:rPr>
              <a:t>Teoría Económica de la Democracia</a:t>
            </a:r>
            <a:r>
              <a:rPr lang="en-US" altLang="es-MX" sz="2800">
                <a:latin typeface="Calibri" panose="020F0502020204030204" pitchFamily="34" charset="0"/>
              </a:rPr>
              <a:t> de Downs es la cita fundamental </a:t>
            </a:r>
          </a:p>
        </p:txBody>
      </p:sp>
      <p:sp>
        <p:nvSpPr>
          <p:cNvPr id="223236" name="Text Box 4">
            <a:extLst>
              <a:ext uri="{FF2B5EF4-FFF2-40B4-BE49-F238E27FC236}">
                <a16:creationId xmlns:a16="http://schemas.microsoft.com/office/drawing/2014/main" id="{D95D0D9B-625B-473E-9B43-E759C8B6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Se modela el proceso democrático como un conjunto de puestos que codician los políticos ambiciosos y las reglas para competir por ocuparlos (Myerson)  </a:t>
            </a:r>
          </a:p>
        </p:txBody>
      </p:sp>
      <p:sp>
        <p:nvSpPr>
          <p:cNvPr id="223237" name="Text Box 5">
            <a:extLst>
              <a:ext uri="{FF2B5EF4-FFF2-40B4-BE49-F238E27FC236}">
                <a16:creationId xmlns:a16="http://schemas.microsoft.com/office/drawing/2014/main" id="{6FE06F59-8869-4D4A-8E6F-C2DC57261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05263"/>
            <a:ext cx="8153400" cy="2441575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Se busca identificar los incentivos que distintas reglas electorales le dan a los candidatos y sus partidos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Hay sistemas (como los de pluralidad con M=1) que propician la competencia </a:t>
            </a:r>
            <a:r>
              <a:rPr lang="en-US" altLang="es-MX" sz="2800" b="1">
                <a:latin typeface="Calibri" panose="020F0502020204030204" pitchFamily="34" charset="0"/>
              </a:rPr>
              <a:t>centrípeta</a:t>
            </a:r>
            <a:r>
              <a:rPr lang="en-US" altLang="es-MX" sz="2800">
                <a:latin typeface="Calibri" panose="020F0502020204030204" pitchFamily="34" charset="0"/>
              </a:rPr>
              <a:t>; otros sistemas son </a:t>
            </a:r>
            <a:r>
              <a:rPr lang="en-US" altLang="es-MX" sz="2800" b="1">
                <a:latin typeface="Calibri" panose="020F0502020204030204" pitchFamily="34" charset="0"/>
              </a:rPr>
              <a:t>centrífugos</a:t>
            </a:r>
            <a:endParaRPr lang="en-US" altLang="es-MX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autoUpdateAnimBg="0"/>
      <p:bldP spid="223236" grpId="0" autoUpdateAnimBg="0"/>
      <p:bldP spid="223237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599E4F48-0E4C-432A-85F7-69BD0A8E3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050" y="304800"/>
            <a:ext cx="65595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reforma electoral de 1989 en Chile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38596" name="Text Box 4">
            <a:extLst>
              <a:ext uri="{FF2B5EF4-FFF2-40B4-BE49-F238E27FC236}">
                <a16:creationId xmlns:a16="http://schemas.microsoft.com/office/drawing/2014/main" id="{45293BAE-9925-4B2B-A934-6FBA4DAFD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El golpe de 1973 resultó de la erosión del centro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(pluralismo polarizado)</a:t>
            </a:r>
          </a:p>
        </p:txBody>
      </p:sp>
      <p:sp>
        <p:nvSpPr>
          <p:cNvPr id="238597" name="Text Box 5">
            <a:extLst>
              <a:ext uri="{FF2B5EF4-FFF2-40B4-BE49-F238E27FC236}">
                <a16:creationId xmlns:a16="http://schemas.microsoft.com/office/drawing/2014/main" id="{B66CAB39-5DF7-4822-A025-4DDFD3792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542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Pinochet culpó a los partidos en general, y a la izquierda en particular, de </a:t>
            </a:r>
            <a:r>
              <a:rPr lang="en-US" altLang="es-MX" sz="2800" i="1">
                <a:latin typeface="Calibri" panose="020F0502020204030204" pitchFamily="34" charset="0"/>
              </a:rPr>
              <a:t>cubanizar</a:t>
            </a:r>
            <a:r>
              <a:rPr lang="en-US" altLang="es-MX" sz="2800">
                <a:latin typeface="Calibri" panose="020F0502020204030204" pitchFamily="34" charset="0"/>
              </a:rPr>
              <a:t> a Chile</a:t>
            </a:r>
          </a:p>
        </p:txBody>
      </p:sp>
      <p:sp>
        <p:nvSpPr>
          <p:cNvPr id="238598" name="Text Box 6">
            <a:extLst>
              <a:ext uri="{FF2B5EF4-FFF2-40B4-BE49-F238E27FC236}">
                <a16:creationId xmlns:a16="http://schemas.microsoft.com/office/drawing/2014/main" id="{61E86BC2-8A50-4232-A671-A28B73350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528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Proscribió los partidos; persiguió a la izquierda</a:t>
            </a:r>
          </a:p>
        </p:txBody>
      </p:sp>
      <p:sp>
        <p:nvSpPr>
          <p:cNvPr id="238599" name="Text Box 7">
            <a:extLst>
              <a:ext uri="{FF2B5EF4-FFF2-40B4-BE49-F238E27FC236}">
                <a16:creationId xmlns:a16="http://schemas.microsoft.com/office/drawing/2014/main" id="{EF6199A0-1398-4F00-9A37-1453D4617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Tras perder el plebiscito en marzo 1989 adoptó nuevo sistema electoral “binominal” </a:t>
            </a:r>
          </a:p>
        </p:txBody>
      </p:sp>
      <p:sp>
        <p:nvSpPr>
          <p:cNvPr id="238600" name="Text Box 8">
            <a:extLst>
              <a:ext uri="{FF2B5EF4-FFF2-40B4-BE49-F238E27FC236}">
                <a16:creationId xmlns:a16="http://schemas.microsoft.com/office/drawing/2014/main" id="{300325A4-24AF-4A20-95D3-C613FA30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53000"/>
            <a:ext cx="8763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Argumento </a:t>
            </a:r>
            <a:r>
              <a:rPr lang="en-US" altLang="es-MX" sz="2800">
                <a:solidFill>
                  <a:srgbClr val="008000"/>
                </a:solidFill>
                <a:latin typeface="Calibri" panose="020F0502020204030204" pitchFamily="34" charset="0"/>
              </a:rPr>
              <a:t>explícito</a:t>
            </a:r>
            <a:r>
              <a:rPr lang="en-US" altLang="es-MX" sz="2800">
                <a:latin typeface="Calibri" panose="020F0502020204030204" pitchFamily="34" charset="0"/>
              </a:rPr>
              <a:t>: promueve la competencia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downsiana (Guzmán). </a:t>
            </a:r>
            <a: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Tácito</a:t>
            </a:r>
            <a:r>
              <a:rPr lang="en-US" altLang="es-MX" sz="2800">
                <a:latin typeface="Calibri" panose="020F0502020204030204" pitchFamily="34" charset="0"/>
              </a:rPr>
              <a:t>: aventaja a la segunda mayoría (Siavelis+ Valenzuela)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 autoUpdateAnimBg="0"/>
      <p:bldP spid="238597" grpId="0" autoUpdateAnimBg="0"/>
      <p:bldP spid="238598" grpId="0" autoUpdateAnimBg="0"/>
      <p:bldP spid="238599" grpId="0" autoUpdateAnimBg="0"/>
      <p:bldP spid="23860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8" name="Rectangle 12">
            <a:extLst>
              <a:ext uri="{FF2B5EF4-FFF2-40B4-BE49-F238E27FC236}">
                <a16:creationId xmlns:a16="http://schemas.microsoft.com/office/drawing/2014/main" id="{C990B80E-C913-4617-8BBA-A9100BF5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05400"/>
            <a:ext cx="7429500" cy="1600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64515" name="Text Box 2">
            <a:extLst>
              <a:ext uri="{FF2B5EF4-FFF2-40B4-BE49-F238E27FC236}">
                <a16:creationId xmlns:a16="http://schemas.microsoft.com/office/drawing/2014/main" id="{163BF3F0-1880-46E7-A2D7-E2A628B93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4800"/>
            <a:ext cx="71564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sistema binominal chileno (desde 1990)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4260" name="Text Box 4">
            <a:extLst>
              <a:ext uri="{FF2B5EF4-FFF2-40B4-BE49-F238E27FC236}">
                <a16:creationId xmlns:a16="http://schemas.microsoft.com/office/drawing/2014/main" id="{7B29C0F2-6126-474D-8753-F6A194112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906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M = 2; elector tiene un solo voto (listas abiertas)</a:t>
            </a:r>
          </a:p>
        </p:txBody>
      </p:sp>
      <p:sp>
        <p:nvSpPr>
          <p:cNvPr id="224261" name="Text Box 5">
            <a:extLst>
              <a:ext uri="{FF2B5EF4-FFF2-40B4-BE49-F238E27FC236}">
                <a16:creationId xmlns:a16="http://schemas.microsoft.com/office/drawing/2014/main" id="{2CD8FA6C-4FE7-4F12-9946-3AA40E18F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Diputados: 60 distritos; Senadores: 18 distritos</a:t>
            </a:r>
          </a:p>
        </p:txBody>
      </p:sp>
      <p:sp>
        <p:nvSpPr>
          <p:cNvPr id="224262" name="Text Box 6">
            <a:extLst>
              <a:ext uri="{FF2B5EF4-FFF2-40B4-BE49-F238E27FC236}">
                <a16:creationId xmlns:a16="http://schemas.microsoft.com/office/drawing/2014/main" id="{683D59D9-99B8-4A56-955E-117195064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24088"/>
            <a:ext cx="853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120 dipus; 46 senadores (+9 institucionales+ex-pdtes)</a:t>
            </a:r>
          </a:p>
        </p:txBody>
      </p:sp>
      <p:sp>
        <p:nvSpPr>
          <p:cNvPr id="224263" name="Text Box 7">
            <a:extLst>
              <a:ext uri="{FF2B5EF4-FFF2-40B4-BE49-F238E27FC236}">
                <a16:creationId xmlns:a16="http://schemas.microsoft.com/office/drawing/2014/main" id="{AA2736E8-B081-40BF-96AA-598BF5490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63850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Reparto de escaños: (1) RP D’Hondt para asignar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a listas; (2) si lista gana 1 asiento, al cand. más votado</a:t>
            </a:r>
          </a:p>
        </p:txBody>
      </p:sp>
      <p:sp>
        <p:nvSpPr>
          <p:cNvPr id="224264" name="Text Box 8">
            <a:extLst>
              <a:ext uri="{FF2B5EF4-FFF2-40B4-BE49-F238E27FC236}">
                <a16:creationId xmlns:a16="http://schemas.microsoft.com/office/drawing/2014/main" id="{6D7E3327-7128-444C-83E8-F7E576208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30650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Dado M = 2, la lista ganadora se lleva ambos asientos si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duplica la votación de la segunda lista</a:t>
            </a:r>
          </a:p>
        </p:txBody>
      </p:sp>
      <p:sp>
        <p:nvSpPr>
          <p:cNvPr id="224265" name="Text Box 9">
            <a:extLst>
              <a:ext uri="{FF2B5EF4-FFF2-40B4-BE49-F238E27FC236}">
                <a16:creationId xmlns:a16="http://schemas.microsoft.com/office/drawing/2014/main" id="{D0F79804-A24A-4853-975B-5A3D43D8D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02225"/>
            <a:ext cx="5715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P.ej.</a:t>
            </a:r>
            <a:r>
              <a:rPr lang="en-US" altLang="es-MX" b="1">
                <a:solidFill>
                  <a:srgbClr val="FFCC00"/>
                </a:solidFill>
                <a:latin typeface="Calibri" panose="020F0502020204030204" pitchFamily="34" charset="0"/>
              </a:rPr>
              <a:t> Diputados 1989</a:t>
            </a: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	       </a:t>
            </a:r>
            <a:r>
              <a:rPr lang="en-US" altLang="es-MX" i="1">
                <a:solidFill>
                  <a:srgbClr val="FFCC00"/>
                </a:solidFill>
                <a:latin typeface="Calibri" panose="020F0502020204030204" pitchFamily="34" charset="0"/>
              </a:rPr>
              <a:t>19-Santiago</a:t>
            </a:r>
            <a:b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</a:b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 Lista Concertación:		56%</a:t>
            </a:r>
            <a:b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</a:b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 Lista Democracia y Progreso:	29%</a:t>
            </a:r>
            <a:b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</a:b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 Otras listas			15%</a:t>
            </a:r>
          </a:p>
        </p:txBody>
      </p:sp>
      <p:sp>
        <p:nvSpPr>
          <p:cNvPr id="224267" name="Text Box 11">
            <a:extLst>
              <a:ext uri="{FF2B5EF4-FFF2-40B4-BE49-F238E27FC236}">
                <a16:creationId xmlns:a16="http://schemas.microsoft.com/office/drawing/2014/main" id="{4D8BBF1A-B9C7-4E75-A92A-2D0CFE9EB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086350"/>
            <a:ext cx="1828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i="1">
                <a:solidFill>
                  <a:srgbClr val="FFCC00"/>
                </a:solidFill>
                <a:latin typeface="Calibri" panose="020F0502020204030204" pitchFamily="34" charset="0"/>
              </a:rPr>
              <a:t>17-Santiago</a:t>
            </a:r>
            <a:b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</a:b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     61%</a:t>
            </a:r>
            <a:b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</a:b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     30%</a:t>
            </a:r>
            <a:b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</a:b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       9%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8" grpId="0" animBg="1" autoUpdateAnimBg="0"/>
      <p:bldP spid="224260" grpId="0" autoUpdateAnimBg="0"/>
      <p:bldP spid="224261" grpId="0" autoUpdateAnimBg="0"/>
      <p:bldP spid="224262" grpId="0" autoUpdateAnimBg="0"/>
      <p:bldP spid="224263" grpId="0" autoUpdateAnimBg="0"/>
      <p:bldP spid="224264" grpId="0" autoUpdateAnimBg="0"/>
      <p:bldP spid="224265" grpId="0" autoUpdateAnimBg="0"/>
      <p:bldP spid="224267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>
            <a:extLst>
              <a:ext uri="{FF2B5EF4-FFF2-40B4-BE49-F238E27FC236}">
                <a16:creationId xmlns:a16="http://schemas.microsoft.com/office/drawing/2014/main" id="{F255C09B-1F68-4C1A-AFE1-7FEEB1C6B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" y="304800"/>
            <a:ext cx="6407150" cy="1066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Sobrerrepresentación de la derecha en la elección de Diputados de 1989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37571" name="Text Box 3">
            <a:extLst>
              <a:ext uri="{FF2B5EF4-FFF2-40B4-BE49-F238E27FC236}">
                <a16:creationId xmlns:a16="http://schemas.microsoft.com/office/drawing/2014/main" id="{72044BD1-D20F-4D49-BBAE-1694A5EA7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4343400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i="1">
                <a:latin typeface="Calibri" panose="020F0502020204030204" pitchFamily="34" charset="0"/>
              </a:rPr>
              <a:t>Voto promedio en cada distrito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 </a:t>
            </a:r>
            <a:r>
              <a:rPr lang="es-MX" altLang="es-MX">
                <a:latin typeface="Calibri" panose="020F0502020204030204" pitchFamily="34" charset="0"/>
              </a:rPr>
              <a:t>Concertación	48.7%</a:t>
            </a:r>
            <a:br>
              <a:rPr lang="es-MX" altLang="es-MX">
                <a:latin typeface="Calibri" panose="020F0502020204030204" pitchFamily="34" charset="0"/>
              </a:rPr>
            </a:br>
            <a:r>
              <a:rPr lang="es-MX" altLang="es-MX">
                <a:latin typeface="Calibri" panose="020F0502020204030204" pitchFamily="34" charset="0"/>
              </a:rPr>
              <a:t>    DyP			32.4%</a:t>
            </a:r>
            <a:endParaRPr lang="en-US" altLang="es-MX">
              <a:latin typeface="Calibri" panose="020F0502020204030204" pitchFamily="34" charset="0"/>
            </a:endParaRPr>
          </a:p>
        </p:txBody>
      </p:sp>
      <p:sp>
        <p:nvSpPr>
          <p:cNvPr id="237572" name="Text Box 4">
            <a:extLst>
              <a:ext uri="{FF2B5EF4-FFF2-40B4-BE49-F238E27FC236}">
                <a16:creationId xmlns:a16="http://schemas.microsoft.com/office/drawing/2014/main" id="{B88C509F-8174-4DF0-BAF5-B252D8290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90850"/>
            <a:ext cx="44958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i="1">
                <a:latin typeface="Calibri" panose="020F0502020204030204" pitchFamily="34" charset="0"/>
              </a:rPr>
              <a:t>      Resultado			N</a:t>
            </a:r>
            <a:endParaRPr lang="en-US" altLang="es-MX" i="1">
              <a:latin typeface="Calibri" panose="020F0502020204030204" pitchFamily="34" charset="0"/>
            </a:endParaRPr>
          </a:p>
        </p:txBody>
      </p:sp>
      <p:sp>
        <p:nvSpPr>
          <p:cNvPr id="237573" name="Text Box 5">
            <a:extLst>
              <a:ext uri="{FF2B5EF4-FFF2-40B4-BE49-F238E27FC236}">
                <a16:creationId xmlns:a16="http://schemas.microsoft.com/office/drawing/2014/main" id="{1ACE2DED-8F64-4AEB-874F-164FB5A69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16300"/>
            <a:ext cx="44958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>
                <a:latin typeface="Calibri" panose="020F0502020204030204" pitchFamily="34" charset="0"/>
              </a:rPr>
              <a:t>2 DyP &lt; Concert 		11</a:t>
            </a:r>
            <a:endParaRPr lang="en-US" altLang="es-MX">
              <a:latin typeface="Calibri" panose="020F0502020204030204" pitchFamily="34" charset="0"/>
            </a:endParaRPr>
          </a:p>
        </p:txBody>
      </p:sp>
      <p:sp>
        <p:nvSpPr>
          <p:cNvPr id="237574" name="Text Box 6">
            <a:extLst>
              <a:ext uri="{FF2B5EF4-FFF2-40B4-BE49-F238E27FC236}">
                <a16:creationId xmlns:a16="http://schemas.microsoft.com/office/drawing/2014/main" id="{215C40D0-C3F5-4C38-B319-B4E209C5E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73500"/>
            <a:ext cx="44958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>
                <a:latin typeface="Calibri" panose="020F0502020204030204" pitchFamily="34" charset="0"/>
              </a:rPr>
              <a:t>DyP &lt; Concert &lt; 2 DyP		44</a:t>
            </a:r>
            <a:endParaRPr lang="en-US" altLang="es-MX">
              <a:latin typeface="Calibri" panose="020F0502020204030204" pitchFamily="34" charset="0"/>
            </a:endParaRPr>
          </a:p>
        </p:txBody>
      </p:sp>
      <p:sp>
        <p:nvSpPr>
          <p:cNvPr id="237575" name="Text Box 7">
            <a:extLst>
              <a:ext uri="{FF2B5EF4-FFF2-40B4-BE49-F238E27FC236}">
                <a16:creationId xmlns:a16="http://schemas.microsoft.com/office/drawing/2014/main" id="{AA5069BD-82F4-493B-B7E9-8C05D9A65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30700"/>
            <a:ext cx="44958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>
                <a:latin typeface="Calibri" panose="020F0502020204030204" pitchFamily="34" charset="0"/>
              </a:rPr>
              <a:t>½ DyP &lt; Concert &lt; DyP	  4</a:t>
            </a:r>
            <a:endParaRPr lang="en-US" altLang="es-MX">
              <a:latin typeface="Calibri" panose="020F0502020204030204" pitchFamily="34" charset="0"/>
            </a:endParaRPr>
          </a:p>
        </p:txBody>
      </p:sp>
      <p:sp>
        <p:nvSpPr>
          <p:cNvPr id="237576" name="Text Box 8">
            <a:extLst>
              <a:ext uri="{FF2B5EF4-FFF2-40B4-BE49-F238E27FC236}">
                <a16:creationId xmlns:a16="http://schemas.microsoft.com/office/drawing/2014/main" id="{34F4AC66-AB95-4E19-BFBD-B25E03F3F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87900"/>
            <a:ext cx="44958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>
                <a:latin typeface="Calibri" panose="020F0502020204030204" pitchFamily="34" charset="0"/>
              </a:rPr>
              <a:t>Concert &lt; ½ DyP 		  1</a:t>
            </a:r>
            <a:endParaRPr lang="en-US" altLang="es-MX">
              <a:latin typeface="Calibri" panose="020F0502020204030204" pitchFamily="34" charset="0"/>
            </a:endParaRP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5598684F-8BDE-458A-827B-A4F25A656E4B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590800"/>
            <a:ext cx="3505200" cy="2654300"/>
            <a:chOff x="3360" y="1632"/>
            <a:chExt cx="2208" cy="1672"/>
          </a:xfrm>
        </p:grpSpPr>
        <p:sp>
          <p:nvSpPr>
            <p:cNvPr id="65554" name="Text Box 9">
              <a:extLst>
                <a:ext uri="{FF2B5EF4-FFF2-40B4-BE49-F238E27FC236}">
                  <a16:creationId xmlns:a16="http://schemas.microsoft.com/office/drawing/2014/main" id="{FB9345B6-6B2C-41E4-8E3F-8F410F1CD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2208" cy="51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accent2"/>
                  </a:solidFill>
                  <a:latin typeface="Calibri" panose="020F0502020204030204" pitchFamily="34" charset="0"/>
                </a:rPr>
                <a:t>  Diputados   </a:t>
              </a:r>
              <a:r>
                <a:rPr lang="en-US" altLang="es-MX" i="1">
                  <a:solidFill>
                    <a:srgbClr val="CC3300"/>
                  </a:solidFill>
                  <a:latin typeface="Calibri" panose="020F0502020204030204" pitchFamily="34" charset="0"/>
                </a:rPr>
                <a:t>Diputados</a:t>
              </a:r>
              <a:br>
                <a:rPr lang="en-US" altLang="es-MX" i="1">
                  <a:solidFill>
                    <a:schemeClr val="accent2"/>
                  </a:solidFill>
                  <a:latin typeface="Calibri" panose="020F0502020204030204" pitchFamily="34" charset="0"/>
                </a:rPr>
              </a:br>
              <a:r>
                <a:rPr lang="en-US" altLang="es-MX" i="1">
                  <a:solidFill>
                    <a:schemeClr val="accent2"/>
                  </a:solidFill>
                  <a:latin typeface="Calibri" panose="020F0502020204030204" pitchFamily="34" charset="0"/>
                </a:rPr>
                <a:t>  a Concert.</a:t>
              </a:r>
              <a:r>
                <a:rPr lang="en-US" altLang="es-MX" i="1">
                  <a:latin typeface="Calibri" panose="020F0502020204030204" pitchFamily="34" charset="0"/>
                </a:rPr>
                <a:t>	</a:t>
              </a:r>
              <a:r>
                <a:rPr lang="en-US" altLang="es-MX" i="1">
                  <a:solidFill>
                    <a:srgbClr val="CC3300"/>
                  </a:solidFill>
                  <a:latin typeface="Calibri" panose="020F0502020204030204" pitchFamily="34" charset="0"/>
                </a:rPr>
                <a:t>a DyP</a:t>
              </a:r>
              <a:endParaRPr lang="en-US" altLang="es-MX">
                <a:solidFill>
                  <a:srgbClr val="CC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555" name="Text Box 11">
              <a:extLst>
                <a:ext uri="{FF2B5EF4-FFF2-40B4-BE49-F238E27FC236}">
                  <a16:creationId xmlns:a16="http://schemas.microsoft.com/office/drawing/2014/main" id="{F0037656-65D9-426E-84CD-598115069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152"/>
              <a:ext cx="2208" cy="28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       </a:t>
              </a:r>
              <a:r>
                <a:rPr lang="en-US" altLang="es-MX">
                  <a:solidFill>
                    <a:schemeClr val="accent2"/>
                  </a:solidFill>
                  <a:latin typeface="Calibri" panose="020F0502020204030204" pitchFamily="34" charset="0"/>
                </a:rPr>
                <a:t>22</a:t>
              </a:r>
              <a:endParaRPr lang="en-US" altLang="es-MX">
                <a:latin typeface="Calibri" panose="020F0502020204030204" pitchFamily="34" charset="0"/>
              </a:endParaRPr>
            </a:p>
          </p:txBody>
        </p:sp>
        <p:sp>
          <p:nvSpPr>
            <p:cNvPr id="65556" name="Text Box 12">
              <a:extLst>
                <a:ext uri="{FF2B5EF4-FFF2-40B4-BE49-F238E27FC236}">
                  <a16:creationId xmlns:a16="http://schemas.microsoft.com/office/drawing/2014/main" id="{D71A7371-54F0-4C31-8DA3-7114064F7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0"/>
              <a:ext cx="2208" cy="28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      </a:t>
              </a:r>
              <a:r>
                <a:rPr lang="en-US" altLang="es-MX">
                  <a:solidFill>
                    <a:schemeClr val="accent2"/>
                  </a:solidFill>
                  <a:latin typeface="Calibri" panose="020F0502020204030204" pitchFamily="34" charset="0"/>
                </a:rPr>
                <a:t> 44</a:t>
              </a:r>
              <a:r>
                <a:rPr lang="en-US" altLang="es-MX">
                  <a:latin typeface="Calibri" panose="020F0502020204030204" pitchFamily="34" charset="0"/>
                </a:rPr>
                <a:t>		   </a:t>
              </a:r>
              <a:r>
                <a:rPr lang="en-US" altLang="es-MX">
                  <a:solidFill>
                    <a:srgbClr val="CC3300"/>
                  </a:solidFill>
                  <a:latin typeface="Calibri" panose="020F0502020204030204" pitchFamily="34" charset="0"/>
                </a:rPr>
                <a:t>44</a:t>
              </a:r>
              <a:endParaRPr lang="en-US" altLang="es-MX">
                <a:latin typeface="Calibri" panose="020F0502020204030204" pitchFamily="34" charset="0"/>
              </a:endParaRPr>
            </a:p>
          </p:txBody>
        </p:sp>
        <p:sp>
          <p:nvSpPr>
            <p:cNvPr id="65557" name="Text Box 13">
              <a:extLst>
                <a:ext uri="{FF2B5EF4-FFF2-40B4-BE49-F238E27FC236}">
                  <a16:creationId xmlns:a16="http://schemas.microsoft.com/office/drawing/2014/main" id="{3DDA83A0-F47F-485A-8EB3-8C48BDEA6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728"/>
              <a:ext cx="2208" cy="28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      </a:t>
              </a:r>
              <a:r>
                <a:rPr lang="en-US" altLang="es-MX">
                  <a:solidFill>
                    <a:schemeClr val="accent2"/>
                  </a:solidFill>
                  <a:latin typeface="Calibri" panose="020F0502020204030204" pitchFamily="34" charset="0"/>
                </a:rPr>
                <a:t>  4</a:t>
              </a:r>
              <a:r>
                <a:rPr lang="en-US" altLang="es-MX">
                  <a:latin typeface="Calibri" panose="020F0502020204030204" pitchFamily="34" charset="0"/>
                </a:rPr>
                <a:t>		     </a:t>
              </a:r>
              <a:r>
                <a:rPr lang="en-US" altLang="es-MX">
                  <a:solidFill>
                    <a:srgbClr val="CC3300"/>
                  </a:solidFill>
                  <a:latin typeface="Calibri" panose="020F0502020204030204" pitchFamily="34" charset="0"/>
                </a:rPr>
                <a:t>4</a:t>
              </a:r>
              <a:endParaRPr lang="en-US" altLang="es-MX">
                <a:latin typeface="Calibri" panose="020F0502020204030204" pitchFamily="34" charset="0"/>
              </a:endParaRPr>
            </a:p>
          </p:txBody>
        </p:sp>
        <p:sp>
          <p:nvSpPr>
            <p:cNvPr id="65558" name="Text Box 14">
              <a:extLst>
                <a:ext uri="{FF2B5EF4-FFF2-40B4-BE49-F238E27FC236}">
                  <a16:creationId xmlns:a16="http://schemas.microsoft.com/office/drawing/2014/main" id="{6BA15D3D-E6B9-4469-AA72-85AEA7683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016"/>
              <a:ext cx="2208" cy="28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      </a:t>
              </a:r>
              <a:r>
                <a:rPr lang="en-US" altLang="es-MX">
                  <a:solidFill>
                    <a:schemeClr val="accent2"/>
                  </a:solidFill>
                  <a:latin typeface="Calibri" panose="020F0502020204030204" pitchFamily="34" charset="0"/>
                </a:rPr>
                <a:t>  </a:t>
              </a:r>
              <a:r>
                <a:rPr lang="en-US" altLang="es-MX">
                  <a:latin typeface="Calibri" panose="020F0502020204030204" pitchFamily="34" charset="0"/>
                </a:rPr>
                <a:t>		     </a:t>
              </a:r>
              <a:r>
                <a:rPr lang="en-US" altLang="es-MX">
                  <a:solidFill>
                    <a:srgbClr val="CC3300"/>
                  </a:solidFill>
                  <a:latin typeface="Calibri" panose="020F0502020204030204" pitchFamily="34" charset="0"/>
                </a:rPr>
                <a:t>2</a:t>
              </a:r>
              <a:endParaRPr lang="en-US" altLang="es-MX">
                <a:latin typeface="Calibri" panose="020F0502020204030204" pitchFamily="34" charset="0"/>
              </a:endParaRPr>
            </a:p>
          </p:txBody>
        </p:sp>
      </p:grpSp>
      <p:sp>
        <p:nvSpPr>
          <p:cNvPr id="237583" name="Text Box 15">
            <a:extLst>
              <a:ext uri="{FF2B5EF4-FFF2-40B4-BE49-F238E27FC236}">
                <a16:creationId xmlns:a16="http://schemas.microsoft.com/office/drawing/2014/main" id="{DFB13085-0183-43A1-B0B2-5E0279457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397500"/>
            <a:ext cx="350520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      </a:t>
            </a:r>
            <a:r>
              <a:rPr lang="en-US" altLang="es-MX" b="1">
                <a:solidFill>
                  <a:schemeClr val="accent2"/>
                </a:solidFill>
                <a:latin typeface="Calibri" panose="020F0502020204030204" pitchFamily="34" charset="0"/>
              </a:rPr>
              <a:t> 70</a:t>
            </a: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 (58%)</a:t>
            </a:r>
            <a:r>
              <a:rPr lang="en-US" altLang="es-MX" b="1">
                <a:latin typeface="Calibri" panose="020F0502020204030204" pitchFamily="34" charset="0"/>
              </a:rPr>
              <a:t>	   </a:t>
            </a:r>
            <a:r>
              <a:rPr lang="en-US" altLang="es-MX" b="1">
                <a:solidFill>
                  <a:srgbClr val="CC3300"/>
                </a:solidFill>
                <a:latin typeface="Calibri" panose="020F0502020204030204" pitchFamily="34" charset="0"/>
              </a:rPr>
              <a:t>50 </a:t>
            </a: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(42%)</a:t>
            </a:r>
            <a:endParaRPr lang="en-US" altLang="es-MX" b="1">
              <a:latin typeface="Calibri" panose="020F0502020204030204" pitchFamily="34" charset="0"/>
            </a:endParaRPr>
          </a:p>
        </p:txBody>
      </p:sp>
      <p:sp>
        <p:nvSpPr>
          <p:cNvPr id="237585" name="Text Box 17">
            <a:extLst>
              <a:ext uri="{FF2B5EF4-FFF2-40B4-BE49-F238E27FC236}">
                <a16:creationId xmlns:a16="http://schemas.microsoft.com/office/drawing/2014/main" id="{86EAE76D-FABB-44B7-AC67-E60B8B12E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397500"/>
            <a:ext cx="11430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>
                <a:latin typeface="Calibri" panose="020F0502020204030204" pitchFamily="34" charset="0"/>
              </a:rPr>
              <a:t>    </a:t>
            </a:r>
            <a:r>
              <a:rPr lang="es-MX" altLang="es-MX" b="1">
                <a:latin typeface="Calibri" panose="020F0502020204030204" pitchFamily="34" charset="0"/>
              </a:rPr>
              <a:t>60</a:t>
            </a:r>
            <a:endParaRPr lang="en-US" altLang="es-MX">
              <a:latin typeface="Calibri" panose="020F0502020204030204" pitchFamily="34" charset="0"/>
            </a:endParaRPr>
          </a:p>
        </p:txBody>
      </p:sp>
      <p:sp>
        <p:nvSpPr>
          <p:cNvPr id="237586" name="Text Box 18">
            <a:extLst>
              <a:ext uri="{FF2B5EF4-FFF2-40B4-BE49-F238E27FC236}">
                <a16:creationId xmlns:a16="http://schemas.microsoft.com/office/drawing/2014/main" id="{CFEABC2A-1CD0-4C1F-96A9-D712A710A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962650"/>
            <a:ext cx="4648200" cy="822325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Voto total    </a:t>
            </a:r>
            <a:r>
              <a:rPr lang="en-US" altLang="es-MX" b="1">
                <a:solidFill>
                  <a:schemeClr val="accent2"/>
                </a:solidFill>
                <a:latin typeface="Calibri" panose="020F0502020204030204" pitchFamily="34" charset="0"/>
              </a:rPr>
              <a:t>       </a:t>
            </a: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49%</a:t>
            </a:r>
            <a:r>
              <a:rPr lang="en-US" altLang="es-MX" b="1">
                <a:latin typeface="Calibri" panose="020F0502020204030204" pitchFamily="34" charset="0"/>
              </a:rPr>
              <a:t>	   </a:t>
            </a:r>
            <a:r>
              <a:rPr lang="en-US" altLang="es-MX" b="1">
                <a:solidFill>
                  <a:srgbClr val="CC3300"/>
                </a:solidFill>
                <a:latin typeface="Calibri" panose="020F0502020204030204" pitchFamily="34" charset="0"/>
              </a:rPr>
              <a:t>         </a:t>
            </a: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32%</a:t>
            </a:r>
            <a:b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</a:b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		    </a:t>
            </a: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+9%</a:t>
            </a: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	          +10%</a:t>
            </a:r>
            <a:endParaRPr lang="en-US" altLang="es-MX" b="1">
              <a:latin typeface="Calibri" panose="020F0502020204030204" pitchFamily="34" charset="0"/>
            </a:endParaRPr>
          </a:p>
        </p:txBody>
      </p:sp>
      <p:sp>
        <p:nvSpPr>
          <p:cNvPr id="237587" name="AutoShape 19">
            <a:extLst>
              <a:ext uri="{FF2B5EF4-FFF2-40B4-BE49-F238E27FC236}">
                <a16:creationId xmlns:a16="http://schemas.microsoft.com/office/drawing/2014/main" id="{9AD954B9-9D10-4CFC-B93C-1825786C5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048000"/>
            <a:ext cx="1371600" cy="7620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MX" altLang="es-MX" sz="1600">
                <a:latin typeface="Calibri" panose="020F0502020204030204" pitchFamily="34" charset="0"/>
              </a:rPr>
              <a:t>¡</a:t>
            </a:r>
            <a:r>
              <a:rPr lang="en-US" altLang="es-MX" sz="1600">
                <a:latin typeface="Calibri" panose="020F0502020204030204" pitchFamily="34" charset="0"/>
              </a:rPr>
              <a:t>Gracias </a:t>
            </a:r>
            <a:br>
              <a:rPr lang="en-US" altLang="es-MX" sz="1600">
                <a:latin typeface="Calibri" panose="020F0502020204030204" pitchFamily="34" charset="0"/>
              </a:rPr>
            </a:br>
            <a:r>
              <a:rPr lang="en-US" altLang="es-MX" sz="1600">
                <a:latin typeface="Calibri" panose="020F0502020204030204" pitchFamily="34" charset="0"/>
              </a:rPr>
              <a:t>Pinochet!</a:t>
            </a:r>
          </a:p>
        </p:txBody>
      </p:sp>
      <p:sp>
        <p:nvSpPr>
          <p:cNvPr id="237588" name="AutoShape 20">
            <a:extLst>
              <a:ext uri="{FF2B5EF4-FFF2-40B4-BE49-F238E27FC236}">
                <a16:creationId xmlns:a16="http://schemas.microsoft.com/office/drawing/2014/main" id="{DF9A4F4E-5740-4E64-81DB-2DF91B6F8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09850"/>
            <a:ext cx="1143000" cy="762000"/>
          </a:xfrm>
          <a:prstGeom prst="cloudCallout">
            <a:avLst>
              <a:gd name="adj1" fmla="val -42500"/>
              <a:gd name="adj2" fmla="val 7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MX" altLang="es-MX" sz="1600">
                <a:latin typeface="Calibri" panose="020F0502020204030204" pitchFamily="34" charset="0"/>
              </a:rPr>
              <a:t>¡</a:t>
            </a:r>
            <a:r>
              <a:rPr lang="en-US" altLang="es-MX" sz="1600">
                <a:latin typeface="Calibri" panose="020F0502020204030204" pitchFamily="34" charset="0"/>
              </a:rPr>
              <a:t>Gracias </a:t>
            </a:r>
            <a:br>
              <a:rPr lang="en-US" altLang="es-MX" sz="1600">
                <a:latin typeface="Calibri" panose="020F0502020204030204" pitchFamily="34" charset="0"/>
              </a:rPr>
            </a:br>
            <a:r>
              <a:rPr lang="en-US" altLang="es-MX" sz="1600">
                <a:latin typeface="Calibri" panose="020F0502020204030204" pitchFamily="34" charset="0"/>
              </a:rPr>
              <a:t>alianza!</a:t>
            </a:r>
          </a:p>
        </p:txBody>
      </p:sp>
      <p:grpSp>
        <p:nvGrpSpPr>
          <p:cNvPr id="3" name="Group 23">
            <a:extLst>
              <a:ext uri="{FF2B5EF4-FFF2-40B4-BE49-F238E27FC236}">
                <a16:creationId xmlns:a16="http://schemas.microsoft.com/office/drawing/2014/main" id="{284543FE-50C5-4CC6-A412-EEDBE53E7F7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438650"/>
            <a:ext cx="3733800" cy="2114550"/>
            <a:chOff x="144" y="2796"/>
            <a:chExt cx="2352" cy="1332"/>
          </a:xfrm>
        </p:grpSpPr>
        <p:sp>
          <p:nvSpPr>
            <p:cNvPr id="65552" name="Text Box 21">
              <a:extLst>
                <a:ext uri="{FF2B5EF4-FFF2-40B4-BE49-F238E27FC236}">
                  <a16:creationId xmlns:a16="http://schemas.microsoft.com/office/drawing/2014/main" id="{7413C4F5-5FE8-46B9-B28D-27B664EF1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840"/>
              <a:ext cx="2352" cy="288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b="1">
                  <a:solidFill>
                    <a:schemeClr val="folHlink"/>
                  </a:solidFill>
                  <a:latin typeface="Calibri" panose="020F0502020204030204" pitchFamily="34" charset="0"/>
                </a:rPr>
                <a:t>Si fuera SM-SMD:  </a:t>
              </a:r>
              <a:r>
                <a:rPr lang="en-US" altLang="es-MX">
                  <a:solidFill>
                    <a:schemeClr val="folHlink"/>
                  </a:solidFill>
                  <a:latin typeface="Calibri" panose="020F0502020204030204" pitchFamily="34" charset="0"/>
                </a:rPr>
                <a:t>55 vs. 5</a:t>
              </a:r>
              <a:endParaRPr lang="en-US" altLang="es-MX" b="1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553" name="Line 22">
              <a:extLst>
                <a:ext uri="{FF2B5EF4-FFF2-40B4-BE49-F238E27FC236}">
                  <a16:creationId xmlns:a16="http://schemas.microsoft.com/office/drawing/2014/main" id="{CB778793-93C5-4F21-B06F-C97A7F568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796"/>
              <a:ext cx="1104" cy="1056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animBg="1" autoUpdateAnimBg="0"/>
      <p:bldP spid="237572" grpId="0" animBg="1" autoUpdateAnimBg="0"/>
      <p:bldP spid="237573" grpId="0" animBg="1" autoUpdateAnimBg="0"/>
      <p:bldP spid="237574" grpId="0" animBg="1" autoUpdateAnimBg="0"/>
      <p:bldP spid="237575" grpId="0" animBg="1" autoUpdateAnimBg="0"/>
      <p:bldP spid="237576" grpId="0" animBg="1" autoUpdateAnimBg="0"/>
      <p:bldP spid="237583" grpId="0" animBg="1" autoUpdateAnimBg="0"/>
      <p:bldP spid="237585" grpId="0" animBg="1" autoUpdateAnimBg="0"/>
      <p:bldP spid="237586" grpId="0" animBg="1" autoUpdateAnimBg="0"/>
      <p:bldP spid="237587" grpId="0" animBg="1" autoUpdateAnimBg="0"/>
      <p:bldP spid="237588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87A60DCF-F30B-4F3C-8341-4F4BEE2C2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304800"/>
            <a:ext cx="4730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¿Centrípeto o centrífugo?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34499" name="Text Box 3">
            <a:extLst>
              <a:ext uri="{FF2B5EF4-FFF2-40B4-BE49-F238E27FC236}">
                <a16:creationId xmlns:a16="http://schemas.microsoft.com/office/drawing/2014/main" id="{79DD16F1-774A-49E4-A375-3AE588D57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Un equilibrio downsiano (candidatos A y B)</a:t>
            </a:r>
          </a:p>
        </p:txBody>
      </p:sp>
      <p:sp>
        <p:nvSpPr>
          <p:cNvPr id="234502" name="Text Box 6">
            <a:extLst>
              <a:ext uri="{FF2B5EF4-FFF2-40B4-BE49-F238E27FC236}">
                <a16:creationId xmlns:a16="http://schemas.microsoft.com/office/drawing/2014/main" id="{E700CA44-D564-461E-93B1-BD91F00EF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150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Según Guzmán, el sist. binominal le otorga incentivos centrípetos a los candidatos.  ¿Falso o verdadero?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6DD4B41B-5A63-4C01-922C-2FC05B9D1A7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828800"/>
            <a:ext cx="7848600" cy="1828800"/>
            <a:chOff x="384" y="1152"/>
            <a:chExt cx="4944" cy="1152"/>
          </a:xfrm>
        </p:grpSpPr>
        <p:sp>
          <p:nvSpPr>
            <p:cNvPr id="66584" name="Line 7">
              <a:extLst>
                <a:ext uri="{FF2B5EF4-FFF2-40B4-BE49-F238E27FC236}">
                  <a16:creationId xmlns:a16="http://schemas.microsoft.com/office/drawing/2014/main" id="{18D4706D-D7CE-449D-826F-84A9BB886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962"/>
              <a:ext cx="4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585" name="Text Box 8">
              <a:extLst>
                <a:ext uri="{FF2B5EF4-FFF2-40B4-BE49-F238E27FC236}">
                  <a16:creationId xmlns:a16="http://schemas.microsoft.com/office/drawing/2014/main" id="{2DC1DC3C-5415-4A9E-8811-755ADB8B7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0"/>
              <a:ext cx="4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izq.</a:t>
              </a:r>
            </a:p>
          </p:txBody>
        </p:sp>
        <p:sp>
          <p:nvSpPr>
            <p:cNvPr id="66586" name="Text Box 9">
              <a:extLst>
                <a:ext uri="{FF2B5EF4-FFF2-40B4-BE49-F238E27FC236}">
                  <a16:creationId xmlns:a16="http://schemas.microsoft.com/office/drawing/2014/main" id="{9D1AE021-6BD0-43BF-A5A2-9E66E3D68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920"/>
              <a:ext cx="4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der.</a:t>
              </a:r>
            </a:p>
          </p:txBody>
        </p:sp>
        <p:sp>
          <p:nvSpPr>
            <p:cNvPr id="66587" name="Text Box 10">
              <a:extLst>
                <a:ext uri="{FF2B5EF4-FFF2-40B4-BE49-F238E27FC236}">
                  <a16:creationId xmlns:a16="http://schemas.microsoft.com/office/drawing/2014/main" id="{9C67F40A-FA9A-4367-A9A8-037D2E00B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2" y="1938"/>
              <a:ext cx="9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mediana electoral</a:t>
              </a:r>
            </a:p>
          </p:txBody>
        </p:sp>
        <p:sp>
          <p:nvSpPr>
            <p:cNvPr id="66588" name="Text Box 14">
              <a:extLst>
                <a:ext uri="{FF2B5EF4-FFF2-40B4-BE49-F238E27FC236}">
                  <a16:creationId xmlns:a16="http://schemas.microsoft.com/office/drawing/2014/main" id="{8FC9B807-B859-4455-A5ED-20C0FE3E3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11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66589" name="Text Box 15">
              <a:extLst>
                <a:ext uri="{FF2B5EF4-FFF2-40B4-BE49-F238E27FC236}">
                  <a16:creationId xmlns:a16="http://schemas.microsoft.com/office/drawing/2014/main" id="{9D410877-FA5F-4501-975E-487761D4F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13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66590" name="Line 16">
              <a:extLst>
                <a:ext uri="{FF2B5EF4-FFF2-40B4-BE49-F238E27FC236}">
                  <a16:creationId xmlns:a16="http://schemas.microsoft.com/office/drawing/2014/main" id="{60A47FAB-F93C-44D9-9D93-578044A36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584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34521" name="Line 25">
            <a:extLst>
              <a:ext uri="{FF2B5EF4-FFF2-40B4-BE49-F238E27FC236}">
                <a16:creationId xmlns:a16="http://schemas.microsoft.com/office/drawing/2014/main" id="{C193FC33-1D0D-464A-98E7-869AA50D15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6225" y="4362450"/>
            <a:ext cx="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4522" name="Line 26">
            <a:extLst>
              <a:ext uri="{FF2B5EF4-FFF2-40B4-BE49-F238E27FC236}">
                <a16:creationId xmlns:a16="http://schemas.microsoft.com/office/drawing/2014/main" id="{895939C8-FFFA-4AC9-9BAC-5A6415DF9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572000"/>
            <a:ext cx="41148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4523" name="Text Box 27">
            <a:extLst>
              <a:ext uri="{FF2B5EF4-FFF2-40B4-BE49-F238E27FC236}">
                <a16:creationId xmlns:a16="http://schemas.microsoft.com/office/drawing/2014/main" id="{1AB6D1E5-9045-49E9-AC0A-50DDD0990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2672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solidFill>
                  <a:srgbClr val="CC3300"/>
                </a:solidFill>
                <a:latin typeface="Calibri" panose="020F0502020204030204" pitchFamily="34" charset="0"/>
              </a:rPr>
              <a:t>&gt; 50%</a:t>
            </a:r>
          </a:p>
        </p:txBody>
      </p:sp>
      <p:sp>
        <p:nvSpPr>
          <p:cNvPr id="234525" name="Line 29">
            <a:extLst>
              <a:ext uri="{FF2B5EF4-FFF2-40B4-BE49-F238E27FC236}">
                <a16:creationId xmlns:a16="http://schemas.microsoft.com/office/drawing/2014/main" id="{76077A1A-A534-4BAF-AD18-D7FE37351C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886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4526" name="Rectangle 30">
            <a:extLst>
              <a:ext uri="{FF2B5EF4-FFF2-40B4-BE49-F238E27FC236}">
                <a16:creationId xmlns:a16="http://schemas.microsoft.com/office/drawing/2014/main" id="{51169A4A-23F9-4F7F-9776-20BAAF244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676650"/>
            <a:ext cx="4572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3" name="Group 31">
            <a:extLst>
              <a:ext uri="{FF2B5EF4-FFF2-40B4-BE49-F238E27FC236}">
                <a16:creationId xmlns:a16="http://schemas.microsoft.com/office/drawing/2014/main" id="{B36794BE-A218-41FF-8E85-8FE8D612B32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962400"/>
            <a:ext cx="7848600" cy="1524000"/>
            <a:chOff x="384" y="2496"/>
            <a:chExt cx="4944" cy="960"/>
          </a:xfrm>
        </p:grpSpPr>
        <p:sp>
          <p:nvSpPr>
            <p:cNvPr id="66578" name="Line 32">
              <a:extLst>
                <a:ext uri="{FF2B5EF4-FFF2-40B4-BE49-F238E27FC236}">
                  <a16:creationId xmlns:a16="http://schemas.microsoft.com/office/drawing/2014/main" id="{90BB9109-6094-45FA-A077-445F246BA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114"/>
              <a:ext cx="4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579" name="Text Box 33">
              <a:extLst>
                <a:ext uri="{FF2B5EF4-FFF2-40B4-BE49-F238E27FC236}">
                  <a16:creationId xmlns:a16="http://schemas.microsoft.com/office/drawing/2014/main" id="{9E0ADEBD-A488-4283-B362-3C31F1A3A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072"/>
              <a:ext cx="4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izq.</a:t>
              </a:r>
            </a:p>
          </p:txBody>
        </p:sp>
        <p:sp>
          <p:nvSpPr>
            <p:cNvPr id="66580" name="Text Box 34">
              <a:extLst>
                <a:ext uri="{FF2B5EF4-FFF2-40B4-BE49-F238E27FC236}">
                  <a16:creationId xmlns:a16="http://schemas.microsoft.com/office/drawing/2014/main" id="{4B389C3B-9B1E-4DDA-97F3-F751B1C2F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3072"/>
              <a:ext cx="4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der.</a:t>
              </a:r>
            </a:p>
          </p:txBody>
        </p:sp>
        <p:sp>
          <p:nvSpPr>
            <p:cNvPr id="66581" name="Text Box 35">
              <a:extLst>
                <a:ext uri="{FF2B5EF4-FFF2-40B4-BE49-F238E27FC236}">
                  <a16:creationId xmlns:a16="http://schemas.microsoft.com/office/drawing/2014/main" id="{40E66A1F-ED37-4467-9608-303823B54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2" y="3090"/>
              <a:ext cx="9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mediana electoral</a:t>
              </a:r>
            </a:p>
          </p:txBody>
        </p:sp>
        <p:sp>
          <p:nvSpPr>
            <p:cNvPr id="66582" name="Text Box 36">
              <a:extLst>
                <a:ext uri="{FF2B5EF4-FFF2-40B4-BE49-F238E27FC236}">
                  <a16:creationId xmlns:a16="http://schemas.microsoft.com/office/drawing/2014/main" id="{19A7CF4E-A9BD-42DC-9F76-BB8F58CF2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24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66583" name="Line 37">
              <a:extLst>
                <a:ext uri="{FF2B5EF4-FFF2-40B4-BE49-F238E27FC236}">
                  <a16:creationId xmlns:a16="http://schemas.microsoft.com/office/drawing/2014/main" id="{EC59B0F8-ACB8-4CCA-B554-2DE3E140B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36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" name="Group 39">
            <a:extLst>
              <a:ext uri="{FF2B5EF4-FFF2-40B4-BE49-F238E27FC236}">
                <a16:creationId xmlns:a16="http://schemas.microsoft.com/office/drawing/2014/main" id="{2FADEB45-2C6D-4E2A-B0E2-DB499491C66E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3657600"/>
            <a:ext cx="533400" cy="1285875"/>
            <a:chOff x="2268" y="2304"/>
            <a:chExt cx="336" cy="810"/>
          </a:xfrm>
        </p:grpSpPr>
        <p:sp>
          <p:nvSpPr>
            <p:cNvPr id="66576" name="Line 40">
              <a:extLst>
                <a:ext uri="{FF2B5EF4-FFF2-40B4-BE49-F238E27FC236}">
                  <a16:creationId xmlns:a16="http://schemas.microsoft.com/office/drawing/2014/main" id="{F49DEA81-86C3-43A3-94AC-CC58477AE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2544"/>
              <a:ext cx="0" cy="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577" name="Text Box 41">
              <a:extLst>
                <a:ext uri="{FF2B5EF4-FFF2-40B4-BE49-F238E27FC236}">
                  <a16:creationId xmlns:a16="http://schemas.microsoft.com/office/drawing/2014/main" id="{1728EE8C-35AB-4004-B6AF-39B31E1BF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" y="230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5" name="Group 44">
            <a:extLst>
              <a:ext uri="{FF2B5EF4-FFF2-40B4-BE49-F238E27FC236}">
                <a16:creationId xmlns:a16="http://schemas.microsoft.com/office/drawing/2014/main" id="{BA440318-816E-40FB-BB65-76759D0C3EEF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406650"/>
            <a:ext cx="3810000" cy="336550"/>
            <a:chOff x="2784" y="1516"/>
            <a:chExt cx="2400" cy="212"/>
          </a:xfrm>
        </p:grpSpPr>
        <p:sp>
          <p:nvSpPr>
            <p:cNvPr id="66574" name="Line 42">
              <a:extLst>
                <a:ext uri="{FF2B5EF4-FFF2-40B4-BE49-F238E27FC236}">
                  <a16:creationId xmlns:a16="http://schemas.microsoft.com/office/drawing/2014/main" id="{CC20652F-8EE9-41AC-994C-9C524E18A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728"/>
              <a:ext cx="24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575" name="Text Box 43">
              <a:extLst>
                <a:ext uri="{FF2B5EF4-FFF2-40B4-BE49-F238E27FC236}">
                  <a16:creationId xmlns:a16="http://schemas.microsoft.com/office/drawing/2014/main" id="{464041F3-C793-4AC9-940D-89C3BC6C9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516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solidFill>
                    <a:srgbClr val="CC3300"/>
                  </a:solidFill>
                  <a:latin typeface="Calibri" panose="020F0502020204030204" pitchFamily="34" charset="0"/>
                </a:rPr>
                <a:t>50%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7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autoUpdateAnimBg="0"/>
      <p:bldP spid="234502" grpId="0" autoUpdateAnimBg="0"/>
      <p:bldP spid="234523" grpId="0" autoUpdateAnimBg="0"/>
      <p:bldP spid="23452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id="{02035B26-9615-4478-932F-8EAC9484E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" y="304800"/>
            <a:ext cx="6407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análisis de equilibrios electorales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35523" name="Text Box 3">
            <a:extLst>
              <a:ext uri="{FF2B5EF4-FFF2-40B4-BE49-F238E27FC236}">
                <a16:creationId xmlns:a16="http://schemas.microsoft.com/office/drawing/2014/main" id="{74FEFD62-490C-4626-A61A-E49CB4139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Supuestos downsianos:</a:t>
            </a:r>
          </a:p>
        </p:txBody>
      </p:sp>
      <p:sp>
        <p:nvSpPr>
          <p:cNvPr id="235524" name="Text Box 4">
            <a:extLst>
              <a:ext uri="{FF2B5EF4-FFF2-40B4-BE49-F238E27FC236}">
                <a16:creationId xmlns:a16="http://schemas.microsoft.com/office/drawing/2014/main" id="{FD43C2D0-EEB3-40E8-9D2D-1AFAA322D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(1) Espectro unidimensional</a:t>
            </a:r>
          </a:p>
        </p:txBody>
      </p:sp>
      <p:sp>
        <p:nvSpPr>
          <p:cNvPr id="235525" name="Text Box 5">
            <a:extLst>
              <a:ext uri="{FF2B5EF4-FFF2-40B4-BE49-F238E27FC236}">
                <a16:creationId xmlns:a16="http://schemas.microsoft.com/office/drawing/2014/main" id="{CD410125-4CB1-45C1-B27C-4D871CFD4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(2) 9 votantes (posiciones 1 a 9)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15F6A6FA-1F4C-4B72-A1E7-64F49C2D63D7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6010275"/>
            <a:ext cx="6858000" cy="466725"/>
            <a:chOff x="576" y="3693"/>
            <a:chExt cx="4320" cy="294"/>
          </a:xfrm>
        </p:grpSpPr>
        <p:sp>
          <p:nvSpPr>
            <p:cNvPr id="67601" name="Line 6">
              <a:extLst>
                <a:ext uri="{FF2B5EF4-FFF2-40B4-BE49-F238E27FC236}">
                  <a16:creationId xmlns:a16="http://schemas.microsoft.com/office/drawing/2014/main" id="{891D01C1-B79D-4636-9725-CB157BD2E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" y="3741"/>
              <a:ext cx="4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67602" name="Group 7">
              <a:extLst>
                <a:ext uri="{FF2B5EF4-FFF2-40B4-BE49-F238E27FC236}">
                  <a16:creationId xmlns:a16="http://schemas.microsoft.com/office/drawing/2014/main" id="{738DCE8F-4D4E-4BB2-99CC-6B06CFC6C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693"/>
              <a:ext cx="240" cy="288"/>
              <a:chOff x="468" y="2349"/>
              <a:chExt cx="240" cy="288"/>
            </a:xfrm>
          </p:grpSpPr>
          <p:sp>
            <p:nvSpPr>
              <p:cNvPr id="67627" name="Line 8">
                <a:extLst>
                  <a:ext uri="{FF2B5EF4-FFF2-40B4-BE49-F238E27FC236}">
                    <a16:creationId xmlns:a16="http://schemas.microsoft.com/office/drawing/2014/main" id="{8ACDABC4-5C39-48C1-A7B3-7629C8B8D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28" name="Text Box 9">
                <a:extLst>
                  <a:ext uri="{FF2B5EF4-FFF2-40B4-BE49-F238E27FC236}">
                    <a16:creationId xmlns:a16="http://schemas.microsoft.com/office/drawing/2014/main" id="{7E6496D6-A666-4635-A1B7-DF5E7AAA61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" y="240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7603" name="Group 10">
              <a:extLst>
                <a:ext uri="{FF2B5EF4-FFF2-40B4-BE49-F238E27FC236}">
                  <a16:creationId xmlns:a16="http://schemas.microsoft.com/office/drawing/2014/main" id="{03109E55-DA01-4651-A82A-D0E11880E5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2" y="3693"/>
              <a:ext cx="240" cy="288"/>
              <a:chOff x="948" y="2349"/>
              <a:chExt cx="240" cy="288"/>
            </a:xfrm>
          </p:grpSpPr>
          <p:sp>
            <p:nvSpPr>
              <p:cNvPr id="67625" name="Line 11">
                <a:extLst>
                  <a:ext uri="{FF2B5EF4-FFF2-40B4-BE49-F238E27FC236}">
                    <a16:creationId xmlns:a16="http://schemas.microsoft.com/office/drawing/2014/main" id="{F4091164-1E72-499E-9690-5CB78D134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26" name="Text Box 12">
                <a:extLst>
                  <a:ext uri="{FF2B5EF4-FFF2-40B4-BE49-F238E27FC236}">
                    <a16:creationId xmlns:a16="http://schemas.microsoft.com/office/drawing/2014/main" id="{B8A04C54-215C-447C-A058-3A7712D8F8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8" y="240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7604" name="Group 13">
              <a:extLst>
                <a:ext uri="{FF2B5EF4-FFF2-40B4-BE49-F238E27FC236}">
                  <a16:creationId xmlns:a16="http://schemas.microsoft.com/office/drawing/2014/main" id="{2D505320-F234-44C1-823C-4D5187915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3693"/>
              <a:ext cx="240" cy="291"/>
              <a:chOff x="1512" y="2349"/>
              <a:chExt cx="240" cy="291"/>
            </a:xfrm>
          </p:grpSpPr>
          <p:sp>
            <p:nvSpPr>
              <p:cNvPr id="67623" name="Line 14">
                <a:extLst>
                  <a:ext uri="{FF2B5EF4-FFF2-40B4-BE49-F238E27FC236}">
                    <a16:creationId xmlns:a16="http://schemas.microsoft.com/office/drawing/2014/main" id="{6B9B17A8-AB89-42E1-B961-C401F8C00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24" name="Text Box 15">
                <a:extLst>
                  <a:ext uri="{FF2B5EF4-FFF2-40B4-BE49-F238E27FC236}">
                    <a16:creationId xmlns:a16="http://schemas.microsoft.com/office/drawing/2014/main" id="{54188ABC-4387-4BCB-BEEA-30FA317FEE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2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67605" name="Group 16">
              <a:extLst>
                <a:ext uri="{FF2B5EF4-FFF2-40B4-BE49-F238E27FC236}">
                  <a16:creationId xmlns:a16="http://schemas.microsoft.com/office/drawing/2014/main" id="{788255BE-D983-45B5-8D52-DBF4E977B5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3693"/>
              <a:ext cx="240" cy="291"/>
              <a:chOff x="2052" y="2349"/>
              <a:chExt cx="240" cy="291"/>
            </a:xfrm>
          </p:grpSpPr>
          <p:sp>
            <p:nvSpPr>
              <p:cNvPr id="67621" name="Line 17">
                <a:extLst>
                  <a:ext uri="{FF2B5EF4-FFF2-40B4-BE49-F238E27FC236}">
                    <a16:creationId xmlns:a16="http://schemas.microsoft.com/office/drawing/2014/main" id="{79BD0C9B-CCC6-4CDB-B3B6-7A194C96B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22" name="Text Box 18">
                <a:extLst>
                  <a:ext uri="{FF2B5EF4-FFF2-40B4-BE49-F238E27FC236}">
                    <a16:creationId xmlns:a16="http://schemas.microsoft.com/office/drawing/2014/main" id="{77B8C40B-9C4E-4EDA-8731-E05A886FF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2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67606" name="Group 19">
              <a:extLst>
                <a:ext uri="{FF2B5EF4-FFF2-40B4-BE49-F238E27FC236}">
                  <a16:creationId xmlns:a16="http://schemas.microsoft.com/office/drawing/2014/main" id="{5DC9858D-1B00-44EB-B87D-B099CEB628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8" y="3693"/>
              <a:ext cx="240" cy="291"/>
              <a:chOff x="2520" y="2349"/>
              <a:chExt cx="240" cy="291"/>
            </a:xfrm>
          </p:grpSpPr>
          <p:sp>
            <p:nvSpPr>
              <p:cNvPr id="67619" name="Line 20">
                <a:extLst>
                  <a:ext uri="{FF2B5EF4-FFF2-40B4-BE49-F238E27FC236}">
                    <a16:creationId xmlns:a16="http://schemas.microsoft.com/office/drawing/2014/main" id="{9946ABDE-FC73-4607-BDF1-0F8E7C553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20" name="Text Box 21">
                <a:extLst>
                  <a:ext uri="{FF2B5EF4-FFF2-40B4-BE49-F238E27FC236}">
                    <a16:creationId xmlns:a16="http://schemas.microsoft.com/office/drawing/2014/main" id="{FAA8B61F-1598-4CB3-B80C-2EF3A738B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67607" name="Group 22">
              <a:extLst>
                <a:ext uri="{FF2B5EF4-FFF2-40B4-BE49-F238E27FC236}">
                  <a16:creationId xmlns:a16="http://schemas.microsoft.com/office/drawing/2014/main" id="{62185595-69F5-47AC-A6BB-6C33CC6AB5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3696"/>
              <a:ext cx="240" cy="291"/>
              <a:chOff x="2520" y="2349"/>
              <a:chExt cx="240" cy="291"/>
            </a:xfrm>
          </p:grpSpPr>
          <p:sp>
            <p:nvSpPr>
              <p:cNvPr id="67617" name="Line 23">
                <a:extLst>
                  <a:ext uri="{FF2B5EF4-FFF2-40B4-BE49-F238E27FC236}">
                    <a16:creationId xmlns:a16="http://schemas.microsoft.com/office/drawing/2014/main" id="{4C5E4F89-C2F2-4F90-AB0F-5F4F27ACB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18" name="Text Box 24">
                <a:extLst>
                  <a:ext uri="{FF2B5EF4-FFF2-40B4-BE49-F238E27FC236}">
                    <a16:creationId xmlns:a16="http://schemas.microsoft.com/office/drawing/2014/main" id="{BD6BA69F-2B2E-4437-8915-B1D4187B5B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67608" name="Group 25">
              <a:extLst>
                <a:ext uri="{FF2B5EF4-FFF2-40B4-BE49-F238E27FC236}">
                  <a16:creationId xmlns:a16="http://schemas.microsoft.com/office/drawing/2014/main" id="{FCC9F6E5-6B41-419D-B19D-33BD82584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3696"/>
              <a:ext cx="240" cy="291"/>
              <a:chOff x="2520" y="2349"/>
              <a:chExt cx="240" cy="291"/>
            </a:xfrm>
          </p:grpSpPr>
          <p:sp>
            <p:nvSpPr>
              <p:cNvPr id="67615" name="Line 26">
                <a:extLst>
                  <a:ext uri="{FF2B5EF4-FFF2-40B4-BE49-F238E27FC236}">
                    <a16:creationId xmlns:a16="http://schemas.microsoft.com/office/drawing/2014/main" id="{A24C900E-FEBB-440D-9520-7DDB5BEC5F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16" name="Text Box 27">
                <a:extLst>
                  <a:ext uri="{FF2B5EF4-FFF2-40B4-BE49-F238E27FC236}">
                    <a16:creationId xmlns:a16="http://schemas.microsoft.com/office/drawing/2014/main" id="{B8C2F95B-CD17-4FC2-9266-5F521C8BEC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67609" name="Group 28">
              <a:extLst>
                <a:ext uri="{FF2B5EF4-FFF2-40B4-BE49-F238E27FC236}">
                  <a16:creationId xmlns:a16="http://schemas.microsoft.com/office/drawing/2014/main" id="{6689ADDB-41B3-4731-AFA0-B748FA2443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2" y="3696"/>
              <a:ext cx="240" cy="291"/>
              <a:chOff x="2520" y="2349"/>
              <a:chExt cx="240" cy="291"/>
            </a:xfrm>
          </p:grpSpPr>
          <p:sp>
            <p:nvSpPr>
              <p:cNvPr id="67613" name="Line 29">
                <a:extLst>
                  <a:ext uri="{FF2B5EF4-FFF2-40B4-BE49-F238E27FC236}">
                    <a16:creationId xmlns:a16="http://schemas.microsoft.com/office/drawing/2014/main" id="{1A466E4C-A5B6-4ABF-8FAB-FCD1D63F0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14" name="Text Box 30">
                <a:extLst>
                  <a:ext uri="{FF2B5EF4-FFF2-40B4-BE49-F238E27FC236}">
                    <a16:creationId xmlns:a16="http://schemas.microsoft.com/office/drawing/2014/main" id="{277E4905-5019-456D-BE93-9B13EAF72D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8</a:t>
                </a:r>
              </a:p>
            </p:txBody>
          </p:sp>
        </p:grpSp>
        <p:grpSp>
          <p:nvGrpSpPr>
            <p:cNvPr id="67610" name="Group 31">
              <a:extLst>
                <a:ext uri="{FF2B5EF4-FFF2-40B4-BE49-F238E27FC236}">
                  <a16:creationId xmlns:a16="http://schemas.microsoft.com/office/drawing/2014/main" id="{0F37B8D9-651D-46D1-BADC-522CD8D51E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3696"/>
              <a:ext cx="240" cy="291"/>
              <a:chOff x="2520" y="2349"/>
              <a:chExt cx="240" cy="291"/>
            </a:xfrm>
          </p:grpSpPr>
          <p:sp>
            <p:nvSpPr>
              <p:cNvPr id="67611" name="Line 32">
                <a:extLst>
                  <a:ext uri="{FF2B5EF4-FFF2-40B4-BE49-F238E27FC236}">
                    <a16:creationId xmlns:a16="http://schemas.microsoft.com/office/drawing/2014/main" id="{561DC8C1-C75E-4F9A-B7AB-611660BAB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12" name="Text Box 33">
                <a:extLst>
                  <a:ext uri="{FF2B5EF4-FFF2-40B4-BE49-F238E27FC236}">
                    <a16:creationId xmlns:a16="http://schemas.microsoft.com/office/drawing/2014/main" id="{D0ED725E-80D9-472B-9419-2F5948D681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9</a:t>
                </a:r>
              </a:p>
            </p:txBody>
          </p:sp>
        </p:grpSp>
      </p:grpSp>
      <p:sp>
        <p:nvSpPr>
          <p:cNvPr id="235554" name="Text Box 34">
            <a:extLst>
              <a:ext uri="{FF2B5EF4-FFF2-40B4-BE49-F238E27FC236}">
                <a16:creationId xmlns:a16="http://schemas.microsoft.com/office/drawing/2014/main" id="{EBD71353-7CC8-4F61-98F6-B8D22E5E0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05088"/>
            <a:ext cx="876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(3) No abstención, voto al cand. más cercano (o volado)</a:t>
            </a:r>
          </a:p>
        </p:txBody>
      </p:sp>
      <p:sp>
        <p:nvSpPr>
          <p:cNvPr id="235557" name="Text Box 37">
            <a:extLst>
              <a:ext uri="{FF2B5EF4-FFF2-40B4-BE49-F238E27FC236}">
                <a16:creationId xmlns:a16="http://schemas.microsoft.com/office/drawing/2014/main" id="{5F449D45-AB68-45E1-BAB3-725509756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38488"/>
            <a:ext cx="876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(4) 2 candidatos que eligen simultáneamente donde ubicarse</a:t>
            </a:r>
          </a:p>
        </p:txBody>
      </p:sp>
      <p:sp>
        <p:nvSpPr>
          <p:cNvPr id="235558" name="Text Box 38">
            <a:extLst>
              <a:ext uri="{FF2B5EF4-FFF2-40B4-BE49-F238E27FC236}">
                <a16:creationId xmlns:a16="http://schemas.microsoft.com/office/drawing/2014/main" id="{D84472B4-0B00-4F96-9610-E6C51D393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00588"/>
            <a:ext cx="876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(6) Regla de mayoría simple</a:t>
            </a:r>
          </a:p>
        </p:txBody>
      </p:sp>
      <p:sp>
        <p:nvSpPr>
          <p:cNvPr id="235559" name="Text Box 39">
            <a:extLst>
              <a:ext uri="{FF2B5EF4-FFF2-40B4-BE49-F238E27FC236}">
                <a16:creationId xmlns:a16="http://schemas.microsoft.com/office/drawing/2014/main" id="{E347C734-7416-4C2C-9921-20465F686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24200"/>
            <a:ext cx="8534400" cy="94615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(4b) 4 cand. en 2 listas eligen simultáneamente donde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    ubicarse</a:t>
            </a:r>
          </a:p>
        </p:txBody>
      </p:sp>
      <p:sp>
        <p:nvSpPr>
          <p:cNvPr id="235560" name="Text Box 40">
            <a:extLst>
              <a:ext uri="{FF2B5EF4-FFF2-40B4-BE49-F238E27FC236}">
                <a16:creationId xmlns:a16="http://schemas.microsoft.com/office/drawing/2014/main" id="{E8855BC4-EA65-4194-B07A-5ABE46FA4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05350"/>
            <a:ext cx="4191000" cy="5191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(6b) Regla binominal</a:t>
            </a:r>
          </a:p>
        </p:txBody>
      </p:sp>
      <p:sp>
        <p:nvSpPr>
          <p:cNvPr id="235561" name="Text Box 41">
            <a:extLst>
              <a:ext uri="{FF2B5EF4-FFF2-40B4-BE49-F238E27FC236}">
                <a16:creationId xmlns:a16="http://schemas.microsoft.com/office/drawing/2014/main" id="{CF6D9E7D-43B4-4051-9505-F82732517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1066800"/>
            <a:ext cx="1866900" cy="5191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 de MRS</a:t>
            </a:r>
          </a:p>
        </p:txBody>
      </p:sp>
      <p:sp>
        <p:nvSpPr>
          <p:cNvPr id="235562" name="Text Box 42">
            <a:extLst>
              <a:ext uri="{FF2B5EF4-FFF2-40B4-BE49-F238E27FC236}">
                <a16:creationId xmlns:a16="http://schemas.microsoft.com/office/drawing/2014/main" id="{E9DA4388-D995-4FEA-B1BC-66FD6D4B4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4667250"/>
            <a:ext cx="38100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Todos en 5 = ¿equilibrio? </a:t>
            </a:r>
            <a:endParaRPr lang="es-ES" altLang="es-MX" b="1">
              <a:latin typeface="Calibri" panose="020F0502020204030204" pitchFamily="34" charset="0"/>
            </a:endParaRPr>
          </a:p>
        </p:txBody>
      </p:sp>
      <p:sp>
        <p:nvSpPr>
          <p:cNvPr id="235564" name="Text Box 44">
            <a:extLst>
              <a:ext uri="{FF2B5EF4-FFF2-40B4-BE49-F238E27FC236}">
                <a16:creationId xmlns:a16="http://schemas.microsoft.com/office/drawing/2014/main" id="{A9DE0347-91DF-4D7F-AD88-43502BC02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0"/>
            <a:ext cx="8153400" cy="5191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(7) Cada lista debe quedarse “en su lado” del espectro</a:t>
            </a:r>
          </a:p>
        </p:txBody>
      </p:sp>
      <p:sp>
        <p:nvSpPr>
          <p:cNvPr id="235565" name="Text Box 45">
            <a:extLst>
              <a:ext uri="{FF2B5EF4-FFF2-40B4-BE49-F238E27FC236}">
                <a16:creationId xmlns:a16="http://schemas.microsoft.com/office/drawing/2014/main" id="{FE41DB1F-0AC4-49C0-81E8-B3705D8E0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147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(5) Candidatos buscan la máx probabilidad de ganar</a:t>
            </a:r>
          </a:p>
        </p:txBody>
      </p:sp>
      <p:sp>
        <p:nvSpPr>
          <p:cNvPr id="67600" name="AutoShape 4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B20EB443-09C5-4AED-850B-154BC83C5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Return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s-MX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24" grpId="0" autoUpdateAnimBg="0"/>
      <p:bldP spid="235525" grpId="0" autoUpdateAnimBg="0"/>
      <p:bldP spid="235554" grpId="0" autoUpdateAnimBg="0"/>
      <p:bldP spid="235557" grpId="0" autoUpdateAnimBg="0"/>
      <p:bldP spid="235558" grpId="0" autoUpdateAnimBg="0"/>
      <p:bldP spid="235559" grpId="0" animBg="1" autoUpdateAnimBg="0"/>
      <p:bldP spid="235560" grpId="0" animBg="1" autoUpdateAnimBg="0"/>
      <p:bldP spid="235561" grpId="0" animBg="1" autoUpdateAnimBg="0"/>
      <p:bldP spid="235562" grpId="0" animBg="1" autoUpdateAnimBg="0"/>
      <p:bldP spid="235564" grpId="0" animBg="1" autoUpdateAnimBg="0"/>
      <p:bldP spid="235565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>
            <a:extLst>
              <a:ext uri="{FF2B5EF4-FFF2-40B4-BE49-F238E27FC236}">
                <a16:creationId xmlns:a16="http://schemas.microsoft.com/office/drawing/2014/main" id="{321A20E6-0C86-4355-AE3D-AF2970C7EF4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505075"/>
            <a:ext cx="6858000" cy="466725"/>
            <a:chOff x="576" y="3693"/>
            <a:chExt cx="4320" cy="294"/>
          </a:xfrm>
        </p:grpSpPr>
        <p:sp>
          <p:nvSpPr>
            <p:cNvPr id="68705" name="Line 3">
              <a:extLst>
                <a:ext uri="{FF2B5EF4-FFF2-40B4-BE49-F238E27FC236}">
                  <a16:creationId xmlns:a16="http://schemas.microsoft.com/office/drawing/2014/main" id="{CA3D1CB4-4988-43E9-8816-82EB218D3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" y="3741"/>
              <a:ext cx="4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68706" name="Group 4">
              <a:extLst>
                <a:ext uri="{FF2B5EF4-FFF2-40B4-BE49-F238E27FC236}">
                  <a16:creationId xmlns:a16="http://schemas.microsoft.com/office/drawing/2014/main" id="{48356603-14FE-42E8-9D62-C2BAC0968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693"/>
              <a:ext cx="240" cy="288"/>
              <a:chOff x="468" y="2349"/>
              <a:chExt cx="240" cy="288"/>
            </a:xfrm>
          </p:grpSpPr>
          <p:sp>
            <p:nvSpPr>
              <p:cNvPr id="68731" name="Line 5">
                <a:extLst>
                  <a:ext uri="{FF2B5EF4-FFF2-40B4-BE49-F238E27FC236}">
                    <a16:creationId xmlns:a16="http://schemas.microsoft.com/office/drawing/2014/main" id="{A9A2F6EB-4AA8-4B89-8CAB-05E39B3C4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32" name="Text Box 6">
                <a:extLst>
                  <a:ext uri="{FF2B5EF4-FFF2-40B4-BE49-F238E27FC236}">
                    <a16:creationId xmlns:a16="http://schemas.microsoft.com/office/drawing/2014/main" id="{D2C99CBA-D7CE-47D7-9C5D-F43CEF76A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" y="240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8707" name="Group 7">
              <a:extLst>
                <a:ext uri="{FF2B5EF4-FFF2-40B4-BE49-F238E27FC236}">
                  <a16:creationId xmlns:a16="http://schemas.microsoft.com/office/drawing/2014/main" id="{3626AE20-CD35-4F07-9926-7F1A97F59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2" y="3693"/>
              <a:ext cx="240" cy="288"/>
              <a:chOff x="948" y="2349"/>
              <a:chExt cx="240" cy="288"/>
            </a:xfrm>
          </p:grpSpPr>
          <p:sp>
            <p:nvSpPr>
              <p:cNvPr id="68729" name="Line 8">
                <a:extLst>
                  <a:ext uri="{FF2B5EF4-FFF2-40B4-BE49-F238E27FC236}">
                    <a16:creationId xmlns:a16="http://schemas.microsoft.com/office/drawing/2014/main" id="{FD6C89A2-B0FF-4FC2-B338-DBEE38A78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30" name="Text Box 9">
                <a:extLst>
                  <a:ext uri="{FF2B5EF4-FFF2-40B4-BE49-F238E27FC236}">
                    <a16:creationId xmlns:a16="http://schemas.microsoft.com/office/drawing/2014/main" id="{4FAB7CB1-9D1E-4494-A7FC-31636A1C32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8" y="240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8708" name="Group 10">
              <a:extLst>
                <a:ext uri="{FF2B5EF4-FFF2-40B4-BE49-F238E27FC236}">
                  <a16:creationId xmlns:a16="http://schemas.microsoft.com/office/drawing/2014/main" id="{9F0F0A34-B6D5-455B-A91E-ED309A130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3693"/>
              <a:ext cx="240" cy="291"/>
              <a:chOff x="1512" y="2349"/>
              <a:chExt cx="240" cy="291"/>
            </a:xfrm>
          </p:grpSpPr>
          <p:sp>
            <p:nvSpPr>
              <p:cNvPr id="68727" name="Line 11">
                <a:extLst>
                  <a:ext uri="{FF2B5EF4-FFF2-40B4-BE49-F238E27FC236}">
                    <a16:creationId xmlns:a16="http://schemas.microsoft.com/office/drawing/2014/main" id="{2F4463AD-372D-46C1-BD3C-161959099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28" name="Text Box 12">
                <a:extLst>
                  <a:ext uri="{FF2B5EF4-FFF2-40B4-BE49-F238E27FC236}">
                    <a16:creationId xmlns:a16="http://schemas.microsoft.com/office/drawing/2014/main" id="{0D98722F-F663-4073-BB7D-D670EBB506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2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68709" name="Group 13">
              <a:extLst>
                <a:ext uri="{FF2B5EF4-FFF2-40B4-BE49-F238E27FC236}">
                  <a16:creationId xmlns:a16="http://schemas.microsoft.com/office/drawing/2014/main" id="{9358CA50-7B85-4698-AA31-6AD3F74CAB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3693"/>
              <a:ext cx="240" cy="291"/>
              <a:chOff x="2052" y="2349"/>
              <a:chExt cx="240" cy="291"/>
            </a:xfrm>
          </p:grpSpPr>
          <p:sp>
            <p:nvSpPr>
              <p:cNvPr id="68725" name="Line 14">
                <a:extLst>
                  <a:ext uri="{FF2B5EF4-FFF2-40B4-BE49-F238E27FC236}">
                    <a16:creationId xmlns:a16="http://schemas.microsoft.com/office/drawing/2014/main" id="{3A3637AB-9134-4A15-AA78-01A72B89E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26" name="Text Box 15">
                <a:extLst>
                  <a:ext uri="{FF2B5EF4-FFF2-40B4-BE49-F238E27FC236}">
                    <a16:creationId xmlns:a16="http://schemas.microsoft.com/office/drawing/2014/main" id="{FF8DADE1-7FDC-454E-BE99-FEBC654412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2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68710" name="Group 16">
              <a:extLst>
                <a:ext uri="{FF2B5EF4-FFF2-40B4-BE49-F238E27FC236}">
                  <a16:creationId xmlns:a16="http://schemas.microsoft.com/office/drawing/2014/main" id="{8C232431-82CA-4F80-A34B-722E5E05A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8" y="3693"/>
              <a:ext cx="240" cy="291"/>
              <a:chOff x="2520" y="2349"/>
              <a:chExt cx="240" cy="291"/>
            </a:xfrm>
          </p:grpSpPr>
          <p:sp>
            <p:nvSpPr>
              <p:cNvPr id="68723" name="Line 17">
                <a:extLst>
                  <a:ext uri="{FF2B5EF4-FFF2-40B4-BE49-F238E27FC236}">
                    <a16:creationId xmlns:a16="http://schemas.microsoft.com/office/drawing/2014/main" id="{DC10CA94-0453-47DA-AD8E-004D666AF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24" name="Text Box 18">
                <a:extLst>
                  <a:ext uri="{FF2B5EF4-FFF2-40B4-BE49-F238E27FC236}">
                    <a16:creationId xmlns:a16="http://schemas.microsoft.com/office/drawing/2014/main" id="{278EA3F2-F6D1-4D47-9AB7-175B10E60C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68711" name="Group 19">
              <a:extLst>
                <a:ext uri="{FF2B5EF4-FFF2-40B4-BE49-F238E27FC236}">
                  <a16:creationId xmlns:a16="http://schemas.microsoft.com/office/drawing/2014/main" id="{BDA7585E-92FF-4723-B9B0-85B7ACA58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3696"/>
              <a:ext cx="240" cy="291"/>
              <a:chOff x="2520" y="2349"/>
              <a:chExt cx="240" cy="291"/>
            </a:xfrm>
          </p:grpSpPr>
          <p:sp>
            <p:nvSpPr>
              <p:cNvPr id="68721" name="Line 20">
                <a:extLst>
                  <a:ext uri="{FF2B5EF4-FFF2-40B4-BE49-F238E27FC236}">
                    <a16:creationId xmlns:a16="http://schemas.microsoft.com/office/drawing/2014/main" id="{2BEACEBF-7033-42D3-8B99-F29B8D540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22" name="Text Box 21">
                <a:extLst>
                  <a:ext uri="{FF2B5EF4-FFF2-40B4-BE49-F238E27FC236}">
                    <a16:creationId xmlns:a16="http://schemas.microsoft.com/office/drawing/2014/main" id="{A17269D5-7F68-4C1D-B853-CB98986A31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68712" name="Group 22">
              <a:extLst>
                <a:ext uri="{FF2B5EF4-FFF2-40B4-BE49-F238E27FC236}">
                  <a16:creationId xmlns:a16="http://schemas.microsoft.com/office/drawing/2014/main" id="{3348A0E3-C09E-4D49-996A-659A925EC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3696"/>
              <a:ext cx="240" cy="291"/>
              <a:chOff x="2520" y="2349"/>
              <a:chExt cx="240" cy="291"/>
            </a:xfrm>
          </p:grpSpPr>
          <p:sp>
            <p:nvSpPr>
              <p:cNvPr id="68719" name="Line 23">
                <a:extLst>
                  <a:ext uri="{FF2B5EF4-FFF2-40B4-BE49-F238E27FC236}">
                    <a16:creationId xmlns:a16="http://schemas.microsoft.com/office/drawing/2014/main" id="{0548581D-9CCD-4AE2-993D-A652ADD60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20" name="Text Box 24">
                <a:extLst>
                  <a:ext uri="{FF2B5EF4-FFF2-40B4-BE49-F238E27FC236}">
                    <a16:creationId xmlns:a16="http://schemas.microsoft.com/office/drawing/2014/main" id="{34567D47-F1DC-41F4-8DC1-F19A0C135F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68713" name="Group 25">
              <a:extLst>
                <a:ext uri="{FF2B5EF4-FFF2-40B4-BE49-F238E27FC236}">
                  <a16:creationId xmlns:a16="http://schemas.microsoft.com/office/drawing/2014/main" id="{8A2655B8-5EE7-4267-87C1-63DED1AAB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2" y="3696"/>
              <a:ext cx="240" cy="291"/>
              <a:chOff x="2520" y="2349"/>
              <a:chExt cx="240" cy="291"/>
            </a:xfrm>
          </p:grpSpPr>
          <p:sp>
            <p:nvSpPr>
              <p:cNvPr id="68717" name="Line 26">
                <a:extLst>
                  <a:ext uri="{FF2B5EF4-FFF2-40B4-BE49-F238E27FC236}">
                    <a16:creationId xmlns:a16="http://schemas.microsoft.com/office/drawing/2014/main" id="{1F964982-8664-4C8B-84D1-95271DB05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18" name="Text Box 27">
                <a:extLst>
                  <a:ext uri="{FF2B5EF4-FFF2-40B4-BE49-F238E27FC236}">
                    <a16:creationId xmlns:a16="http://schemas.microsoft.com/office/drawing/2014/main" id="{DDB38E0F-49AC-45AF-B361-71375E9556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8</a:t>
                </a:r>
              </a:p>
            </p:txBody>
          </p:sp>
        </p:grpSp>
        <p:grpSp>
          <p:nvGrpSpPr>
            <p:cNvPr id="68714" name="Group 28">
              <a:extLst>
                <a:ext uri="{FF2B5EF4-FFF2-40B4-BE49-F238E27FC236}">
                  <a16:creationId xmlns:a16="http://schemas.microsoft.com/office/drawing/2014/main" id="{0C64D9F7-CAEF-484D-AF29-245D53B03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3696"/>
              <a:ext cx="240" cy="291"/>
              <a:chOff x="2520" y="2349"/>
              <a:chExt cx="240" cy="291"/>
            </a:xfrm>
          </p:grpSpPr>
          <p:sp>
            <p:nvSpPr>
              <p:cNvPr id="68715" name="Line 29">
                <a:extLst>
                  <a:ext uri="{FF2B5EF4-FFF2-40B4-BE49-F238E27FC236}">
                    <a16:creationId xmlns:a16="http://schemas.microsoft.com/office/drawing/2014/main" id="{BC1C3DE1-388C-4712-944B-5F9CC076C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16" name="Text Box 30">
                <a:extLst>
                  <a:ext uri="{FF2B5EF4-FFF2-40B4-BE49-F238E27FC236}">
                    <a16:creationId xmlns:a16="http://schemas.microsoft.com/office/drawing/2014/main" id="{7A941742-FB19-4AC0-BB38-55C6E9615A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9</a:t>
                </a:r>
              </a:p>
            </p:txBody>
          </p:sp>
        </p:grpSp>
      </p:grpSp>
      <p:sp>
        <p:nvSpPr>
          <p:cNvPr id="68611" name="Text Box 31">
            <a:extLst>
              <a:ext uri="{FF2B5EF4-FFF2-40B4-BE49-F238E27FC236}">
                <a16:creationId xmlns:a16="http://schemas.microsoft.com/office/drawing/2014/main" id="{B98C2B29-4E9D-4AE2-94F6-CB7B0FF4E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652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A</a:t>
            </a:r>
            <a:endParaRPr lang="es-ES" altLang="es-MX" sz="2000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68612" name="Text Box 32">
            <a:extLst>
              <a:ext uri="{FF2B5EF4-FFF2-40B4-BE49-F238E27FC236}">
                <a16:creationId xmlns:a16="http://schemas.microsoft.com/office/drawing/2014/main" id="{C21CBDFA-8A0F-448E-8068-2B0B68CCF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5425"/>
            <a:ext cx="6629400" cy="822325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A y B forman la lista roja (de centro-izq.),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C y D forman la lista azul (de centro-der.)</a:t>
            </a:r>
          </a:p>
        </p:txBody>
      </p:sp>
      <p:sp>
        <p:nvSpPr>
          <p:cNvPr id="68613" name="Text Box 33">
            <a:extLst>
              <a:ext uri="{FF2B5EF4-FFF2-40B4-BE49-F238E27FC236}">
                <a16:creationId xmlns:a16="http://schemas.microsoft.com/office/drawing/2014/main" id="{470A4AA6-9832-429E-8ABE-1CFF03C1A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4319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B</a:t>
            </a:r>
            <a:endParaRPr lang="es-ES" altLang="es-MX" sz="2000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68614" name="Text Box 34">
            <a:extLst>
              <a:ext uri="{FF2B5EF4-FFF2-40B4-BE49-F238E27FC236}">
                <a16:creationId xmlns:a16="http://schemas.microsoft.com/office/drawing/2014/main" id="{A1A99D21-373A-4F5B-B2F8-044CF023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7653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accent2"/>
                </a:solidFill>
                <a:latin typeface="Calibri" panose="020F0502020204030204" pitchFamily="34" charset="0"/>
              </a:rPr>
              <a:t>C</a:t>
            </a:r>
            <a:endParaRPr lang="es-ES" altLang="es-MX" sz="2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8615" name="Text Box 35">
            <a:extLst>
              <a:ext uri="{FF2B5EF4-FFF2-40B4-BE49-F238E27FC236}">
                <a16:creationId xmlns:a16="http://schemas.microsoft.com/office/drawing/2014/main" id="{CC05120F-9BE2-43C4-9097-889AF5B5A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201295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accent2"/>
                </a:solidFill>
                <a:latin typeface="Calibri" panose="020F0502020204030204" pitchFamily="34" charset="0"/>
              </a:rPr>
              <a:t>D</a:t>
            </a:r>
            <a:endParaRPr lang="es-ES" altLang="es-MX" sz="2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580" name="Text Box 36">
            <a:extLst>
              <a:ext uri="{FF2B5EF4-FFF2-40B4-BE49-F238E27FC236}">
                <a16:creationId xmlns:a16="http://schemas.microsoft.com/office/drawing/2014/main" id="{F77E4E08-CD55-4FF5-9F88-948B4D8A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76600"/>
            <a:ext cx="4724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i="1">
                <a:latin typeface="Calibri" panose="020F0502020204030204" pitchFamily="34" charset="0"/>
              </a:rPr>
              <a:t>Votos esperados dadas las posiciones de todos los candidatos:</a:t>
            </a:r>
            <a:endParaRPr lang="es-ES" altLang="es-MX" i="1">
              <a:latin typeface="Calibri" panose="020F0502020204030204" pitchFamily="34" charset="0"/>
            </a:endParaRPr>
          </a:p>
        </p:txBody>
      </p:sp>
      <p:sp>
        <p:nvSpPr>
          <p:cNvPr id="236581" name="Text Box 37">
            <a:extLst>
              <a:ext uri="{FF2B5EF4-FFF2-40B4-BE49-F238E27FC236}">
                <a16:creationId xmlns:a16="http://schemas.microsoft.com/office/drawing/2014/main" id="{1C2B4838-8D4C-429B-87EF-CDBF58E28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91000"/>
            <a:ext cx="5334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A:B: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C: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D: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582" name="Text Box 38">
            <a:extLst>
              <a:ext uri="{FF2B5EF4-FFF2-40B4-BE49-F238E27FC236}">
                <a16:creationId xmlns:a16="http://schemas.microsoft.com/office/drawing/2014/main" id="{B9251DE2-B2AF-4682-803D-FC2744C6F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910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9/4 = 2.25 votos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583" name="Text Box 39">
            <a:extLst>
              <a:ext uri="{FF2B5EF4-FFF2-40B4-BE49-F238E27FC236}">
                <a16:creationId xmlns:a16="http://schemas.microsoft.com/office/drawing/2014/main" id="{33C6966C-6053-4DC3-9C27-14A315BD9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5339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9/4 = 2.25 votos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584" name="Text Box 40">
            <a:extLst>
              <a:ext uri="{FF2B5EF4-FFF2-40B4-BE49-F238E27FC236}">
                <a16:creationId xmlns:a16="http://schemas.microsoft.com/office/drawing/2014/main" id="{587DCBA1-449B-4CFC-9E1E-20EEA9C0E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08635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9/4 = 2.25 votos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585" name="Text Box 41">
            <a:extLst>
              <a:ext uri="{FF2B5EF4-FFF2-40B4-BE49-F238E27FC236}">
                <a16:creationId xmlns:a16="http://schemas.microsoft.com/office/drawing/2014/main" id="{B7CCC8CE-9BDB-42F4-AE06-40CCF523C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4483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9/4 = 2.25 votos</a:t>
            </a:r>
            <a:endParaRPr lang="es-ES" altLang="es-MX">
              <a:latin typeface="Calibri" panose="020F0502020204030204" pitchFamily="34" charset="0"/>
            </a:endParaRPr>
          </a:p>
        </p:txBody>
      </p:sp>
      <p:grpSp>
        <p:nvGrpSpPr>
          <p:cNvPr id="12" name="Group 52">
            <a:extLst>
              <a:ext uri="{FF2B5EF4-FFF2-40B4-BE49-F238E27FC236}">
                <a16:creationId xmlns:a16="http://schemas.microsoft.com/office/drawing/2014/main" id="{25877DF8-47B9-49C5-A423-55D85B3001C1}"/>
              </a:ext>
            </a:extLst>
          </p:cNvPr>
          <p:cNvGrpSpPr>
            <a:grpSpLocks/>
          </p:cNvGrpSpPr>
          <p:nvPr/>
        </p:nvGrpSpPr>
        <p:grpSpPr bwMode="auto">
          <a:xfrm>
            <a:off x="3752850" y="4286250"/>
            <a:ext cx="228600" cy="1581150"/>
            <a:chOff x="2364" y="2700"/>
            <a:chExt cx="144" cy="996"/>
          </a:xfrm>
        </p:grpSpPr>
        <p:sp>
          <p:nvSpPr>
            <p:cNvPr id="68703" name="AutoShape 42">
              <a:extLst>
                <a:ext uri="{FF2B5EF4-FFF2-40B4-BE49-F238E27FC236}">
                  <a16:creationId xmlns:a16="http://schemas.microsoft.com/office/drawing/2014/main" id="{DF76ECFE-EF40-408C-BBB7-75492132E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" y="2700"/>
              <a:ext cx="144" cy="432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sp>
          <p:nvSpPr>
            <p:cNvPr id="68704" name="AutoShape 43">
              <a:extLst>
                <a:ext uri="{FF2B5EF4-FFF2-40B4-BE49-F238E27FC236}">
                  <a16:creationId xmlns:a16="http://schemas.microsoft.com/office/drawing/2014/main" id="{3FDB45B6-CAED-4D11-B778-2E1086412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" y="3264"/>
              <a:ext cx="144" cy="432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</p:grpSp>
      <p:sp>
        <p:nvSpPr>
          <p:cNvPr id="236588" name="Text Box 44">
            <a:extLst>
              <a:ext uri="{FF2B5EF4-FFF2-40B4-BE49-F238E27FC236}">
                <a16:creationId xmlns:a16="http://schemas.microsoft.com/office/drawing/2014/main" id="{FEDF33F4-8569-47F2-971F-3DAAF43F4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40055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4.5 votos</a:t>
            </a:r>
            <a:endParaRPr lang="es-E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589" name="Text Box 45">
            <a:extLst>
              <a:ext uri="{FF2B5EF4-FFF2-40B4-BE49-F238E27FC236}">
                <a16:creationId xmlns:a16="http://schemas.microsoft.com/office/drawing/2014/main" id="{F1CB747F-6220-4413-8B8A-547E3D439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2959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4.5 votos</a:t>
            </a:r>
            <a:endParaRPr lang="es-ES" altLang="es-MX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592" name="Text Box 48">
            <a:extLst>
              <a:ext uri="{FF2B5EF4-FFF2-40B4-BE49-F238E27FC236}">
                <a16:creationId xmlns:a16="http://schemas.microsoft.com/office/drawing/2014/main" id="{1D099FE3-771C-4D53-8707-DD2ECC12B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1910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 escaño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593" name="Text Box 49">
            <a:extLst>
              <a:ext uri="{FF2B5EF4-FFF2-40B4-BE49-F238E27FC236}">
                <a16:creationId xmlns:a16="http://schemas.microsoft.com/office/drawing/2014/main" id="{CE149A9F-9C01-4934-881B-D0CD7727D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55295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 escaño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594" name="Text Box 50">
            <a:extLst>
              <a:ext uri="{FF2B5EF4-FFF2-40B4-BE49-F238E27FC236}">
                <a16:creationId xmlns:a16="http://schemas.microsoft.com/office/drawing/2014/main" id="{89B0A7FC-7E78-47B5-8778-0253E602F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105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 escaño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595" name="Text Box 51">
            <a:extLst>
              <a:ext uri="{FF2B5EF4-FFF2-40B4-BE49-F238E27FC236}">
                <a16:creationId xmlns:a16="http://schemas.microsoft.com/office/drawing/2014/main" id="{B2BCD243-F78C-4851-9961-F8649FD88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46735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 escaño</a:t>
            </a:r>
            <a:endParaRPr lang="es-ES" altLang="es-MX">
              <a:latin typeface="Calibri" panose="020F0502020204030204" pitchFamily="34" charset="0"/>
            </a:endParaRPr>
          </a:p>
        </p:txBody>
      </p:sp>
      <p:grpSp>
        <p:nvGrpSpPr>
          <p:cNvPr id="13" name="Group 53">
            <a:extLst>
              <a:ext uri="{FF2B5EF4-FFF2-40B4-BE49-F238E27FC236}">
                <a16:creationId xmlns:a16="http://schemas.microsoft.com/office/drawing/2014/main" id="{22E4007A-1A52-46F5-920A-92AB80AEE040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276600"/>
            <a:ext cx="2590800" cy="2667000"/>
            <a:chOff x="3888" y="2064"/>
            <a:chExt cx="1632" cy="1680"/>
          </a:xfrm>
        </p:grpSpPr>
        <p:sp>
          <p:nvSpPr>
            <p:cNvPr id="68701" name="Text Box 54">
              <a:extLst>
                <a:ext uri="{FF2B5EF4-FFF2-40B4-BE49-F238E27FC236}">
                  <a16:creationId xmlns:a16="http://schemas.microsoft.com/office/drawing/2014/main" id="{EAE113E7-A5AF-42B2-9C63-BF1A2D627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51"/>
              <a:ext cx="336" cy="1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A:B: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C:</a:t>
              </a:r>
              <a:br>
                <a:rPr lang="en-US" altLang="es-MX">
                  <a:latin typeface="Calibri" panose="020F0502020204030204" pitchFamily="34" charset="0"/>
                </a:rPr>
              </a:br>
              <a:r>
                <a:rPr lang="en-US" altLang="es-MX">
                  <a:latin typeface="Calibri" panose="020F0502020204030204" pitchFamily="34" charset="0"/>
                </a:rPr>
                <a:t>D:</a:t>
              </a:r>
              <a:endParaRPr lang="es-ES" altLang="es-MX">
                <a:latin typeface="Calibri" panose="020F0502020204030204" pitchFamily="34" charset="0"/>
              </a:endParaRPr>
            </a:p>
          </p:txBody>
        </p:sp>
        <p:sp>
          <p:nvSpPr>
            <p:cNvPr id="68702" name="Text Box 55">
              <a:extLst>
                <a:ext uri="{FF2B5EF4-FFF2-40B4-BE49-F238E27FC236}">
                  <a16:creationId xmlns:a16="http://schemas.microsoft.com/office/drawing/2014/main" id="{DEC31FCE-F197-498B-BB90-67DBFC7CA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64"/>
              <a:ext cx="163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i="1">
                  <a:latin typeface="Calibri" panose="020F0502020204030204" pitchFamily="34" charset="0"/>
                </a:rPr>
                <a:t>Número esperado de escaños:</a:t>
              </a:r>
              <a:endParaRPr lang="es-ES" altLang="es-MX" i="1">
                <a:latin typeface="Calibri" panose="020F0502020204030204" pitchFamily="34" charset="0"/>
              </a:endParaRPr>
            </a:p>
          </p:txBody>
        </p:sp>
      </p:grpSp>
      <p:sp>
        <p:nvSpPr>
          <p:cNvPr id="236600" name="Text Box 56">
            <a:extLst>
              <a:ext uri="{FF2B5EF4-FFF2-40B4-BE49-F238E27FC236}">
                <a16:creationId xmlns:a16="http://schemas.microsoft.com/office/drawing/2014/main" id="{5B82E38A-1FEA-4F6E-A399-F3E4B19AD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172200"/>
            <a:ext cx="739140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¿Puede A mejorar si cambia de posición unilateralmente?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68631" name="AutoShape 5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6897AB1-C251-4388-A73A-81A51A759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248400"/>
            <a:ext cx="533400" cy="381000"/>
          </a:xfrm>
          <a:prstGeom prst="actionButtonBackPreviou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02" name="Line 58">
            <a:extLst>
              <a:ext uri="{FF2B5EF4-FFF2-40B4-BE49-F238E27FC236}">
                <a16:creationId xmlns:a16="http://schemas.microsoft.com/office/drawing/2014/main" id="{39D00772-0614-4974-86CA-6FDA530C51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1371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6603" name="Text Box 59">
            <a:extLst>
              <a:ext uri="{FF2B5EF4-FFF2-40B4-BE49-F238E27FC236}">
                <a16:creationId xmlns:a16="http://schemas.microsoft.com/office/drawing/2014/main" id="{0372B1C2-772C-46BF-82F8-67BAAF85F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0" y="120015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A</a:t>
            </a:r>
            <a:endParaRPr lang="es-ES" altLang="es-MX" sz="2000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604" name="Rectangle 60">
            <a:extLst>
              <a:ext uri="{FF2B5EF4-FFF2-40B4-BE49-F238E27FC236}">
                <a16:creationId xmlns:a16="http://schemas.microsoft.com/office/drawing/2014/main" id="{360C5134-0F79-4597-902D-E9732144C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1200150"/>
            <a:ext cx="3048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05" name="Rectangle 61">
            <a:extLst>
              <a:ext uri="{FF2B5EF4-FFF2-40B4-BE49-F238E27FC236}">
                <a16:creationId xmlns:a16="http://schemas.microsoft.com/office/drawing/2014/main" id="{AFC3B068-EAA4-4EFA-9F48-81434BCAC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1219200"/>
            <a:ext cx="5334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06" name="Rectangle 62">
            <a:extLst>
              <a:ext uri="{FF2B5EF4-FFF2-40B4-BE49-F238E27FC236}">
                <a16:creationId xmlns:a16="http://schemas.microsoft.com/office/drawing/2014/main" id="{4159D9F8-90DE-4E45-9479-E7D89BC0C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4191000"/>
            <a:ext cx="1447800" cy="18288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07" name="Rectangle 63">
            <a:extLst>
              <a:ext uri="{FF2B5EF4-FFF2-40B4-BE49-F238E27FC236}">
                <a16:creationId xmlns:a16="http://schemas.microsoft.com/office/drawing/2014/main" id="{94A899F6-975B-4A4D-A26D-86647F28F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1752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08" name="Text Box 64">
            <a:extLst>
              <a:ext uri="{FF2B5EF4-FFF2-40B4-BE49-F238E27FC236}">
                <a16:creationId xmlns:a16="http://schemas.microsoft.com/office/drawing/2014/main" id="{66038D96-CEEF-4C6C-9EE1-2FAB78D82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7195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4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09" name="Text Box 65">
            <a:extLst>
              <a:ext uri="{FF2B5EF4-FFF2-40B4-BE49-F238E27FC236}">
                <a16:creationId xmlns:a16="http://schemas.microsoft.com/office/drawing/2014/main" id="{FA3EDD1D-DB2F-40C2-9B9C-8FE2CC5DA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55295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5/3 = 2.67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10" name="Text Box 66">
            <a:extLst>
              <a:ext uri="{FF2B5EF4-FFF2-40B4-BE49-F238E27FC236}">
                <a16:creationId xmlns:a16="http://schemas.microsoft.com/office/drawing/2014/main" id="{48EB20DF-D91D-4930-8762-4BBF206B6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5/3 = 2.67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11" name="Text Box 67">
            <a:extLst>
              <a:ext uri="{FF2B5EF4-FFF2-40B4-BE49-F238E27FC236}">
                <a16:creationId xmlns:a16="http://schemas.microsoft.com/office/drawing/2014/main" id="{62745669-47A2-4867-96FB-61B636826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5/3 = 2.67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12" name="Rectangle 68">
            <a:extLst>
              <a:ext uri="{FF2B5EF4-FFF2-40B4-BE49-F238E27FC236}">
                <a16:creationId xmlns:a16="http://schemas.microsoft.com/office/drawing/2014/main" id="{813E3124-51C8-4AE8-8E65-037EEE546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43400"/>
            <a:ext cx="609600" cy="1524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13" name="Text Box 69">
            <a:extLst>
              <a:ext uri="{FF2B5EF4-FFF2-40B4-BE49-F238E27FC236}">
                <a16:creationId xmlns:a16="http://schemas.microsoft.com/office/drawing/2014/main" id="{09F2A0E5-60A0-4F25-A47A-29EAFA701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815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6.67</a:t>
            </a:r>
            <a:endParaRPr lang="es-E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614" name="Text Box 70">
            <a:extLst>
              <a:ext uri="{FF2B5EF4-FFF2-40B4-BE49-F238E27FC236}">
                <a16:creationId xmlns:a16="http://schemas.microsoft.com/office/drawing/2014/main" id="{AC568834-88EC-4269-8EB5-FD7889D0D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0" y="52959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5.33</a:t>
            </a:r>
            <a:endParaRPr lang="es-ES" altLang="es-MX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616" name="Text Box 72">
            <a:extLst>
              <a:ext uri="{FF2B5EF4-FFF2-40B4-BE49-F238E27FC236}">
                <a16:creationId xmlns:a16="http://schemas.microsoft.com/office/drawing/2014/main" id="{328AB2C7-D6FE-4D1A-B8F0-92112DEE1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91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17" name="Text Box 73">
            <a:extLst>
              <a:ext uri="{FF2B5EF4-FFF2-40B4-BE49-F238E27FC236}">
                <a16:creationId xmlns:a16="http://schemas.microsoft.com/office/drawing/2014/main" id="{5DA1E09E-F7A5-4FD8-BF6B-27B971DAD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5529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18" name="Text Box 74">
            <a:extLst>
              <a:ext uri="{FF2B5EF4-FFF2-40B4-BE49-F238E27FC236}">
                <a16:creationId xmlns:a16="http://schemas.microsoft.com/office/drawing/2014/main" id="{10695563-B11F-4DA0-9BC9-B383B3665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105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19" name="Text Box 75">
            <a:extLst>
              <a:ext uri="{FF2B5EF4-FFF2-40B4-BE49-F238E27FC236}">
                <a16:creationId xmlns:a16="http://schemas.microsoft.com/office/drawing/2014/main" id="{B5EADB96-22CD-4765-9354-7BD53F5D6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486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20" name="Text Box 76">
            <a:extLst>
              <a:ext uri="{FF2B5EF4-FFF2-40B4-BE49-F238E27FC236}">
                <a16:creationId xmlns:a16="http://schemas.microsoft.com/office/drawing/2014/main" id="{590BADE7-F1F6-47FB-8865-7E857687D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172200"/>
            <a:ext cx="739140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Sí… ¿puede C hacer lo mismo?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21" name="Line 77">
            <a:extLst>
              <a:ext uri="{FF2B5EF4-FFF2-40B4-BE49-F238E27FC236}">
                <a16:creationId xmlns:a16="http://schemas.microsoft.com/office/drawing/2014/main" id="{C48C99A0-B256-4933-B12E-2F9FF9AF1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981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6622" name="Text Box 78">
            <a:extLst>
              <a:ext uri="{FF2B5EF4-FFF2-40B4-BE49-F238E27FC236}">
                <a16:creationId xmlns:a16="http://schemas.microsoft.com/office/drawing/2014/main" id="{A6914A52-3821-405C-830E-3D0652CD3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177165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accent2"/>
                </a:solidFill>
                <a:latin typeface="Calibri" panose="020F0502020204030204" pitchFamily="34" charset="0"/>
              </a:rPr>
              <a:t>C</a:t>
            </a:r>
            <a:endParaRPr lang="es-ES" altLang="es-MX" sz="2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623" name="Rectangle 79">
            <a:extLst>
              <a:ext uri="{FF2B5EF4-FFF2-40B4-BE49-F238E27FC236}">
                <a16:creationId xmlns:a16="http://schemas.microsoft.com/office/drawing/2014/main" id="{71BC95D4-4E46-4D0C-8445-EB0E1565B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1790700"/>
            <a:ext cx="990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24" name="Rectangle 80">
            <a:extLst>
              <a:ext uri="{FF2B5EF4-FFF2-40B4-BE49-F238E27FC236}">
                <a16:creationId xmlns:a16="http://schemas.microsoft.com/office/drawing/2014/main" id="{DD57D168-9056-47B1-B866-E9C823793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14800"/>
            <a:ext cx="1524000" cy="1905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25" name="Rectangle 81">
            <a:extLst>
              <a:ext uri="{FF2B5EF4-FFF2-40B4-BE49-F238E27FC236}">
                <a16:creationId xmlns:a16="http://schemas.microsoft.com/office/drawing/2014/main" id="{1B83945E-7F2D-4D6E-A781-773E7F771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43400"/>
            <a:ext cx="609600" cy="14478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26" name="Rectangle 82">
            <a:extLst>
              <a:ext uri="{FF2B5EF4-FFF2-40B4-BE49-F238E27FC236}">
                <a16:creationId xmlns:a16="http://schemas.microsoft.com/office/drawing/2014/main" id="{DDC3AEE2-6B30-4D34-8122-B72B2FD5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1752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27" name="Text Box 83">
            <a:extLst>
              <a:ext uri="{FF2B5EF4-FFF2-40B4-BE49-F238E27FC236}">
                <a16:creationId xmlns:a16="http://schemas.microsoft.com/office/drawing/2014/main" id="{823643C5-92E9-412D-8C33-00736B4BC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41719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4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28" name="Text Box 84">
            <a:extLst>
              <a:ext uri="{FF2B5EF4-FFF2-40B4-BE49-F238E27FC236}">
                <a16:creationId xmlns:a16="http://schemas.microsoft.com/office/drawing/2014/main" id="{4CB7B112-DBB3-4CE1-9904-8ED014D1C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105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4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29" name="Text Box 85">
            <a:extLst>
              <a:ext uri="{FF2B5EF4-FFF2-40B4-BE49-F238E27FC236}">
                <a16:creationId xmlns:a16="http://schemas.microsoft.com/office/drawing/2014/main" id="{87313A9B-3AB3-459E-9E99-C0FCD0133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495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30" name="Text Box 86">
            <a:extLst>
              <a:ext uri="{FF2B5EF4-FFF2-40B4-BE49-F238E27FC236}">
                <a16:creationId xmlns:a16="http://schemas.microsoft.com/office/drawing/2014/main" id="{AC3CB0E7-CA3B-44A7-92DD-48259D133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4673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31" name="Text Box 87">
            <a:extLst>
              <a:ext uri="{FF2B5EF4-FFF2-40B4-BE49-F238E27FC236}">
                <a16:creationId xmlns:a16="http://schemas.microsoft.com/office/drawing/2014/main" id="{D10FB9DD-F26F-4872-8047-D87817A6E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3815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4.5</a:t>
            </a:r>
            <a:endParaRPr lang="es-E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632" name="Text Box 88">
            <a:extLst>
              <a:ext uri="{FF2B5EF4-FFF2-40B4-BE49-F238E27FC236}">
                <a16:creationId xmlns:a16="http://schemas.microsoft.com/office/drawing/2014/main" id="{C0E1C2A5-E937-4E59-B9C6-1920A4F26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3149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4.5</a:t>
            </a:r>
            <a:endParaRPr lang="es-ES" altLang="es-MX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633" name="Text Box 89">
            <a:extLst>
              <a:ext uri="{FF2B5EF4-FFF2-40B4-BE49-F238E27FC236}">
                <a16:creationId xmlns:a16="http://schemas.microsoft.com/office/drawing/2014/main" id="{0BAEBDC1-2253-4E51-A146-BC7723338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91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34" name="Text Box 90">
            <a:extLst>
              <a:ext uri="{FF2B5EF4-FFF2-40B4-BE49-F238E27FC236}">
                <a16:creationId xmlns:a16="http://schemas.microsoft.com/office/drawing/2014/main" id="{F7C47E84-C590-4DB7-A6D8-535F02B8E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572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35" name="Text Box 91">
            <a:extLst>
              <a:ext uri="{FF2B5EF4-FFF2-40B4-BE49-F238E27FC236}">
                <a16:creationId xmlns:a16="http://schemas.microsoft.com/office/drawing/2014/main" id="{2ACAE436-37AF-418A-8378-7C901BBA7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105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36" name="Text Box 92">
            <a:extLst>
              <a:ext uri="{FF2B5EF4-FFF2-40B4-BE49-F238E27FC236}">
                <a16:creationId xmlns:a16="http://schemas.microsoft.com/office/drawing/2014/main" id="{0DF942FE-843D-48C7-BC5E-928867AEC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48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37" name="Text Box 93">
            <a:extLst>
              <a:ext uri="{FF2B5EF4-FFF2-40B4-BE49-F238E27FC236}">
                <a16:creationId xmlns:a16="http://schemas.microsoft.com/office/drawing/2014/main" id="{3595D479-D681-4112-83D4-A1067A4E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172200"/>
            <a:ext cx="739140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Sí… ¿puede B hacer lo mismo?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38" name="Line 94">
            <a:extLst>
              <a:ext uri="{FF2B5EF4-FFF2-40B4-BE49-F238E27FC236}">
                <a16:creationId xmlns:a16="http://schemas.microsoft.com/office/drawing/2014/main" id="{02F58B79-74B5-45DC-8D4D-BF25353AB2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16383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6639" name="Text Box 95">
            <a:extLst>
              <a:ext uri="{FF2B5EF4-FFF2-40B4-BE49-F238E27FC236}">
                <a16:creationId xmlns:a16="http://schemas.microsoft.com/office/drawing/2014/main" id="{75CBC6F5-652D-441A-8D71-A43944F98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1447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B</a:t>
            </a:r>
            <a:endParaRPr lang="es-ES" altLang="es-MX" sz="2000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640" name="Rectangle 96">
            <a:extLst>
              <a:ext uri="{FF2B5EF4-FFF2-40B4-BE49-F238E27FC236}">
                <a16:creationId xmlns:a16="http://schemas.microsoft.com/office/drawing/2014/main" id="{25B5DC6C-D2FE-44C0-9F30-BE6A7E0BE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04950"/>
            <a:ext cx="18288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41" name="Rectangle 97">
            <a:extLst>
              <a:ext uri="{FF2B5EF4-FFF2-40B4-BE49-F238E27FC236}">
                <a16:creationId xmlns:a16="http://schemas.microsoft.com/office/drawing/2014/main" id="{AEDA06F7-76F7-4663-99BF-8B06CCE2F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114800"/>
            <a:ext cx="1066800" cy="1905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42" name="Rectangle 98">
            <a:extLst>
              <a:ext uri="{FF2B5EF4-FFF2-40B4-BE49-F238E27FC236}">
                <a16:creationId xmlns:a16="http://schemas.microsoft.com/office/drawing/2014/main" id="{9F7060F0-6F4F-447D-A79F-F5826A77D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14800"/>
            <a:ext cx="533400" cy="1905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43" name="Rectangle 99">
            <a:extLst>
              <a:ext uri="{FF2B5EF4-FFF2-40B4-BE49-F238E27FC236}">
                <a16:creationId xmlns:a16="http://schemas.microsoft.com/office/drawing/2014/main" id="{45D01285-42B9-4E19-A30F-2F003F957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14800"/>
            <a:ext cx="533400" cy="1905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44" name="Text Box 100">
            <a:extLst>
              <a:ext uri="{FF2B5EF4-FFF2-40B4-BE49-F238E27FC236}">
                <a16:creationId xmlns:a16="http://schemas.microsoft.com/office/drawing/2014/main" id="{1AA81BB8-9DF2-4168-8CBD-D11601447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91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45" name="Text Box 101">
            <a:extLst>
              <a:ext uri="{FF2B5EF4-FFF2-40B4-BE49-F238E27FC236}">
                <a16:creationId xmlns:a16="http://schemas.microsoft.com/office/drawing/2014/main" id="{28E11874-1A60-4177-94D9-ADD098A6D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51485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3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46" name="Text Box 102">
            <a:extLst>
              <a:ext uri="{FF2B5EF4-FFF2-40B4-BE49-F238E27FC236}">
                <a16:creationId xmlns:a16="http://schemas.microsoft.com/office/drawing/2014/main" id="{CDB2F978-191C-4E18-9187-A2B584FFC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105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4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47" name="Text Box 103">
            <a:extLst>
              <a:ext uri="{FF2B5EF4-FFF2-40B4-BE49-F238E27FC236}">
                <a16:creationId xmlns:a16="http://schemas.microsoft.com/office/drawing/2014/main" id="{D28B9AEF-FC6A-4CD3-B818-49BBCE10D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4483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48" name="Text Box 104">
            <a:extLst>
              <a:ext uri="{FF2B5EF4-FFF2-40B4-BE49-F238E27FC236}">
                <a16:creationId xmlns:a16="http://schemas.microsoft.com/office/drawing/2014/main" id="{58EF5279-5EE1-4A02-B2C7-1D3EC5F5D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440055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4</a:t>
            </a:r>
            <a:endParaRPr lang="es-E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649" name="Text Box 105">
            <a:extLst>
              <a:ext uri="{FF2B5EF4-FFF2-40B4-BE49-F238E27FC236}">
                <a16:creationId xmlns:a16="http://schemas.microsoft.com/office/drawing/2014/main" id="{07BE56F6-15C8-4A22-A765-C0740E22B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531495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5</a:t>
            </a:r>
            <a:endParaRPr lang="es-ES" altLang="es-MX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651" name="Text Box 107">
            <a:extLst>
              <a:ext uri="{FF2B5EF4-FFF2-40B4-BE49-F238E27FC236}">
                <a16:creationId xmlns:a16="http://schemas.microsoft.com/office/drawing/2014/main" id="{9C54CD8C-DFB8-4FC4-BB8C-EE9506603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42100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53" name="Text Box 109">
            <a:extLst>
              <a:ext uri="{FF2B5EF4-FFF2-40B4-BE49-F238E27FC236}">
                <a16:creationId xmlns:a16="http://schemas.microsoft.com/office/drawing/2014/main" id="{43C7D7D3-DA5F-4B11-AFCE-30C9633BA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45529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54" name="Text Box 110">
            <a:extLst>
              <a:ext uri="{FF2B5EF4-FFF2-40B4-BE49-F238E27FC236}">
                <a16:creationId xmlns:a16="http://schemas.microsoft.com/office/drawing/2014/main" id="{98026270-2721-404B-8118-B6A1E2D46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105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55" name="Text Box 111">
            <a:extLst>
              <a:ext uri="{FF2B5EF4-FFF2-40B4-BE49-F238E27FC236}">
                <a16:creationId xmlns:a16="http://schemas.microsoft.com/office/drawing/2014/main" id="{7F379D2D-2DF2-46D9-937C-0480B9400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486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56" name="Text Box 112">
            <a:extLst>
              <a:ext uri="{FF2B5EF4-FFF2-40B4-BE49-F238E27FC236}">
                <a16:creationId xmlns:a16="http://schemas.microsoft.com/office/drawing/2014/main" id="{B710D7DE-49FF-4970-9EA1-8E83F4F2A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172200"/>
            <a:ext cx="739140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Sí pudo… la misma lógica prosigue hasta que…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57" name="Text Box 113">
            <a:extLst>
              <a:ext uri="{FF2B5EF4-FFF2-40B4-BE49-F238E27FC236}">
                <a16:creationId xmlns:a16="http://schemas.microsoft.com/office/drawing/2014/main" id="{DCC09646-6227-49F7-B02C-9EB6BE2EA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120015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A</a:t>
            </a:r>
            <a:endParaRPr lang="es-ES" altLang="es-MX" sz="2000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658" name="Text Box 114">
            <a:extLst>
              <a:ext uri="{FF2B5EF4-FFF2-40B4-BE49-F238E27FC236}">
                <a16:creationId xmlns:a16="http://schemas.microsoft.com/office/drawing/2014/main" id="{F6B62F0E-FAE0-459A-8931-F552C5885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20193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accent2"/>
                </a:solidFill>
                <a:latin typeface="Calibri" panose="020F0502020204030204" pitchFamily="34" charset="0"/>
              </a:rPr>
              <a:t>D</a:t>
            </a:r>
            <a:endParaRPr lang="es-ES" altLang="es-MX" sz="2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659" name="Text Box 115">
            <a:extLst>
              <a:ext uri="{FF2B5EF4-FFF2-40B4-BE49-F238E27FC236}">
                <a16:creationId xmlns:a16="http://schemas.microsoft.com/office/drawing/2014/main" id="{0012EA00-F708-4D45-A917-0BD7038CB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177165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accent2"/>
                </a:solidFill>
                <a:latin typeface="Calibri" panose="020F0502020204030204" pitchFamily="34" charset="0"/>
              </a:rPr>
              <a:t>C</a:t>
            </a:r>
            <a:endParaRPr lang="es-ES" altLang="es-MX" sz="2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660" name="Rectangle 116">
            <a:extLst>
              <a:ext uri="{FF2B5EF4-FFF2-40B4-BE49-F238E27FC236}">
                <a16:creationId xmlns:a16="http://schemas.microsoft.com/office/drawing/2014/main" id="{CE335ECA-6F2B-486F-AC93-9749D9942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219200"/>
            <a:ext cx="2133600" cy="1219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61" name="Rectangle 117">
            <a:extLst>
              <a:ext uri="{FF2B5EF4-FFF2-40B4-BE49-F238E27FC236}">
                <a16:creationId xmlns:a16="http://schemas.microsoft.com/office/drawing/2014/main" id="{58965297-6AD8-4F03-B776-3DE903C03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191000"/>
            <a:ext cx="838200" cy="16764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62" name="Rectangle 118">
            <a:extLst>
              <a:ext uri="{FF2B5EF4-FFF2-40B4-BE49-F238E27FC236}">
                <a16:creationId xmlns:a16="http://schemas.microsoft.com/office/drawing/2014/main" id="{110649AD-63E5-4641-A528-2CFF1C7AA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4191000"/>
            <a:ext cx="495300" cy="16764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63" name="Rectangle 119">
            <a:extLst>
              <a:ext uri="{FF2B5EF4-FFF2-40B4-BE49-F238E27FC236}">
                <a16:creationId xmlns:a16="http://schemas.microsoft.com/office/drawing/2014/main" id="{7B08A3F7-32A3-4BBE-9EE3-922C89245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457200" cy="16764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64" name="Text Box 120">
            <a:extLst>
              <a:ext uri="{FF2B5EF4-FFF2-40B4-BE49-F238E27FC236}">
                <a16:creationId xmlns:a16="http://schemas.microsoft.com/office/drawing/2014/main" id="{4C03C1F1-A57A-4FAF-95B2-896C74BA9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42100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2.25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65" name="Text Box 121">
            <a:extLst>
              <a:ext uri="{FF2B5EF4-FFF2-40B4-BE49-F238E27FC236}">
                <a16:creationId xmlns:a16="http://schemas.microsoft.com/office/drawing/2014/main" id="{A68D6D55-8488-482D-BFB3-E254A6D83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5339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2.25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66" name="Text Box 122">
            <a:extLst>
              <a:ext uri="{FF2B5EF4-FFF2-40B4-BE49-F238E27FC236}">
                <a16:creationId xmlns:a16="http://schemas.microsoft.com/office/drawing/2014/main" id="{26A9A9E9-8E66-4F53-84FC-3AF16BB88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05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2.25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67" name="Text Box 123">
            <a:extLst>
              <a:ext uri="{FF2B5EF4-FFF2-40B4-BE49-F238E27FC236}">
                <a16:creationId xmlns:a16="http://schemas.microsoft.com/office/drawing/2014/main" id="{3FE51C27-F0B6-47C6-984A-213468A32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410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2.25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68" name="Text Box 124">
            <a:extLst>
              <a:ext uri="{FF2B5EF4-FFF2-40B4-BE49-F238E27FC236}">
                <a16:creationId xmlns:a16="http://schemas.microsoft.com/office/drawing/2014/main" id="{FA1C402B-1640-4072-81F4-9E59C32AC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4005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4.5</a:t>
            </a:r>
            <a:endParaRPr lang="es-E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669" name="Text Box 125">
            <a:extLst>
              <a:ext uri="{FF2B5EF4-FFF2-40B4-BE49-F238E27FC236}">
                <a16:creationId xmlns:a16="http://schemas.microsoft.com/office/drawing/2014/main" id="{98652020-8702-411C-8031-FDF9904C2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3149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4.5</a:t>
            </a:r>
            <a:endParaRPr lang="es-ES" altLang="es-MX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670" name="Text Box 126">
            <a:extLst>
              <a:ext uri="{FF2B5EF4-FFF2-40B4-BE49-F238E27FC236}">
                <a16:creationId xmlns:a16="http://schemas.microsoft.com/office/drawing/2014/main" id="{BDE5A931-C31C-4AD6-B57E-1A4540A09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0" y="4191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71" name="Text Box 127">
            <a:extLst>
              <a:ext uri="{FF2B5EF4-FFF2-40B4-BE49-F238E27FC236}">
                <a16:creationId xmlns:a16="http://schemas.microsoft.com/office/drawing/2014/main" id="{D82300CD-F758-46A1-904C-C5E937B36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5529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72" name="Text Box 128">
            <a:extLst>
              <a:ext uri="{FF2B5EF4-FFF2-40B4-BE49-F238E27FC236}">
                <a16:creationId xmlns:a16="http://schemas.microsoft.com/office/drawing/2014/main" id="{28947DB7-0BAB-4E1D-8F45-997A3F0F9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105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73" name="Text Box 129">
            <a:extLst>
              <a:ext uri="{FF2B5EF4-FFF2-40B4-BE49-F238E27FC236}">
                <a16:creationId xmlns:a16="http://schemas.microsoft.com/office/drawing/2014/main" id="{74BBDCC0-7D41-4058-B3E1-D4DFE2E90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86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6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6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6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6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3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3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3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3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3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3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3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6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6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6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6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3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23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3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3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23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3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23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23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80" grpId="0" autoUpdateAnimBg="0"/>
      <p:bldP spid="236581" grpId="0" autoUpdateAnimBg="0"/>
      <p:bldP spid="236582" grpId="0" autoUpdateAnimBg="0"/>
      <p:bldP spid="236583" grpId="0" autoUpdateAnimBg="0"/>
      <p:bldP spid="236584" grpId="0" autoUpdateAnimBg="0"/>
      <p:bldP spid="236585" grpId="0" autoUpdateAnimBg="0"/>
      <p:bldP spid="236588" grpId="0" autoUpdateAnimBg="0"/>
      <p:bldP spid="236589" grpId="0" autoUpdateAnimBg="0"/>
      <p:bldP spid="236592" grpId="0" autoUpdateAnimBg="0"/>
      <p:bldP spid="236593" grpId="0" autoUpdateAnimBg="0"/>
      <p:bldP spid="236594" grpId="0" autoUpdateAnimBg="0"/>
      <p:bldP spid="236595" grpId="0" autoUpdateAnimBg="0"/>
      <p:bldP spid="236600" grpId="0" animBg="1" autoUpdateAnimBg="0"/>
      <p:bldP spid="236603" grpId="0" autoUpdateAnimBg="0"/>
      <p:bldP spid="236604" grpId="0" animBg="1"/>
      <p:bldP spid="236605" grpId="0" animBg="1"/>
      <p:bldP spid="236606" grpId="0" animBg="1"/>
      <p:bldP spid="236607" grpId="0" animBg="1"/>
      <p:bldP spid="236608" grpId="0" autoUpdateAnimBg="0"/>
      <p:bldP spid="236609" grpId="0" autoUpdateAnimBg="0"/>
      <p:bldP spid="236610" grpId="0" autoUpdateAnimBg="0"/>
      <p:bldP spid="236611" grpId="0" autoUpdateAnimBg="0"/>
      <p:bldP spid="236612" grpId="0" animBg="1"/>
      <p:bldP spid="236613" grpId="0" autoUpdateAnimBg="0"/>
      <p:bldP spid="236614" grpId="0" autoUpdateAnimBg="0"/>
      <p:bldP spid="236616" grpId="0" autoUpdateAnimBg="0"/>
      <p:bldP spid="236617" grpId="0" autoUpdateAnimBg="0"/>
      <p:bldP spid="236618" grpId="0" autoUpdateAnimBg="0"/>
      <p:bldP spid="236619" grpId="0" autoUpdateAnimBg="0"/>
      <p:bldP spid="236620" grpId="0" animBg="1" autoUpdateAnimBg="0"/>
      <p:bldP spid="236622" grpId="0" autoUpdateAnimBg="0"/>
      <p:bldP spid="236623" grpId="0" animBg="1"/>
      <p:bldP spid="236624" grpId="0" animBg="1"/>
      <p:bldP spid="236625" grpId="0" animBg="1"/>
      <p:bldP spid="236626" grpId="0" animBg="1"/>
      <p:bldP spid="236627" grpId="0" autoUpdateAnimBg="0"/>
      <p:bldP spid="236628" grpId="0" autoUpdateAnimBg="0"/>
      <p:bldP spid="236629" grpId="0" autoUpdateAnimBg="0"/>
      <p:bldP spid="236630" grpId="0" autoUpdateAnimBg="0"/>
      <p:bldP spid="236631" grpId="0" autoUpdateAnimBg="0"/>
      <p:bldP spid="236632" grpId="0" autoUpdateAnimBg="0"/>
      <p:bldP spid="236633" grpId="0" autoUpdateAnimBg="0"/>
      <p:bldP spid="236634" grpId="0" autoUpdateAnimBg="0"/>
      <p:bldP spid="236635" grpId="0" autoUpdateAnimBg="0"/>
      <p:bldP spid="236636" grpId="0" autoUpdateAnimBg="0"/>
      <p:bldP spid="236637" grpId="0" animBg="1" autoUpdateAnimBg="0"/>
      <p:bldP spid="236639" grpId="0" autoUpdateAnimBg="0"/>
      <p:bldP spid="236640" grpId="0" animBg="1"/>
      <p:bldP spid="236641" grpId="0" animBg="1"/>
      <p:bldP spid="236642" grpId="0" animBg="1"/>
      <p:bldP spid="236643" grpId="0" animBg="1"/>
      <p:bldP spid="236644" grpId="0" autoUpdateAnimBg="0"/>
      <p:bldP spid="236645" grpId="0" autoUpdateAnimBg="0"/>
      <p:bldP spid="236646" grpId="0" autoUpdateAnimBg="0"/>
      <p:bldP spid="236647" grpId="0" autoUpdateAnimBg="0"/>
      <p:bldP spid="236648" grpId="0" autoUpdateAnimBg="0"/>
      <p:bldP spid="236649" grpId="0" autoUpdateAnimBg="0"/>
      <p:bldP spid="236651" grpId="0" autoUpdateAnimBg="0"/>
      <p:bldP spid="236653" grpId="0" autoUpdateAnimBg="0"/>
      <p:bldP spid="236654" grpId="0" autoUpdateAnimBg="0"/>
      <p:bldP spid="236655" grpId="0" autoUpdateAnimBg="0"/>
      <p:bldP spid="236656" grpId="0" animBg="1" autoUpdateAnimBg="0"/>
      <p:bldP spid="236657" grpId="0" autoUpdateAnimBg="0"/>
      <p:bldP spid="236658" grpId="0" autoUpdateAnimBg="0"/>
      <p:bldP spid="236659" grpId="0" autoUpdateAnimBg="0"/>
      <p:bldP spid="236660" grpId="0" animBg="1"/>
      <p:bldP spid="236661" grpId="0" animBg="1"/>
      <p:bldP spid="236662" grpId="0" animBg="1"/>
      <p:bldP spid="236663" grpId="0" animBg="1"/>
      <p:bldP spid="236664" grpId="0" autoUpdateAnimBg="0"/>
      <p:bldP spid="236665" grpId="0" autoUpdateAnimBg="0"/>
      <p:bldP spid="236666" grpId="0" autoUpdateAnimBg="0"/>
      <p:bldP spid="236667" grpId="0" autoUpdateAnimBg="0"/>
      <p:bldP spid="236668" grpId="0" autoUpdateAnimBg="0"/>
      <p:bldP spid="236669" grpId="0" autoUpdateAnimBg="0"/>
      <p:bldP spid="236670" grpId="0" autoUpdateAnimBg="0"/>
      <p:bldP spid="236671" grpId="0" autoUpdateAnimBg="0"/>
      <p:bldP spid="236672" grpId="0" autoUpdateAnimBg="0"/>
      <p:bldP spid="23667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6">
            <a:extLst>
              <a:ext uri="{FF2B5EF4-FFF2-40B4-BE49-F238E27FC236}">
                <a16:creationId xmlns:a16="http://schemas.microsoft.com/office/drawing/2014/main" id="{9F5FB55B-68A5-45D6-90E7-D248EE34D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" y="304800"/>
            <a:ext cx="6407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Implicaciones positivas y normativas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40647" name="Text Box 7">
            <a:extLst>
              <a:ext uri="{FF2B5EF4-FFF2-40B4-BE49-F238E27FC236}">
                <a16:creationId xmlns:a16="http://schemas.microsoft.com/office/drawing/2014/main" id="{C241A308-B4A4-4B0E-90ED-DA6321ED8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El sistema binominal contiene incentivos centrífugos</a:t>
            </a:r>
          </a:p>
        </p:txBody>
      </p:sp>
      <p:sp>
        <p:nvSpPr>
          <p:cNvPr id="240648" name="Text Box 8">
            <a:extLst>
              <a:ext uri="{FF2B5EF4-FFF2-40B4-BE49-F238E27FC236}">
                <a16:creationId xmlns:a16="http://schemas.microsoft.com/office/drawing/2014/main" id="{93C70EA4-3799-4A30-AAC4-86CE41E6A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14488"/>
            <a:ext cx="876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Lista roja se ubica en el 1</a:t>
            </a:r>
            <a:r>
              <a:rPr lang="en-US" altLang="es-MX" sz="2800" u="sng" baseline="30000">
                <a:latin typeface="Calibri" panose="020F0502020204030204" pitchFamily="34" charset="0"/>
              </a:rPr>
              <a:t>er</a:t>
            </a:r>
            <a:r>
              <a:rPr lang="en-US" altLang="es-MX" sz="2800">
                <a:latin typeface="Calibri" panose="020F0502020204030204" pitchFamily="34" charset="0"/>
              </a:rPr>
              <a:t> cuartil, la azul en el 3</a:t>
            </a:r>
            <a:r>
              <a:rPr lang="en-US" altLang="es-MX" sz="2800" u="sng" baseline="30000">
                <a:latin typeface="Calibri" panose="020F0502020204030204" pitchFamily="34" charset="0"/>
              </a:rPr>
              <a:t>er</a:t>
            </a:r>
            <a:r>
              <a:rPr lang="en-US" altLang="es-MX" sz="2800">
                <a:latin typeface="Calibri" panose="020F0502020204030204" pitchFamily="34" charset="0"/>
              </a:rPr>
              <a:t> cuartil </a:t>
            </a:r>
          </a:p>
        </p:txBody>
      </p:sp>
      <p:sp>
        <p:nvSpPr>
          <p:cNvPr id="240649" name="Text Box 9">
            <a:extLst>
              <a:ext uri="{FF2B5EF4-FFF2-40B4-BE49-F238E27FC236}">
                <a16:creationId xmlns:a16="http://schemas.microsoft.com/office/drawing/2014/main" id="{C6464849-E81F-4560-B2BC-8355CF161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47888"/>
            <a:ext cx="876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La distancia efectiva hasta la mediana dependerá de la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distribución de preferencias del electorado</a:t>
            </a: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74C1CE15-FDA5-44F8-9E88-E618B58EB31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082925"/>
            <a:ext cx="2209800" cy="1546225"/>
            <a:chOff x="720" y="1942"/>
            <a:chExt cx="1392" cy="974"/>
          </a:xfrm>
        </p:grpSpPr>
        <p:sp>
          <p:nvSpPr>
            <p:cNvPr id="69648" name="Line 10">
              <a:extLst>
                <a:ext uri="{FF2B5EF4-FFF2-40B4-BE49-F238E27FC236}">
                  <a16:creationId xmlns:a16="http://schemas.microsoft.com/office/drawing/2014/main" id="{D99E534D-201C-4300-931B-15559F099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9" name="Freeform 11">
              <a:extLst>
                <a:ext uri="{FF2B5EF4-FFF2-40B4-BE49-F238E27FC236}">
                  <a16:creationId xmlns:a16="http://schemas.microsoft.com/office/drawing/2014/main" id="{F88D65D5-746F-4738-9FFB-46325DF5F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1942"/>
              <a:ext cx="1392" cy="818"/>
            </a:xfrm>
            <a:custGeom>
              <a:avLst/>
              <a:gdLst>
                <a:gd name="T0" fmla="*/ 0 w 1392"/>
                <a:gd name="T1" fmla="*/ 770 h 818"/>
                <a:gd name="T2" fmla="*/ 240 w 1392"/>
                <a:gd name="T3" fmla="*/ 722 h 818"/>
                <a:gd name="T4" fmla="*/ 564 w 1392"/>
                <a:gd name="T5" fmla="*/ 482 h 818"/>
                <a:gd name="T6" fmla="*/ 648 w 1392"/>
                <a:gd name="T7" fmla="*/ 290 h 818"/>
                <a:gd name="T8" fmla="*/ 780 w 1392"/>
                <a:gd name="T9" fmla="*/ 14 h 818"/>
                <a:gd name="T10" fmla="*/ 864 w 1392"/>
                <a:gd name="T11" fmla="*/ 206 h 818"/>
                <a:gd name="T12" fmla="*/ 960 w 1392"/>
                <a:gd name="T13" fmla="*/ 434 h 818"/>
                <a:gd name="T14" fmla="*/ 1104 w 1392"/>
                <a:gd name="T15" fmla="*/ 674 h 818"/>
                <a:gd name="T16" fmla="*/ 1200 w 1392"/>
                <a:gd name="T17" fmla="*/ 770 h 818"/>
                <a:gd name="T18" fmla="*/ 1392 w 1392"/>
                <a:gd name="T19" fmla="*/ 818 h 8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92"/>
                <a:gd name="T31" fmla="*/ 0 h 818"/>
                <a:gd name="T32" fmla="*/ 1392 w 1392"/>
                <a:gd name="T33" fmla="*/ 818 h 8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92" h="818">
                  <a:moveTo>
                    <a:pt x="0" y="770"/>
                  </a:moveTo>
                  <a:cubicBezTo>
                    <a:pt x="80" y="770"/>
                    <a:pt x="146" y="770"/>
                    <a:pt x="240" y="722"/>
                  </a:cubicBezTo>
                  <a:cubicBezTo>
                    <a:pt x="334" y="674"/>
                    <a:pt x="496" y="554"/>
                    <a:pt x="564" y="482"/>
                  </a:cubicBezTo>
                  <a:cubicBezTo>
                    <a:pt x="632" y="410"/>
                    <a:pt x="612" y="368"/>
                    <a:pt x="648" y="290"/>
                  </a:cubicBezTo>
                  <a:cubicBezTo>
                    <a:pt x="684" y="212"/>
                    <a:pt x="744" y="28"/>
                    <a:pt x="780" y="14"/>
                  </a:cubicBezTo>
                  <a:cubicBezTo>
                    <a:pt x="816" y="0"/>
                    <a:pt x="834" y="136"/>
                    <a:pt x="864" y="206"/>
                  </a:cubicBezTo>
                  <a:cubicBezTo>
                    <a:pt x="894" y="276"/>
                    <a:pt x="920" y="356"/>
                    <a:pt x="960" y="434"/>
                  </a:cubicBezTo>
                  <a:cubicBezTo>
                    <a:pt x="1000" y="512"/>
                    <a:pt x="1064" y="618"/>
                    <a:pt x="1104" y="674"/>
                  </a:cubicBezTo>
                  <a:cubicBezTo>
                    <a:pt x="1144" y="730"/>
                    <a:pt x="1152" y="746"/>
                    <a:pt x="1200" y="770"/>
                  </a:cubicBezTo>
                  <a:cubicBezTo>
                    <a:pt x="1248" y="794"/>
                    <a:pt x="1360" y="810"/>
                    <a:pt x="1392" y="8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50" name="Line 14">
              <a:extLst>
                <a:ext uri="{FF2B5EF4-FFF2-40B4-BE49-F238E27FC236}">
                  <a16:creationId xmlns:a16="http://schemas.microsoft.com/office/drawing/2014/main" id="{FD7FBA31-CC95-4A86-B4BF-393575505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9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51" name="Line 15">
              <a:extLst>
                <a:ext uri="{FF2B5EF4-FFF2-40B4-BE49-F238E27FC236}">
                  <a16:creationId xmlns:a16="http://schemas.microsoft.com/office/drawing/2014/main" id="{55A3406B-CC08-4068-A8B9-4AC6287F8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148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52" name="Line 16">
              <a:extLst>
                <a:ext uri="{FF2B5EF4-FFF2-40B4-BE49-F238E27FC236}">
                  <a16:creationId xmlns:a16="http://schemas.microsoft.com/office/drawing/2014/main" id="{678A9D85-6EC0-42B4-9651-40E20CB73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148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53" name="Text Box 20">
              <a:extLst>
                <a:ext uri="{FF2B5EF4-FFF2-40B4-BE49-F238E27FC236}">
                  <a16:creationId xmlns:a16="http://schemas.microsoft.com/office/drawing/2014/main" id="{DBF4EF64-193A-47E4-8109-9538ACDD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72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400">
                  <a:latin typeface="Calibri" panose="020F0502020204030204" pitchFamily="34" charset="0"/>
                </a:rPr>
                <a:t>Q1</a:t>
              </a:r>
              <a:endParaRPr lang="es-ES" altLang="es-MX" sz="1400">
                <a:latin typeface="Calibri" panose="020F0502020204030204" pitchFamily="34" charset="0"/>
              </a:endParaRPr>
            </a:p>
          </p:txBody>
        </p:sp>
        <p:sp>
          <p:nvSpPr>
            <p:cNvPr id="69654" name="Text Box 21">
              <a:extLst>
                <a:ext uri="{FF2B5EF4-FFF2-40B4-BE49-F238E27FC236}">
                  <a16:creationId xmlns:a16="http://schemas.microsoft.com/office/drawing/2014/main" id="{8048446E-391E-4292-9AF5-9C9E19094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" y="272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400">
                  <a:latin typeface="Calibri" panose="020F0502020204030204" pitchFamily="34" charset="0"/>
                </a:rPr>
                <a:t>Q3</a:t>
              </a:r>
              <a:endParaRPr lang="es-ES" altLang="es-MX" sz="1400"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Group 25">
            <a:extLst>
              <a:ext uri="{FF2B5EF4-FFF2-40B4-BE49-F238E27FC236}">
                <a16:creationId xmlns:a16="http://schemas.microsoft.com/office/drawing/2014/main" id="{1DF25CDA-A283-40FF-8DEC-2B216A469A6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784600"/>
            <a:ext cx="2209800" cy="882650"/>
            <a:chOff x="2976" y="2384"/>
            <a:chExt cx="1392" cy="556"/>
          </a:xfrm>
        </p:grpSpPr>
        <p:sp>
          <p:nvSpPr>
            <p:cNvPr id="69641" name="Line 12">
              <a:extLst>
                <a:ext uri="{FF2B5EF4-FFF2-40B4-BE49-F238E27FC236}">
                  <a16:creationId xmlns:a16="http://schemas.microsoft.com/office/drawing/2014/main" id="{C5285878-2010-4697-88AD-3F43AB29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4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2" name="Freeform 13">
              <a:extLst>
                <a:ext uri="{FF2B5EF4-FFF2-40B4-BE49-F238E27FC236}">
                  <a16:creationId xmlns:a16="http://schemas.microsoft.com/office/drawing/2014/main" id="{AF6A3B73-A1C2-4DD0-A329-1681C7A5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2384"/>
              <a:ext cx="1392" cy="384"/>
            </a:xfrm>
            <a:custGeom>
              <a:avLst/>
              <a:gdLst>
                <a:gd name="T0" fmla="*/ 0 w 1392"/>
                <a:gd name="T1" fmla="*/ 336 h 384"/>
                <a:gd name="T2" fmla="*/ 132 w 1392"/>
                <a:gd name="T3" fmla="*/ 160 h 384"/>
                <a:gd name="T4" fmla="*/ 348 w 1392"/>
                <a:gd name="T5" fmla="*/ 40 h 384"/>
                <a:gd name="T6" fmla="*/ 660 w 1392"/>
                <a:gd name="T7" fmla="*/ 16 h 384"/>
                <a:gd name="T8" fmla="*/ 864 w 1392"/>
                <a:gd name="T9" fmla="*/ 4 h 384"/>
                <a:gd name="T10" fmla="*/ 984 w 1392"/>
                <a:gd name="T11" fmla="*/ 4 h 384"/>
                <a:gd name="T12" fmla="*/ 1140 w 1392"/>
                <a:gd name="T13" fmla="*/ 28 h 384"/>
                <a:gd name="T14" fmla="*/ 1296 w 1392"/>
                <a:gd name="T15" fmla="*/ 172 h 384"/>
                <a:gd name="T16" fmla="*/ 1368 w 1392"/>
                <a:gd name="T17" fmla="*/ 280 h 384"/>
                <a:gd name="T18" fmla="*/ 1392 w 1392"/>
                <a:gd name="T19" fmla="*/ 384 h 3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92"/>
                <a:gd name="T31" fmla="*/ 0 h 384"/>
                <a:gd name="T32" fmla="*/ 1392 w 1392"/>
                <a:gd name="T33" fmla="*/ 384 h 3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92" h="384">
                  <a:moveTo>
                    <a:pt x="0" y="336"/>
                  </a:moveTo>
                  <a:cubicBezTo>
                    <a:pt x="22" y="307"/>
                    <a:pt x="74" y="209"/>
                    <a:pt x="132" y="160"/>
                  </a:cubicBezTo>
                  <a:cubicBezTo>
                    <a:pt x="190" y="111"/>
                    <a:pt x="260" y="64"/>
                    <a:pt x="348" y="40"/>
                  </a:cubicBezTo>
                  <a:cubicBezTo>
                    <a:pt x="436" y="16"/>
                    <a:pt x="574" y="22"/>
                    <a:pt x="660" y="16"/>
                  </a:cubicBezTo>
                  <a:cubicBezTo>
                    <a:pt x="746" y="10"/>
                    <a:pt x="810" y="6"/>
                    <a:pt x="864" y="4"/>
                  </a:cubicBezTo>
                  <a:cubicBezTo>
                    <a:pt x="918" y="2"/>
                    <a:pt x="938" y="0"/>
                    <a:pt x="984" y="4"/>
                  </a:cubicBezTo>
                  <a:cubicBezTo>
                    <a:pt x="1030" y="8"/>
                    <a:pt x="1088" y="0"/>
                    <a:pt x="1140" y="28"/>
                  </a:cubicBezTo>
                  <a:cubicBezTo>
                    <a:pt x="1192" y="56"/>
                    <a:pt x="1258" y="130"/>
                    <a:pt x="1296" y="172"/>
                  </a:cubicBezTo>
                  <a:cubicBezTo>
                    <a:pt x="1334" y="214"/>
                    <a:pt x="1352" y="245"/>
                    <a:pt x="1368" y="280"/>
                  </a:cubicBezTo>
                  <a:cubicBezTo>
                    <a:pt x="1384" y="315"/>
                    <a:pt x="1387" y="362"/>
                    <a:pt x="1392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3" name="Line 17">
              <a:extLst>
                <a:ext uri="{FF2B5EF4-FFF2-40B4-BE49-F238E27FC236}">
                  <a16:creationId xmlns:a16="http://schemas.microsoft.com/office/drawing/2014/main" id="{CA7C497D-436F-4E29-A754-000B8B434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4" name="Line 18">
              <a:extLst>
                <a:ext uri="{FF2B5EF4-FFF2-40B4-BE49-F238E27FC236}">
                  <a16:creationId xmlns:a16="http://schemas.microsoft.com/office/drawing/2014/main" id="{930B5850-87E5-45E8-BBBE-2185D9711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24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5" name="Line 19">
              <a:extLst>
                <a:ext uri="{FF2B5EF4-FFF2-40B4-BE49-F238E27FC236}">
                  <a16:creationId xmlns:a16="http://schemas.microsoft.com/office/drawing/2014/main" id="{9C05DCA6-ECAF-4727-AA50-D51DC8084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24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6" name="Text Box 22">
              <a:extLst>
                <a:ext uri="{FF2B5EF4-FFF2-40B4-BE49-F238E27FC236}">
                  <a16:creationId xmlns:a16="http://schemas.microsoft.com/office/drawing/2014/main" id="{082AB8B3-4344-4B28-943E-5E56886EF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" y="274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400">
                  <a:latin typeface="Calibri" panose="020F0502020204030204" pitchFamily="34" charset="0"/>
                </a:rPr>
                <a:t>Q1</a:t>
              </a:r>
              <a:endParaRPr lang="es-ES" altLang="es-MX" sz="1400">
                <a:latin typeface="Calibri" panose="020F0502020204030204" pitchFamily="34" charset="0"/>
              </a:endParaRPr>
            </a:p>
          </p:txBody>
        </p:sp>
        <p:sp>
          <p:nvSpPr>
            <p:cNvPr id="69647" name="Text Box 23">
              <a:extLst>
                <a:ext uri="{FF2B5EF4-FFF2-40B4-BE49-F238E27FC236}">
                  <a16:creationId xmlns:a16="http://schemas.microsoft.com/office/drawing/2014/main" id="{D2F15FE4-4F2C-45FA-8030-6F12C4434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274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400">
                  <a:latin typeface="Calibri" panose="020F0502020204030204" pitchFamily="34" charset="0"/>
                </a:rPr>
                <a:t>Q3</a:t>
              </a:r>
              <a:endParaRPr lang="es-ES" altLang="es-MX" sz="1400">
                <a:latin typeface="Calibri" panose="020F0502020204030204" pitchFamily="34" charset="0"/>
              </a:endParaRPr>
            </a:p>
          </p:txBody>
        </p:sp>
      </p:grpSp>
      <p:sp>
        <p:nvSpPr>
          <p:cNvPr id="240666" name="Text Box 26">
            <a:extLst>
              <a:ext uri="{FF2B5EF4-FFF2-40B4-BE49-F238E27FC236}">
                <a16:creationId xmlns:a16="http://schemas.microsoft.com/office/drawing/2014/main" id="{CC5D43F7-3100-4DD3-AA2E-F3F7D4D66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8534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Elecciones 1989 y 1993 fueron concurrentes; la carrera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presidencial atenuaba fuerzas centrífugas. Desde 1997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no siempre son concurrentes; ¿se ha reforzado la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tendencia?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7" grpId="0" autoUpdateAnimBg="0"/>
      <p:bldP spid="240648" grpId="0" autoUpdateAnimBg="0"/>
      <p:bldP spid="240649" grpId="0" autoUpdateAnimBg="0"/>
      <p:bldP spid="240666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FD0E1D76-BF0B-42AD-AD28-8B66C9CAA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304800"/>
            <a:ext cx="5645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competencia intra-partidista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5283" name="Text Box 3">
            <a:extLst>
              <a:ext uri="{FF2B5EF4-FFF2-40B4-BE49-F238E27FC236}">
                <a16:creationId xmlns:a16="http://schemas.microsoft.com/office/drawing/2014/main" id="{50437ABF-1B4E-42CA-A824-54C95ED3D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El lado menos estudiado (no por ello menos importante) – dificultad de recabar evidencia en este rubro. </a:t>
            </a:r>
          </a:p>
        </p:txBody>
      </p:sp>
      <p:sp>
        <p:nvSpPr>
          <p:cNvPr id="225284" name="Text Box 4">
            <a:extLst>
              <a:ext uri="{FF2B5EF4-FFF2-40B4-BE49-F238E27FC236}">
                <a16:creationId xmlns:a16="http://schemas.microsoft.com/office/drawing/2014/main" id="{B29193A6-5B2E-4B99-8165-20D4C9FE5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79700"/>
            <a:ext cx="8153400" cy="15875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La pregunta central aquí: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¿es posible concebir a los partidos de un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sistema como actores unitarios?</a:t>
            </a:r>
          </a:p>
        </p:txBody>
      </p:sp>
      <p:sp>
        <p:nvSpPr>
          <p:cNvPr id="225285" name="Text Box 5">
            <a:extLst>
              <a:ext uri="{FF2B5EF4-FFF2-40B4-BE49-F238E27FC236}">
                <a16:creationId xmlns:a16="http://schemas.microsoft.com/office/drawing/2014/main" id="{194C8170-1209-47CA-A4D8-F3A71F26E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688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Esto, que parece razonable en GB o Venezuela clásica, parece menos evidente en EUA o en Brasil.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autoUpdateAnimBg="0"/>
      <p:bldP spid="225284" grpId="0" animBg="1" autoUpdateAnimBg="0"/>
      <p:bldP spid="22528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EE2F41F8-F81C-4852-BB7E-78BE5AF9E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304800"/>
            <a:ext cx="5949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¿Qué es un partido?</a:t>
            </a:r>
            <a:r>
              <a:rPr lang="en-US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 (2)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736FCB60-7B29-49DE-8915-969EEBDE1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017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En realidad es todo lo anterior y más...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3060" name="Text Box 4">
            <a:extLst>
              <a:ext uri="{FF2B5EF4-FFF2-40B4-BE49-F238E27FC236}">
                <a16:creationId xmlns:a16="http://schemas.microsoft.com/office/drawing/2014/main" id="{DC2DF1F0-D760-4ECA-80F3-04FA28AB3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Hay casi tantas </a:t>
            </a:r>
            <a:r>
              <a:rPr lang="es-MX" altLang="es-MX" sz="3200" b="1">
                <a:latin typeface="Calibri" panose="020F0502020204030204" pitchFamily="34" charset="0"/>
              </a:rPr>
              <a:t>definiciones</a:t>
            </a:r>
            <a:r>
              <a:rPr lang="es-MX" altLang="es-MX" sz="3200">
                <a:latin typeface="Calibri" panose="020F0502020204030204" pitchFamily="34" charset="0"/>
              </a:rPr>
              <a:t> como estudiosos,  c/u subraya el aspecto que le interesa P.ej.: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3061" name="Text Box 5">
            <a:extLst>
              <a:ext uri="{FF2B5EF4-FFF2-40B4-BE49-F238E27FC236}">
                <a16:creationId xmlns:a16="http://schemas.microsoft.com/office/drawing/2014/main" id="{62402EA7-88EC-48D6-B688-47EB2B08C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052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Burke</a:t>
            </a:r>
            <a:r>
              <a:rPr lang="es-MX" altLang="es-MX" sz="3200">
                <a:latin typeface="Calibri" panose="020F0502020204030204" pitchFamily="34" charset="0"/>
              </a:rPr>
              <a:t>: cuerpo de personas con </a:t>
            </a:r>
            <a:r>
              <a:rPr lang="es-MX" altLang="es-MX" sz="3200" u="sng">
                <a:latin typeface="Calibri" panose="020F0502020204030204" pitchFamily="34" charset="0"/>
              </a:rPr>
              <a:t>ideas afines</a:t>
            </a:r>
            <a:endParaRPr lang="es-ES" altLang="es-MX" sz="3200" u="sng">
              <a:latin typeface="Calibri" panose="020F0502020204030204" pitchFamily="34" charset="0"/>
            </a:endParaRPr>
          </a:p>
        </p:txBody>
      </p:sp>
      <p:sp>
        <p:nvSpPr>
          <p:cNvPr id="173062" name="Text Box 6">
            <a:extLst>
              <a:ext uri="{FF2B5EF4-FFF2-40B4-BE49-F238E27FC236}">
                <a16:creationId xmlns:a16="http://schemas.microsoft.com/office/drawing/2014/main" id="{0A9A6A6D-E3D1-4FB3-8800-A62E7DBC9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925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Duverger</a:t>
            </a:r>
            <a:r>
              <a:rPr lang="es-MX" altLang="es-MX" sz="3200">
                <a:latin typeface="Calibri" panose="020F0502020204030204" pitchFamily="34" charset="0"/>
              </a:rPr>
              <a:t>: es una </a:t>
            </a:r>
            <a:r>
              <a:rPr lang="es-MX" altLang="es-MX" sz="3200" u="sng">
                <a:latin typeface="Calibri" panose="020F0502020204030204" pitchFamily="34" charset="0"/>
              </a:rPr>
              <a:t>organización</a:t>
            </a:r>
            <a:endParaRPr lang="es-ES" altLang="es-MX" sz="3200" u="sng">
              <a:latin typeface="Calibri" panose="020F0502020204030204" pitchFamily="34" charset="0"/>
            </a:endParaRPr>
          </a:p>
        </p:txBody>
      </p:sp>
      <p:sp>
        <p:nvSpPr>
          <p:cNvPr id="173063" name="Text Box 7">
            <a:extLst>
              <a:ext uri="{FF2B5EF4-FFF2-40B4-BE49-F238E27FC236}">
                <a16:creationId xmlns:a16="http://schemas.microsoft.com/office/drawing/2014/main" id="{A2136C88-62AF-41D9-BD1F-30125438A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259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Epstein</a:t>
            </a:r>
            <a:r>
              <a:rPr lang="es-MX" altLang="es-MX" sz="3200">
                <a:latin typeface="Calibri" panose="020F0502020204030204" pitchFamily="34" charset="0"/>
              </a:rPr>
              <a:t>: es una </a:t>
            </a:r>
            <a:r>
              <a:rPr lang="es-MX" altLang="es-MX" sz="3200" u="sng">
                <a:latin typeface="Calibri" panose="020F0502020204030204" pitchFamily="34" charset="0"/>
              </a:rPr>
              <a:t>marca</a:t>
            </a:r>
            <a:r>
              <a:rPr lang="en-US" altLang="es-MX" sz="3200">
                <a:latin typeface="Calibri" panose="020F0502020204030204" pitchFamily="34" charset="0"/>
              </a:rPr>
              <a:t> (como Coca-Cola)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3064" name="Text Box 8">
            <a:extLst>
              <a:ext uri="{FF2B5EF4-FFF2-40B4-BE49-F238E27FC236}">
                <a16:creationId xmlns:a16="http://schemas.microsoft.com/office/drawing/2014/main" id="{43006182-82E6-4C55-BF7F-65322D4BE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75238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Aldrich</a:t>
            </a:r>
            <a:r>
              <a:rPr lang="es-MX" altLang="es-MX" sz="3200">
                <a:latin typeface="Calibri" panose="020F0502020204030204" pitchFamily="34" charset="0"/>
              </a:rPr>
              <a:t>: </a:t>
            </a:r>
            <a:r>
              <a:rPr lang="es-MX" altLang="es-MX" sz="3200" u="sng">
                <a:latin typeface="Calibri" panose="020F0502020204030204" pitchFamily="34" charset="0"/>
              </a:rPr>
              <a:t>coalición estable</a:t>
            </a:r>
            <a:r>
              <a:rPr lang="es-MX" altLang="es-MX" sz="3200">
                <a:latin typeface="Calibri" panose="020F0502020204030204" pitchFamily="34" charset="0"/>
              </a:rPr>
              <a:t> con reglas y procedi-mientos, para ganar y usar puestos de gobierno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173061" grpId="0" autoUpdateAnimBg="0"/>
      <p:bldP spid="173062" grpId="0" autoUpdateAnimBg="0"/>
      <p:bldP spid="173063" grpId="0" autoUpdateAnimBg="0"/>
      <p:bldP spid="173064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8A77B063-6389-7404-A634-CC1C4FA40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 dirty="0" err="1">
                <a:latin typeface="Calibri"/>
                <a:ea typeface="Calibri"/>
                <a:cs typeface="Calibri"/>
              </a:rPr>
              <a:t>Aquí</a:t>
            </a:r>
            <a:r>
              <a:rPr lang="en-US" altLang="es-MX" sz="2800" dirty="0">
                <a:latin typeface="Calibri"/>
                <a:ea typeface="Calibri"/>
                <a:cs typeface="Calibri"/>
              </a:rPr>
              <a:t> </a:t>
            </a:r>
            <a:r>
              <a:rPr lang="en-US" altLang="es-MX" sz="2800" dirty="0" err="1">
                <a:latin typeface="Calibri"/>
                <a:ea typeface="Calibri"/>
                <a:cs typeface="Calibri"/>
              </a:rPr>
              <a:t>lámina</a:t>
            </a:r>
            <a:r>
              <a:rPr lang="en-US" altLang="es-MX" sz="2800" dirty="0">
                <a:latin typeface="Calibri"/>
                <a:ea typeface="Calibri"/>
                <a:cs typeface="Calibri"/>
              </a:rPr>
              <a:t> de </a:t>
            </a:r>
            <a:r>
              <a:rPr lang="en-US" altLang="es-MX" sz="2800" dirty="0" err="1">
                <a:latin typeface="Calibri"/>
                <a:ea typeface="Calibri"/>
                <a:cs typeface="Calibri"/>
              </a:rPr>
              <a:t>nominaciones</a:t>
            </a:r>
            <a:r>
              <a:rPr lang="en-US" altLang="es-MX" sz="2800" dirty="0">
                <a:latin typeface="Calibri"/>
                <a:ea typeface="Calibri"/>
                <a:cs typeface="Calibri"/>
              </a:rPr>
              <a:t> PAN con FCH -- Ascencio</a:t>
            </a:r>
            <a:endParaRPr lang="en-US" altLang="es-MX" sz="2800" dirty="0">
              <a:latin typeface="Calibri" panose="020F050202020403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002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52816DB7-8B0E-4BF4-97DD-437B169E9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304800"/>
            <a:ext cx="7169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¿Por qué importa el sistema de partidos?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6307" name="Text Box 3">
            <a:extLst>
              <a:ext uri="{FF2B5EF4-FFF2-40B4-BE49-F238E27FC236}">
                <a16:creationId xmlns:a16="http://schemas.microsoft.com/office/drawing/2014/main" id="{4EC6BC31-443C-4467-98A1-EAEAD6539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95438"/>
            <a:ext cx="815340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s-MX" sz="2800">
                <a:latin typeface="Calibri" panose="020F0502020204030204" pitchFamily="34" charset="0"/>
              </a:rPr>
              <a:t>Como un conjunto de fracturas sociales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s-MX" sz="2800">
                <a:latin typeface="Calibri" panose="020F0502020204030204" pitchFamily="34" charset="0"/>
              </a:rPr>
              <a:t>Como un número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s-MX" sz="2800">
                <a:latin typeface="Calibri" panose="020F0502020204030204" pitchFamily="34" charset="0"/>
              </a:rPr>
              <a:t>Como una dinámica de competencia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s-MX" sz="2800">
                <a:latin typeface="Calibri" panose="020F0502020204030204" pitchFamily="34" charset="0"/>
              </a:rPr>
              <a:t>Como un actor colectivo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AEB0B1F0-D6DD-4CFD-88EF-CF115EDCC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6000"/>
            <a:ext cx="60198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9600"/>
              <a:t>FIN</a:t>
            </a:r>
          </a:p>
        </p:txBody>
      </p:sp>
      <p:pic>
        <p:nvPicPr>
          <p:cNvPr id="72707" name="Picture 3" descr="C:\Users\Eric\Desktop\JohnJohnSalute.jpg">
            <a:extLst>
              <a:ext uri="{FF2B5EF4-FFF2-40B4-BE49-F238E27FC236}">
                <a16:creationId xmlns:a16="http://schemas.microsoft.com/office/drawing/2014/main" id="{FF72DC6B-77A7-46F3-AB84-A351232EF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52400"/>
            <a:ext cx="5041900" cy="639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>
            <a:extLst>
              <a:ext uri="{FF2B5EF4-FFF2-40B4-BE49-F238E27FC236}">
                <a16:creationId xmlns:a16="http://schemas.microsoft.com/office/drawing/2014/main" id="{79EE1589-BB20-4DC9-9062-8914493B5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304800"/>
            <a:ext cx="61023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Los partidos en busca de recursos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42691" name="Text Box 3">
            <a:extLst>
              <a:ext uri="{FF2B5EF4-FFF2-40B4-BE49-F238E27FC236}">
                <a16:creationId xmlns:a16="http://schemas.microsoft.com/office/drawing/2014/main" id="{FFEDF99E-8631-4FD7-8289-E35EBF85D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Los partidos, como toda organización, necesitan recursos: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2692" name="Text Box 4">
            <a:extLst>
              <a:ext uri="{FF2B5EF4-FFF2-40B4-BE49-F238E27FC236}">
                <a16:creationId xmlns:a16="http://schemas.microsoft.com/office/drawing/2014/main" id="{3BAA6B39-A97F-473C-8567-707EE9D9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146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tiempo por parte de sus activistas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2693" name="Text Box 5">
            <a:extLst>
              <a:ext uri="{FF2B5EF4-FFF2-40B4-BE49-F238E27FC236}">
                <a16:creationId xmlns:a16="http://schemas.microsoft.com/office/drawing/2014/main" id="{0A1921B3-0DAE-436C-916F-F0BBF6A98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dinero por parte de contribuyentes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2694" name="Text Box 6">
            <a:extLst>
              <a:ext uri="{FF2B5EF4-FFF2-40B4-BE49-F238E27FC236}">
                <a16:creationId xmlns:a16="http://schemas.microsoft.com/office/drawing/2014/main" id="{AC596143-5CCA-4C4E-84F3-5B8A3E6A1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401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esfuerzo por parte del personal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2695" name="Text Box 7">
            <a:extLst>
              <a:ext uri="{FF2B5EF4-FFF2-40B4-BE49-F238E27FC236}">
                <a16:creationId xmlns:a16="http://schemas.microsoft.com/office/drawing/2014/main" id="{40C50B86-DF7F-48D5-8E58-74E599780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70438"/>
            <a:ext cx="8153400" cy="1554162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Los partidos compiten,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 b="1">
                <a:latin typeface="Calibri" panose="020F0502020204030204" pitchFamily="34" charset="0"/>
              </a:rPr>
              <a:t>1</a:t>
            </a:r>
            <a:r>
              <a:rPr lang="en-US" altLang="es-MX" sz="3200" b="1" u="sng" baseline="30000">
                <a:latin typeface="Calibri" panose="020F0502020204030204" pitchFamily="34" charset="0"/>
              </a:rPr>
              <a:t>o</a:t>
            </a:r>
            <a:r>
              <a:rPr lang="en-US" altLang="es-MX" sz="3200">
                <a:latin typeface="Calibri" panose="020F0502020204030204" pitchFamily="34" charset="0"/>
              </a:rPr>
              <a:t>, por recursos para organizar su influencia,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 b="1">
                <a:latin typeface="Calibri" panose="020F0502020204030204" pitchFamily="34" charset="0"/>
              </a:rPr>
              <a:t>2</a:t>
            </a:r>
            <a:r>
              <a:rPr lang="en-US" altLang="es-MX" sz="3200" b="1" u="sng" baseline="30000">
                <a:latin typeface="Calibri" panose="020F0502020204030204" pitchFamily="34" charset="0"/>
              </a:rPr>
              <a:t>o</a:t>
            </a:r>
            <a:r>
              <a:rPr lang="en-US" altLang="es-MX" sz="3200">
                <a:latin typeface="Calibri" panose="020F0502020204030204" pitchFamily="34" charset="0"/>
              </a:rPr>
              <a:t>, por la influencia misma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autoUpdateAnimBg="0"/>
      <p:bldP spid="242692" grpId="0" autoUpdateAnimBg="0"/>
      <p:bldP spid="242693" grpId="0" autoUpdateAnimBg="0"/>
      <p:bldP spid="242694" grpId="0" autoUpdateAnimBg="0"/>
      <p:bldP spid="242695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Text Box 2">
            <a:extLst>
              <a:ext uri="{FF2B5EF4-FFF2-40B4-BE49-F238E27FC236}">
                <a16:creationId xmlns:a16="http://schemas.microsoft.com/office/drawing/2014/main" id="{BA38ABCC-91AD-4BA1-B47B-119B08B55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¿Cómo se distribuye el electorado según sus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preferencias políticas (perfil ideológico)?</a:t>
            </a:r>
          </a:p>
        </p:txBody>
      </p:sp>
      <p:graphicFrame>
        <p:nvGraphicFramePr>
          <p:cNvPr id="419843" name="Object 3">
            <a:extLst>
              <a:ext uri="{FF2B5EF4-FFF2-40B4-BE49-F238E27FC236}">
                <a16:creationId xmlns:a16="http://schemas.microsoft.com/office/drawing/2014/main" id="{652BD938-3FBC-4458-9BBF-3296F76B8A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2895600"/>
          <a:ext cx="38703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89" name="Bitmap Image" r:id="rId3" imgW="6792273" imgH="2257740" progId="Paint.Picture">
                  <p:embed/>
                </p:oleObj>
              </mc:Choice>
              <mc:Fallback>
                <p:oleObj name="Bitmap Image" r:id="rId3" imgW="6792273" imgH="2257740" progId="Paint.Picture">
                  <p:embed/>
                  <p:pic>
                    <p:nvPicPr>
                      <p:cNvPr id="419843" name="Object 3">
                        <a:extLst>
                          <a:ext uri="{FF2B5EF4-FFF2-40B4-BE49-F238E27FC236}">
                            <a16:creationId xmlns:a16="http://schemas.microsoft.com/office/drawing/2014/main" id="{652BD938-3FBC-4458-9BBF-3296F76B8A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895600"/>
                        <a:ext cx="387032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4" name="Object 4">
            <a:extLst>
              <a:ext uri="{FF2B5EF4-FFF2-40B4-BE49-F238E27FC236}">
                <a16:creationId xmlns:a16="http://schemas.microsoft.com/office/drawing/2014/main" id="{2802A7FA-EAFB-4C0A-BA42-EEBFFC0D5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72100"/>
          <a:ext cx="388143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0" name="Bitmap Image" r:id="rId5" imgW="6811326" imgH="1457143" progId="Paint.Picture">
                  <p:embed/>
                </p:oleObj>
              </mc:Choice>
              <mc:Fallback>
                <p:oleObj name="Bitmap Image" r:id="rId5" imgW="6811326" imgH="1457143" progId="Paint.Picture">
                  <p:embed/>
                  <p:pic>
                    <p:nvPicPr>
                      <p:cNvPr id="419844" name="Object 4">
                        <a:extLst>
                          <a:ext uri="{FF2B5EF4-FFF2-40B4-BE49-F238E27FC236}">
                            <a16:creationId xmlns:a16="http://schemas.microsoft.com/office/drawing/2014/main" id="{2802A7FA-EAFB-4C0A-BA42-EEBFFC0D53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72100"/>
                        <a:ext cx="3881438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5" name="Object 5">
            <a:extLst>
              <a:ext uri="{FF2B5EF4-FFF2-40B4-BE49-F238E27FC236}">
                <a16:creationId xmlns:a16="http://schemas.microsoft.com/office/drawing/2014/main" id="{D377EFF1-BA67-41DF-A5F1-41D226F852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724400"/>
          <a:ext cx="388620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" name="Bitmap Image" r:id="rId7" imgW="6819048" imgH="2752381" progId="Paint.Picture">
                  <p:embed/>
                </p:oleObj>
              </mc:Choice>
              <mc:Fallback>
                <p:oleObj name="Bitmap Image" r:id="rId7" imgW="6819048" imgH="2752381" progId="Paint.Picture">
                  <p:embed/>
                  <p:pic>
                    <p:nvPicPr>
                      <p:cNvPr id="419845" name="Object 5">
                        <a:extLst>
                          <a:ext uri="{FF2B5EF4-FFF2-40B4-BE49-F238E27FC236}">
                            <a16:creationId xmlns:a16="http://schemas.microsoft.com/office/drawing/2014/main" id="{D377EFF1-BA67-41DF-A5F1-41D226F852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724400"/>
                        <a:ext cx="388620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6" name="Text Box 6">
            <a:extLst>
              <a:ext uri="{FF2B5EF4-FFF2-40B4-BE49-F238E27FC236}">
                <a16:creationId xmlns:a16="http://schemas.microsoft.com/office/drawing/2014/main" id="{5DE41AF4-DD9C-490B-A0C3-A6E9BACB8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432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 i="1">
                <a:latin typeface="Calibri" panose="020F0502020204030204" pitchFamily="34" charset="0"/>
              </a:rPr>
              <a:t>(a)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419847" name="Text Box 7">
            <a:extLst>
              <a:ext uri="{FF2B5EF4-FFF2-40B4-BE49-F238E27FC236}">
                <a16:creationId xmlns:a16="http://schemas.microsoft.com/office/drawing/2014/main" id="{4A7DD549-C3E8-4E5D-9EF1-5171633C8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879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 i="1">
                <a:latin typeface="Calibri" panose="020F0502020204030204" pitchFamily="34" charset="0"/>
              </a:rPr>
              <a:t>(b)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419848" name="Text Box 8">
            <a:extLst>
              <a:ext uri="{FF2B5EF4-FFF2-40B4-BE49-F238E27FC236}">
                <a16:creationId xmlns:a16="http://schemas.microsoft.com/office/drawing/2014/main" id="{F89B2784-AB69-4B09-B713-8C1CB7622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5720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 i="1">
                <a:latin typeface="Calibri" panose="020F0502020204030204" pitchFamily="34" charset="0"/>
              </a:rPr>
              <a:t>(c)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419849" name="Text Box 9">
            <a:extLst>
              <a:ext uri="{FF2B5EF4-FFF2-40B4-BE49-F238E27FC236}">
                <a16:creationId xmlns:a16="http://schemas.microsoft.com/office/drawing/2014/main" id="{838653B6-0899-4801-90F1-347266441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619375"/>
            <a:ext cx="4038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Perfil </a:t>
            </a:r>
            <a:r>
              <a:rPr lang="en-US" altLang="es-MX" i="1">
                <a:latin typeface="Calibri" panose="020F0502020204030204" pitchFamily="34" charset="0"/>
              </a:rPr>
              <a:t>(a)</a:t>
            </a:r>
            <a:r>
              <a:rPr lang="en-US" altLang="es-MX">
                <a:latin typeface="Calibri" panose="020F0502020204030204" pitchFamily="34" charset="0"/>
              </a:rPr>
              <a:t> garantiza que la oferta de centro sea competitiva. </a:t>
            </a:r>
          </a:p>
        </p:txBody>
      </p:sp>
      <p:sp>
        <p:nvSpPr>
          <p:cNvPr id="419850" name="Text Box 10">
            <a:extLst>
              <a:ext uri="{FF2B5EF4-FFF2-40B4-BE49-F238E27FC236}">
                <a16:creationId xmlns:a16="http://schemas.microsoft.com/office/drawing/2014/main" id="{92FF36F5-35AF-4E4A-91EC-575E03044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657600"/>
            <a:ext cx="403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¿Qué decir de </a:t>
            </a:r>
            <a:r>
              <a:rPr lang="en-US" altLang="es-MX" i="1">
                <a:latin typeface="Calibri" panose="020F0502020204030204" pitchFamily="34" charset="0"/>
              </a:rPr>
              <a:t>(b)</a:t>
            </a:r>
            <a:r>
              <a:rPr lang="en-US" altLang="es-MX">
                <a:latin typeface="Calibri" panose="020F0502020204030204" pitchFamily="34" charset="0"/>
              </a:rPr>
              <a:t> y </a:t>
            </a:r>
            <a:r>
              <a:rPr lang="en-US" altLang="es-MX" i="1">
                <a:latin typeface="Calibri" panose="020F0502020204030204" pitchFamily="34" charset="0"/>
              </a:rPr>
              <a:t>(c)</a:t>
            </a:r>
            <a:r>
              <a:rPr lang="en-US" altLang="es-MX">
                <a:latin typeface="Calibri" panose="020F0502020204030204" pitchFamily="34" charset="0"/>
              </a:rPr>
              <a:t>? ¿Es un perfil tipo </a:t>
            </a:r>
            <a:r>
              <a:rPr lang="en-US" altLang="es-MX" i="1">
                <a:latin typeface="Calibri" panose="020F0502020204030204" pitchFamily="34" charset="0"/>
              </a:rPr>
              <a:t>(a)</a:t>
            </a:r>
            <a:r>
              <a:rPr lang="en-US" altLang="es-MX">
                <a:latin typeface="Calibri" panose="020F0502020204030204" pitchFamily="34" charset="0"/>
              </a:rPr>
              <a:t> más común?</a:t>
            </a: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51921D0A-7F68-4672-B78E-55F4874ED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850" y="304800"/>
            <a:ext cx="4425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centro en política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2" grpId="0" autoUpdateAnimBg="0"/>
      <p:bldP spid="419846" grpId="0" autoUpdateAnimBg="0"/>
      <p:bldP spid="419847" grpId="0" autoUpdateAnimBg="0"/>
      <p:bldP spid="419848" grpId="0" autoUpdateAnimBg="0"/>
      <p:bldP spid="419849" grpId="0" autoUpdateAnimBg="0"/>
      <p:bldP spid="41985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4F5ACB40-C73C-4756-9F4F-983FD0923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050" y="304800"/>
            <a:ext cx="65595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Minimiza la distancia promedio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20867" name="Text Box 3">
            <a:extLst>
              <a:ext uri="{FF2B5EF4-FFF2-40B4-BE49-F238E27FC236}">
                <a16:creationId xmlns:a16="http://schemas.microsoft.com/office/drawing/2014/main" id="{1A6A7F73-006D-42A6-B1B5-CBC2730C5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Una razón para valorar al centro es que minimiza la distancia agregada a cada elector (Rawls).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 i="1">
                <a:latin typeface="Calibri" panose="020F0502020204030204" pitchFamily="34" charset="0"/>
              </a:rPr>
              <a:t>x</a:t>
            </a:r>
            <a:r>
              <a:rPr lang="en-US" altLang="es-MX" sz="2800">
                <a:latin typeface="Calibri" panose="020F0502020204030204" pitchFamily="34" charset="0"/>
              </a:rPr>
              <a:t> es la </a:t>
            </a:r>
            <a:r>
              <a:rPr lang="en-US" altLang="es-MX" sz="2800" i="1">
                <a:latin typeface="Calibri" panose="020F0502020204030204" pitchFamily="34" charset="0"/>
              </a:rPr>
              <a:t>policy</a:t>
            </a:r>
            <a:r>
              <a:rPr lang="en-US" altLang="es-MX" sz="2800">
                <a:latin typeface="Calibri" panose="020F0502020204030204" pitchFamily="34" charset="0"/>
              </a:rPr>
              <a:t> y llamamos a N=5 electores por su posición:</a:t>
            </a:r>
          </a:p>
        </p:txBody>
      </p:sp>
      <p:graphicFrame>
        <p:nvGraphicFramePr>
          <p:cNvPr id="420868" name="Object 4">
            <a:extLst>
              <a:ext uri="{FF2B5EF4-FFF2-40B4-BE49-F238E27FC236}">
                <a16:creationId xmlns:a16="http://schemas.microsoft.com/office/drawing/2014/main" id="{819347F3-93DE-4B03-862F-DF00F40B2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1100" y="2776538"/>
          <a:ext cx="16637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3" name="Equation" r:id="rId3" imgW="888614" imgH="431613" progId="Equation.3">
                  <p:embed/>
                </p:oleObj>
              </mc:Choice>
              <mc:Fallback>
                <p:oleObj name="Equation" r:id="rId3" imgW="888614" imgH="431613" progId="Equation.3">
                  <p:embed/>
                  <p:pic>
                    <p:nvPicPr>
                      <p:cNvPr id="420868" name="Object 4">
                        <a:extLst>
                          <a:ext uri="{FF2B5EF4-FFF2-40B4-BE49-F238E27FC236}">
                            <a16:creationId xmlns:a16="http://schemas.microsoft.com/office/drawing/2014/main" id="{819347F3-93DE-4B03-862F-DF00F40B28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2776538"/>
                        <a:ext cx="166370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9" name="Line 5">
            <a:extLst>
              <a:ext uri="{FF2B5EF4-FFF2-40B4-BE49-F238E27FC236}">
                <a16:creationId xmlns:a16="http://schemas.microsoft.com/office/drawing/2014/main" id="{513AAB4E-C97D-408C-9153-F136B6203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3100" y="35766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F8F70EDF-30D8-413B-9835-57165611C811}"/>
              </a:ext>
            </a:extLst>
          </p:cNvPr>
          <p:cNvGrpSpPr>
            <a:grpSpLocks/>
          </p:cNvGrpSpPr>
          <p:nvPr/>
        </p:nvGrpSpPr>
        <p:grpSpPr bwMode="auto">
          <a:xfrm>
            <a:off x="1924050" y="3500438"/>
            <a:ext cx="381000" cy="457200"/>
            <a:chOff x="468" y="2349"/>
            <a:chExt cx="240" cy="288"/>
          </a:xfrm>
        </p:grpSpPr>
        <p:sp>
          <p:nvSpPr>
            <p:cNvPr id="75870" name="Line 7">
              <a:extLst>
                <a:ext uri="{FF2B5EF4-FFF2-40B4-BE49-F238E27FC236}">
                  <a16:creationId xmlns:a16="http://schemas.microsoft.com/office/drawing/2014/main" id="{402B5F73-C031-4AF8-BC0A-153F3E837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34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5871" name="Text Box 8">
              <a:extLst>
                <a:ext uri="{FF2B5EF4-FFF2-40B4-BE49-F238E27FC236}">
                  <a16:creationId xmlns:a16="http://schemas.microsoft.com/office/drawing/2014/main" id="{2015E855-5138-41B3-BE0E-1155F8D68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" y="240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EC6D4D05-5B6A-40E9-897D-E454EEF697E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500438"/>
            <a:ext cx="381000" cy="457200"/>
            <a:chOff x="948" y="2349"/>
            <a:chExt cx="240" cy="288"/>
          </a:xfrm>
        </p:grpSpPr>
        <p:sp>
          <p:nvSpPr>
            <p:cNvPr id="75868" name="Line 10">
              <a:extLst>
                <a:ext uri="{FF2B5EF4-FFF2-40B4-BE49-F238E27FC236}">
                  <a16:creationId xmlns:a16="http://schemas.microsoft.com/office/drawing/2014/main" id="{006B3D11-218E-482E-B3B7-BA46EDAB3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34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5869" name="Text Box 11">
              <a:extLst>
                <a:ext uri="{FF2B5EF4-FFF2-40B4-BE49-F238E27FC236}">
                  <a16:creationId xmlns:a16="http://schemas.microsoft.com/office/drawing/2014/main" id="{10E385A8-D7FE-4637-B531-6658E3F66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" y="240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75A78C3B-BD24-4897-A1A5-EC8E51D1120D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500438"/>
            <a:ext cx="381000" cy="461962"/>
            <a:chOff x="1512" y="2349"/>
            <a:chExt cx="240" cy="291"/>
          </a:xfrm>
        </p:grpSpPr>
        <p:sp>
          <p:nvSpPr>
            <p:cNvPr id="75866" name="Line 13">
              <a:extLst>
                <a:ext uri="{FF2B5EF4-FFF2-40B4-BE49-F238E27FC236}">
                  <a16:creationId xmlns:a16="http://schemas.microsoft.com/office/drawing/2014/main" id="{D0C572AD-E417-4BC5-9CD9-382D62066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34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5867" name="Text Box 14">
              <a:extLst>
                <a:ext uri="{FF2B5EF4-FFF2-40B4-BE49-F238E27FC236}">
                  <a16:creationId xmlns:a16="http://schemas.microsoft.com/office/drawing/2014/main" id="{3BF1C906-0F54-46D3-8B8A-C1A326E9F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2" y="2409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45F42CF3-F0D0-4BAB-B884-6B984D2C9CDE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3500438"/>
            <a:ext cx="381000" cy="461962"/>
            <a:chOff x="2052" y="2349"/>
            <a:chExt cx="240" cy="291"/>
          </a:xfrm>
        </p:grpSpPr>
        <p:sp>
          <p:nvSpPr>
            <p:cNvPr id="75864" name="Line 16">
              <a:extLst>
                <a:ext uri="{FF2B5EF4-FFF2-40B4-BE49-F238E27FC236}">
                  <a16:creationId xmlns:a16="http://schemas.microsoft.com/office/drawing/2014/main" id="{15A58CCB-8055-4885-BA05-DFFFC1D83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34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5865" name="Text Box 17">
              <a:extLst>
                <a:ext uri="{FF2B5EF4-FFF2-40B4-BE49-F238E27FC236}">
                  <a16:creationId xmlns:a16="http://schemas.microsoft.com/office/drawing/2014/main" id="{6D6C0DDE-FF5C-4B4A-8660-4EE4A0D5E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" y="2409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A1DD86E2-F846-4B28-9B1F-F98FE10409FD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500438"/>
            <a:ext cx="381000" cy="461962"/>
            <a:chOff x="2520" y="2349"/>
            <a:chExt cx="240" cy="291"/>
          </a:xfrm>
        </p:grpSpPr>
        <p:sp>
          <p:nvSpPr>
            <p:cNvPr id="75862" name="Line 19">
              <a:extLst>
                <a:ext uri="{FF2B5EF4-FFF2-40B4-BE49-F238E27FC236}">
                  <a16:creationId xmlns:a16="http://schemas.microsoft.com/office/drawing/2014/main" id="{49968CBB-1661-4802-A219-4E8BBC261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34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5863" name="Text Box 20">
              <a:extLst>
                <a:ext uri="{FF2B5EF4-FFF2-40B4-BE49-F238E27FC236}">
                  <a16:creationId xmlns:a16="http://schemas.microsoft.com/office/drawing/2014/main" id="{6CDE122A-CA4E-402B-9AB4-EF33228AA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2409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5</a:t>
              </a:r>
            </a:p>
          </p:txBody>
        </p:sp>
      </p:grpSp>
      <p:sp>
        <p:nvSpPr>
          <p:cNvPr id="420885" name="Text Box 21">
            <a:extLst>
              <a:ext uri="{FF2B5EF4-FFF2-40B4-BE49-F238E27FC236}">
                <a16:creationId xmlns:a16="http://schemas.microsoft.com/office/drawing/2014/main" id="{76A19D2D-C4B9-4BD8-B7D8-2C0F0A7B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i="1">
                <a:latin typeface="Calibri" panose="020F0502020204030204" pitchFamily="34" charset="0"/>
              </a:rPr>
              <a:t>policy</a:t>
            </a:r>
            <a:endParaRPr lang="en-US" altLang="es-MX">
              <a:latin typeface="Calibri" panose="020F0502020204030204" pitchFamily="34" charset="0"/>
            </a:endParaRPr>
          </a:p>
        </p:txBody>
      </p:sp>
      <p:sp>
        <p:nvSpPr>
          <p:cNvPr id="420886" name="Text Box 22">
            <a:extLst>
              <a:ext uri="{FF2B5EF4-FFF2-40B4-BE49-F238E27FC236}">
                <a16:creationId xmlns:a16="http://schemas.microsoft.com/office/drawing/2014/main" id="{41850E76-C937-4B0B-BF2A-7468F1257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562350"/>
            <a:ext cx="144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i="1">
                <a:solidFill>
                  <a:srgbClr val="CC3300"/>
                </a:solidFill>
                <a:latin typeface="Calibri" panose="020F0502020204030204" pitchFamily="34" charset="0"/>
              </a:rPr>
              <a:t>distancia agregada</a:t>
            </a:r>
            <a:endParaRPr lang="en-U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grpSp>
        <p:nvGrpSpPr>
          <p:cNvPr id="7" name="Group 23">
            <a:extLst>
              <a:ext uri="{FF2B5EF4-FFF2-40B4-BE49-F238E27FC236}">
                <a16:creationId xmlns:a16="http://schemas.microsoft.com/office/drawing/2014/main" id="{26FDE16C-2AAA-4BC8-B5CB-D2EAC5CC113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419600"/>
            <a:ext cx="1219200" cy="1981200"/>
            <a:chOff x="240" y="2784"/>
            <a:chExt cx="768" cy="1248"/>
          </a:xfrm>
        </p:grpSpPr>
        <p:sp>
          <p:nvSpPr>
            <p:cNvPr id="75857" name="Text Box 24">
              <a:extLst>
                <a:ext uri="{FF2B5EF4-FFF2-40B4-BE49-F238E27FC236}">
                  <a16:creationId xmlns:a16="http://schemas.microsoft.com/office/drawing/2014/main" id="{D1BAABEE-C7EF-430C-B157-55CC80A73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78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latin typeface="Calibri" panose="020F0502020204030204" pitchFamily="34" charset="0"/>
                </a:rPr>
                <a:t>x = 1</a:t>
              </a:r>
            </a:p>
          </p:txBody>
        </p:sp>
        <p:sp>
          <p:nvSpPr>
            <p:cNvPr id="75858" name="Text Box 25">
              <a:extLst>
                <a:ext uri="{FF2B5EF4-FFF2-40B4-BE49-F238E27FC236}">
                  <a16:creationId xmlns:a16="http://schemas.microsoft.com/office/drawing/2014/main" id="{3E8FB9FC-0C64-4EF7-90B3-EE7CD1361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02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latin typeface="Calibri" panose="020F0502020204030204" pitchFamily="34" charset="0"/>
                </a:rPr>
                <a:t>x = 2</a:t>
              </a:r>
            </a:p>
          </p:txBody>
        </p:sp>
        <p:sp>
          <p:nvSpPr>
            <p:cNvPr id="75859" name="Text Box 26">
              <a:extLst>
                <a:ext uri="{FF2B5EF4-FFF2-40B4-BE49-F238E27FC236}">
                  <a16:creationId xmlns:a16="http://schemas.microsoft.com/office/drawing/2014/main" id="{4683182C-E71D-4A2E-831B-AC92C3FA5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26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latin typeface="Calibri" panose="020F0502020204030204" pitchFamily="34" charset="0"/>
                </a:rPr>
                <a:t>x = 3</a:t>
              </a:r>
            </a:p>
          </p:txBody>
        </p:sp>
        <p:sp>
          <p:nvSpPr>
            <p:cNvPr id="75860" name="Text Box 27">
              <a:extLst>
                <a:ext uri="{FF2B5EF4-FFF2-40B4-BE49-F238E27FC236}">
                  <a16:creationId xmlns:a16="http://schemas.microsoft.com/office/drawing/2014/main" id="{BC65AD22-966D-4C31-AB4E-A8E31C751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50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latin typeface="Calibri" panose="020F0502020204030204" pitchFamily="34" charset="0"/>
                </a:rPr>
                <a:t>x = 4</a:t>
              </a:r>
            </a:p>
          </p:txBody>
        </p:sp>
        <p:sp>
          <p:nvSpPr>
            <p:cNvPr id="75861" name="Text Box 28">
              <a:extLst>
                <a:ext uri="{FF2B5EF4-FFF2-40B4-BE49-F238E27FC236}">
                  <a16:creationId xmlns:a16="http://schemas.microsoft.com/office/drawing/2014/main" id="{523EADA3-4EFD-4260-8307-057E834FA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74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latin typeface="Calibri" panose="020F0502020204030204" pitchFamily="34" charset="0"/>
                </a:rPr>
                <a:t>x = 5</a:t>
              </a:r>
            </a:p>
          </p:txBody>
        </p:sp>
      </p:grpSp>
      <p:sp>
        <p:nvSpPr>
          <p:cNvPr id="420893" name="Text Box 29">
            <a:extLst>
              <a:ext uri="{FF2B5EF4-FFF2-40B4-BE49-F238E27FC236}">
                <a16:creationId xmlns:a16="http://schemas.microsoft.com/office/drawing/2014/main" id="{0D515E59-40BB-476B-ADBD-C2D5D5160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4419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420894" name="Text Box 30">
            <a:extLst>
              <a:ext uri="{FF2B5EF4-FFF2-40B4-BE49-F238E27FC236}">
                <a16:creationId xmlns:a16="http://schemas.microsoft.com/office/drawing/2014/main" id="{639F702A-758D-4081-9879-A75FDF3C0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19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895" name="Text Box 31">
            <a:extLst>
              <a:ext uri="{FF2B5EF4-FFF2-40B4-BE49-F238E27FC236}">
                <a16:creationId xmlns:a16="http://schemas.microsoft.com/office/drawing/2014/main" id="{265DC26D-102D-403F-AD85-F165919F9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19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20896" name="Text Box 32">
            <a:extLst>
              <a:ext uri="{FF2B5EF4-FFF2-40B4-BE49-F238E27FC236}">
                <a16:creationId xmlns:a16="http://schemas.microsoft.com/office/drawing/2014/main" id="{CABAF1D1-E642-46A6-908B-FC2E61FE4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419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420897" name="Text Box 33">
            <a:extLst>
              <a:ext uri="{FF2B5EF4-FFF2-40B4-BE49-F238E27FC236}">
                <a16:creationId xmlns:a16="http://schemas.microsoft.com/office/drawing/2014/main" id="{06D3CC78-BE79-4326-9EDA-87654848A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19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420898" name="Text Box 34">
            <a:extLst>
              <a:ext uri="{FF2B5EF4-FFF2-40B4-BE49-F238E27FC236}">
                <a16:creationId xmlns:a16="http://schemas.microsoft.com/office/drawing/2014/main" id="{2B417406-76E5-4CC7-8F7E-FDEF1C827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420899" name="Text Box 35">
            <a:extLst>
              <a:ext uri="{FF2B5EF4-FFF2-40B4-BE49-F238E27FC236}">
                <a16:creationId xmlns:a16="http://schemas.microsoft.com/office/drawing/2014/main" id="{07A5CB90-7B28-40A1-8C71-9F2101F70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480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900" name="Text Box 36">
            <a:extLst>
              <a:ext uri="{FF2B5EF4-FFF2-40B4-BE49-F238E27FC236}">
                <a16:creationId xmlns:a16="http://schemas.microsoft.com/office/drawing/2014/main" id="{F4F646AD-2B5A-41A9-A0C6-8C17BBD44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0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420901" name="Text Box 37">
            <a:extLst>
              <a:ext uri="{FF2B5EF4-FFF2-40B4-BE49-F238E27FC236}">
                <a16:creationId xmlns:a16="http://schemas.microsoft.com/office/drawing/2014/main" id="{5DADBF8A-4346-46F2-8914-EB67E7D09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0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902" name="Text Box 38">
            <a:extLst>
              <a:ext uri="{FF2B5EF4-FFF2-40B4-BE49-F238E27FC236}">
                <a16:creationId xmlns:a16="http://schemas.microsoft.com/office/drawing/2014/main" id="{132A6BC8-BC0E-4D0B-83C6-077931874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20903" name="Text Box 39">
            <a:extLst>
              <a:ext uri="{FF2B5EF4-FFF2-40B4-BE49-F238E27FC236}">
                <a16:creationId xmlns:a16="http://schemas.microsoft.com/office/drawing/2014/main" id="{68DD8075-5619-4C97-8767-8F8A06FE0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0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420904" name="Text Box 40">
            <a:extLst>
              <a:ext uri="{FF2B5EF4-FFF2-40B4-BE49-F238E27FC236}">
                <a16:creationId xmlns:a16="http://schemas.microsoft.com/office/drawing/2014/main" id="{D1A2083C-DA55-458A-953C-EDAF1DB14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80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420905" name="Text Box 41">
            <a:extLst>
              <a:ext uri="{FF2B5EF4-FFF2-40B4-BE49-F238E27FC236}">
                <a16:creationId xmlns:a16="http://schemas.microsoft.com/office/drawing/2014/main" id="{7DB50145-2360-420D-8AF7-DAC948015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181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20906" name="Text Box 42">
            <a:extLst>
              <a:ext uri="{FF2B5EF4-FFF2-40B4-BE49-F238E27FC236}">
                <a16:creationId xmlns:a16="http://schemas.microsoft.com/office/drawing/2014/main" id="{F350894A-CD05-4DDE-B4D6-6055333DC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181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907" name="Text Box 43">
            <a:extLst>
              <a:ext uri="{FF2B5EF4-FFF2-40B4-BE49-F238E27FC236}">
                <a16:creationId xmlns:a16="http://schemas.microsoft.com/office/drawing/2014/main" id="{BBC141AA-FD4E-467F-ABB1-DA6A8A6AC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181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420908" name="Text Box 44">
            <a:extLst>
              <a:ext uri="{FF2B5EF4-FFF2-40B4-BE49-F238E27FC236}">
                <a16:creationId xmlns:a16="http://schemas.microsoft.com/office/drawing/2014/main" id="{1CCEE36E-FEF5-4141-BD1C-56B7D4048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181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909" name="Text Box 45">
            <a:extLst>
              <a:ext uri="{FF2B5EF4-FFF2-40B4-BE49-F238E27FC236}">
                <a16:creationId xmlns:a16="http://schemas.microsoft.com/office/drawing/2014/main" id="{345A12FF-AEB5-4C2E-974A-84B8E681E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81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20910" name="Text Box 46">
            <a:extLst>
              <a:ext uri="{FF2B5EF4-FFF2-40B4-BE49-F238E27FC236}">
                <a16:creationId xmlns:a16="http://schemas.microsoft.com/office/drawing/2014/main" id="{CBC63FB5-4467-4041-B712-F1AC67A91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81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420911" name="Text Box 47">
            <a:extLst>
              <a:ext uri="{FF2B5EF4-FFF2-40B4-BE49-F238E27FC236}">
                <a16:creationId xmlns:a16="http://schemas.microsoft.com/office/drawing/2014/main" id="{4D54CE79-6C6B-437C-8D9A-42E3701F4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562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420912" name="Text Box 48">
            <a:extLst>
              <a:ext uri="{FF2B5EF4-FFF2-40B4-BE49-F238E27FC236}">
                <a16:creationId xmlns:a16="http://schemas.microsoft.com/office/drawing/2014/main" id="{FA9A06C1-1212-4C0B-99EA-AF585166F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562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20913" name="Text Box 49">
            <a:extLst>
              <a:ext uri="{FF2B5EF4-FFF2-40B4-BE49-F238E27FC236}">
                <a16:creationId xmlns:a16="http://schemas.microsoft.com/office/drawing/2014/main" id="{DB7DE89D-1599-4339-A2DB-1AF9E07CE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562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914" name="Text Box 50">
            <a:extLst>
              <a:ext uri="{FF2B5EF4-FFF2-40B4-BE49-F238E27FC236}">
                <a16:creationId xmlns:a16="http://schemas.microsoft.com/office/drawing/2014/main" id="{4FE38FA1-4E47-47C3-8AB8-9C487C67A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562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420915" name="Text Box 51">
            <a:extLst>
              <a:ext uri="{FF2B5EF4-FFF2-40B4-BE49-F238E27FC236}">
                <a16:creationId xmlns:a16="http://schemas.microsoft.com/office/drawing/2014/main" id="{90D551BA-0773-4032-B804-B10D73C88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562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916" name="Text Box 52">
            <a:extLst>
              <a:ext uri="{FF2B5EF4-FFF2-40B4-BE49-F238E27FC236}">
                <a16:creationId xmlns:a16="http://schemas.microsoft.com/office/drawing/2014/main" id="{0DE62E33-0F83-4E7B-836D-67821276C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562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420917" name="Text Box 53">
            <a:extLst>
              <a:ext uri="{FF2B5EF4-FFF2-40B4-BE49-F238E27FC236}">
                <a16:creationId xmlns:a16="http://schemas.microsoft.com/office/drawing/2014/main" id="{3F5020AF-C74F-4431-8FF8-2E62F2C68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943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420918" name="Text Box 54">
            <a:extLst>
              <a:ext uri="{FF2B5EF4-FFF2-40B4-BE49-F238E27FC236}">
                <a16:creationId xmlns:a16="http://schemas.microsoft.com/office/drawing/2014/main" id="{41E0BDB7-60DE-4CA3-80EB-B65BB516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943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420919" name="Text Box 55">
            <a:extLst>
              <a:ext uri="{FF2B5EF4-FFF2-40B4-BE49-F238E27FC236}">
                <a16:creationId xmlns:a16="http://schemas.microsoft.com/office/drawing/2014/main" id="{54CA8876-2FB1-463B-A635-7D7DE0801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943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20920" name="Text Box 56">
            <a:extLst>
              <a:ext uri="{FF2B5EF4-FFF2-40B4-BE49-F238E27FC236}">
                <a16:creationId xmlns:a16="http://schemas.microsoft.com/office/drawing/2014/main" id="{6FCCF21E-2EE9-45C0-96AC-11A7E5C2D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943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921" name="Text Box 57">
            <a:extLst>
              <a:ext uri="{FF2B5EF4-FFF2-40B4-BE49-F238E27FC236}">
                <a16:creationId xmlns:a16="http://schemas.microsoft.com/office/drawing/2014/main" id="{6E493A38-6410-4AFE-B3C4-882BA511D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943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420922" name="Text Box 58">
            <a:extLst>
              <a:ext uri="{FF2B5EF4-FFF2-40B4-BE49-F238E27FC236}">
                <a16:creationId xmlns:a16="http://schemas.microsoft.com/office/drawing/2014/main" id="{F54D084E-AA6F-4D93-A647-ACEFF277D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943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10</a:t>
            </a:r>
          </a:p>
        </p:txBody>
      </p:sp>
      <p:grpSp>
        <p:nvGrpSpPr>
          <p:cNvPr id="8" name="Group 59">
            <a:extLst>
              <a:ext uri="{FF2B5EF4-FFF2-40B4-BE49-F238E27FC236}">
                <a16:creationId xmlns:a16="http://schemas.microsoft.com/office/drawing/2014/main" id="{1829F7AA-7EDF-4C80-A994-B989F8D1C3A9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581400"/>
            <a:ext cx="1447800" cy="2838450"/>
            <a:chOff x="4608" y="2256"/>
            <a:chExt cx="912" cy="1788"/>
          </a:xfrm>
        </p:grpSpPr>
        <p:sp>
          <p:nvSpPr>
            <p:cNvPr id="75851" name="Text Box 60">
              <a:extLst>
                <a:ext uri="{FF2B5EF4-FFF2-40B4-BE49-F238E27FC236}">
                  <a16:creationId xmlns:a16="http://schemas.microsoft.com/office/drawing/2014/main" id="{D46A35F5-AAAD-43D8-8D94-764554EF4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256"/>
              <a:ext cx="912" cy="5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rgbClr val="FFCC00"/>
                  </a:solidFill>
                  <a:latin typeface="Calibri" panose="020F0502020204030204" pitchFamily="34" charset="0"/>
                </a:rPr>
                <a:t>distancia promedio</a:t>
              </a:r>
              <a:endParaRPr lang="en-US" altLang="es-MX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52" name="Text Box 61">
              <a:extLst>
                <a:ext uri="{FF2B5EF4-FFF2-40B4-BE49-F238E27FC236}">
                  <a16:creationId xmlns:a16="http://schemas.microsoft.com/office/drawing/2014/main" id="{B2F94C5A-24F0-44B4-ADDD-8E05FC6A6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796"/>
              <a:ext cx="576" cy="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rgbClr val="FFCC00"/>
                  </a:solidFill>
                  <a:latin typeface="Calibri" panose="020F0502020204030204" pitchFamily="34" charset="0"/>
                </a:rPr>
                <a:t>2</a:t>
              </a:r>
              <a:endParaRPr lang="en-US" altLang="es-MX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53" name="Text Box 62">
              <a:extLst>
                <a:ext uri="{FF2B5EF4-FFF2-40B4-BE49-F238E27FC236}">
                  <a16:creationId xmlns:a16="http://schemas.microsoft.com/office/drawing/2014/main" id="{E8B3818A-553F-493F-B3F6-3F3C26E3C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036"/>
              <a:ext cx="576" cy="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rgbClr val="FFCC00"/>
                  </a:solidFill>
                  <a:latin typeface="Calibri" panose="020F0502020204030204" pitchFamily="34" charset="0"/>
                </a:rPr>
                <a:t>1.4</a:t>
              </a:r>
              <a:endParaRPr lang="en-US" altLang="es-MX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54" name="Text Box 63">
              <a:extLst>
                <a:ext uri="{FF2B5EF4-FFF2-40B4-BE49-F238E27FC236}">
                  <a16:creationId xmlns:a16="http://schemas.microsoft.com/office/drawing/2014/main" id="{7712196A-C273-4965-BB97-F219150AC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276"/>
              <a:ext cx="576" cy="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b="1" i="1">
                  <a:solidFill>
                    <a:srgbClr val="FFCC00"/>
                  </a:solidFill>
                  <a:latin typeface="Calibri" panose="020F0502020204030204" pitchFamily="34" charset="0"/>
                </a:rPr>
                <a:t>1.2</a:t>
              </a:r>
              <a:endParaRPr lang="en-US" altLang="es-MX" b="1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55" name="Text Box 64">
              <a:extLst>
                <a:ext uri="{FF2B5EF4-FFF2-40B4-BE49-F238E27FC236}">
                  <a16:creationId xmlns:a16="http://schemas.microsoft.com/office/drawing/2014/main" id="{261E3F25-ED66-41AB-96E9-B35CC04B7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516"/>
              <a:ext cx="576" cy="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rgbClr val="FFCC00"/>
                  </a:solidFill>
                  <a:latin typeface="Calibri" panose="020F0502020204030204" pitchFamily="34" charset="0"/>
                </a:rPr>
                <a:t>1.4</a:t>
              </a:r>
              <a:endParaRPr lang="en-US" altLang="es-MX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56" name="Text Box 65">
              <a:extLst>
                <a:ext uri="{FF2B5EF4-FFF2-40B4-BE49-F238E27FC236}">
                  <a16:creationId xmlns:a16="http://schemas.microsoft.com/office/drawing/2014/main" id="{E3D7870A-F070-424B-AADF-0FDF81F37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756"/>
              <a:ext cx="576" cy="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rgbClr val="FFCC00"/>
                  </a:solidFill>
                  <a:latin typeface="Calibri" panose="020F0502020204030204" pitchFamily="34" charset="0"/>
                </a:rPr>
                <a:t>2</a:t>
              </a:r>
              <a:endParaRPr lang="en-US" altLang="es-MX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9" name="Group 66">
            <a:extLst>
              <a:ext uri="{FF2B5EF4-FFF2-40B4-BE49-F238E27FC236}">
                <a16:creationId xmlns:a16="http://schemas.microsoft.com/office/drawing/2014/main" id="{7608EF3F-4524-4FAF-8035-45C22B17CB7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419600"/>
            <a:ext cx="4343400" cy="457200"/>
            <a:chOff x="1272" y="2592"/>
            <a:chExt cx="2736" cy="288"/>
          </a:xfrm>
        </p:grpSpPr>
        <p:sp>
          <p:nvSpPr>
            <p:cNvPr id="75846" name="Text Box 67">
              <a:extLst>
                <a:ext uri="{FF2B5EF4-FFF2-40B4-BE49-F238E27FC236}">
                  <a16:creationId xmlns:a16="http://schemas.microsoft.com/office/drawing/2014/main" id="{0AC5EC41-8754-47AC-9029-6C56F5325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7" name="Text Box 68">
              <a:extLst>
                <a:ext uri="{FF2B5EF4-FFF2-40B4-BE49-F238E27FC236}">
                  <a16:creationId xmlns:a16="http://schemas.microsoft.com/office/drawing/2014/main" id="{D3CF2C97-94D1-44BD-A27C-25E801E7C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8" name="Text Box 69">
              <a:extLst>
                <a:ext uri="{FF2B5EF4-FFF2-40B4-BE49-F238E27FC236}">
                  <a16:creationId xmlns:a16="http://schemas.microsoft.com/office/drawing/2014/main" id="{6F4A3805-BA35-4F71-942B-1550DCCE4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9" name="Text Box 70">
              <a:extLst>
                <a:ext uri="{FF2B5EF4-FFF2-40B4-BE49-F238E27FC236}">
                  <a16:creationId xmlns:a16="http://schemas.microsoft.com/office/drawing/2014/main" id="{8345DBA4-DDC4-4329-A72E-90B432624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50" name="Text Box 71">
              <a:extLst>
                <a:ext uri="{FF2B5EF4-FFF2-40B4-BE49-F238E27FC236}">
                  <a16:creationId xmlns:a16="http://schemas.microsoft.com/office/drawing/2014/main" id="{3D669CE7-8F14-4BEC-9BB4-D48C4BF10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=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Group 72">
            <a:extLst>
              <a:ext uri="{FF2B5EF4-FFF2-40B4-BE49-F238E27FC236}">
                <a16:creationId xmlns:a16="http://schemas.microsoft.com/office/drawing/2014/main" id="{24D79B4B-7820-4FCD-8AB6-1C8904BBFCD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800600"/>
            <a:ext cx="4343400" cy="457200"/>
            <a:chOff x="1272" y="2592"/>
            <a:chExt cx="2736" cy="288"/>
          </a:xfrm>
        </p:grpSpPr>
        <p:sp>
          <p:nvSpPr>
            <p:cNvPr id="75841" name="Text Box 73">
              <a:extLst>
                <a:ext uri="{FF2B5EF4-FFF2-40B4-BE49-F238E27FC236}">
                  <a16:creationId xmlns:a16="http://schemas.microsoft.com/office/drawing/2014/main" id="{30759282-A324-48E0-8AD3-5A4FF1AC2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2" name="Text Box 74">
              <a:extLst>
                <a:ext uri="{FF2B5EF4-FFF2-40B4-BE49-F238E27FC236}">
                  <a16:creationId xmlns:a16="http://schemas.microsoft.com/office/drawing/2014/main" id="{71905DC7-4728-4FAB-967B-A9B786170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3" name="Text Box 75">
              <a:extLst>
                <a:ext uri="{FF2B5EF4-FFF2-40B4-BE49-F238E27FC236}">
                  <a16:creationId xmlns:a16="http://schemas.microsoft.com/office/drawing/2014/main" id="{89E24477-FDDD-4DC7-A643-82CF96F38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4" name="Text Box 76">
              <a:extLst>
                <a:ext uri="{FF2B5EF4-FFF2-40B4-BE49-F238E27FC236}">
                  <a16:creationId xmlns:a16="http://schemas.microsoft.com/office/drawing/2014/main" id="{824CAEA0-FF96-40F1-9BBE-D9ED5835E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5" name="Text Box 77">
              <a:extLst>
                <a:ext uri="{FF2B5EF4-FFF2-40B4-BE49-F238E27FC236}">
                  <a16:creationId xmlns:a16="http://schemas.microsoft.com/office/drawing/2014/main" id="{849C9449-A49F-4E33-B036-EC87D38A3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=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" name="Group 78">
            <a:extLst>
              <a:ext uri="{FF2B5EF4-FFF2-40B4-BE49-F238E27FC236}">
                <a16:creationId xmlns:a16="http://schemas.microsoft.com/office/drawing/2014/main" id="{2A6FD1FA-AB31-45D6-8AC4-A315CD7F77E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81600"/>
            <a:ext cx="4343400" cy="457200"/>
            <a:chOff x="1272" y="2592"/>
            <a:chExt cx="2736" cy="288"/>
          </a:xfrm>
        </p:grpSpPr>
        <p:sp>
          <p:nvSpPr>
            <p:cNvPr id="75836" name="Text Box 79">
              <a:extLst>
                <a:ext uri="{FF2B5EF4-FFF2-40B4-BE49-F238E27FC236}">
                  <a16:creationId xmlns:a16="http://schemas.microsoft.com/office/drawing/2014/main" id="{DFAAF299-6D75-4E33-A04D-CEEECD7FB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7" name="Text Box 80">
              <a:extLst>
                <a:ext uri="{FF2B5EF4-FFF2-40B4-BE49-F238E27FC236}">
                  <a16:creationId xmlns:a16="http://schemas.microsoft.com/office/drawing/2014/main" id="{15F2D99B-4057-44C8-83F1-90CE81CF7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8" name="Text Box 81">
              <a:extLst>
                <a:ext uri="{FF2B5EF4-FFF2-40B4-BE49-F238E27FC236}">
                  <a16:creationId xmlns:a16="http://schemas.microsoft.com/office/drawing/2014/main" id="{4DE6FC80-8A0E-4CB7-82C3-095A102F0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9" name="Text Box 82">
              <a:extLst>
                <a:ext uri="{FF2B5EF4-FFF2-40B4-BE49-F238E27FC236}">
                  <a16:creationId xmlns:a16="http://schemas.microsoft.com/office/drawing/2014/main" id="{9D46ACFB-07C0-43B2-BBFA-7DDB7B4D6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0" name="Text Box 83">
              <a:extLst>
                <a:ext uri="{FF2B5EF4-FFF2-40B4-BE49-F238E27FC236}">
                  <a16:creationId xmlns:a16="http://schemas.microsoft.com/office/drawing/2014/main" id="{E1952C3F-03E9-4757-B44C-DC97BAF83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=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 84">
            <a:extLst>
              <a:ext uri="{FF2B5EF4-FFF2-40B4-BE49-F238E27FC236}">
                <a16:creationId xmlns:a16="http://schemas.microsoft.com/office/drawing/2014/main" id="{C1575295-4A36-43F2-87F6-B9A31BC72BA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562600"/>
            <a:ext cx="4343400" cy="457200"/>
            <a:chOff x="1272" y="2592"/>
            <a:chExt cx="2736" cy="288"/>
          </a:xfrm>
        </p:grpSpPr>
        <p:sp>
          <p:nvSpPr>
            <p:cNvPr id="75831" name="Text Box 85">
              <a:extLst>
                <a:ext uri="{FF2B5EF4-FFF2-40B4-BE49-F238E27FC236}">
                  <a16:creationId xmlns:a16="http://schemas.microsoft.com/office/drawing/2014/main" id="{28F2959C-4F32-4D4D-88D4-BB9A1560C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2" name="Text Box 86">
              <a:extLst>
                <a:ext uri="{FF2B5EF4-FFF2-40B4-BE49-F238E27FC236}">
                  <a16:creationId xmlns:a16="http://schemas.microsoft.com/office/drawing/2014/main" id="{5B7025DE-FF62-4B4D-8E02-20B45A9BD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3" name="Text Box 87">
              <a:extLst>
                <a:ext uri="{FF2B5EF4-FFF2-40B4-BE49-F238E27FC236}">
                  <a16:creationId xmlns:a16="http://schemas.microsoft.com/office/drawing/2014/main" id="{CEFA487F-4186-4AD8-9ED8-C0ECDA455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4" name="Text Box 88">
              <a:extLst>
                <a:ext uri="{FF2B5EF4-FFF2-40B4-BE49-F238E27FC236}">
                  <a16:creationId xmlns:a16="http://schemas.microsoft.com/office/drawing/2014/main" id="{FBE08BEA-9D3C-444B-9075-06341F30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5" name="Text Box 89">
              <a:extLst>
                <a:ext uri="{FF2B5EF4-FFF2-40B4-BE49-F238E27FC236}">
                  <a16:creationId xmlns:a16="http://schemas.microsoft.com/office/drawing/2014/main" id="{EFA31875-461F-48C8-B872-122DAEAF1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=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3" name="Group 90">
            <a:extLst>
              <a:ext uri="{FF2B5EF4-FFF2-40B4-BE49-F238E27FC236}">
                <a16:creationId xmlns:a16="http://schemas.microsoft.com/office/drawing/2014/main" id="{ABD394D9-E17D-4DE5-8C76-5777486C78B1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943600"/>
            <a:ext cx="4343400" cy="457200"/>
            <a:chOff x="1272" y="2592"/>
            <a:chExt cx="2736" cy="288"/>
          </a:xfrm>
        </p:grpSpPr>
        <p:sp>
          <p:nvSpPr>
            <p:cNvPr id="75826" name="Text Box 91">
              <a:extLst>
                <a:ext uri="{FF2B5EF4-FFF2-40B4-BE49-F238E27FC236}">
                  <a16:creationId xmlns:a16="http://schemas.microsoft.com/office/drawing/2014/main" id="{5BACF783-2FD8-4A83-9BC8-E2536B727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27" name="Text Box 92">
              <a:extLst>
                <a:ext uri="{FF2B5EF4-FFF2-40B4-BE49-F238E27FC236}">
                  <a16:creationId xmlns:a16="http://schemas.microsoft.com/office/drawing/2014/main" id="{3EEA220E-40A5-4BB7-82C2-BF179BC15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28" name="Text Box 93">
              <a:extLst>
                <a:ext uri="{FF2B5EF4-FFF2-40B4-BE49-F238E27FC236}">
                  <a16:creationId xmlns:a16="http://schemas.microsoft.com/office/drawing/2014/main" id="{71A8F012-2DAB-49D3-B5E9-4D9171DAB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29" name="Text Box 94">
              <a:extLst>
                <a:ext uri="{FF2B5EF4-FFF2-40B4-BE49-F238E27FC236}">
                  <a16:creationId xmlns:a16="http://schemas.microsoft.com/office/drawing/2014/main" id="{592E2929-1EDD-439A-AC97-D854BDA04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0" name="Text Box 95">
              <a:extLst>
                <a:ext uri="{FF2B5EF4-FFF2-40B4-BE49-F238E27FC236}">
                  <a16:creationId xmlns:a16="http://schemas.microsoft.com/office/drawing/2014/main" id="{3380300D-7877-4CC2-B9B4-9F8DBB342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=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2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88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17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22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27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32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37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42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47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58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63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68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73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78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83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autoUpdateAnimBg="0"/>
      <p:bldP spid="420885" grpId="0" autoUpdateAnimBg="0"/>
      <p:bldP spid="420886" grpId="0" autoUpdateAnimBg="0"/>
      <p:bldP spid="420893" grpId="0" autoUpdateAnimBg="0"/>
      <p:bldP spid="420894" grpId="0" autoUpdateAnimBg="0"/>
      <p:bldP spid="420895" grpId="0" autoUpdateAnimBg="0"/>
      <p:bldP spid="420896" grpId="0" autoUpdateAnimBg="0"/>
      <p:bldP spid="420897" grpId="0" autoUpdateAnimBg="0"/>
      <p:bldP spid="420898" grpId="0" autoUpdateAnimBg="0"/>
      <p:bldP spid="420899" grpId="0" autoUpdateAnimBg="0"/>
      <p:bldP spid="420900" grpId="0" autoUpdateAnimBg="0"/>
      <p:bldP spid="420901" grpId="0" autoUpdateAnimBg="0"/>
      <p:bldP spid="420902" grpId="0" autoUpdateAnimBg="0"/>
      <p:bldP spid="420903" grpId="0" autoUpdateAnimBg="0"/>
      <p:bldP spid="420904" grpId="0" autoUpdateAnimBg="0"/>
      <p:bldP spid="420905" grpId="0" autoUpdateAnimBg="0"/>
      <p:bldP spid="420906" grpId="0" autoUpdateAnimBg="0"/>
      <p:bldP spid="420907" grpId="0" autoUpdateAnimBg="0"/>
      <p:bldP spid="420908" grpId="0" autoUpdateAnimBg="0"/>
      <p:bldP spid="420909" grpId="0" autoUpdateAnimBg="0"/>
      <p:bldP spid="420910" grpId="0" autoUpdateAnimBg="0"/>
      <p:bldP spid="420911" grpId="0" autoUpdateAnimBg="0"/>
      <p:bldP spid="420912" grpId="0" autoUpdateAnimBg="0"/>
      <p:bldP spid="420913" grpId="0" autoUpdateAnimBg="0"/>
      <p:bldP spid="420914" grpId="0" autoUpdateAnimBg="0"/>
      <p:bldP spid="420915" grpId="0" autoUpdateAnimBg="0"/>
      <p:bldP spid="420916" grpId="0" autoUpdateAnimBg="0"/>
      <p:bldP spid="420917" grpId="0" autoUpdateAnimBg="0"/>
      <p:bldP spid="420918" grpId="0" autoUpdateAnimBg="0"/>
      <p:bldP spid="420919" grpId="0" autoUpdateAnimBg="0"/>
      <p:bldP spid="420920" grpId="0" autoUpdateAnimBg="0"/>
      <p:bldP spid="420921" grpId="0" autoUpdateAnimBg="0"/>
      <p:bldP spid="4209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026">
            <a:extLst>
              <a:ext uri="{FF2B5EF4-FFF2-40B4-BE49-F238E27FC236}">
                <a16:creationId xmlns:a16="http://schemas.microsoft.com/office/drawing/2014/main" id="{277D6EE5-2523-48E6-B0D4-16D7BB6E7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304800"/>
            <a:ext cx="5949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¿Qué es un partido?</a:t>
            </a:r>
            <a:r>
              <a:rPr lang="en-US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 (3)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9219" name="Text Box 1027">
            <a:extLst>
              <a:ext uri="{FF2B5EF4-FFF2-40B4-BE49-F238E27FC236}">
                <a16:creationId xmlns:a16="http://schemas.microsoft.com/office/drawing/2014/main" id="{DB696DD7-7831-4F5B-819D-56F80B608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01763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Analizaremos distintos aspectos que conforman un partido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4084" name="Text Box 1028">
            <a:extLst>
              <a:ext uri="{FF2B5EF4-FFF2-40B4-BE49-F238E27FC236}">
                <a16:creationId xmlns:a16="http://schemas.microsoft.com/office/drawing/2014/main" id="{6350AA5A-6E24-4EB7-B33E-6706871E7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67025"/>
            <a:ext cx="82296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En política, la </a:t>
            </a:r>
            <a:r>
              <a:rPr lang="en-US" altLang="es-MX" sz="3200" b="1">
                <a:latin typeface="Calibri" panose="020F0502020204030204" pitchFamily="34" charset="0"/>
              </a:rPr>
              <a:t>sustancia</a:t>
            </a:r>
            <a:r>
              <a:rPr lang="en-US" altLang="es-MX" sz="3200">
                <a:latin typeface="Calibri" panose="020F0502020204030204" pitchFamily="34" charset="0"/>
              </a:rPr>
              <a:t> se obtiene de la legislatura, presidencia, cortes, los 32 gobiernos estatales, los 2,500+ gobiernos municipales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4087" name="Text Box 1031">
            <a:extLst>
              <a:ext uri="{FF2B5EF4-FFF2-40B4-BE49-F238E27FC236}">
                <a16:creationId xmlns:a16="http://schemas.microsoft.com/office/drawing/2014/main" id="{7A13B2BC-3478-4EA7-AD60-201FE83CA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105400"/>
            <a:ext cx="8153400" cy="1554163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Una tarea central de los partidos es influir en sus decisiones (compiten vs organizaciones)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 autoUpdateAnimBg="0"/>
      <p:bldP spid="17408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5F3A0066-1D23-42B6-AAC2-55A83ADD4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304800"/>
            <a:ext cx="5949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alcance de los partidos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8B93D55E-9406-4A3F-B405-8C40D9B1F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La </a:t>
            </a:r>
            <a:r>
              <a:rPr lang="en-US" altLang="es-MX" sz="3200" b="1">
                <a:latin typeface="Calibri" panose="020F0502020204030204" pitchFamily="34" charset="0"/>
              </a:rPr>
              <a:t>influencia</a:t>
            </a:r>
            <a:r>
              <a:rPr lang="en-US" altLang="es-MX" sz="3200">
                <a:latin typeface="Calibri" panose="020F0502020204030204" pitchFamily="34" charset="0"/>
              </a:rPr>
              <a:t> de los partidos se siente en casi todos los rincones de un régimen democrático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7F15E7FD-3C2B-44F0-9F71-160EFBD8E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06675"/>
            <a:ext cx="81534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El Consejo General IFE tuvo estrictos candados “ciudadanos”: Consejeros no pueden ser miembros de un partido; votados por 2/3 CDip; vetos informales. (Se han relajado)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0245" name="Text Box 6">
            <a:extLst>
              <a:ext uri="{FF2B5EF4-FFF2-40B4-BE49-F238E27FC236}">
                <a16:creationId xmlns:a16="http://schemas.microsoft.com/office/drawing/2014/main" id="{36ACC963-44AD-421E-B8C4-6EFFBCD9D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06963"/>
            <a:ext cx="81534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Aun así, los partidos ejercen influencia continua en la regulación electoral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MX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MX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7910</TotalTime>
  <Words>3600</Words>
  <Application>Microsoft Office PowerPoint</Application>
  <PresentationFormat>Presentación en pantalla (4:3)</PresentationFormat>
  <Paragraphs>709</Paragraphs>
  <Slides>75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75</vt:i4>
      </vt:variant>
    </vt:vector>
  </HeadingPairs>
  <TitlesOfParts>
    <vt:vector size="76" baseType="lpstr"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I.T.A.M.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emagar</dc:creator>
  <cp:lastModifiedBy>ERIC MAGAR MEURS</cp:lastModifiedBy>
  <cp:revision>778</cp:revision>
  <cp:lastPrinted>2002-09-26T15:59:05Z</cp:lastPrinted>
  <dcterms:created xsi:type="dcterms:W3CDTF">2002-09-05T11:41:11Z</dcterms:created>
  <dcterms:modified xsi:type="dcterms:W3CDTF">2022-05-25T14:56:22Z</dcterms:modified>
</cp:coreProperties>
</file>